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69"/>
  </p:notesMasterIdLst>
  <p:sldIdLst>
    <p:sldId id="257" r:id="rId5"/>
    <p:sldId id="289" r:id="rId6"/>
    <p:sldId id="305" r:id="rId7"/>
    <p:sldId id="306" r:id="rId8"/>
    <p:sldId id="311" r:id="rId9"/>
    <p:sldId id="332" r:id="rId10"/>
    <p:sldId id="296" r:id="rId11"/>
    <p:sldId id="310" r:id="rId12"/>
    <p:sldId id="410" r:id="rId13"/>
    <p:sldId id="298" r:id="rId14"/>
    <p:sldId id="299" r:id="rId15"/>
    <p:sldId id="300" r:id="rId16"/>
    <p:sldId id="397" r:id="rId17"/>
    <p:sldId id="406" r:id="rId18"/>
    <p:sldId id="404" r:id="rId19"/>
    <p:sldId id="403" r:id="rId20"/>
    <p:sldId id="405" r:id="rId21"/>
    <p:sldId id="399" r:id="rId22"/>
    <p:sldId id="407" r:id="rId23"/>
    <p:sldId id="411" r:id="rId24"/>
    <p:sldId id="412" r:id="rId25"/>
    <p:sldId id="413" r:id="rId26"/>
    <p:sldId id="414" r:id="rId27"/>
    <p:sldId id="408" r:id="rId28"/>
    <p:sldId id="400" r:id="rId29"/>
    <p:sldId id="409" r:id="rId30"/>
    <p:sldId id="393" r:id="rId31"/>
    <p:sldId id="342" r:id="rId32"/>
    <p:sldId id="344" r:id="rId33"/>
    <p:sldId id="340" r:id="rId34"/>
    <p:sldId id="398" r:id="rId35"/>
    <p:sldId id="343" r:id="rId36"/>
    <p:sldId id="334" r:id="rId37"/>
    <p:sldId id="335" r:id="rId38"/>
    <p:sldId id="338" r:id="rId39"/>
    <p:sldId id="346" r:id="rId40"/>
    <p:sldId id="297" r:id="rId41"/>
    <p:sldId id="345" r:id="rId42"/>
    <p:sldId id="347" r:id="rId43"/>
    <p:sldId id="386" r:id="rId44"/>
    <p:sldId id="383" r:id="rId45"/>
    <p:sldId id="384" r:id="rId46"/>
    <p:sldId id="388" r:id="rId47"/>
    <p:sldId id="389" r:id="rId48"/>
    <p:sldId id="390" r:id="rId49"/>
    <p:sldId id="382" r:id="rId50"/>
    <p:sldId id="350" r:id="rId51"/>
    <p:sldId id="331" r:id="rId52"/>
    <p:sldId id="352" r:id="rId53"/>
    <p:sldId id="354" r:id="rId54"/>
    <p:sldId id="355" r:id="rId55"/>
    <p:sldId id="353" r:id="rId56"/>
    <p:sldId id="366" r:id="rId57"/>
    <p:sldId id="367" r:id="rId58"/>
    <p:sldId id="370" r:id="rId59"/>
    <p:sldId id="314" r:id="rId60"/>
    <p:sldId id="301" r:id="rId61"/>
    <p:sldId id="360" r:id="rId62"/>
    <p:sldId id="313" r:id="rId63"/>
    <p:sldId id="361" r:id="rId64"/>
    <p:sldId id="362" r:id="rId65"/>
    <p:sldId id="363" r:id="rId66"/>
    <p:sldId id="293" r:id="rId67"/>
    <p:sldId id="348" r:id="rId6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13" autoAdjust="0"/>
    <p:restoredTop sz="78848" autoAdjust="0"/>
  </p:normalViewPr>
  <p:slideViewPr>
    <p:cSldViewPr snapToGrid="0">
      <p:cViewPr varScale="1">
        <p:scale>
          <a:sx n="73" d="100"/>
          <a:sy n="73" d="100"/>
        </p:scale>
        <p:origin x="680" y="48"/>
      </p:cViewPr>
      <p:guideLst/>
    </p:cSldViewPr>
  </p:slideViewPr>
  <p:notesTextViewPr>
    <p:cViewPr>
      <p:scale>
        <a:sx n="1" d="1"/>
        <a:sy n="1" d="1"/>
      </p:scale>
      <p:origin x="0" y="0"/>
    </p:cViewPr>
  </p:notesTextViewPr>
  <p:notesViewPr>
    <p:cSldViewPr snapToGrid="0">
      <p:cViewPr varScale="1">
        <p:scale>
          <a:sx n="55" d="100"/>
          <a:sy n="55" d="100"/>
        </p:scale>
        <p:origin x="2880" y="78"/>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71"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D1B0776-B8FD-4624-B95A-3FDBBE528CA5}" type="datetimeFigureOut">
              <a:rPr lang="en-GB" smtClean="0"/>
              <a:t>04/12/2024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ECC8C07-3F3D-4D92-BD96-7ACBA6EAA575}" type="slidenum">
              <a:rPr lang="en-GB" smtClean="0"/>
              <a:t>‹#›</a:t>
            </a:fld>
            <a:endParaRPr lang="en-GB"/>
          </a:p>
        </p:txBody>
      </p:sp>
    </p:spTree>
    <p:extLst>
      <p:ext uri="{BB962C8B-B14F-4D97-AF65-F5344CB8AC3E}">
        <p14:creationId xmlns:p14="http://schemas.microsoft.com/office/powerpoint/2010/main" val="40754060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doi.org/10.1163/15718182-31010001"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itchFamily="34" charset="0"/>
                <a:cs typeface="Arial" pitchFamily="34" charset="0"/>
              </a:defRPr>
            </a:lvl1pPr>
            <a:lvl2pPr marL="742950" indent="-285750" eaLnBrk="0" hangingPunct="0">
              <a:spcBef>
                <a:spcPct val="30000"/>
              </a:spcBef>
              <a:defRPr sz="1200">
                <a:solidFill>
                  <a:schemeClr val="tx1"/>
                </a:solidFill>
                <a:latin typeface="Arial" pitchFamily="34" charset="0"/>
                <a:cs typeface="Arial" pitchFamily="34" charset="0"/>
              </a:defRPr>
            </a:lvl2pPr>
            <a:lvl3pPr marL="1143000" indent="-228600" eaLnBrk="0" hangingPunct="0">
              <a:spcBef>
                <a:spcPct val="30000"/>
              </a:spcBef>
              <a:defRPr sz="1200">
                <a:solidFill>
                  <a:schemeClr val="tx1"/>
                </a:solidFill>
                <a:latin typeface="Arial" pitchFamily="34" charset="0"/>
                <a:cs typeface="Arial" pitchFamily="34" charset="0"/>
              </a:defRPr>
            </a:lvl3pPr>
            <a:lvl4pPr marL="1600200" indent="-228600" eaLnBrk="0" hangingPunct="0">
              <a:spcBef>
                <a:spcPct val="30000"/>
              </a:spcBef>
              <a:defRPr sz="1200">
                <a:solidFill>
                  <a:schemeClr val="tx1"/>
                </a:solidFill>
                <a:latin typeface="Arial" pitchFamily="34" charset="0"/>
                <a:cs typeface="Arial" pitchFamily="34" charset="0"/>
              </a:defRPr>
            </a:lvl4pPr>
            <a:lvl5pPr marL="2057400" indent="-228600" eaLnBrk="0" hangingPunct="0">
              <a:spcBef>
                <a:spcPct val="30000"/>
              </a:spcBef>
              <a:defRPr sz="1200">
                <a:solidFill>
                  <a:schemeClr val="tx1"/>
                </a:solidFill>
                <a:latin typeface="Arial" pitchFamily="34" charset="0"/>
                <a:cs typeface="Arial" pitchFamily="34" charset="0"/>
              </a:defRPr>
            </a:lvl5pPr>
            <a:lvl6pPr marL="2514600" indent="-228600" eaLnBrk="0" fontAlgn="base" hangingPunct="0">
              <a:spcBef>
                <a:spcPct val="30000"/>
              </a:spcBef>
              <a:spcAft>
                <a:spcPct val="0"/>
              </a:spcAft>
              <a:defRPr sz="1200">
                <a:solidFill>
                  <a:schemeClr val="tx1"/>
                </a:solidFill>
                <a:latin typeface="Arial" pitchFamily="34" charset="0"/>
                <a:cs typeface="Arial" pitchFamily="34" charset="0"/>
              </a:defRPr>
            </a:lvl6pPr>
            <a:lvl7pPr marL="2971800" indent="-228600" eaLnBrk="0" fontAlgn="base" hangingPunct="0">
              <a:spcBef>
                <a:spcPct val="30000"/>
              </a:spcBef>
              <a:spcAft>
                <a:spcPct val="0"/>
              </a:spcAft>
              <a:defRPr sz="1200">
                <a:solidFill>
                  <a:schemeClr val="tx1"/>
                </a:solidFill>
                <a:latin typeface="Arial" pitchFamily="34" charset="0"/>
                <a:cs typeface="Arial" pitchFamily="34" charset="0"/>
              </a:defRPr>
            </a:lvl7pPr>
            <a:lvl8pPr marL="3429000" indent="-228600" eaLnBrk="0" fontAlgn="base" hangingPunct="0">
              <a:spcBef>
                <a:spcPct val="30000"/>
              </a:spcBef>
              <a:spcAft>
                <a:spcPct val="0"/>
              </a:spcAft>
              <a:defRPr sz="1200">
                <a:solidFill>
                  <a:schemeClr val="tx1"/>
                </a:solidFill>
                <a:latin typeface="Arial" pitchFamily="34" charset="0"/>
                <a:cs typeface="Arial" pitchFamily="34" charset="0"/>
              </a:defRPr>
            </a:lvl8pPr>
            <a:lvl9pPr marL="3886200" indent="-228600" eaLnBrk="0" fontAlgn="base" hangingPunct="0">
              <a:spcBef>
                <a:spcPct val="30000"/>
              </a:spcBef>
              <a:spcAft>
                <a:spcPct val="0"/>
              </a:spcAft>
              <a:defRPr sz="1200">
                <a:solidFill>
                  <a:schemeClr val="tx1"/>
                </a:solidFill>
                <a:latin typeface="Arial" pitchFamily="34" charset="0"/>
                <a:cs typeface="Arial" pitchFamily="34" charset="0"/>
              </a:defRPr>
            </a:lvl9pPr>
          </a:lstStyle>
          <a:p>
            <a:pPr eaLnBrk="1" hangingPunct="1">
              <a:spcBef>
                <a:spcPct val="0"/>
              </a:spcBef>
            </a:pPr>
            <a:fld id="{3B4B262A-DD09-4207-8E92-805FFA00687F}" type="slidenum">
              <a:rPr lang="en-GB" altLang="en-US" smtClean="0">
                <a:solidFill>
                  <a:prstClr val="black"/>
                </a:solidFill>
              </a:rPr>
              <a:pPr eaLnBrk="1" hangingPunct="1">
                <a:spcBef>
                  <a:spcPct val="0"/>
                </a:spcBef>
              </a:pPr>
              <a:t>1</a:t>
            </a:fld>
            <a:endParaRPr lang="en-GB" altLang="en-US">
              <a:solidFill>
                <a:prstClr val="black"/>
              </a:solidFill>
            </a:endParaRPr>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itchFamily="34" charset="0"/>
              <a:cs typeface="Arial" pitchFamily="34" charset="0"/>
            </a:endParaRPr>
          </a:p>
        </p:txBody>
      </p:sp>
    </p:spTree>
    <p:extLst>
      <p:ext uri="{BB962C8B-B14F-4D97-AF65-F5344CB8AC3E}">
        <p14:creationId xmlns:p14="http://schemas.microsoft.com/office/powerpoint/2010/main" val="8373564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2</a:t>
            </a:fld>
            <a:endParaRPr lang="en-GB"/>
          </a:p>
        </p:txBody>
      </p:sp>
    </p:spTree>
    <p:extLst>
      <p:ext uri="{BB962C8B-B14F-4D97-AF65-F5344CB8AC3E}">
        <p14:creationId xmlns:p14="http://schemas.microsoft.com/office/powerpoint/2010/main" val="9964333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5</a:t>
            </a:fld>
            <a:endParaRPr lang="en-GB"/>
          </a:p>
        </p:txBody>
      </p:sp>
    </p:spTree>
    <p:extLst>
      <p:ext uri="{BB962C8B-B14F-4D97-AF65-F5344CB8AC3E}">
        <p14:creationId xmlns:p14="http://schemas.microsoft.com/office/powerpoint/2010/main" val="12855664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7</a:t>
            </a:fld>
            <a:endParaRPr lang="en-GB"/>
          </a:p>
        </p:txBody>
      </p:sp>
    </p:spTree>
    <p:extLst>
      <p:ext uri="{BB962C8B-B14F-4D97-AF65-F5344CB8AC3E}">
        <p14:creationId xmlns:p14="http://schemas.microsoft.com/office/powerpoint/2010/main" val="28156297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ECEC Policy Concepts Investing in early childhood education has been described as one of those rare policies that is both socially fair – as it increases equality of opportunity and social mobility – and economically efficient, as it fosters skills and productivity. Yet while this is accepted in most countries, approaches to ECEC policy can be markedly different, stemming from a number of underlying determinants as set out below. Underlying determinants of ECEC policy</a:t>
            </a:r>
          </a:p>
          <a:p>
            <a:endParaRPr lang="en-GB" dirty="0"/>
          </a:p>
          <a:p>
            <a:endParaRPr lang="en-GB" dirty="0"/>
          </a:p>
          <a:p>
            <a:r>
              <a:rPr lang="en-GB" dirty="0"/>
              <a:t>1 How societies view childhood It is argued that ECEC policy stems from very basic value judgements that different societies make about children and childhood. In some societies, children are viewed as being ‘empty vessels’ at the start of life and are made ‘ready to learn’ and ‘ready for school’ during the early years. Their value is generally measured by academic attainment linked to their economic and social contributions as ‘future citizens’. </a:t>
            </a:r>
          </a:p>
          <a:p>
            <a:endParaRPr lang="en-GB" dirty="0"/>
          </a:p>
          <a:p>
            <a:r>
              <a:rPr lang="en-GB" dirty="0"/>
              <a:t>1 Adapted from the international Thematic Review of ECEC Policy conducted by the Organisation for Economic Co-operation and Development (OECD). </a:t>
            </a:r>
          </a:p>
          <a:p>
            <a:endParaRPr lang="en-GB" dirty="0"/>
          </a:p>
          <a:p>
            <a:r>
              <a:rPr lang="en-GB" dirty="0"/>
              <a:t>An alternative view is holistic, where childhood is seen as important in itself, where each child is valued as a unique and a competent and active learner whose potential needs to be encouraged and supported. The child is viewed as a curious, capable and intelligent individual, and is a co-creator of knowledge who needs and wants interaction with other children and adults. Family vs State and Education vs Care It has been shown how these societal views of childhood in turn, shape the views in regard to (i) the division and the nature of the respective roles and responsibilities of the state and the family in regard to ECEC, and (ii) the division between the role of education in relation to the roles of care and development of the child. In countries where the predominant view is arguably of children as primarily future citizens (e.g. the England, US, Australia, Italy, Belgium, the Netherlands), state funded ECEC primarily supports early education, emphasising the skills children should master before entry into primary school. Quality is measured through formal evaluation. Care and developmental arrangements are left mainly to parents and where the state funds childcare, it is primarily to enable parents to work. Where societies could be seen to have a more holistic view of childhood, ECEC policies emphasise a child’s development and well-being. In such countries (</a:t>
            </a:r>
            <a:r>
              <a:rPr lang="en-GB" dirty="0" err="1"/>
              <a:t>eg.</a:t>
            </a:r>
            <a:r>
              <a:rPr lang="en-GB" dirty="0"/>
              <a:t> Denmark, Finland, Norway and Sweden) traditions of universal, integrated care and education are prevalent. Here, quality is measured in terms of holistic development with aims and objectives for the child constructed individually and locally, involving a range of stakeholders including the child itself. While parents are supported to work by universal provision, employment opportunity is a by-product but not a primary function. While there is some philosophical disagreement about which approach is better, research finds that the quality of ECEC provision as measured by basic factors such as adult-child ratios and staff qualifications is absolutely critical: evidence shows that poor quality ECEC can do more damage to children than an absence of provision. In countries which adhere to the ‘empty vessel’ philosophy of childhood, the quality of ECEC is generally lower, particularly for children under age 3 and for children from poorer families. The separation of education and care contributes to an inconsistent and less effective pedagogy (the methods and practices of teaching)</a:t>
            </a:r>
          </a:p>
        </p:txBody>
      </p:sp>
      <p:sp>
        <p:nvSpPr>
          <p:cNvPr id="4" name="Slide Number Placeholder 3"/>
          <p:cNvSpPr>
            <a:spLocks noGrp="1"/>
          </p:cNvSpPr>
          <p:nvPr>
            <p:ph type="sldNum" sz="quarter" idx="5"/>
          </p:nvPr>
        </p:nvSpPr>
        <p:spPr/>
        <p:txBody>
          <a:bodyPr/>
          <a:lstStyle/>
          <a:p>
            <a:fld id="{0ECC8C07-3F3D-4D92-BD96-7ACBA6EAA575}" type="slidenum">
              <a:rPr lang="en-GB" smtClean="0"/>
              <a:t>8</a:t>
            </a:fld>
            <a:endParaRPr lang="en-GB"/>
          </a:p>
        </p:txBody>
      </p:sp>
    </p:spTree>
    <p:extLst>
      <p:ext uri="{BB962C8B-B14F-4D97-AF65-F5344CB8AC3E}">
        <p14:creationId xmlns:p14="http://schemas.microsoft.com/office/powerpoint/2010/main" val="7892308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10</a:t>
            </a:fld>
            <a:endParaRPr lang="en-GB"/>
          </a:p>
        </p:txBody>
      </p:sp>
    </p:spTree>
    <p:extLst>
      <p:ext uri="{BB962C8B-B14F-4D97-AF65-F5344CB8AC3E}">
        <p14:creationId xmlns:p14="http://schemas.microsoft.com/office/powerpoint/2010/main" val="26983629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11</a:t>
            </a:fld>
            <a:endParaRPr lang="en-GB"/>
          </a:p>
        </p:txBody>
      </p:sp>
    </p:spTree>
    <p:extLst>
      <p:ext uri="{BB962C8B-B14F-4D97-AF65-F5344CB8AC3E}">
        <p14:creationId xmlns:p14="http://schemas.microsoft.com/office/powerpoint/2010/main" val="41862876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endParaRPr lang="en-GB" dirty="0"/>
          </a:p>
          <a:p>
            <a:pPr marL="171450" indent="-171450">
              <a:buFontTx/>
              <a:buChar char="-"/>
            </a:pPr>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12</a:t>
            </a:fld>
            <a:endParaRPr lang="en-GB"/>
          </a:p>
        </p:txBody>
      </p:sp>
    </p:spTree>
    <p:extLst>
      <p:ext uri="{BB962C8B-B14F-4D97-AF65-F5344CB8AC3E}">
        <p14:creationId xmlns:p14="http://schemas.microsoft.com/office/powerpoint/2010/main" val="9584910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A4A4A"/>
                </a:solidFill>
                <a:effectLst/>
                <a:highlight>
                  <a:srgbClr val="FFFFFF"/>
                </a:highlight>
                <a:latin typeface="Open Sans" panose="020B0606030504020204" pitchFamily="34" charset="0"/>
              </a:rPr>
              <a:t>Chicken, S., &amp; </a:t>
            </a:r>
            <a:r>
              <a:rPr lang="en-GB" b="0" i="0" dirty="0" err="1">
                <a:solidFill>
                  <a:srgbClr val="4A4A4A"/>
                </a:solidFill>
                <a:effectLst/>
                <a:highlight>
                  <a:srgbClr val="FFFFFF"/>
                </a:highlight>
                <a:latin typeface="Open Sans" panose="020B0606030504020204" pitchFamily="34" charset="0"/>
              </a:rPr>
              <a:t>Tyrie</a:t>
            </a:r>
            <a:r>
              <a:rPr lang="en-GB" b="0" i="0" dirty="0">
                <a:solidFill>
                  <a:srgbClr val="4A4A4A"/>
                </a:solidFill>
                <a:effectLst/>
                <a:highlight>
                  <a:srgbClr val="FFFFFF"/>
                </a:highlight>
                <a:latin typeface="Open Sans" panose="020B0606030504020204" pitchFamily="34" charset="0"/>
              </a:rPr>
              <a:t>, J. (2023). Can you hear me? Problematising the enactment of UNCRC Article 12 in Welsh early years classrooms, exploring the challenges of ‘children’s voice’. International Journal of Children's Rights, 31(2), 301-325. </a:t>
            </a:r>
            <a:r>
              <a:rPr lang="en-GB" b="0" i="0" u="sng" dirty="0">
                <a:solidFill>
                  <a:srgbClr val="0D3E43"/>
                </a:solidFill>
                <a:effectLst/>
                <a:highlight>
                  <a:srgbClr val="FFFFFF"/>
                </a:highlight>
                <a:latin typeface="Open Sans" panose="020B0606030504020204" pitchFamily="34" charset="0"/>
                <a:hlinkClick r:id="rId3"/>
              </a:rPr>
              <a:t>https://doi.org/10.1163/15718182-31010001</a:t>
            </a:r>
            <a:endParaRPr lang="en-GB" b="0" i="0" u="sng" dirty="0">
              <a:solidFill>
                <a:srgbClr val="0D3E43"/>
              </a:solidFill>
              <a:effectLst/>
              <a:highlight>
                <a:srgbClr val="FFFFFF"/>
              </a:highlight>
              <a:latin typeface="Open Sans" panose="020B0606030504020204" pitchFamily="34" charset="0"/>
            </a:endParaRPr>
          </a:p>
          <a:p>
            <a:endParaRPr lang="en-GB" b="0" i="0" u="sng" dirty="0">
              <a:solidFill>
                <a:srgbClr val="0D3E43"/>
              </a:solidFill>
              <a:effectLst/>
              <a:highlight>
                <a:srgbClr val="FFFFFF"/>
              </a:highlight>
              <a:latin typeface="Open Sans" panose="020B0606030504020204" pitchFamily="34" charset="0"/>
            </a:endParaRPr>
          </a:p>
          <a:p>
            <a:endParaRPr lang="en-GB" b="0" i="0" u="sng" dirty="0">
              <a:solidFill>
                <a:srgbClr val="0D3E43"/>
              </a:solidFill>
              <a:effectLst/>
              <a:highlight>
                <a:srgbClr val="FFFFFF"/>
              </a:highlight>
              <a:latin typeface="Open Sans" panose="020B0606030504020204" pitchFamily="34" charset="0"/>
            </a:endParaRPr>
          </a:p>
          <a:p>
            <a:r>
              <a:rPr lang="en-GB" b="0" i="0" u="sng" dirty="0">
                <a:solidFill>
                  <a:srgbClr val="0D3E43"/>
                </a:solidFill>
                <a:effectLst/>
                <a:highlight>
                  <a:srgbClr val="FFFFFF"/>
                </a:highlight>
                <a:latin typeface="Open Sans" panose="020B0606030504020204" pitchFamily="34" charset="0"/>
              </a:rPr>
              <a:t>When we say </a:t>
            </a:r>
            <a:r>
              <a:rPr lang="en-GB" dirty="0"/>
              <a:t>“pupil voice”, ”the voice of the child” or ”the right to be heard” </a:t>
            </a:r>
            <a:r>
              <a:rPr lang="en-GB" b="0" i="0" u="sng" dirty="0">
                <a:solidFill>
                  <a:srgbClr val="0D3E43"/>
                </a:solidFill>
                <a:effectLst/>
                <a:highlight>
                  <a:srgbClr val="FFFFFF"/>
                </a:highlight>
                <a:latin typeface="Open Sans" panose="020B0606030504020204" pitchFamily="34" charset="0"/>
              </a:rPr>
              <a:t> what do we mean? Would this be interpreted differently in different sectors of society?</a:t>
            </a:r>
          </a:p>
          <a:p>
            <a:endParaRPr lang="en-GB" b="0" i="0" u="sng" dirty="0">
              <a:solidFill>
                <a:srgbClr val="0D3E43"/>
              </a:solidFill>
              <a:effectLst/>
              <a:highlight>
                <a:srgbClr val="FFFFFF"/>
              </a:highlight>
              <a:latin typeface="Open Sans" panose="020B0606030504020204" pitchFamily="34" charset="0"/>
            </a:endParaRPr>
          </a:p>
          <a:p>
            <a:r>
              <a:rPr lang="en-GB" b="0" i="0" u="sng" dirty="0">
                <a:solidFill>
                  <a:srgbClr val="0D3E43"/>
                </a:solidFill>
                <a:effectLst/>
                <a:highlight>
                  <a:srgbClr val="FFFFFF"/>
                </a:highlight>
                <a:latin typeface="Open Sans" panose="020B0606030504020204" pitchFamily="34" charset="0"/>
              </a:rPr>
              <a:t>How difficult is it to enact a Children’s Rights approach in </a:t>
            </a:r>
            <a:r>
              <a:rPr lang="en-GB" b="0" i="0" u="sng" dirty="0" err="1">
                <a:solidFill>
                  <a:srgbClr val="0D3E43"/>
                </a:solidFill>
                <a:effectLst/>
                <a:highlight>
                  <a:srgbClr val="FFFFFF"/>
                </a:highlight>
                <a:latin typeface="Open Sans" panose="020B0606030504020204" pitchFamily="34" charset="0"/>
              </a:rPr>
              <a:t>ECEC</a:t>
            </a:r>
            <a:r>
              <a:rPr lang="en-GB" b="0" i="0" u="sng" dirty="0">
                <a:solidFill>
                  <a:srgbClr val="0D3E43"/>
                </a:solidFill>
                <a:effectLst/>
                <a:highlight>
                  <a:srgbClr val="FFFFFF"/>
                </a:highlight>
                <a:latin typeface="Open Sans" panose="020B0606030504020204" pitchFamily="34" charset="0"/>
              </a:rPr>
              <a:t>?</a:t>
            </a:r>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13</a:t>
            </a:fld>
            <a:endParaRPr lang="en-GB"/>
          </a:p>
        </p:txBody>
      </p:sp>
    </p:spTree>
    <p:extLst>
      <p:ext uri="{BB962C8B-B14F-4D97-AF65-F5344CB8AC3E}">
        <p14:creationId xmlns:p14="http://schemas.microsoft.com/office/powerpoint/2010/main" val="22087857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16</a:t>
            </a:fld>
            <a:endParaRPr lang="en-GB"/>
          </a:p>
        </p:txBody>
      </p:sp>
    </p:spTree>
    <p:extLst>
      <p:ext uri="{BB962C8B-B14F-4D97-AF65-F5344CB8AC3E}">
        <p14:creationId xmlns:p14="http://schemas.microsoft.com/office/powerpoint/2010/main" val="976358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22</a:t>
            </a:fld>
            <a:endParaRPr lang="en-GB"/>
          </a:p>
        </p:txBody>
      </p:sp>
    </p:spTree>
    <p:extLst>
      <p:ext uri="{BB962C8B-B14F-4D97-AF65-F5344CB8AC3E}">
        <p14:creationId xmlns:p14="http://schemas.microsoft.com/office/powerpoint/2010/main" val="25338677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999978-83E4-9975-34FD-1C93418BED7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3AAD3ED-6F90-CF62-C41E-3E5C2D20067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10FCE31-F3B8-5706-17F4-19A733049E4F}"/>
              </a:ext>
            </a:extLst>
          </p:cNvPr>
          <p:cNvSpPr>
            <a:spLocks noGrp="1"/>
          </p:cNvSpPr>
          <p:nvPr>
            <p:ph type="body" idx="1"/>
          </p:nvPr>
        </p:nvSpPr>
        <p:spPr/>
        <p:txBody>
          <a:bodyPr/>
          <a:lstStyle/>
          <a:p>
            <a:endParaRPr lang="en-GB" dirty="0"/>
          </a:p>
          <a:p>
            <a:endParaRPr lang="en-GB" dirty="0"/>
          </a:p>
        </p:txBody>
      </p:sp>
      <p:sp>
        <p:nvSpPr>
          <p:cNvPr id="4" name="Slide Number Placeholder 3">
            <a:extLst>
              <a:ext uri="{FF2B5EF4-FFF2-40B4-BE49-F238E27FC236}">
                <a16:creationId xmlns:a16="http://schemas.microsoft.com/office/drawing/2014/main" id="{749B01CE-63FA-6D90-3CC9-893CC1E1A008}"/>
              </a:ext>
            </a:extLst>
          </p:cNvPr>
          <p:cNvSpPr>
            <a:spLocks noGrp="1"/>
          </p:cNvSpPr>
          <p:nvPr>
            <p:ph type="sldNum" sz="quarter" idx="5"/>
          </p:nvPr>
        </p:nvSpPr>
        <p:spPr/>
        <p:txBody>
          <a:bodyPr/>
          <a:lstStyle/>
          <a:p>
            <a:fld id="{0ECC8C07-3F3D-4D92-BD96-7ACBA6EAA575}" type="slidenum">
              <a:rPr lang="en-GB" smtClean="0"/>
              <a:t>24</a:t>
            </a:fld>
            <a:endParaRPr lang="en-GB"/>
          </a:p>
        </p:txBody>
      </p:sp>
    </p:spTree>
    <p:extLst>
      <p:ext uri="{BB962C8B-B14F-4D97-AF65-F5344CB8AC3E}">
        <p14:creationId xmlns:p14="http://schemas.microsoft.com/office/powerpoint/2010/main" val="209216295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28</a:t>
            </a:fld>
            <a:endParaRPr lang="en-GB"/>
          </a:p>
        </p:txBody>
      </p:sp>
    </p:spTree>
    <p:extLst>
      <p:ext uri="{BB962C8B-B14F-4D97-AF65-F5344CB8AC3E}">
        <p14:creationId xmlns:p14="http://schemas.microsoft.com/office/powerpoint/2010/main" val="4126766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noProof="0" dirty="0"/>
          </a:p>
        </p:txBody>
      </p:sp>
      <p:sp>
        <p:nvSpPr>
          <p:cNvPr id="4" name="Slide Number Placeholder 3"/>
          <p:cNvSpPr>
            <a:spLocks noGrp="1"/>
          </p:cNvSpPr>
          <p:nvPr>
            <p:ph type="sldNum" sz="quarter" idx="5"/>
          </p:nvPr>
        </p:nvSpPr>
        <p:spPr/>
        <p:txBody>
          <a:bodyPr/>
          <a:lstStyle/>
          <a:p>
            <a:fld id="{0ECC8C07-3F3D-4D92-BD96-7ACBA6EAA575}" type="slidenum">
              <a:rPr lang="en-GB" smtClean="0"/>
              <a:t>29</a:t>
            </a:fld>
            <a:endParaRPr lang="en-GB"/>
          </a:p>
        </p:txBody>
      </p:sp>
    </p:spTree>
    <p:extLst>
      <p:ext uri="{BB962C8B-B14F-4D97-AF65-F5344CB8AC3E}">
        <p14:creationId xmlns:p14="http://schemas.microsoft.com/office/powerpoint/2010/main" val="35972354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30</a:t>
            </a:fld>
            <a:endParaRPr lang="en-GB"/>
          </a:p>
        </p:txBody>
      </p:sp>
    </p:spTree>
    <p:extLst>
      <p:ext uri="{BB962C8B-B14F-4D97-AF65-F5344CB8AC3E}">
        <p14:creationId xmlns:p14="http://schemas.microsoft.com/office/powerpoint/2010/main" val="12042493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32</a:t>
            </a:fld>
            <a:endParaRPr lang="en-GB"/>
          </a:p>
        </p:txBody>
      </p:sp>
    </p:spTree>
    <p:extLst>
      <p:ext uri="{BB962C8B-B14F-4D97-AF65-F5344CB8AC3E}">
        <p14:creationId xmlns:p14="http://schemas.microsoft.com/office/powerpoint/2010/main" val="274777752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0ECC8C07-3F3D-4D92-BD96-7ACBA6EAA575}" type="slidenum">
              <a:rPr lang="en-GB" smtClean="0"/>
              <a:t>33</a:t>
            </a:fld>
            <a:endParaRPr lang="en-GB"/>
          </a:p>
        </p:txBody>
      </p:sp>
    </p:spTree>
    <p:extLst>
      <p:ext uri="{BB962C8B-B14F-4D97-AF65-F5344CB8AC3E}">
        <p14:creationId xmlns:p14="http://schemas.microsoft.com/office/powerpoint/2010/main" val="421883500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34</a:t>
            </a:fld>
            <a:endParaRPr lang="en-GB"/>
          </a:p>
        </p:txBody>
      </p:sp>
    </p:spTree>
    <p:extLst>
      <p:ext uri="{BB962C8B-B14F-4D97-AF65-F5344CB8AC3E}">
        <p14:creationId xmlns:p14="http://schemas.microsoft.com/office/powerpoint/2010/main" val="344743411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35</a:t>
            </a:fld>
            <a:endParaRPr lang="en-GB"/>
          </a:p>
        </p:txBody>
      </p:sp>
    </p:spTree>
    <p:extLst>
      <p:ext uri="{BB962C8B-B14F-4D97-AF65-F5344CB8AC3E}">
        <p14:creationId xmlns:p14="http://schemas.microsoft.com/office/powerpoint/2010/main" val="184915067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36</a:t>
            </a:fld>
            <a:endParaRPr lang="en-GB"/>
          </a:p>
        </p:txBody>
      </p:sp>
    </p:spTree>
    <p:extLst>
      <p:ext uri="{BB962C8B-B14F-4D97-AF65-F5344CB8AC3E}">
        <p14:creationId xmlns:p14="http://schemas.microsoft.com/office/powerpoint/2010/main" val="383691744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37</a:t>
            </a:fld>
            <a:endParaRPr lang="en-GB"/>
          </a:p>
        </p:txBody>
      </p:sp>
    </p:spTree>
    <p:extLst>
      <p:ext uri="{BB962C8B-B14F-4D97-AF65-F5344CB8AC3E}">
        <p14:creationId xmlns:p14="http://schemas.microsoft.com/office/powerpoint/2010/main" val="290391638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38</a:t>
            </a:fld>
            <a:endParaRPr lang="en-GB"/>
          </a:p>
        </p:txBody>
      </p:sp>
    </p:spTree>
    <p:extLst>
      <p:ext uri="{BB962C8B-B14F-4D97-AF65-F5344CB8AC3E}">
        <p14:creationId xmlns:p14="http://schemas.microsoft.com/office/powerpoint/2010/main" val="134617332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39</a:t>
            </a:fld>
            <a:endParaRPr lang="en-GB"/>
          </a:p>
        </p:txBody>
      </p:sp>
    </p:spTree>
    <p:extLst>
      <p:ext uri="{BB962C8B-B14F-4D97-AF65-F5344CB8AC3E}">
        <p14:creationId xmlns:p14="http://schemas.microsoft.com/office/powerpoint/2010/main" val="183907246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Mae pobl â </a:t>
            </a:r>
            <a:r>
              <a:rPr lang="en-GB" dirty="0" err="1"/>
              <a:t>threftadaeth</a:t>
            </a:r>
            <a:r>
              <a:rPr lang="en-GB" dirty="0"/>
              <a:t> </a:t>
            </a:r>
            <a:r>
              <a:rPr lang="en-GB" dirty="0" err="1"/>
              <a:t>gymysg</a:t>
            </a:r>
            <a:r>
              <a:rPr lang="en-GB" dirty="0"/>
              <a:t> </a:t>
            </a:r>
            <a:r>
              <a:rPr lang="en-GB" dirty="0" err="1"/>
              <a:t>bellach</a:t>
            </a:r>
            <a:r>
              <a:rPr lang="en-GB" dirty="0"/>
              <a:t> yn un o'r grwpiau </a:t>
            </a:r>
            <a:r>
              <a:rPr lang="en-GB" dirty="0" err="1"/>
              <a:t>poblogaeth</a:t>
            </a:r>
            <a:r>
              <a:rPr lang="en-GB" dirty="0"/>
              <a:t> </a:t>
            </a:r>
            <a:r>
              <a:rPr lang="en-GB" dirty="0" err="1"/>
              <a:t>mwyaf</a:t>
            </a:r>
            <a:r>
              <a:rPr lang="en-GB" dirty="0"/>
              <a:t> </a:t>
            </a:r>
            <a:r>
              <a:rPr lang="en-GB" dirty="0" err="1"/>
              <a:t>yng</a:t>
            </a:r>
            <a:r>
              <a:rPr lang="en-GB" dirty="0"/>
              <a:t> </a:t>
            </a:r>
            <a:r>
              <a:rPr lang="en-GB" dirty="0" err="1"/>
              <a:t>Nghymru</a:t>
            </a:r>
            <a:endParaRPr lang="en-GB" dirty="0"/>
          </a:p>
          <a:p>
            <a:r>
              <a:rPr lang="en-GB" dirty="0"/>
              <a:t>Mae </a:t>
            </a:r>
            <a:r>
              <a:rPr lang="en-GB" dirty="0" err="1"/>
              <a:t>cynlluniau</a:t>
            </a:r>
            <a:r>
              <a:rPr lang="en-GB" dirty="0"/>
              <a:t> wedi bod o'r </a:t>
            </a:r>
            <a:r>
              <a:rPr lang="en-GB" dirty="0" err="1"/>
              <a:t>blaen</a:t>
            </a:r>
            <a:r>
              <a:rPr lang="en-GB" dirty="0"/>
              <a:t>. Mae yna </a:t>
            </a:r>
            <a:r>
              <a:rPr lang="en-GB" dirty="0" err="1"/>
              <a:t>eiriau</a:t>
            </a:r>
            <a:r>
              <a:rPr lang="en-GB" dirty="0"/>
              <a:t> </a:t>
            </a:r>
            <a:r>
              <a:rPr lang="en-GB" dirty="0" err="1"/>
              <a:t>rydyn</a:t>
            </a:r>
            <a:r>
              <a:rPr lang="en-GB" dirty="0"/>
              <a:t> </a:t>
            </a:r>
            <a:r>
              <a:rPr lang="en-GB" dirty="0" err="1"/>
              <a:t>ni</a:t>
            </a:r>
            <a:r>
              <a:rPr lang="en-GB" dirty="0"/>
              <a:t> </a:t>
            </a:r>
            <a:r>
              <a:rPr lang="en-GB" dirty="0" err="1"/>
              <a:t>wedi'u</a:t>
            </a:r>
            <a:r>
              <a:rPr lang="en-GB" dirty="0"/>
              <a:t> </a:t>
            </a:r>
            <a:r>
              <a:rPr lang="en-GB" dirty="0" err="1"/>
              <a:t>defnyddio</a:t>
            </a:r>
            <a:r>
              <a:rPr lang="en-GB" dirty="0"/>
              <a:t> ac yn dal i gael eu </a:t>
            </a:r>
            <a:r>
              <a:rPr lang="en-GB" dirty="0" err="1"/>
              <a:t>defnyddio</a:t>
            </a:r>
            <a:r>
              <a:rPr lang="en-GB" dirty="0"/>
              <a:t> ar y </a:t>
            </a:r>
            <a:r>
              <a:rPr lang="en-GB" dirty="0" err="1"/>
              <a:t>cwrs</a:t>
            </a:r>
            <a:r>
              <a:rPr lang="en-GB" dirty="0"/>
              <a:t> hwn sy'n adlewyrchu'r camau </a:t>
            </a:r>
            <a:r>
              <a:rPr lang="en-GB" dirty="0" err="1"/>
              <a:t>rydyn</a:t>
            </a:r>
            <a:r>
              <a:rPr lang="en-GB" dirty="0"/>
              <a:t> </a:t>
            </a:r>
            <a:r>
              <a:rPr lang="en-GB" dirty="0" err="1"/>
              <a:t>ni</a:t>
            </a:r>
            <a:r>
              <a:rPr lang="en-GB" dirty="0"/>
              <a:t> wedi rhoi </a:t>
            </a:r>
            <a:r>
              <a:rPr lang="en-GB" dirty="0" err="1"/>
              <a:t>cynnig</a:t>
            </a:r>
            <a:r>
              <a:rPr lang="en-GB" dirty="0"/>
              <a:t> </a:t>
            </a:r>
            <a:r>
              <a:rPr lang="en-GB" dirty="0" err="1"/>
              <a:t>arnyn</a:t>
            </a:r>
            <a:r>
              <a:rPr lang="en-GB" dirty="0"/>
              <a:t> </a:t>
            </a:r>
            <a:r>
              <a:rPr lang="en-GB" dirty="0" err="1"/>
              <a:t>nhw</a:t>
            </a:r>
            <a:r>
              <a:rPr lang="en-GB" dirty="0"/>
              <a:t> ond sydd wedi </a:t>
            </a:r>
            <a:r>
              <a:rPr lang="en-GB" dirty="0" err="1"/>
              <a:t>methu</a:t>
            </a:r>
            <a:r>
              <a:rPr lang="en-GB" dirty="0"/>
              <a:t>. Mae'r </a:t>
            </a:r>
            <a:r>
              <a:rPr lang="en-GB" dirty="0" err="1"/>
              <a:t>ychydig</a:t>
            </a:r>
            <a:r>
              <a:rPr lang="en-GB" dirty="0"/>
              <a:t> </a:t>
            </a:r>
            <a:r>
              <a:rPr lang="en-GB" dirty="0" err="1"/>
              <a:t>sleidiau</a:t>
            </a:r>
            <a:r>
              <a:rPr lang="en-GB" dirty="0"/>
              <a:t> nesaf yn </a:t>
            </a:r>
            <a:r>
              <a:rPr lang="en-GB" dirty="0" err="1"/>
              <a:t>cydnabod</a:t>
            </a:r>
            <a:r>
              <a:rPr lang="en-GB" dirty="0"/>
              <a:t> y </a:t>
            </a:r>
            <a:r>
              <a:rPr lang="en-GB" dirty="0" err="1"/>
              <a:t>rhain</a:t>
            </a:r>
            <a:r>
              <a:rPr lang="en-GB" dirty="0"/>
              <a:t>. Mae'r </a:t>
            </a:r>
            <a:r>
              <a:rPr lang="en-GB" dirty="0" err="1"/>
              <a:t>Cynllun</a:t>
            </a:r>
            <a:r>
              <a:rPr lang="en-GB" dirty="0"/>
              <a:t> </a:t>
            </a:r>
            <a:r>
              <a:rPr lang="en-GB" dirty="0" err="1"/>
              <a:t>Gwrth-hiliol</a:t>
            </a:r>
            <a:r>
              <a:rPr lang="en-GB" dirty="0"/>
              <a:t> yn </a:t>
            </a:r>
            <a:r>
              <a:rPr lang="en-GB" dirty="0" err="1"/>
              <a:t>ddarlleniad</a:t>
            </a:r>
            <a:r>
              <a:rPr lang="en-GB" dirty="0"/>
              <a:t> da. </a:t>
            </a:r>
          </a:p>
          <a:p>
            <a:endParaRPr lang="en-GB" dirty="0"/>
          </a:p>
          <a:p>
            <a:endParaRPr lang="en-GB" dirty="0"/>
          </a:p>
          <a:p>
            <a:r>
              <a:rPr lang="en-GB" dirty="0"/>
              <a:t>Ethnic minority people have become accustomed to living with the reality of racism. Many committed ethnic minority organisations, from the third sector in particular, have long been calling for change. But the murder of George Floyd and the greater impact of COVID-19 on ethnic minority groups brought the conversation about racism into everyone’s home, office and organisation. As a nation we have started to have difficult discussions, about how we define our history, what we do about monuments that celebrate slavery, and how and what we should teach the next generation. These events have encouraged people from all communities to speak out against these and previous injustices. As a society we have started to talk about power, ‘white privilege’ and, more recently, about being an ‘ally’ or an ‘accomplice’. We are starting to discuss where the responsibility for change lies, and how people holding power and influence need to act now. Racism disturbs most people. But it is those who lead, and have power, who have the greatest responsibility to do something about it. We agree that we need to do something different, because doing what we did before is not likely to produce a different outcome. For many decades people have tried to look at how we can address and even prevent racism and its impact. In the early decades of attempting to tackle racism there was a common belief that if all ethnic minority people “integrate” into mainstream society i.e. became more westernised, learned the main language (and lost their cultures, accents and languages) and behave more like the majority, this would remove racism. However, this did not result in greater acceptance of ethnic minority people. The poorer outcomes for them remained. This was followed by what was commonly called “multi-culturalism”. The thinking was that if ethnic minorities shared their cultures and traditions, and the mainstream society did the same, the problem of racism would disappear. This approach of sharing what is commonly called “saris, samosas and steel bands” became skewed with mainly ethnic minority people sharing their cultures, to appease and to ask for inclusion into decision making fora. Again, this approach to stop racism also didn’t work! The more recent approach of “race equality” worked better, as it was, and still is, under-pinned by the Equality Act 2010. But again, its impact has been limited. This approach argued that if we gave ethnic minority people and other protected groups equal opportunity to achieve what people in the mainstream society were able to achieve, that would “equalise” the race to enter and succeed. Ethnic minority people for instance could have training and development as part of the positive action allowed under the Equality Act. However, those who did succeed by having some sort of an equal chance at the start of the race, often failed soon after they entered organisations. The policies for example, of progression, mentoring, sponsorship and the need to have informal networks that helped people progress were lacking for ethnic minority people and so discriminated against them. The focus in all three approaches was about how we ”fix” ethnic minority people. None took into account the historical imbalance of power between white and ethnic minority communities. Further, they did not address how racism is embedded in organisations’ polices, processes and ways of working practices, to ensure power and influence remain with the (white) majority. The legacy of racism persists.</a:t>
            </a:r>
          </a:p>
        </p:txBody>
      </p:sp>
      <p:sp>
        <p:nvSpPr>
          <p:cNvPr id="4" name="Slide Number Placeholder 3"/>
          <p:cNvSpPr>
            <a:spLocks noGrp="1"/>
          </p:cNvSpPr>
          <p:nvPr>
            <p:ph type="sldNum" sz="quarter" idx="5"/>
          </p:nvPr>
        </p:nvSpPr>
        <p:spPr/>
        <p:txBody>
          <a:bodyPr/>
          <a:lstStyle/>
          <a:p>
            <a:fld id="{0ECC8C07-3F3D-4D92-BD96-7ACBA6EAA575}" type="slidenum">
              <a:rPr lang="en-GB" smtClean="0"/>
              <a:t>40</a:t>
            </a:fld>
            <a:endParaRPr lang="en-GB"/>
          </a:p>
        </p:txBody>
      </p:sp>
    </p:spTree>
    <p:extLst>
      <p:ext uri="{BB962C8B-B14F-4D97-AF65-F5344CB8AC3E}">
        <p14:creationId xmlns:p14="http://schemas.microsoft.com/office/powerpoint/2010/main" val="328570860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Tell them that the plan is a good read for issues with previous plans of action.</a:t>
            </a:r>
          </a:p>
        </p:txBody>
      </p:sp>
      <p:sp>
        <p:nvSpPr>
          <p:cNvPr id="4" name="Slide Number Placeholder 3"/>
          <p:cNvSpPr>
            <a:spLocks noGrp="1"/>
          </p:cNvSpPr>
          <p:nvPr>
            <p:ph type="sldNum" sz="quarter" idx="5"/>
          </p:nvPr>
        </p:nvSpPr>
        <p:spPr/>
        <p:txBody>
          <a:bodyPr/>
          <a:lstStyle/>
          <a:p>
            <a:fld id="{0ECC8C07-3F3D-4D92-BD96-7ACBA6EAA575}" type="slidenum">
              <a:rPr lang="en-GB" smtClean="0"/>
              <a:t>41</a:t>
            </a:fld>
            <a:endParaRPr lang="en-GB"/>
          </a:p>
        </p:txBody>
      </p:sp>
    </p:spTree>
    <p:extLst>
      <p:ext uri="{BB962C8B-B14F-4D97-AF65-F5344CB8AC3E}">
        <p14:creationId xmlns:p14="http://schemas.microsoft.com/office/powerpoint/2010/main" val="331076091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more recent approach of “race equality” worked better, as it was, and still is, under-pinned by the Equality Act 2010. But again, its impact has been limited. This approach argued that if we gave ethnic minority people and other protected groups equal opportunity to achieve what people in the mainstream society were able to achieve, that would “equalise” the race to enter and succeed. Ethnic minority people for instance could have training and development as part of the positive action allowed under the Equality Act. However, those who did succeed by having some sort of an equal chance at the start of the race, often failed soon after they entered organisations. The policies for example, of progression, mentoring, sponsorship and the need to have informal networks that helped people progress were lacking for ethnic minority people and so discriminated against them. The focus in all three approaches was about how we ”fix” ethnic minority people. None took into account the historical imbalance of power between white and ethnic minority communities. Further, they did not address how racism is embedded in organisations’ polices, processes and ways of working practices, to ensure power and influence remain with the (white) majority. The legacy of racism persists.</a:t>
            </a:r>
          </a:p>
        </p:txBody>
      </p:sp>
      <p:sp>
        <p:nvSpPr>
          <p:cNvPr id="4" name="Slide Number Placeholder 3"/>
          <p:cNvSpPr>
            <a:spLocks noGrp="1"/>
          </p:cNvSpPr>
          <p:nvPr>
            <p:ph type="sldNum" sz="quarter" idx="5"/>
          </p:nvPr>
        </p:nvSpPr>
        <p:spPr/>
        <p:txBody>
          <a:bodyPr/>
          <a:lstStyle/>
          <a:p>
            <a:fld id="{0ECC8C07-3F3D-4D92-BD96-7ACBA6EAA575}" type="slidenum">
              <a:rPr lang="en-GB" smtClean="0"/>
              <a:t>43</a:t>
            </a:fld>
            <a:endParaRPr lang="en-GB"/>
          </a:p>
        </p:txBody>
      </p:sp>
    </p:spTree>
    <p:extLst>
      <p:ext uri="{BB962C8B-B14F-4D97-AF65-F5344CB8AC3E}">
        <p14:creationId xmlns:p14="http://schemas.microsoft.com/office/powerpoint/2010/main" val="406405379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Anti-racism is about changing the systems, policies and processes which for so long have embedded a negative view of ethnic minority people. These negative biases can only be tackled through an anti-racist approach. ‘Fixing’ ethnic minority people, either as individuals or as a group, is not the answer. Often it is the systems for progression, and for selecting who will be mentored, coached or sponsored, that fail people. In service provision, it is often the ‘colour-blind’ approach that works against ethnic minority people. Frequently, the assumption is made that ‘providing the same for everyone’ will be the most appropriate service. Whereas in fact, taking people’s differences (e.g. language, dietary needs, dress, etc.) leads to a more sensitive, accessible and effective service. Often the consequence of the colour-blind approach is that ethnic minority people struggle to enter jobs, or to progress, or to receive services appropriate to their needs. For us, anti-racism involves actively identifying and getting rid of policies, systems, structures and processes that produce radically different outcomes for ethnic minority groups. It requires us to acknowledge that even if we do not see ourselves as ‘racist’ we can, by turning our eye away, be complicit in allowing racism to continue. We know that negative stereotypes about ethnic minority people can develop from as early as age four. So even without knowing it, we can be socialised into holding negative stereotypes. And when people are in a position of power, these stereotypes can have a major impact on the decisions they make, and therefore on ethnic minority people. By taking an anti-racist approach we are choosing to take radical action, rather than the ‘small steps’ of the past. The precise form of this action will of course vary between different policy areas, and this is reflected in the plan. The Anti-racist Wales Action Plan (</a:t>
            </a:r>
            <a:r>
              <a:rPr lang="en-GB" dirty="0" err="1"/>
              <a:t>gov.wales</a:t>
            </a:r>
            <a:r>
              <a:rPr lang="en-GB" dirty="0"/>
              <a:t>/antiracist-</a:t>
            </a:r>
            <a:r>
              <a:rPr lang="en-GB" dirty="0" err="1"/>
              <a:t>wales</a:t>
            </a:r>
            <a:r>
              <a:rPr lang="en-GB" dirty="0"/>
              <a:t>-action-plan) is just that, it is a plan to do something different about racism in all the areas in which the Welsh Government has control or influence.</a:t>
            </a:r>
          </a:p>
          <a:p>
            <a:endParaRPr lang="en-GB" dirty="0"/>
          </a:p>
          <a:p>
            <a:r>
              <a:rPr lang="en-GB" dirty="0"/>
              <a:t>The Welsh Government also accepted and implemented recommendations made by Professor Charlotte Williams on the need to incorporate the history of slavery and colonialism into the school curriculum. The First Minister had also commissioned Gaynor </a:t>
            </a:r>
            <a:r>
              <a:rPr lang="en-GB" dirty="0" err="1"/>
              <a:t>Legall</a:t>
            </a:r>
            <a:r>
              <a:rPr lang="en-GB" dirty="0"/>
              <a:t> to lead a review of street names and monuments associated with slavery and colonialism, to see what could be done to rebalance, explain and interpret what was really behind those names, statues and markings.</a:t>
            </a:r>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45</a:t>
            </a:fld>
            <a:endParaRPr lang="en-GB"/>
          </a:p>
        </p:txBody>
      </p:sp>
    </p:spTree>
    <p:extLst>
      <p:ext uri="{BB962C8B-B14F-4D97-AF65-F5344CB8AC3E}">
        <p14:creationId xmlns:p14="http://schemas.microsoft.com/office/powerpoint/2010/main" val="277156844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terms of the Goals and actions in the plan, the main change is that we have now chosen to focus on 6 areas where ethnic minority people are affected by racism, and where we want to make a measurable difference. They are listed below. However, we want to start by acknowledging the strengths of ethnic minority people, in leadership and in surviving racism. From the Windrush elders, to the resilience of refugees, both now and in the past, arriving at our shores, we know that people have survived considerable hardships and trauma. We want to build on the immense strengths, leadership and resilience ethnic minority people bring. We commit ourselves to supporting ethnic minority organisations who enable and empower people to survive and thrive. We also commit ourselves to developing the considerable leadership within ethnic minority communities, at all levels. We will regularly engage these leaders to inform us as we find our way forward with this and other work. We have some immediate actions needed in the here and now, particularly given the cost of living crisis and the likely disproportionate impact on ethnic minority workers and people. We also value the support and input we have received from the Trade Unions and the Welsh TUC. We also applaud organisations like the British Association of Physicians of Indian Origin (BAPIO) in Wales, and more recently, the Welsh Association of Physicians of African and Caribbean origin who bring much needed medical and nursing professionals from South East Asia and Africa respectively. The Ethnic Minority Women in Welsh Healthcare and many other mentoring and development initiatives also empower and support the successful progression of potential leaders to enter into Wales or as existing workforces in Wales, and offer continuous support. Many of our key services, like our health and social care services would not be possible without ethnic minority people working in them. Our recent housing of Afghan refugees and people from Ukraine demonstrates the way that Government, public services, the private sector and ordinary citizens can rise to meet the needs of people in crisis when they arrived here. Ours is, and should always be, a nation of sanctuary. As indicated above, to guide our work, we have chosen to focus on 6 different ways in which people can experience racism. These are: 1. Your experience of racism in every-day life. 2. Your experience of racism when experiencing service delivery. 3. Your experience of racism in being part of the workplace. 4. Your experience of racism in gaining jobs and opportunities. 5. Your experience of racism when you lack visible role models in positions of power. 6. Your experience of racism as a refugee or asylum seeker.</a:t>
            </a:r>
          </a:p>
        </p:txBody>
      </p:sp>
      <p:sp>
        <p:nvSpPr>
          <p:cNvPr id="4" name="Slide Number Placeholder 3"/>
          <p:cNvSpPr>
            <a:spLocks noGrp="1"/>
          </p:cNvSpPr>
          <p:nvPr>
            <p:ph type="sldNum" sz="quarter" idx="5"/>
          </p:nvPr>
        </p:nvSpPr>
        <p:spPr/>
        <p:txBody>
          <a:bodyPr/>
          <a:lstStyle/>
          <a:p>
            <a:fld id="{0ECC8C07-3F3D-4D92-BD96-7ACBA6EAA575}" type="slidenum">
              <a:rPr lang="en-GB" smtClean="0"/>
              <a:t>46</a:t>
            </a:fld>
            <a:endParaRPr lang="en-GB"/>
          </a:p>
        </p:txBody>
      </p:sp>
    </p:spTree>
    <p:extLst>
      <p:ext uri="{BB962C8B-B14F-4D97-AF65-F5344CB8AC3E}">
        <p14:creationId xmlns:p14="http://schemas.microsoft.com/office/powerpoint/2010/main" val="604856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47</a:t>
            </a:fld>
            <a:endParaRPr lang="en-GB"/>
          </a:p>
        </p:txBody>
      </p:sp>
    </p:spTree>
    <p:extLst>
      <p:ext uri="{BB962C8B-B14F-4D97-AF65-F5344CB8AC3E}">
        <p14:creationId xmlns:p14="http://schemas.microsoft.com/office/powerpoint/2010/main" val="110938823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48</a:t>
            </a:fld>
            <a:endParaRPr lang="en-GB"/>
          </a:p>
        </p:txBody>
      </p:sp>
    </p:spTree>
    <p:extLst>
      <p:ext uri="{BB962C8B-B14F-4D97-AF65-F5344CB8AC3E}">
        <p14:creationId xmlns:p14="http://schemas.microsoft.com/office/powerpoint/2010/main" val="56392557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9</a:t>
            </a:r>
          </a:p>
        </p:txBody>
      </p:sp>
      <p:sp>
        <p:nvSpPr>
          <p:cNvPr id="4" name="Slide Number Placeholder 3"/>
          <p:cNvSpPr>
            <a:spLocks noGrp="1"/>
          </p:cNvSpPr>
          <p:nvPr>
            <p:ph type="sldNum" sz="quarter" idx="5"/>
          </p:nvPr>
        </p:nvSpPr>
        <p:spPr/>
        <p:txBody>
          <a:bodyPr/>
          <a:lstStyle/>
          <a:p>
            <a:fld id="{0ECC8C07-3F3D-4D92-BD96-7ACBA6EAA575}" type="slidenum">
              <a:rPr lang="en-GB" smtClean="0"/>
              <a:t>49</a:t>
            </a:fld>
            <a:endParaRPr lang="en-GB"/>
          </a:p>
        </p:txBody>
      </p:sp>
    </p:spTree>
    <p:extLst>
      <p:ext uri="{BB962C8B-B14F-4D97-AF65-F5344CB8AC3E}">
        <p14:creationId xmlns:p14="http://schemas.microsoft.com/office/powerpoint/2010/main" val="36755656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50</a:t>
            </a:fld>
            <a:endParaRPr lang="en-GB"/>
          </a:p>
        </p:txBody>
      </p:sp>
    </p:spTree>
    <p:extLst>
      <p:ext uri="{BB962C8B-B14F-4D97-AF65-F5344CB8AC3E}">
        <p14:creationId xmlns:p14="http://schemas.microsoft.com/office/powerpoint/2010/main" val="187101915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52</a:t>
            </a:fld>
            <a:endParaRPr lang="en-GB"/>
          </a:p>
        </p:txBody>
      </p:sp>
    </p:spTree>
    <p:extLst>
      <p:ext uri="{BB962C8B-B14F-4D97-AF65-F5344CB8AC3E}">
        <p14:creationId xmlns:p14="http://schemas.microsoft.com/office/powerpoint/2010/main" val="107372586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Reflect back to the families/ parents/ community  section in Section 1 – there are some statements here that may be able to be used. </a:t>
            </a:r>
          </a:p>
        </p:txBody>
      </p:sp>
      <p:sp>
        <p:nvSpPr>
          <p:cNvPr id="4" name="Slide Number Placeholder 3"/>
          <p:cNvSpPr>
            <a:spLocks noGrp="1"/>
          </p:cNvSpPr>
          <p:nvPr>
            <p:ph type="sldNum" sz="quarter" idx="5"/>
          </p:nvPr>
        </p:nvSpPr>
        <p:spPr/>
        <p:txBody>
          <a:bodyPr/>
          <a:lstStyle/>
          <a:p>
            <a:fld id="{0ECC8C07-3F3D-4D92-BD96-7ACBA6EAA575}" type="slidenum">
              <a:rPr lang="en-GB" smtClean="0"/>
              <a:t>53</a:t>
            </a:fld>
            <a:endParaRPr lang="en-GB"/>
          </a:p>
        </p:txBody>
      </p:sp>
    </p:spTree>
    <p:extLst>
      <p:ext uri="{BB962C8B-B14F-4D97-AF65-F5344CB8AC3E}">
        <p14:creationId xmlns:p14="http://schemas.microsoft.com/office/powerpoint/2010/main" val="336356035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61</a:t>
            </a:fld>
            <a:endParaRPr lang="en-GB"/>
          </a:p>
        </p:txBody>
      </p:sp>
    </p:spTree>
    <p:extLst>
      <p:ext uri="{BB962C8B-B14F-4D97-AF65-F5344CB8AC3E}">
        <p14:creationId xmlns:p14="http://schemas.microsoft.com/office/powerpoint/2010/main" val="319321270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62</a:t>
            </a:fld>
            <a:endParaRPr lang="en-GB"/>
          </a:p>
        </p:txBody>
      </p:sp>
    </p:spTree>
    <p:extLst>
      <p:ext uri="{BB962C8B-B14F-4D97-AF65-F5344CB8AC3E}">
        <p14:creationId xmlns:p14="http://schemas.microsoft.com/office/powerpoint/2010/main" val="224742394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solidFill>
                  <a:prstClr val="black">
                    <a:tint val="75000"/>
                  </a:prstClr>
                </a:solidFill>
              </a:rPr>
              <a:pPr/>
              <a:t>04/12/2024</a:t>
            </a:fld>
            <a:endParaRPr lang="en-GB">
              <a:solidFill>
                <a:prstClr val="black">
                  <a:tint val="75000"/>
                </a:prstClr>
              </a:solidFill>
            </a:endParaRPr>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070536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04/12/2024</a:t>
            </a:fld>
            <a:endParaRPr lang="en-GB">
              <a:solidFill>
                <a:prstClr val="black">
                  <a:tint val="75000"/>
                </a:prstClr>
              </a:solidFill>
            </a:endParaRPr>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633708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04/12/2024</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964512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04/12/2024</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877928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04/12/2024</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632054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04/12/2024</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98794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04/12/2024</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830979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04/12/2024</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192345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04/12/2024</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849010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04/12/2024</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265699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04/12/2024</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81977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04/12/2024</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78042481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hyperlink" Target="https://www.bing.com/videos/riverview/relatedvideo?q=ferdman+multilevel+inclusion&amp;mid=411769382607057A9E4D411769382607057A9E4D&amp;FORM=VIRE"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childrenscommissioner.gov.uk/" TargetMode="External"/><Relationship Id="rId2" Type="http://schemas.openxmlformats.org/officeDocument/2006/relationships/hyperlink" Target="http://www.childrenscommissioner.gov.uk/resource/childrens-participation-in-decision-making/" TargetMode="Externa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assets.publishing.service.gov.uk/media/670fa42a30536cb92748328f/EYFS_statutory_framework_for_group_and_school_-_based_providers.pdf" TargetMode="External"/><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assets.publishing.service.gov.uk/media/5a7dcb85ed915d2ac884d995/SEND_Code_of_Practice_January_2015.pdf" TargetMode="External"/><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soundcloud.com/user-62565361/sets/mae-gennym-hawliau-we-stand-together" TargetMode="External"/><Relationship Id="rId2" Type="http://schemas.openxmlformats.org/officeDocument/2006/relationships/hyperlink" Target="https://www.childcomwales.org.uk/early-years/" TargetMode="Externa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4.xml"/><Relationship Id="rId4" Type="http://schemas.openxmlformats.org/officeDocument/2006/relationships/image" Target="../media/image15.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3" Type="http://schemas.openxmlformats.org/officeDocument/2006/relationships/hyperlink" Target="https://www.futuregenerations.wales/work/public-bodies/"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3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8.xml"/><Relationship Id="rId1" Type="http://schemas.openxmlformats.org/officeDocument/2006/relationships/slideLayout" Target="../slideLayouts/slideLayout2.xml"/><Relationship Id="rId5" Type="http://schemas.openxmlformats.org/officeDocument/2006/relationships/image" Target="../media/image19.png"/><Relationship Id="rId4" Type="http://schemas.openxmlformats.org/officeDocument/2006/relationships/image" Target="../media/image18.png"/></Relationships>
</file>

<file path=ppt/slides/_rels/slide3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hyperlink" Target="https://llyw.cymru/dysgu-hanes-pobl-dduon-asiaidd-ac-ethnig-lleiafrifol-wedii-gynnwys-yng-nghwricwlwm-newydd-cymru" TargetMode="External"/><Relationship Id="rId7" Type="http://schemas.openxmlformats.org/officeDocument/2006/relationships/hyperlink" Target="https://fb.watch/98OM_-mmrU/" TargetMode="External"/><Relationship Id="rId2" Type="http://schemas.openxmlformats.org/officeDocument/2006/relationships/notesSlide" Target="../notesSlides/notesSlide31.xml"/><Relationship Id="rId1" Type="http://schemas.openxmlformats.org/officeDocument/2006/relationships/slideLayout" Target="../slideLayouts/slideLayout5.xml"/><Relationship Id="rId6" Type="http://schemas.openxmlformats.org/officeDocument/2006/relationships/hyperlink" Target="https://www.youtube.com/watch?v=uqFMotA3yMA" TargetMode="External"/><Relationship Id="rId5" Type="http://schemas.openxmlformats.org/officeDocument/2006/relationships/hyperlink" Target="https://www.youtube.com/watch?v=T9wxYDU5b8k" TargetMode="External"/><Relationship Id="rId4" Type="http://schemas.openxmlformats.org/officeDocument/2006/relationships/hyperlink" Target="https://gov.wales/learning-black-asian-and-minority-ethnic-histories-included-new-welsh-curriculum" TargetMode="External"/></Relationships>
</file>

<file path=ppt/slides/_rels/slide50.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32.xml"/><Relationship Id="rId1" Type="http://schemas.openxmlformats.org/officeDocument/2006/relationships/slideLayout" Target="../slideLayouts/slideLayout5.xml"/></Relationships>
</file>

<file path=ppt/slides/_rels/slide51.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5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0.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63.xml.rels><?xml version="1.0" encoding="UTF-8" standalone="yes"?>
<Relationships xmlns="http://schemas.openxmlformats.org/package/2006/relationships"><Relationship Id="rId3" Type="http://schemas.openxmlformats.org/officeDocument/2006/relationships/hyperlink" Target="https://llyw.cymru/sites/default/files/consultations/2021-05/cwricwlwm-gyfer-lleoliadau-meithrin-a-ariennir-cynhelir-dogfen-ymgynghori.pdf" TargetMode="External"/><Relationship Id="rId2" Type="http://schemas.openxmlformats.org/officeDocument/2006/relationships/hyperlink" Target="https://inclusiveleadership.eu/the-inclusive-leadership-handbook-theoretical-framework/" TargetMode="External"/><Relationship Id="rId1" Type="http://schemas.openxmlformats.org/officeDocument/2006/relationships/slideLayout" Target="../slideLayouts/slideLayout4.xml"/><Relationship Id="rId4" Type="http://schemas.openxmlformats.org/officeDocument/2006/relationships/hyperlink" Target="https://hwb.gov.wales/cwricwlwm-i-gymru/y-dyniaethau/datganiadau-o-r-hyn-sy-n-bwysig" TargetMode="External"/></Relationships>
</file>

<file path=ppt/slides/_rels/slide64.xml.rels><?xml version="1.0" encoding="UTF-8" standalone="yes"?>
<Relationships xmlns="http://schemas.openxmlformats.org/package/2006/relationships"><Relationship Id="rId3" Type="http://schemas.openxmlformats.org/officeDocument/2006/relationships/hyperlink" Target="https://www.oecd-ilibrary.org/docserver/fc467a64-en.pdf?expires=1634295296&amp;id=id&amp;accname=guest&amp;checksum=E808968935BCE96E344EE4D617DEC244" TargetMode="External"/><Relationship Id="rId2" Type="http://schemas.openxmlformats.org/officeDocument/2006/relationships/hyperlink" Target="https://read.oecd-ilibrary.org/education/achieving-the-new-curriculum-for-wales_4b483953-en#page49ing-the-new-curriculum-for-wales_4b483953-en#page1" TargetMode="External"/><Relationship Id="rId1" Type="http://schemas.openxmlformats.org/officeDocument/2006/relationships/slideLayout" Target="../slideLayouts/slideLayout2.xml"/><Relationship Id="rId4" Type="http://schemas.openxmlformats.org/officeDocument/2006/relationships/hyperlink" Target="https://gov.wales/sites/default/files/publications/2019-07/flying-start-transition-guidance-for-professional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rtlCol="0">
            <a:normAutofit/>
          </a:bodyPr>
          <a:lstStyle/>
          <a:p>
            <a:pPr>
              <a:defRPr/>
            </a:pPr>
            <a:r>
              <a:rPr lang="en-GB" sz="1800" dirty="0">
                <a:effectLst/>
                <a:latin typeface="Arial" panose="020B0604020202020204" pitchFamily="34" charset="0"/>
                <a:ea typeface="Times New Roman" panose="02020603050405020304" pitchFamily="18" charset="0"/>
              </a:rPr>
              <a:t>Inclusive Leadership: </a:t>
            </a:r>
            <a:r>
              <a:rPr lang="en-GB" sz="1800" dirty="0">
                <a:latin typeface="Arial" panose="020B0604020202020204" pitchFamily="34" charset="0"/>
                <a:ea typeface="Times New Roman" panose="02020603050405020304" pitchFamily="18" charset="0"/>
              </a:rPr>
              <a:t>W</a:t>
            </a:r>
            <a:r>
              <a:rPr lang="en-GB" sz="1800" dirty="0">
                <a:effectLst/>
                <a:latin typeface="Arial" panose="020B0604020202020204" pitchFamily="34" charset="0"/>
                <a:ea typeface="Times New Roman" panose="02020603050405020304" pitchFamily="18" charset="0"/>
              </a:rPr>
              <a:t>orking together to support families.</a:t>
            </a:r>
            <a:r>
              <a:rPr lang="en-GB" sz="1800" dirty="0">
                <a:effectLst/>
                <a:latin typeface="Calibri" panose="020F0502020204030204" pitchFamily="34" charset="0"/>
                <a:ea typeface="Times New Roman" panose="02020603050405020304" pitchFamily="18" charset="0"/>
                <a:cs typeface="Arial" panose="020B0604020202020204" pitchFamily="34" charset="0"/>
              </a:rPr>
              <a:t> </a:t>
            </a:r>
            <a:br>
              <a:rPr lang="en-GB" sz="1800" dirty="0">
                <a:effectLst/>
                <a:latin typeface="Calibri" panose="020F0502020204030204" pitchFamily="34" charset="0"/>
                <a:ea typeface="Times New Roman" panose="02020603050405020304" pitchFamily="18" charset="0"/>
                <a:cs typeface="Arial" panose="020B0604020202020204" pitchFamily="34" charset="0"/>
              </a:rPr>
            </a:br>
            <a:br>
              <a:rPr lang="en-GB" sz="1800" dirty="0">
                <a:effectLst/>
                <a:latin typeface="Calibri" panose="020F0502020204030204" pitchFamily="34" charset="0"/>
                <a:ea typeface="Times New Roman" panose="02020603050405020304" pitchFamily="18" charset="0"/>
                <a:cs typeface="Arial" panose="020B0604020202020204" pitchFamily="34" charset="0"/>
              </a:rPr>
            </a:br>
            <a:br>
              <a:rPr lang="en-GB" sz="1800" dirty="0">
                <a:effectLst/>
                <a:latin typeface="Times New Roman" panose="02020603050405020304" pitchFamily="18" charset="0"/>
                <a:ea typeface="Times New Roman" panose="02020603050405020304" pitchFamily="18" charset="0"/>
              </a:rPr>
            </a:br>
            <a:endParaRPr lang="en-US" sz="3200" dirty="0"/>
          </a:p>
        </p:txBody>
      </p:sp>
      <p:sp>
        <p:nvSpPr>
          <p:cNvPr id="2051" name="Rectangle 3"/>
          <p:cNvSpPr>
            <a:spLocks noGrp="1" noChangeArrowheads="1"/>
          </p:cNvSpPr>
          <p:nvPr>
            <p:ph type="subTitle" idx="1"/>
          </p:nvPr>
        </p:nvSpPr>
        <p:spPr/>
        <p:txBody>
          <a:bodyPr/>
          <a:lstStyle/>
          <a:p>
            <a:pPr eaLnBrk="1" hangingPunct="1">
              <a:lnSpc>
                <a:spcPct val="90000"/>
              </a:lnSpc>
            </a:pPr>
            <a:r>
              <a:rPr lang="cy-GB" altLang="en-US" dirty="0">
                <a:solidFill>
                  <a:schemeClr val="bg1"/>
                </a:solidFill>
              </a:rPr>
              <a:t>Policy and Guidance</a:t>
            </a:r>
          </a:p>
          <a:p>
            <a:pPr eaLnBrk="1" hangingPunct="1">
              <a:lnSpc>
                <a:spcPct val="90000"/>
              </a:lnSpc>
            </a:pPr>
            <a:endParaRPr lang="cy-GB" altLang="en-US" dirty="0">
              <a:solidFill>
                <a:schemeClr val="bg1"/>
              </a:solidFill>
            </a:endParaRPr>
          </a:p>
          <a:p>
            <a:pPr eaLnBrk="1" hangingPunct="1">
              <a:lnSpc>
                <a:spcPct val="90000"/>
              </a:lnSpc>
            </a:pPr>
            <a:endParaRPr lang="cy-GB" altLang="en-US" dirty="0">
              <a:solidFill>
                <a:schemeClr val="bg1"/>
              </a:solidFill>
            </a:endParaRPr>
          </a:p>
        </p:txBody>
      </p:sp>
    </p:spTree>
    <p:extLst>
      <p:ext uri="{BB962C8B-B14F-4D97-AF65-F5344CB8AC3E}">
        <p14:creationId xmlns:p14="http://schemas.microsoft.com/office/powerpoint/2010/main" val="32443894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3C90A0F-589A-42FA-A31B-8CAC5595C707}"/>
              </a:ext>
            </a:extLst>
          </p:cNvPr>
          <p:cNvSpPr>
            <a:spLocks noGrp="1"/>
          </p:cNvSpPr>
          <p:nvPr>
            <p:ph type="title"/>
          </p:nvPr>
        </p:nvSpPr>
        <p:spPr/>
        <p:txBody>
          <a:bodyPr/>
          <a:lstStyle/>
          <a:p>
            <a:r>
              <a:rPr lang="en-GB" dirty="0"/>
              <a:t>Content</a:t>
            </a:r>
          </a:p>
        </p:txBody>
      </p:sp>
      <p:sp>
        <p:nvSpPr>
          <p:cNvPr id="5" name="Content Placeholder 4">
            <a:extLst>
              <a:ext uri="{FF2B5EF4-FFF2-40B4-BE49-F238E27FC236}">
                <a16:creationId xmlns:a16="http://schemas.microsoft.com/office/drawing/2014/main" id="{6A07843C-DAB4-4FFD-AF6B-20E854EC94A5}"/>
              </a:ext>
            </a:extLst>
          </p:cNvPr>
          <p:cNvSpPr>
            <a:spLocks noGrp="1"/>
          </p:cNvSpPr>
          <p:nvPr>
            <p:ph sz="half" idx="1"/>
          </p:nvPr>
        </p:nvSpPr>
        <p:spPr>
          <a:xfrm>
            <a:off x="1079500" y="1803401"/>
            <a:ext cx="10299700" cy="3989040"/>
          </a:xfrm>
        </p:spPr>
        <p:txBody>
          <a:bodyPr/>
          <a:lstStyle/>
          <a:p>
            <a:pPr marL="0" indent="0">
              <a:buNone/>
            </a:pPr>
            <a:endParaRPr lang="en-GB" sz="1800" dirty="0">
              <a:solidFill>
                <a:srgbClr val="000000"/>
              </a:solidFill>
              <a:effectLst/>
              <a:latin typeface="Arial" panose="020B0604020202020204" pitchFamily="34" charset="0"/>
              <a:ea typeface="Times New Roman" panose="02020603050405020304" pitchFamily="18" charset="0"/>
            </a:endParaRPr>
          </a:p>
          <a:p>
            <a:pPr marL="0" indent="0">
              <a:buNone/>
            </a:pPr>
            <a:endParaRPr lang="en-GB" sz="1800" dirty="0">
              <a:solidFill>
                <a:srgbClr val="000000"/>
              </a:solidFill>
              <a:latin typeface="Arial" panose="020B0604020202020204" pitchFamily="34" charset="0"/>
              <a:ea typeface="Times New Roman" panose="02020603050405020304" pitchFamily="18" charset="0"/>
            </a:endParaRPr>
          </a:p>
          <a:p>
            <a:pPr marL="0" indent="0">
              <a:buNone/>
            </a:pPr>
            <a:r>
              <a:rPr lang="en-GB" sz="1800" dirty="0">
                <a:solidFill>
                  <a:schemeClr val="accent1">
                    <a:lumMod val="50000"/>
                  </a:schemeClr>
                </a:solidFill>
                <a:effectLst/>
                <a:latin typeface="Arial" panose="020B0604020202020204" pitchFamily="34" charset="0"/>
                <a:ea typeface="Times New Roman" panose="02020603050405020304" pitchFamily="18" charset="0"/>
              </a:rPr>
              <a:t>2. Critically evaluate whether policies and professional guidance in Wales enables inclusive leadership in early years provision (1000 words)</a:t>
            </a:r>
            <a:endParaRPr lang="en-GB" dirty="0">
              <a:solidFill>
                <a:schemeClr val="accent1">
                  <a:lumMod val="50000"/>
                </a:schemeClr>
              </a:solidFill>
            </a:endParaRPr>
          </a:p>
        </p:txBody>
      </p:sp>
    </p:spTree>
    <p:extLst>
      <p:ext uri="{BB962C8B-B14F-4D97-AF65-F5344CB8AC3E}">
        <p14:creationId xmlns:p14="http://schemas.microsoft.com/office/powerpoint/2010/main" val="8399005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183759-EACD-4D59-A6C5-B0B6419227CB}"/>
              </a:ext>
            </a:extLst>
          </p:cNvPr>
          <p:cNvSpPr>
            <a:spLocks noGrp="1"/>
          </p:cNvSpPr>
          <p:nvPr>
            <p:ph type="title"/>
          </p:nvPr>
        </p:nvSpPr>
        <p:spPr/>
        <p:txBody>
          <a:bodyPr/>
          <a:lstStyle/>
          <a:p>
            <a:r>
              <a:rPr lang="en-GB" dirty="0"/>
              <a:t>Recap</a:t>
            </a:r>
          </a:p>
        </p:txBody>
      </p:sp>
      <p:sp>
        <p:nvSpPr>
          <p:cNvPr id="3" name="Content Placeholder 2">
            <a:extLst>
              <a:ext uri="{FF2B5EF4-FFF2-40B4-BE49-F238E27FC236}">
                <a16:creationId xmlns:a16="http://schemas.microsoft.com/office/drawing/2014/main" id="{B1BC9F12-D989-4090-A758-161742C8A200}"/>
              </a:ext>
            </a:extLst>
          </p:cNvPr>
          <p:cNvSpPr>
            <a:spLocks noGrp="1"/>
          </p:cNvSpPr>
          <p:nvPr>
            <p:ph sz="half" idx="1"/>
          </p:nvPr>
        </p:nvSpPr>
        <p:spPr>
          <a:xfrm>
            <a:off x="671744" y="1434480"/>
            <a:ext cx="10469732" cy="3989040"/>
          </a:xfrm>
        </p:spPr>
        <p:txBody>
          <a:bodyPr>
            <a:normAutofit fontScale="92500" lnSpcReduction="10000"/>
          </a:bodyPr>
          <a:lstStyle/>
          <a:p>
            <a:pPr marL="0" indent="0">
              <a:buNone/>
            </a:pPr>
            <a:r>
              <a:rPr lang="en-GB" i="1" dirty="0">
                <a:solidFill>
                  <a:schemeClr val="accent4">
                    <a:lumMod val="75000"/>
                  </a:schemeClr>
                </a:solidFill>
              </a:rPr>
              <a:t>Inclusive leadership is a leadership approach which appreciates diversity, invites and welcomes everyone’s individual contributions, and encourages full engagement with the processes of decision-making and shaping reality. Inclusive leaders have the courage to take conscious steps to break down the barriers facing people who are at risk of being excluded from society. Inclusive leadership adds a new dimension to leadership concepts by putting the focus on diverse groups and individuals. It addresses individuals at risk of exclusion by looking at their needs, aspirations and potential, and empowering them to participate fully in society.                           </a:t>
            </a:r>
            <a:r>
              <a:rPr lang="en-GB" dirty="0"/>
              <a:t>(</a:t>
            </a:r>
            <a:r>
              <a:rPr lang="en-GB" dirty="0" err="1"/>
              <a:t>Bortini</a:t>
            </a:r>
            <a:r>
              <a:rPr lang="en-GB" dirty="0"/>
              <a:t> </a:t>
            </a:r>
            <a:r>
              <a:rPr lang="en-GB" i="1" dirty="0"/>
              <a:t>et al</a:t>
            </a:r>
            <a:r>
              <a:rPr lang="en-GB" dirty="0"/>
              <a:t>. 2016 p.5)</a:t>
            </a:r>
          </a:p>
        </p:txBody>
      </p:sp>
    </p:spTree>
    <p:extLst>
      <p:ext uri="{BB962C8B-B14F-4D97-AF65-F5344CB8AC3E}">
        <p14:creationId xmlns:p14="http://schemas.microsoft.com/office/powerpoint/2010/main" val="29889675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B49E922-1342-4570-958B-27A73A9E770A}"/>
              </a:ext>
            </a:extLst>
          </p:cNvPr>
          <p:cNvSpPr>
            <a:spLocks noGrp="1"/>
          </p:cNvSpPr>
          <p:nvPr>
            <p:ph sz="half" idx="1"/>
          </p:nvPr>
        </p:nvSpPr>
        <p:spPr>
          <a:xfrm>
            <a:off x="874502" y="1321639"/>
            <a:ext cx="10220325" cy="3989040"/>
          </a:xfrm>
        </p:spPr>
        <p:txBody>
          <a:bodyPr>
            <a:normAutofit/>
          </a:bodyPr>
          <a:lstStyle/>
          <a:p>
            <a:pPr marL="0" indent="0">
              <a:buNone/>
            </a:pPr>
            <a:r>
              <a:rPr lang="en-GB" sz="2800" i="1" dirty="0">
                <a:solidFill>
                  <a:schemeClr val="accent4">
                    <a:lumMod val="50000"/>
                  </a:schemeClr>
                </a:solidFill>
              </a:rPr>
              <a:t>respectful relational practice, that enables individuals and collectives to be fully part of the whole, directed, aligned, and committed toward shared outcomes, for the common good of all, while retaining a sense of authenticity and uniqueness.</a:t>
            </a:r>
            <a:endParaRPr lang="en-GB" sz="2800" dirty="0">
              <a:solidFill>
                <a:schemeClr val="accent4">
                  <a:lumMod val="50000"/>
                </a:schemeClr>
              </a:solidFill>
            </a:endParaRPr>
          </a:p>
          <a:p>
            <a:pPr marL="0" indent="0" algn="r">
              <a:buNone/>
            </a:pPr>
            <a:r>
              <a:rPr lang="en-GB" sz="2800" dirty="0"/>
              <a:t>(</a:t>
            </a:r>
            <a:r>
              <a:rPr lang="en-GB" sz="2800" dirty="0" err="1"/>
              <a:t>Booysen</a:t>
            </a:r>
            <a:r>
              <a:rPr lang="en-GB" sz="2800" dirty="0"/>
              <a:t>, 2014, p. 306)</a:t>
            </a:r>
          </a:p>
          <a:p>
            <a:endParaRPr lang="en-GB" dirty="0"/>
          </a:p>
        </p:txBody>
      </p:sp>
    </p:spTree>
    <p:extLst>
      <p:ext uri="{BB962C8B-B14F-4D97-AF65-F5344CB8AC3E}">
        <p14:creationId xmlns:p14="http://schemas.microsoft.com/office/powerpoint/2010/main" val="11391133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C51BD7-E8D9-4806-B8DC-0DEA48D5DE48}"/>
              </a:ext>
            </a:extLst>
          </p:cNvPr>
          <p:cNvSpPr>
            <a:spLocks noGrp="1"/>
          </p:cNvSpPr>
          <p:nvPr>
            <p:ph type="title"/>
          </p:nvPr>
        </p:nvSpPr>
        <p:spPr/>
        <p:txBody>
          <a:bodyPr/>
          <a:lstStyle/>
          <a:p>
            <a:r>
              <a:rPr lang="en-GB" dirty="0"/>
              <a:t>What is a policy?</a:t>
            </a:r>
          </a:p>
        </p:txBody>
      </p:sp>
      <p:sp>
        <p:nvSpPr>
          <p:cNvPr id="3" name="Content Placeholder 2">
            <a:extLst>
              <a:ext uri="{FF2B5EF4-FFF2-40B4-BE49-F238E27FC236}">
                <a16:creationId xmlns:a16="http://schemas.microsoft.com/office/drawing/2014/main" id="{7F13E51A-8231-4882-B671-BEEDCDB4AE98}"/>
              </a:ext>
            </a:extLst>
          </p:cNvPr>
          <p:cNvSpPr>
            <a:spLocks noGrp="1"/>
          </p:cNvSpPr>
          <p:nvPr>
            <p:ph sz="half" idx="1"/>
          </p:nvPr>
        </p:nvSpPr>
        <p:spPr>
          <a:xfrm>
            <a:off x="528506" y="1552075"/>
            <a:ext cx="11397462" cy="3989040"/>
          </a:xfrm>
        </p:spPr>
        <p:txBody>
          <a:bodyPr>
            <a:normAutofit/>
          </a:bodyPr>
          <a:lstStyle/>
          <a:p>
            <a:r>
              <a:rPr lang="en-GB" dirty="0"/>
              <a:t>A stated intention</a:t>
            </a:r>
          </a:p>
          <a:p>
            <a:r>
              <a:rPr lang="en-GB" dirty="0"/>
              <a:t>An action taken by those with responsibility</a:t>
            </a:r>
          </a:p>
          <a:p>
            <a:r>
              <a:rPr lang="en-GB" dirty="0"/>
              <a:t>An organisational and administrative practice</a:t>
            </a:r>
          </a:p>
          <a:p>
            <a:r>
              <a:rPr lang="en-GB" dirty="0"/>
              <a:t>An indication on a status or course of action</a:t>
            </a:r>
          </a:p>
          <a:p>
            <a:endParaRPr lang="en-GB" dirty="0"/>
          </a:p>
          <a:p>
            <a:pPr marL="0" indent="0">
              <a:buNone/>
            </a:pPr>
            <a:r>
              <a:rPr lang="en-GB" dirty="0"/>
              <a:t>(</a:t>
            </a:r>
            <a:r>
              <a:rPr lang="en-GB" sz="2800" dirty="0"/>
              <a:t>Baldock, Fitzgerald and Kay, 2013)</a:t>
            </a:r>
            <a:endParaRPr lang="en-GB" dirty="0"/>
          </a:p>
        </p:txBody>
      </p:sp>
    </p:spTree>
    <p:extLst>
      <p:ext uri="{BB962C8B-B14F-4D97-AF65-F5344CB8AC3E}">
        <p14:creationId xmlns:p14="http://schemas.microsoft.com/office/powerpoint/2010/main" val="31931599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13644-DB59-4D91-B5B2-9779C5BD024B}"/>
              </a:ext>
            </a:extLst>
          </p:cNvPr>
          <p:cNvSpPr>
            <a:spLocks noGrp="1"/>
          </p:cNvSpPr>
          <p:nvPr>
            <p:ph type="title"/>
          </p:nvPr>
        </p:nvSpPr>
        <p:spPr>
          <a:xfrm>
            <a:off x="609600" y="333004"/>
            <a:ext cx="10972800" cy="1143000"/>
          </a:xfrm>
        </p:spPr>
        <p:txBody>
          <a:bodyPr>
            <a:normAutofit/>
          </a:bodyPr>
          <a:lstStyle/>
          <a:p>
            <a:r>
              <a:rPr lang="en-GB" sz="3600" dirty="0"/>
              <a:t>Common elements of policy</a:t>
            </a:r>
          </a:p>
        </p:txBody>
      </p:sp>
      <p:sp>
        <p:nvSpPr>
          <p:cNvPr id="4" name="Content Placeholder 3">
            <a:extLst>
              <a:ext uri="{FF2B5EF4-FFF2-40B4-BE49-F238E27FC236}">
                <a16:creationId xmlns:a16="http://schemas.microsoft.com/office/drawing/2014/main" id="{B52D8D64-ED25-4795-900B-268AE42D2AC8}"/>
              </a:ext>
            </a:extLst>
          </p:cNvPr>
          <p:cNvSpPr>
            <a:spLocks noGrp="1"/>
          </p:cNvSpPr>
          <p:nvPr>
            <p:ph sz="half" idx="2"/>
          </p:nvPr>
        </p:nvSpPr>
        <p:spPr>
          <a:xfrm>
            <a:off x="453006" y="1600201"/>
            <a:ext cx="11129394" cy="3989040"/>
          </a:xfrm>
        </p:spPr>
        <p:txBody>
          <a:bodyPr>
            <a:noAutofit/>
          </a:bodyPr>
          <a:lstStyle/>
          <a:p>
            <a:r>
              <a:rPr lang="en-GB" sz="1400" b="1" dirty="0"/>
              <a:t>Belongingness </a:t>
            </a:r>
            <a:r>
              <a:rPr lang="en-GB" sz="1400" dirty="0"/>
              <a:t>– it will belong to someone/thing – political party. Government, organisation</a:t>
            </a:r>
          </a:p>
          <a:p>
            <a:endParaRPr lang="en-GB" sz="1400" dirty="0"/>
          </a:p>
          <a:p>
            <a:r>
              <a:rPr lang="en-GB" sz="1400" b="1" dirty="0"/>
              <a:t>Commitment: </a:t>
            </a:r>
            <a:r>
              <a:rPr lang="en-GB" sz="1400" dirty="0"/>
              <a:t>It will show a particular commitment or course of action</a:t>
            </a:r>
          </a:p>
          <a:p>
            <a:pPr marL="0" indent="0">
              <a:buNone/>
            </a:pPr>
            <a:endParaRPr lang="en-GB" sz="1400" dirty="0"/>
          </a:p>
          <a:p>
            <a:r>
              <a:rPr lang="en-GB" sz="1400" b="1" dirty="0"/>
              <a:t>Status:</a:t>
            </a:r>
            <a:r>
              <a:rPr lang="en-GB" sz="1400" dirty="0"/>
              <a:t> The fact that a proposal o r set of ideas is described as a policy suggests that it has been formally adopted in some way by the body that owns it</a:t>
            </a:r>
          </a:p>
          <a:p>
            <a:pPr marL="0" indent="0">
              <a:buNone/>
            </a:pPr>
            <a:endParaRPr lang="en-GB" sz="1400" b="1" dirty="0"/>
          </a:p>
          <a:p>
            <a:r>
              <a:rPr lang="en-GB" sz="1400" b="1" dirty="0"/>
              <a:t>Specificity: </a:t>
            </a:r>
            <a:r>
              <a:rPr lang="en-GB" sz="1400" dirty="0"/>
              <a:t>A policy will entail specific ways of dealing with specific issues</a:t>
            </a:r>
          </a:p>
          <a:p>
            <a:pPr marL="0" indent="0">
              <a:buNone/>
            </a:pPr>
            <a:endParaRPr lang="en-GB" sz="1400" dirty="0"/>
          </a:p>
          <a:p>
            <a:pPr marL="0" indent="0">
              <a:buNone/>
            </a:pPr>
            <a:r>
              <a:rPr lang="en-GB" sz="1400" dirty="0"/>
              <a:t>(Levin, 1999 cited in Baldock, Fitzgerald and  Kay, 2013 p.2)</a:t>
            </a:r>
          </a:p>
        </p:txBody>
      </p:sp>
    </p:spTree>
    <p:extLst>
      <p:ext uri="{BB962C8B-B14F-4D97-AF65-F5344CB8AC3E}">
        <p14:creationId xmlns:p14="http://schemas.microsoft.com/office/powerpoint/2010/main" val="19058252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471D35-9D63-4E8E-8882-5C8766E71390}"/>
              </a:ext>
            </a:extLst>
          </p:cNvPr>
          <p:cNvSpPr>
            <a:spLocks noGrp="1"/>
          </p:cNvSpPr>
          <p:nvPr>
            <p:ph type="title"/>
          </p:nvPr>
        </p:nvSpPr>
        <p:spPr>
          <a:xfrm>
            <a:off x="313037" y="0"/>
            <a:ext cx="10972800" cy="1143000"/>
          </a:xfrm>
        </p:spPr>
        <p:txBody>
          <a:bodyPr>
            <a:normAutofit/>
          </a:bodyPr>
          <a:lstStyle/>
          <a:p>
            <a:br>
              <a:rPr lang="en-GB" sz="3200" dirty="0">
                <a:highlight>
                  <a:srgbClr val="FFFF00"/>
                </a:highlight>
              </a:rPr>
            </a:br>
            <a:r>
              <a:rPr lang="en-GB" sz="3200" dirty="0">
                <a:solidFill>
                  <a:schemeClr val="accent1">
                    <a:lumMod val="50000"/>
                  </a:schemeClr>
                </a:solidFill>
              </a:rPr>
              <a:t>Policies and practices: From Macro to Micro</a:t>
            </a:r>
          </a:p>
        </p:txBody>
      </p:sp>
      <p:grpSp>
        <p:nvGrpSpPr>
          <p:cNvPr id="5" name="Group 4">
            <a:extLst>
              <a:ext uri="{FF2B5EF4-FFF2-40B4-BE49-F238E27FC236}">
                <a16:creationId xmlns:a16="http://schemas.microsoft.com/office/drawing/2014/main" id="{8F473C5D-8F61-4862-AB80-842FB7CD46A0}"/>
              </a:ext>
            </a:extLst>
          </p:cNvPr>
          <p:cNvGrpSpPr/>
          <p:nvPr/>
        </p:nvGrpSpPr>
        <p:grpSpPr>
          <a:xfrm>
            <a:off x="554957" y="1143000"/>
            <a:ext cx="11248820" cy="4412389"/>
            <a:chOff x="669129" y="169607"/>
            <a:chExt cx="11248820" cy="5277362"/>
          </a:xfrm>
        </p:grpSpPr>
        <p:pic>
          <p:nvPicPr>
            <p:cNvPr id="6" name="Picture 5">
              <a:extLst>
                <a:ext uri="{FF2B5EF4-FFF2-40B4-BE49-F238E27FC236}">
                  <a16:creationId xmlns:a16="http://schemas.microsoft.com/office/drawing/2014/main" id="{F6860B84-7B25-44DB-8B95-1831BE37E5BC}"/>
                </a:ext>
              </a:extLst>
            </p:cNvPr>
            <p:cNvPicPr>
              <a:picLocks noChangeAspect="1"/>
            </p:cNvPicPr>
            <p:nvPr/>
          </p:nvPicPr>
          <p:blipFill>
            <a:blip r:embed="rId3"/>
            <a:stretch>
              <a:fillRect/>
            </a:stretch>
          </p:blipFill>
          <p:spPr>
            <a:xfrm>
              <a:off x="669129" y="169607"/>
              <a:ext cx="7871021" cy="5277362"/>
            </a:xfrm>
            <a:prstGeom prst="rect">
              <a:avLst/>
            </a:prstGeom>
          </p:spPr>
        </p:pic>
        <p:sp>
          <p:nvSpPr>
            <p:cNvPr id="7" name="TextBox 6">
              <a:extLst>
                <a:ext uri="{FF2B5EF4-FFF2-40B4-BE49-F238E27FC236}">
                  <a16:creationId xmlns:a16="http://schemas.microsoft.com/office/drawing/2014/main" id="{0B1C671B-205B-40CE-9368-AEB4144310E3}"/>
                </a:ext>
              </a:extLst>
            </p:cNvPr>
            <p:cNvSpPr txBox="1"/>
            <p:nvPr/>
          </p:nvSpPr>
          <p:spPr>
            <a:xfrm>
              <a:off x="8881451" y="4739165"/>
              <a:ext cx="3036498" cy="441733"/>
            </a:xfrm>
            <a:prstGeom prst="rect">
              <a:avLst/>
            </a:prstGeom>
            <a:noFill/>
          </p:spPr>
          <p:txBody>
            <a:bodyPr wrap="square" rtlCol="0">
              <a:spAutoFit/>
            </a:bodyPr>
            <a:lstStyle/>
            <a:p>
              <a:r>
                <a:rPr lang="en-GB" dirty="0"/>
                <a:t>(Ferdman,. 2021 p.9)</a:t>
              </a:r>
            </a:p>
          </p:txBody>
        </p:sp>
        <p:sp>
          <p:nvSpPr>
            <p:cNvPr id="8" name="TextBox 7">
              <a:extLst>
                <a:ext uri="{FF2B5EF4-FFF2-40B4-BE49-F238E27FC236}">
                  <a16:creationId xmlns:a16="http://schemas.microsoft.com/office/drawing/2014/main" id="{E09FFE74-B6B9-470B-9F46-8DB7CE899DF4}"/>
                </a:ext>
              </a:extLst>
            </p:cNvPr>
            <p:cNvSpPr txBox="1"/>
            <p:nvPr/>
          </p:nvSpPr>
          <p:spPr>
            <a:xfrm>
              <a:off x="8486373" y="2369388"/>
              <a:ext cx="3036498" cy="1104333"/>
            </a:xfrm>
            <a:prstGeom prst="rect">
              <a:avLst/>
            </a:prstGeom>
            <a:noFill/>
          </p:spPr>
          <p:txBody>
            <a:bodyPr wrap="square" rtlCol="0">
              <a:spAutoFit/>
            </a:bodyPr>
            <a:lstStyle/>
            <a:p>
              <a:r>
                <a:rPr lang="en-GB" dirty="0"/>
                <a:t>Systems of inclusion: a multi-level analytic framework </a:t>
              </a:r>
              <a:endParaRPr lang="en-GB" dirty="0">
                <a:solidFill>
                  <a:schemeClr val="accent1"/>
                </a:solidFill>
                <a:highlight>
                  <a:srgbClr val="FFFF00"/>
                </a:highlight>
              </a:endParaRPr>
            </a:p>
          </p:txBody>
        </p:sp>
      </p:grpSp>
      <p:sp>
        <p:nvSpPr>
          <p:cNvPr id="10" name="TextBox 9">
            <a:extLst>
              <a:ext uri="{FF2B5EF4-FFF2-40B4-BE49-F238E27FC236}">
                <a16:creationId xmlns:a16="http://schemas.microsoft.com/office/drawing/2014/main" id="{547C5452-34A3-5BD4-F4EE-019BFE26575A}"/>
              </a:ext>
            </a:extLst>
          </p:cNvPr>
          <p:cNvSpPr txBox="1"/>
          <p:nvPr/>
        </p:nvSpPr>
        <p:spPr>
          <a:xfrm>
            <a:off x="9448800" y="4169841"/>
            <a:ext cx="1390124" cy="369332"/>
          </a:xfrm>
          <a:prstGeom prst="rect">
            <a:avLst/>
          </a:prstGeom>
          <a:noFill/>
        </p:spPr>
        <p:txBody>
          <a:bodyPr wrap="none" rtlCol="0">
            <a:spAutoFit/>
          </a:bodyPr>
          <a:lstStyle/>
          <a:p>
            <a:r>
              <a:rPr lang="en-GB" dirty="0">
                <a:hlinkClick r:id="rId4"/>
              </a:rPr>
              <a:t>Bing Videos</a:t>
            </a:r>
            <a:endParaRPr lang="en-GB" dirty="0"/>
          </a:p>
        </p:txBody>
      </p:sp>
    </p:spTree>
    <p:extLst>
      <p:ext uri="{BB962C8B-B14F-4D97-AF65-F5344CB8AC3E}">
        <p14:creationId xmlns:p14="http://schemas.microsoft.com/office/powerpoint/2010/main" val="4833403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3F088-E655-4EFD-85EC-74A19C21F0A9}"/>
              </a:ext>
            </a:extLst>
          </p:cNvPr>
          <p:cNvSpPr>
            <a:spLocks noGrp="1"/>
          </p:cNvSpPr>
          <p:nvPr>
            <p:ph type="title"/>
          </p:nvPr>
        </p:nvSpPr>
        <p:spPr>
          <a:xfrm>
            <a:off x="609600" y="156835"/>
            <a:ext cx="10972800" cy="1143000"/>
          </a:xfrm>
        </p:spPr>
        <p:txBody>
          <a:bodyPr/>
          <a:lstStyle/>
          <a:p>
            <a:pPr algn="l"/>
            <a:r>
              <a:rPr lang="en-GB" dirty="0"/>
              <a:t>How are policies determined?</a:t>
            </a:r>
          </a:p>
        </p:txBody>
      </p:sp>
      <p:pic>
        <p:nvPicPr>
          <p:cNvPr id="6" name="Content Placeholder 5">
            <a:extLst>
              <a:ext uri="{FF2B5EF4-FFF2-40B4-BE49-F238E27FC236}">
                <a16:creationId xmlns:a16="http://schemas.microsoft.com/office/drawing/2014/main" id="{B809E903-1F33-4CBE-9966-D5C83843208B}"/>
              </a:ext>
            </a:extLst>
          </p:cNvPr>
          <p:cNvPicPr>
            <a:picLocks noGrp="1" noChangeAspect="1"/>
          </p:cNvPicPr>
          <p:nvPr>
            <p:ph sz="half" idx="1"/>
          </p:nvPr>
        </p:nvPicPr>
        <p:blipFill>
          <a:blip r:embed="rId3"/>
          <a:stretch>
            <a:fillRect/>
          </a:stretch>
        </p:blipFill>
        <p:spPr>
          <a:xfrm>
            <a:off x="2728912" y="1299835"/>
            <a:ext cx="6886576" cy="3967490"/>
          </a:xfrm>
        </p:spPr>
      </p:pic>
      <p:sp>
        <p:nvSpPr>
          <p:cNvPr id="7" name="TextBox 6">
            <a:extLst>
              <a:ext uri="{FF2B5EF4-FFF2-40B4-BE49-F238E27FC236}">
                <a16:creationId xmlns:a16="http://schemas.microsoft.com/office/drawing/2014/main" id="{9DB07A12-54D0-44E2-A988-F49988E79BFA}"/>
              </a:ext>
            </a:extLst>
          </p:cNvPr>
          <p:cNvSpPr txBox="1"/>
          <p:nvPr/>
        </p:nvSpPr>
        <p:spPr>
          <a:xfrm>
            <a:off x="8158163" y="4972050"/>
            <a:ext cx="2342501" cy="369332"/>
          </a:xfrm>
          <a:prstGeom prst="rect">
            <a:avLst/>
          </a:prstGeom>
          <a:noFill/>
        </p:spPr>
        <p:txBody>
          <a:bodyPr wrap="none" rtlCol="0">
            <a:spAutoFit/>
          </a:bodyPr>
          <a:lstStyle/>
          <a:p>
            <a:r>
              <a:rPr lang="en-GB" dirty="0"/>
              <a:t>(</a:t>
            </a:r>
            <a:r>
              <a:rPr lang="en-GB" dirty="0" err="1"/>
              <a:t>Dallymore</a:t>
            </a:r>
            <a:r>
              <a:rPr lang="en-GB" dirty="0"/>
              <a:t>, 2019 p.4)</a:t>
            </a:r>
          </a:p>
        </p:txBody>
      </p:sp>
    </p:spTree>
    <p:extLst>
      <p:ext uri="{BB962C8B-B14F-4D97-AF65-F5344CB8AC3E}">
        <p14:creationId xmlns:p14="http://schemas.microsoft.com/office/powerpoint/2010/main" val="31812508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23F27C-D6AA-82CA-747C-82BD76EA375A}"/>
              </a:ext>
            </a:extLst>
          </p:cNvPr>
          <p:cNvSpPr>
            <a:spLocks noGrp="1"/>
          </p:cNvSpPr>
          <p:nvPr>
            <p:ph type="title"/>
          </p:nvPr>
        </p:nvSpPr>
        <p:spPr/>
        <p:txBody>
          <a:bodyPr>
            <a:normAutofit fontScale="90000"/>
          </a:bodyPr>
          <a:lstStyle/>
          <a:p>
            <a:r>
              <a:rPr lang="en-GB" dirty="0"/>
              <a:t>Read these 2 views of childhood: what do you think?</a:t>
            </a:r>
          </a:p>
        </p:txBody>
      </p:sp>
      <p:sp>
        <p:nvSpPr>
          <p:cNvPr id="3" name="Content Placeholder 2">
            <a:extLst>
              <a:ext uri="{FF2B5EF4-FFF2-40B4-BE49-F238E27FC236}">
                <a16:creationId xmlns:a16="http://schemas.microsoft.com/office/drawing/2014/main" id="{A8A39339-02F8-9792-82B2-821E50114840}"/>
              </a:ext>
            </a:extLst>
          </p:cNvPr>
          <p:cNvSpPr>
            <a:spLocks noGrp="1"/>
          </p:cNvSpPr>
          <p:nvPr>
            <p:ph sz="half" idx="1"/>
          </p:nvPr>
        </p:nvSpPr>
        <p:spPr/>
        <p:txBody>
          <a:bodyPr>
            <a:normAutofit fontScale="92500"/>
          </a:bodyPr>
          <a:lstStyle/>
          <a:p>
            <a:r>
              <a:rPr lang="en-GB" dirty="0"/>
              <a:t>In some societies, children are viewed as being ‘empty vessels’ at the start of life and are made ‘ready to learn’ and ‘ready for school’ during the early years. Their value is generally measured by academic attainment linked to their economic and social contributions as ‘future citizens’. </a:t>
            </a:r>
          </a:p>
          <a:p>
            <a:endParaRPr lang="en-GB" dirty="0"/>
          </a:p>
        </p:txBody>
      </p:sp>
      <p:sp>
        <p:nvSpPr>
          <p:cNvPr id="4" name="Content Placeholder 3">
            <a:extLst>
              <a:ext uri="{FF2B5EF4-FFF2-40B4-BE49-F238E27FC236}">
                <a16:creationId xmlns:a16="http://schemas.microsoft.com/office/drawing/2014/main" id="{702C1D94-2462-8D87-2424-5182A6D40D56}"/>
              </a:ext>
            </a:extLst>
          </p:cNvPr>
          <p:cNvSpPr>
            <a:spLocks noGrp="1"/>
          </p:cNvSpPr>
          <p:nvPr>
            <p:ph sz="half" idx="2"/>
          </p:nvPr>
        </p:nvSpPr>
        <p:spPr/>
        <p:txBody>
          <a:bodyPr>
            <a:noAutofit/>
          </a:bodyPr>
          <a:lstStyle/>
          <a:p>
            <a:r>
              <a:rPr lang="en-GB" sz="2400" kern="100" dirty="0">
                <a:effectLst/>
                <a:ea typeface="Aptos" panose="020B0004020202020204" pitchFamily="34" charset="0"/>
                <a:cs typeface="Times New Roman" panose="02020603050405020304" pitchFamily="18" charset="0"/>
              </a:rPr>
              <a:t>An alternative view is holistic, where childhood is seen as important in itself, where each child is valued as a unique, competent, active learner whose potential needs to be encouraged and supported. The child is viewed as a curious, capable and intelligent individual, and is a co-creator of knowledge who needs and wants interaction with other children and adults. </a:t>
            </a:r>
          </a:p>
          <a:p>
            <a:endParaRPr lang="en-GB" sz="2400" dirty="0"/>
          </a:p>
        </p:txBody>
      </p:sp>
    </p:spTree>
    <p:extLst>
      <p:ext uri="{BB962C8B-B14F-4D97-AF65-F5344CB8AC3E}">
        <p14:creationId xmlns:p14="http://schemas.microsoft.com/office/powerpoint/2010/main" val="22307012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76B23-6419-461E-B3A4-E809C94F0851}"/>
              </a:ext>
            </a:extLst>
          </p:cNvPr>
          <p:cNvSpPr>
            <a:spLocks noGrp="1"/>
          </p:cNvSpPr>
          <p:nvPr>
            <p:ph type="title"/>
          </p:nvPr>
        </p:nvSpPr>
        <p:spPr>
          <a:xfrm>
            <a:off x="609600" y="274638"/>
            <a:ext cx="10972800" cy="1586588"/>
          </a:xfrm>
        </p:spPr>
        <p:txBody>
          <a:bodyPr>
            <a:normAutofit/>
          </a:bodyPr>
          <a:lstStyle/>
          <a:p>
            <a:pPr>
              <a:spcBef>
                <a:spcPts val="0"/>
              </a:spcBef>
            </a:pPr>
            <a:r>
              <a:rPr lang="en-GB" sz="3600" kern="0" dirty="0"/>
              <a:t>Words to look for in (any) policy documents that relate to inclusive leadership</a:t>
            </a:r>
            <a:r>
              <a:rPr lang="en-GB" dirty="0">
                <a:highlight>
                  <a:srgbClr val="FFFF00"/>
                </a:highlight>
              </a:rPr>
              <a:t>	</a:t>
            </a:r>
          </a:p>
        </p:txBody>
      </p:sp>
      <p:sp>
        <p:nvSpPr>
          <p:cNvPr id="3" name="Content Placeholder 2">
            <a:extLst>
              <a:ext uri="{FF2B5EF4-FFF2-40B4-BE49-F238E27FC236}">
                <a16:creationId xmlns:a16="http://schemas.microsoft.com/office/drawing/2014/main" id="{A6D22B8F-D520-4782-AD08-D454242CE4F8}"/>
              </a:ext>
            </a:extLst>
          </p:cNvPr>
          <p:cNvSpPr>
            <a:spLocks noGrp="1"/>
          </p:cNvSpPr>
          <p:nvPr>
            <p:ph sz="half" idx="1"/>
          </p:nvPr>
        </p:nvSpPr>
        <p:spPr>
          <a:xfrm>
            <a:off x="444617" y="2211421"/>
            <a:ext cx="11469320" cy="3329694"/>
          </a:xfrm>
        </p:spPr>
        <p:txBody>
          <a:bodyPr/>
          <a:lstStyle/>
          <a:p>
            <a:r>
              <a:rPr lang="en-GB" dirty="0"/>
              <a:t>Collaboration</a:t>
            </a:r>
          </a:p>
          <a:p>
            <a:r>
              <a:rPr lang="en-GB" dirty="0"/>
              <a:t>Co-creation</a:t>
            </a:r>
          </a:p>
          <a:p>
            <a:r>
              <a:rPr lang="en-GB" dirty="0"/>
              <a:t>Co-construction</a:t>
            </a:r>
          </a:p>
          <a:p>
            <a:r>
              <a:rPr lang="en-GB" dirty="0"/>
              <a:t>Participation</a:t>
            </a:r>
          </a:p>
          <a:p>
            <a:r>
              <a:rPr lang="en-GB" dirty="0"/>
              <a:t>Relationships </a:t>
            </a:r>
          </a:p>
          <a:p>
            <a:pPr marL="0" indent="0">
              <a:buNone/>
            </a:pPr>
            <a:endParaRPr lang="en-GB" dirty="0"/>
          </a:p>
          <a:p>
            <a:endParaRPr lang="en-GB" dirty="0"/>
          </a:p>
        </p:txBody>
      </p:sp>
    </p:spTree>
    <p:extLst>
      <p:ext uri="{BB962C8B-B14F-4D97-AF65-F5344CB8AC3E}">
        <p14:creationId xmlns:p14="http://schemas.microsoft.com/office/powerpoint/2010/main" val="8901756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01AB9AC2-6839-4970-B605-36FF6CAB0258}"/>
              </a:ext>
            </a:extLst>
          </p:cNvPr>
          <p:cNvSpPr>
            <a:spLocks noGrp="1"/>
          </p:cNvSpPr>
          <p:nvPr>
            <p:ph type="title"/>
          </p:nvPr>
        </p:nvSpPr>
        <p:spPr/>
        <p:txBody>
          <a:bodyPr>
            <a:noAutofit/>
          </a:bodyPr>
          <a:lstStyle/>
          <a:p>
            <a:r>
              <a:rPr lang="en-GB" sz="2000" dirty="0">
                <a:solidFill>
                  <a:schemeClr val="tx2">
                    <a:lumMod val="75000"/>
                  </a:schemeClr>
                </a:solidFill>
              </a:rPr>
              <a:t>Some policies – do they enable inclusive leadership in EY? What are the problems?</a:t>
            </a:r>
          </a:p>
        </p:txBody>
      </p:sp>
      <p:sp>
        <p:nvSpPr>
          <p:cNvPr id="11" name="Text Placeholder 10">
            <a:extLst>
              <a:ext uri="{FF2B5EF4-FFF2-40B4-BE49-F238E27FC236}">
                <a16:creationId xmlns:a16="http://schemas.microsoft.com/office/drawing/2014/main" id="{D9C08CEB-8698-4EA7-99B7-03A6D6C1806D}"/>
              </a:ext>
            </a:extLst>
          </p:cNvPr>
          <p:cNvSpPr>
            <a:spLocks noGrp="1"/>
          </p:cNvSpPr>
          <p:nvPr>
            <p:ph type="body" idx="1"/>
          </p:nvPr>
        </p:nvSpPr>
        <p:spPr>
          <a:xfrm>
            <a:off x="609600" y="1163597"/>
            <a:ext cx="5386917" cy="639762"/>
          </a:xfrm>
        </p:spPr>
        <p:txBody>
          <a:bodyPr>
            <a:normAutofit fontScale="92500" lnSpcReduction="20000"/>
          </a:bodyPr>
          <a:lstStyle/>
          <a:p>
            <a:r>
              <a:rPr lang="en-GB" dirty="0"/>
              <a:t>Macro Legislation/ Policies</a:t>
            </a:r>
          </a:p>
        </p:txBody>
      </p:sp>
      <p:sp>
        <p:nvSpPr>
          <p:cNvPr id="9" name="Content Placeholder 8">
            <a:extLst>
              <a:ext uri="{FF2B5EF4-FFF2-40B4-BE49-F238E27FC236}">
                <a16:creationId xmlns:a16="http://schemas.microsoft.com/office/drawing/2014/main" id="{C3B2AD64-08D3-4A48-8B41-57E0F0BACA18}"/>
              </a:ext>
            </a:extLst>
          </p:cNvPr>
          <p:cNvSpPr>
            <a:spLocks noGrp="1"/>
          </p:cNvSpPr>
          <p:nvPr>
            <p:ph sz="half" idx="2"/>
          </p:nvPr>
        </p:nvSpPr>
        <p:spPr>
          <a:xfrm>
            <a:off x="609600" y="1888248"/>
            <a:ext cx="5386917" cy="3414365"/>
          </a:xfrm>
        </p:spPr>
        <p:txBody>
          <a:bodyPr>
            <a:normAutofit fontScale="70000" lnSpcReduction="20000"/>
          </a:bodyPr>
          <a:lstStyle/>
          <a:p>
            <a:r>
              <a:rPr lang="en-GB" dirty="0"/>
              <a:t>UNCRC</a:t>
            </a:r>
          </a:p>
          <a:p>
            <a:r>
              <a:rPr lang="en-GB" dirty="0"/>
              <a:t>The Equality Act (2010)</a:t>
            </a:r>
          </a:p>
          <a:p>
            <a:r>
              <a:rPr lang="en-GB" dirty="0"/>
              <a:t>Children and Family Act 2014</a:t>
            </a:r>
          </a:p>
          <a:p>
            <a:r>
              <a:rPr lang="en-GB" dirty="0"/>
              <a:t>Children’s Act 2004</a:t>
            </a:r>
          </a:p>
          <a:p>
            <a:r>
              <a:rPr lang="en-GB" dirty="0"/>
              <a:t>Counter Terrorism and Security Act 2015</a:t>
            </a:r>
          </a:p>
          <a:p>
            <a:pPr marL="0" indent="0">
              <a:buNone/>
            </a:pPr>
            <a:endParaRPr lang="en-GB" dirty="0"/>
          </a:p>
          <a:p>
            <a:r>
              <a:rPr lang="en-GB" dirty="0"/>
              <a:t>(Example only) The Children and Families (Wales) Measure 2010</a:t>
            </a:r>
          </a:p>
          <a:p>
            <a:r>
              <a:rPr lang="cy-GB" dirty="0"/>
              <a:t>(</a:t>
            </a:r>
            <a:r>
              <a:rPr lang="cy-GB" dirty="0" err="1"/>
              <a:t>Example</a:t>
            </a:r>
            <a:r>
              <a:rPr lang="cy-GB" dirty="0"/>
              <a:t> </a:t>
            </a:r>
            <a:r>
              <a:rPr lang="cy-GB" dirty="0" err="1"/>
              <a:t>only</a:t>
            </a:r>
            <a:r>
              <a:rPr lang="cy-GB" dirty="0"/>
              <a:t>) Well-</a:t>
            </a:r>
            <a:r>
              <a:rPr lang="cy-GB" dirty="0" err="1"/>
              <a:t>being</a:t>
            </a:r>
            <a:r>
              <a:rPr lang="cy-GB" dirty="0"/>
              <a:t> of </a:t>
            </a:r>
            <a:r>
              <a:rPr lang="cy-GB" dirty="0" err="1"/>
              <a:t>Future</a:t>
            </a:r>
            <a:r>
              <a:rPr lang="cy-GB" dirty="0"/>
              <a:t> </a:t>
            </a:r>
            <a:r>
              <a:rPr lang="cy-GB" dirty="0" err="1"/>
              <a:t>Generations</a:t>
            </a:r>
            <a:r>
              <a:rPr lang="cy-GB" dirty="0"/>
              <a:t> (Wales) Act 2015</a:t>
            </a:r>
            <a:endParaRPr lang="en-GB" dirty="0"/>
          </a:p>
          <a:p>
            <a:r>
              <a:rPr lang="en-GB" dirty="0"/>
              <a:t>Welsh Government (2020)  Curriculum for Wales </a:t>
            </a:r>
          </a:p>
          <a:p>
            <a:r>
              <a:rPr lang="en-GB" dirty="0"/>
              <a:t>Welsh Government (2022) – </a:t>
            </a:r>
            <a:r>
              <a:rPr lang="en-GB" i="1" dirty="0"/>
              <a:t>A curriculum for funded and non-maintained nursery settings –</a:t>
            </a:r>
          </a:p>
          <a:p>
            <a:endParaRPr lang="en-GB" i="1" dirty="0"/>
          </a:p>
          <a:p>
            <a:endParaRPr lang="en-GB" i="1" dirty="0"/>
          </a:p>
          <a:p>
            <a:endParaRPr lang="en-GB" dirty="0"/>
          </a:p>
          <a:p>
            <a:endParaRPr lang="en-GB" dirty="0"/>
          </a:p>
        </p:txBody>
      </p:sp>
      <p:sp>
        <p:nvSpPr>
          <p:cNvPr id="12" name="Text Placeholder 11">
            <a:extLst>
              <a:ext uri="{FF2B5EF4-FFF2-40B4-BE49-F238E27FC236}">
                <a16:creationId xmlns:a16="http://schemas.microsoft.com/office/drawing/2014/main" id="{EFF2FF05-134B-47C6-9641-2A3CC1A531A3}"/>
              </a:ext>
            </a:extLst>
          </p:cNvPr>
          <p:cNvSpPr>
            <a:spLocks noGrp="1"/>
          </p:cNvSpPr>
          <p:nvPr>
            <p:ph type="body" sz="quarter" idx="3"/>
          </p:nvPr>
        </p:nvSpPr>
        <p:spPr>
          <a:xfrm>
            <a:off x="6193367" y="1417638"/>
            <a:ext cx="5389033" cy="639762"/>
          </a:xfrm>
        </p:spPr>
        <p:txBody>
          <a:bodyPr>
            <a:normAutofit fontScale="92500" lnSpcReduction="20000"/>
          </a:bodyPr>
          <a:lstStyle/>
          <a:p>
            <a:r>
              <a:rPr lang="en-GB" dirty="0"/>
              <a:t>Micro policies/professional practice guidance</a:t>
            </a:r>
          </a:p>
        </p:txBody>
      </p:sp>
      <p:sp>
        <p:nvSpPr>
          <p:cNvPr id="13" name="Content Placeholder 12">
            <a:extLst>
              <a:ext uri="{FF2B5EF4-FFF2-40B4-BE49-F238E27FC236}">
                <a16:creationId xmlns:a16="http://schemas.microsoft.com/office/drawing/2014/main" id="{AA680836-AFBE-4114-B1E4-2D2E06D63811}"/>
              </a:ext>
            </a:extLst>
          </p:cNvPr>
          <p:cNvSpPr>
            <a:spLocks noGrp="1"/>
          </p:cNvSpPr>
          <p:nvPr>
            <p:ph sz="quarter" idx="4"/>
          </p:nvPr>
        </p:nvSpPr>
        <p:spPr>
          <a:xfrm>
            <a:off x="6193367" y="2025997"/>
            <a:ext cx="5389033" cy="3414365"/>
          </a:xfrm>
        </p:spPr>
        <p:txBody>
          <a:bodyPr>
            <a:normAutofit fontScale="70000" lnSpcReduction="20000"/>
          </a:bodyPr>
          <a:lstStyle/>
          <a:p>
            <a:r>
              <a:rPr lang="en-GB" dirty="0"/>
              <a:t>Workplace policies</a:t>
            </a:r>
          </a:p>
          <a:p>
            <a:r>
              <a:rPr lang="en-GB" dirty="0"/>
              <a:t>Organisational best practice documents</a:t>
            </a:r>
          </a:p>
          <a:p>
            <a:r>
              <a:rPr lang="en-GB" dirty="0"/>
              <a:t>The Right way in Education – Children’s Commissioner for Wales</a:t>
            </a:r>
          </a:p>
          <a:p>
            <a:pPr marL="0" indent="0">
              <a:buNone/>
            </a:pPr>
            <a:endParaRPr lang="en-GB" dirty="0"/>
          </a:p>
          <a:p>
            <a:r>
              <a:rPr lang="en-GB" dirty="0"/>
              <a:t>Working Together to Safeguard Children 2023</a:t>
            </a:r>
          </a:p>
          <a:p>
            <a:r>
              <a:rPr lang="en-GB" dirty="0"/>
              <a:t>Keeping Children Safe in Education 2024</a:t>
            </a:r>
          </a:p>
          <a:p>
            <a:r>
              <a:rPr lang="en-GB" dirty="0"/>
              <a:t>Ofsted: Early Years and Childcare Enforcement Policy </a:t>
            </a:r>
          </a:p>
          <a:p>
            <a:r>
              <a:rPr lang="en-GB" dirty="0"/>
              <a:t>SEND code of practice 2014</a:t>
            </a:r>
          </a:p>
          <a:p>
            <a:r>
              <a:rPr lang="en-GB" dirty="0"/>
              <a:t>EYFS statutory framework</a:t>
            </a:r>
          </a:p>
          <a:p>
            <a:pPr marL="0" indent="0">
              <a:buNone/>
            </a:pPr>
            <a:endParaRPr lang="en-GB" dirty="0"/>
          </a:p>
        </p:txBody>
      </p:sp>
    </p:spTree>
    <p:extLst>
      <p:ext uri="{BB962C8B-B14F-4D97-AF65-F5344CB8AC3E}">
        <p14:creationId xmlns:p14="http://schemas.microsoft.com/office/powerpoint/2010/main" val="7969439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B4AB8273-2CAF-449C-8A04-D77C8E73171D}"/>
              </a:ext>
            </a:extLst>
          </p:cNvPr>
          <p:cNvSpPr>
            <a:spLocks noGrp="1"/>
          </p:cNvSpPr>
          <p:nvPr>
            <p:ph type="title"/>
          </p:nvPr>
        </p:nvSpPr>
        <p:spPr/>
        <p:txBody>
          <a:bodyPr/>
          <a:lstStyle/>
          <a:p>
            <a:r>
              <a:rPr lang="en-GB" dirty="0"/>
              <a:t>General issues in policy and early years</a:t>
            </a:r>
          </a:p>
        </p:txBody>
      </p:sp>
      <p:sp>
        <p:nvSpPr>
          <p:cNvPr id="11" name="Content Placeholder 10">
            <a:extLst>
              <a:ext uri="{FF2B5EF4-FFF2-40B4-BE49-F238E27FC236}">
                <a16:creationId xmlns:a16="http://schemas.microsoft.com/office/drawing/2014/main" id="{4DC1DB11-9B70-4DD1-A402-DE470E24B2B4}"/>
              </a:ext>
            </a:extLst>
          </p:cNvPr>
          <p:cNvSpPr>
            <a:spLocks noGrp="1"/>
          </p:cNvSpPr>
          <p:nvPr>
            <p:ph idx="1"/>
          </p:nvPr>
        </p:nvSpPr>
        <p:spPr/>
        <p:txBody>
          <a:bodyPr>
            <a:normAutofit fontScale="92500" lnSpcReduction="10000"/>
          </a:bodyPr>
          <a:lstStyle/>
          <a:p>
            <a:r>
              <a:rPr lang="en-GB" sz="2800" dirty="0">
                <a:solidFill>
                  <a:schemeClr val="accent1">
                    <a:lumMod val="75000"/>
                  </a:schemeClr>
                </a:solidFill>
                <a:latin typeface="Arial" panose="020B0604020202020204" pitchFamily="34" charset="0"/>
                <a:cs typeface="Arial" panose="020B0604020202020204" pitchFamily="34" charset="0"/>
              </a:rPr>
              <a:t>Inclusivity in education (and therefore inclusive leadership) has only been really been related to disability  (</a:t>
            </a:r>
            <a:r>
              <a:rPr lang="en-GB" sz="2800" dirty="0" err="1">
                <a:solidFill>
                  <a:schemeClr val="accent1">
                    <a:lumMod val="75000"/>
                  </a:schemeClr>
                </a:solidFill>
                <a:latin typeface="Arial" panose="020B0604020202020204" pitchFamily="34" charset="0"/>
                <a:cs typeface="Arial" panose="020B0604020202020204" pitchFamily="34" charset="0"/>
              </a:rPr>
              <a:t>Bešić</a:t>
            </a:r>
            <a:r>
              <a:rPr lang="en-GB" sz="2800" dirty="0">
                <a:solidFill>
                  <a:schemeClr val="accent1">
                    <a:lumMod val="75000"/>
                  </a:schemeClr>
                </a:solidFill>
                <a:latin typeface="Arial" panose="020B0604020202020204" pitchFamily="34" charset="0"/>
                <a:cs typeface="Arial" panose="020B0604020202020204" pitchFamily="34" charset="0"/>
              </a:rPr>
              <a:t>, 2020)</a:t>
            </a:r>
          </a:p>
          <a:p>
            <a:endParaRPr lang="en-GB" sz="2800" dirty="0">
              <a:solidFill>
                <a:schemeClr val="accent1">
                  <a:lumMod val="75000"/>
                </a:schemeClr>
              </a:solidFill>
              <a:latin typeface="Arial" panose="020B0604020202020204" pitchFamily="34" charset="0"/>
              <a:cs typeface="Arial" panose="020B0604020202020204" pitchFamily="34" charset="0"/>
            </a:endParaRPr>
          </a:p>
          <a:p>
            <a:r>
              <a:rPr lang="en-GB" sz="2800" b="0" i="0" dirty="0">
                <a:solidFill>
                  <a:schemeClr val="accent1">
                    <a:lumMod val="75000"/>
                  </a:schemeClr>
                </a:solidFill>
                <a:effectLst/>
                <a:latin typeface="Arial" panose="020B0604020202020204" pitchFamily="34" charset="0"/>
                <a:cs typeface="Arial" panose="020B0604020202020204" pitchFamily="34" charset="0"/>
              </a:rPr>
              <a:t>ECEC systems, and the directions within which they currently develop, are in fact ill-equipped to deliver on the great expectations of policies (Naumann, 2018)</a:t>
            </a:r>
          </a:p>
          <a:p>
            <a:endParaRPr lang="en-GB" sz="2800" dirty="0">
              <a:solidFill>
                <a:schemeClr val="accent1">
                  <a:lumMod val="75000"/>
                </a:schemeClr>
              </a:solidFill>
              <a:latin typeface="Arial" panose="020B0604020202020204" pitchFamily="34" charset="0"/>
              <a:cs typeface="Arial" panose="020B0604020202020204" pitchFamily="34" charset="0"/>
            </a:endParaRPr>
          </a:p>
          <a:p>
            <a:r>
              <a:rPr lang="en-GB" sz="2800" dirty="0">
                <a:solidFill>
                  <a:schemeClr val="accent1">
                    <a:lumMod val="75000"/>
                  </a:schemeClr>
                </a:solidFill>
                <a:latin typeface="Arial" panose="020B0604020202020204" pitchFamily="34" charset="0"/>
                <a:cs typeface="Arial" panose="020B0604020202020204" pitchFamily="34" charset="0"/>
              </a:rPr>
              <a:t>EY education policy can be seen as only favouring the ‘ideal learner’ who is self directed and a ‘good learner’ (Bradbury, 2013) </a:t>
            </a:r>
            <a:endParaRPr lang="en-GB" sz="2800" b="0" i="0" dirty="0">
              <a:solidFill>
                <a:schemeClr val="accent1">
                  <a:lumMod val="75000"/>
                </a:schemeClr>
              </a:solidFill>
              <a:effectLst/>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37288628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45A811-8DD2-63FD-1013-08CAE539116F}"/>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2D59F2B2-6824-0C0F-CEC5-E84477C283CA}"/>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D14768A8-C4CC-1679-63C7-7ACB9B8A7EE9}"/>
              </a:ext>
            </a:extLst>
          </p:cNvPr>
          <p:cNvPicPr>
            <a:picLocks noChangeAspect="1"/>
          </p:cNvPicPr>
          <p:nvPr/>
        </p:nvPicPr>
        <p:blipFill>
          <a:blip r:embed="rId3"/>
          <a:stretch>
            <a:fillRect/>
          </a:stretch>
        </p:blipFill>
        <p:spPr>
          <a:xfrm>
            <a:off x="0" y="0"/>
            <a:ext cx="12025423" cy="6858000"/>
          </a:xfrm>
          <a:prstGeom prst="rect">
            <a:avLst/>
          </a:prstGeom>
        </p:spPr>
      </p:pic>
    </p:spTree>
    <p:extLst>
      <p:ext uri="{BB962C8B-B14F-4D97-AF65-F5344CB8AC3E}">
        <p14:creationId xmlns:p14="http://schemas.microsoft.com/office/powerpoint/2010/main" val="22077056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F4490F-A71C-07F2-2058-F87BCE4EC9B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9BA5AF8-B99C-4F74-3391-63C80EC5BFCA}"/>
              </a:ext>
            </a:extLst>
          </p:cNvPr>
          <p:cNvSpPr>
            <a:spLocks noGrp="1"/>
          </p:cNvSpPr>
          <p:nvPr>
            <p:ph type="title"/>
          </p:nvPr>
        </p:nvSpPr>
        <p:spPr/>
        <p:txBody>
          <a:bodyPr>
            <a:normAutofit fontScale="90000"/>
          </a:bodyPr>
          <a:lstStyle/>
          <a:p>
            <a:r>
              <a:rPr lang="en-GB" dirty="0"/>
              <a:t>Children’s Commissioner England: Embedding children’s right</a:t>
            </a:r>
          </a:p>
        </p:txBody>
      </p:sp>
      <p:sp>
        <p:nvSpPr>
          <p:cNvPr id="3" name="Content Placeholder 2">
            <a:extLst>
              <a:ext uri="{FF2B5EF4-FFF2-40B4-BE49-F238E27FC236}">
                <a16:creationId xmlns:a16="http://schemas.microsoft.com/office/drawing/2014/main" id="{41147C0C-9866-60C7-9F7A-201197366CE9}"/>
              </a:ext>
            </a:extLst>
          </p:cNvPr>
          <p:cNvSpPr>
            <a:spLocks noGrp="1"/>
          </p:cNvSpPr>
          <p:nvPr>
            <p:ph idx="1"/>
          </p:nvPr>
        </p:nvSpPr>
        <p:spPr>
          <a:xfrm>
            <a:off x="609600" y="1600201"/>
            <a:ext cx="4440572" cy="3038911"/>
          </a:xfrm>
        </p:spPr>
        <p:txBody>
          <a:bodyPr>
            <a:normAutofit fontScale="47500" lnSpcReduction="20000"/>
          </a:bodyPr>
          <a:lstStyle/>
          <a:p>
            <a:r>
              <a:rPr lang="en-GB" dirty="0">
                <a:hlinkClick r:id="rId2"/>
              </a:rPr>
              <a:t>http://www.childrenscommissioner.gov.uk/resource/childrens-participation-in-decision-making/</a:t>
            </a:r>
            <a:endParaRPr lang="en-GB" dirty="0"/>
          </a:p>
          <a:p>
            <a:endParaRPr lang="en-GB" dirty="0"/>
          </a:p>
          <a:p>
            <a:r>
              <a:rPr lang="en-GB" dirty="0">
                <a:hlinkClick r:id="rId3"/>
              </a:rPr>
              <a:t>https://www.childrenscommissioner.gov.uk/</a:t>
            </a:r>
            <a:endParaRPr lang="en-GB" dirty="0"/>
          </a:p>
          <a:p>
            <a:pPr marL="0" indent="0">
              <a:buNone/>
            </a:pPr>
            <a:endParaRPr lang="en-GB" dirty="0"/>
          </a:p>
          <a:p>
            <a:r>
              <a:rPr lang="en-GB" dirty="0"/>
              <a:t>The first link contains some information about children’s participation in decision-making.  </a:t>
            </a:r>
          </a:p>
          <a:p>
            <a:r>
              <a:rPr lang="en-GB" dirty="0"/>
              <a:t>You could review the findings in 2010 and use them to analyse the current practice and policies.</a:t>
            </a:r>
          </a:p>
          <a:p>
            <a:endParaRPr lang="en-GB" dirty="0"/>
          </a:p>
        </p:txBody>
      </p:sp>
      <p:pic>
        <p:nvPicPr>
          <p:cNvPr id="1026" name="Picture 2">
            <a:extLst>
              <a:ext uri="{FF2B5EF4-FFF2-40B4-BE49-F238E27FC236}">
                <a16:creationId xmlns:a16="http://schemas.microsoft.com/office/drawing/2014/main" id="{166668A4-31E5-6394-F2CA-E36D1B97D287}"/>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258686" y="1639540"/>
            <a:ext cx="5756641" cy="38383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48373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0EAE36-864F-7E8D-1AAD-5082A6EDCA7E}"/>
              </a:ext>
            </a:extLst>
          </p:cNvPr>
          <p:cNvSpPr>
            <a:spLocks noGrp="1"/>
          </p:cNvSpPr>
          <p:nvPr>
            <p:ph type="title"/>
          </p:nvPr>
        </p:nvSpPr>
        <p:spPr>
          <a:xfrm>
            <a:off x="609600" y="1969216"/>
            <a:ext cx="10972800" cy="1143000"/>
          </a:xfrm>
        </p:spPr>
        <p:txBody>
          <a:bodyPr>
            <a:normAutofit fontScale="90000"/>
          </a:bodyPr>
          <a:lstStyle/>
          <a:p>
            <a:r>
              <a:rPr lang="en-GB" b="1" dirty="0">
                <a:solidFill>
                  <a:schemeClr val="accent1"/>
                </a:solidFill>
              </a:rPr>
              <a:t>Children and Family Act 2014</a:t>
            </a:r>
            <a:br>
              <a:rPr lang="en-GB" b="1" dirty="0">
                <a:solidFill>
                  <a:schemeClr val="accent1"/>
                </a:solidFill>
              </a:rPr>
            </a:br>
            <a:endParaRPr lang="en-GB" b="1" dirty="0">
              <a:solidFill>
                <a:schemeClr val="accent1"/>
              </a:solidFill>
            </a:endParaRPr>
          </a:p>
        </p:txBody>
      </p:sp>
    </p:spTree>
    <p:extLst>
      <p:ext uri="{BB962C8B-B14F-4D97-AF65-F5344CB8AC3E}">
        <p14:creationId xmlns:p14="http://schemas.microsoft.com/office/powerpoint/2010/main" val="12127449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587E156-545F-7859-C83A-EB70697D5C97}"/>
              </a:ext>
            </a:extLst>
          </p:cNvPr>
          <p:cNvPicPr>
            <a:picLocks noChangeAspect="1"/>
          </p:cNvPicPr>
          <p:nvPr/>
        </p:nvPicPr>
        <p:blipFill>
          <a:blip r:embed="rId3"/>
          <a:srcRect l="5565" r="3437" b="15556"/>
          <a:stretch/>
        </p:blipFill>
        <p:spPr>
          <a:xfrm>
            <a:off x="1134533" y="-1"/>
            <a:ext cx="10820400" cy="6655713"/>
          </a:xfrm>
          <a:prstGeom prst="rect">
            <a:avLst/>
          </a:prstGeom>
        </p:spPr>
      </p:pic>
    </p:spTree>
    <p:extLst>
      <p:ext uri="{BB962C8B-B14F-4D97-AF65-F5344CB8AC3E}">
        <p14:creationId xmlns:p14="http://schemas.microsoft.com/office/powerpoint/2010/main" val="6164714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D25AE1-F6F3-FA2F-F410-CB82D2B90F90}"/>
              </a:ext>
            </a:extLst>
          </p:cNvPr>
          <p:cNvSpPr>
            <a:spLocks noGrp="1"/>
          </p:cNvSpPr>
          <p:nvPr>
            <p:ph type="title"/>
          </p:nvPr>
        </p:nvSpPr>
        <p:spPr/>
        <p:txBody>
          <a:bodyPr/>
          <a:lstStyle/>
          <a:p>
            <a:r>
              <a:rPr lang="en-GB" dirty="0"/>
              <a:t>How to search for legal documents</a:t>
            </a:r>
          </a:p>
        </p:txBody>
      </p:sp>
      <p:sp>
        <p:nvSpPr>
          <p:cNvPr id="3" name="Content Placeholder 2">
            <a:extLst>
              <a:ext uri="{FF2B5EF4-FFF2-40B4-BE49-F238E27FC236}">
                <a16:creationId xmlns:a16="http://schemas.microsoft.com/office/drawing/2014/main" id="{252968CD-99E0-8F1A-02AE-5986D435AA44}"/>
              </a:ext>
            </a:extLst>
          </p:cNvPr>
          <p:cNvSpPr>
            <a:spLocks noGrp="1"/>
          </p:cNvSpPr>
          <p:nvPr>
            <p:ph idx="1"/>
          </p:nvPr>
        </p:nvSpPr>
        <p:spPr/>
        <p:txBody>
          <a:bodyPr/>
          <a:lstStyle/>
          <a:p>
            <a:r>
              <a:rPr lang="en-GB" dirty="0"/>
              <a:t>Go to legislation .gov.uk</a:t>
            </a:r>
          </a:p>
          <a:p>
            <a:r>
              <a:rPr lang="en-GB" dirty="0"/>
              <a:t>Select advance search</a:t>
            </a:r>
          </a:p>
          <a:p>
            <a:r>
              <a:rPr lang="en-GB" dirty="0"/>
              <a:t>Type the name of legislation and keyword</a:t>
            </a:r>
          </a:p>
          <a:p>
            <a:endParaRPr lang="en-GB" dirty="0"/>
          </a:p>
        </p:txBody>
      </p:sp>
    </p:spTree>
    <p:extLst>
      <p:ext uri="{BB962C8B-B14F-4D97-AF65-F5344CB8AC3E}">
        <p14:creationId xmlns:p14="http://schemas.microsoft.com/office/powerpoint/2010/main" val="3679341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02C5BE-1DB8-D9F7-9584-78C4EE3ADE37}"/>
              </a:ext>
            </a:extLst>
          </p:cNvPr>
          <p:cNvSpPr>
            <a:spLocks noGrp="1"/>
          </p:cNvSpPr>
          <p:nvPr>
            <p:ph type="title"/>
          </p:nvPr>
        </p:nvSpPr>
        <p:spPr/>
        <p:txBody>
          <a:bodyPr/>
          <a:lstStyle/>
          <a:p>
            <a:r>
              <a:rPr lang="en-GB" dirty="0"/>
              <a:t>EYFS Statutory Framework </a:t>
            </a:r>
          </a:p>
        </p:txBody>
      </p:sp>
      <p:pic>
        <p:nvPicPr>
          <p:cNvPr id="5" name="Content Placeholder 4">
            <a:extLst>
              <a:ext uri="{FF2B5EF4-FFF2-40B4-BE49-F238E27FC236}">
                <a16:creationId xmlns:a16="http://schemas.microsoft.com/office/drawing/2014/main" id="{C21DDB4E-226D-6485-E082-03474F6D5F6B}"/>
              </a:ext>
            </a:extLst>
          </p:cNvPr>
          <p:cNvPicPr>
            <a:picLocks noGrp="1" noChangeAspect="1"/>
          </p:cNvPicPr>
          <p:nvPr>
            <p:ph idx="1"/>
          </p:nvPr>
        </p:nvPicPr>
        <p:blipFill>
          <a:blip r:embed="rId2"/>
          <a:srcRect l="20598" t="13836" r="16275" b="3148"/>
          <a:stretch/>
        </p:blipFill>
        <p:spPr>
          <a:xfrm>
            <a:off x="507988" y="1253067"/>
            <a:ext cx="4818988" cy="4224866"/>
          </a:xfrm>
        </p:spPr>
      </p:pic>
      <p:sp>
        <p:nvSpPr>
          <p:cNvPr id="6" name="TextBox 5">
            <a:extLst>
              <a:ext uri="{FF2B5EF4-FFF2-40B4-BE49-F238E27FC236}">
                <a16:creationId xmlns:a16="http://schemas.microsoft.com/office/drawing/2014/main" id="{54CD472B-3ACC-5051-A2B9-1BE902945B5F}"/>
              </a:ext>
            </a:extLst>
          </p:cNvPr>
          <p:cNvSpPr txBox="1"/>
          <p:nvPr/>
        </p:nvSpPr>
        <p:spPr>
          <a:xfrm>
            <a:off x="5633695" y="1905000"/>
            <a:ext cx="5948706" cy="3693319"/>
          </a:xfrm>
          <a:prstGeom prst="rect">
            <a:avLst/>
          </a:prstGeom>
          <a:noFill/>
        </p:spPr>
        <p:txBody>
          <a:bodyPr wrap="square" rtlCol="0">
            <a:spAutoFit/>
          </a:bodyPr>
          <a:lstStyle/>
          <a:p>
            <a:r>
              <a:rPr lang="en-GB" dirty="0"/>
              <a:t>Click on the link below to access the EYFS Statutory Framework</a:t>
            </a:r>
          </a:p>
          <a:p>
            <a:r>
              <a:rPr lang="en-GB" dirty="0">
                <a:hlinkClick r:id="rId3"/>
              </a:rPr>
              <a:t>https://assets.publishing.service.gov.uk/media/670fa42a30536cb92748328f/EYFS_statutory_framework_for_group_and_school_-_based_providers.pdf</a:t>
            </a:r>
            <a:endParaRPr lang="en-GB" dirty="0"/>
          </a:p>
          <a:p>
            <a:endParaRPr lang="en-GB" dirty="0"/>
          </a:p>
          <a:p>
            <a:endParaRPr lang="en-GB" dirty="0"/>
          </a:p>
          <a:p>
            <a:endParaRPr lang="en-GB" dirty="0"/>
          </a:p>
          <a:p>
            <a:r>
              <a:rPr lang="en-GB" dirty="0"/>
              <a:t>Search for these keywords</a:t>
            </a:r>
          </a:p>
          <a:p>
            <a:pPr marL="285750" indent="-285750">
              <a:buFont typeface="Arial" panose="020B0604020202020204" pitchFamily="34" charset="0"/>
              <a:buChar char="•"/>
            </a:pPr>
            <a:r>
              <a:rPr lang="en-GB" dirty="0"/>
              <a:t>Partnership</a:t>
            </a:r>
          </a:p>
          <a:p>
            <a:pPr marL="285750" indent="-285750">
              <a:buFont typeface="Arial" panose="020B0604020202020204" pitchFamily="34" charset="0"/>
              <a:buChar char="•"/>
            </a:pPr>
            <a:r>
              <a:rPr lang="en-GB" dirty="0"/>
              <a:t>Inclusion</a:t>
            </a:r>
          </a:p>
          <a:p>
            <a:pPr marL="285750" indent="-285750">
              <a:buFont typeface="Arial" panose="020B0604020202020204" pitchFamily="34" charset="0"/>
              <a:buChar char="•"/>
            </a:pPr>
            <a:r>
              <a:rPr lang="en-GB" dirty="0"/>
              <a:t>Participation</a:t>
            </a:r>
          </a:p>
          <a:p>
            <a:pPr marL="285750" indent="-285750">
              <a:buFont typeface="Arial" panose="020B0604020202020204" pitchFamily="34" charset="0"/>
              <a:buChar char="•"/>
            </a:pPr>
            <a:r>
              <a:rPr lang="en-GB" dirty="0"/>
              <a:t>etc </a:t>
            </a:r>
          </a:p>
        </p:txBody>
      </p:sp>
    </p:spTree>
    <p:extLst>
      <p:ext uri="{BB962C8B-B14F-4D97-AF65-F5344CB8AC3E}">
        <p14:creationId xmlns:p14="http://schemas.microsoft.com/office/powerpoint/2010/main" val="19305283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167877-196C-E9DF-9897-762BBAFD9AD0}"/>
              </a:ext>
            </a:extLst>
          </p:cNvPr>
          <p:cNvSpPr>
            <a:spLocks noGrp="1"/>
          </p:cNvSpPr>
          <p:nvPr>
            <p:ph type="title"/>
          </p:nvPr>
        </p:nvSpPr>
        <p:spPr/>
        <p:txBody>
          <a:bodyPr/>
          <a:lstStyle/>
          <a:p>
            <a:r>
              <a:rPr lang="en-GB" dirty="0" err="1"/>
              <a:t>Excersise</a:t>
            </a:r>
            <a:endParaRPr lang="en-GB" dirty="0"/>
          </a:p>
        </p:txBody>
      </p:sp>
      <p:sp>
        <p:nvSpPr>
          <p:cNvPr id="3" name="Content Placeholder 2">
            <a:extLst>
              <a:ext uri="{FF2B5EF4-FFF2-40B4-BE49-F238E27FC236}">
                <a16:creationId xmlns:a16="http://schemas.microsoft.com/office/drawing/2014/main" id="{526ECEDF-E80E-6E9C-512F-A89BDE1A8836}"/>
              </a:ext>
            </a:extLst>
          </p:cNvPr>
          <p:cNvSpPr>
            <a:spLocks noGrp="1"/>
          </p:cNvSpPr>
          <p:nvPr>
            <p:ph idx="1"/>
          </p:nvPr>
        </p:nvSpPr>
        <p:spPr/>
        <p:txBody>
          <a:bodyPr>
            <a:normAutofit fontScale="85000" lnSpcReduction="20000"/>
          </a:bodyPr>
          <a:lstStyle/>
          <a:p>
            <a:r>
              <a:rPr lang="en-GB" dirty="0"/>
              <a:t>How are the tenets of section 19 of the Children and Family Act reflected in the EYFS Statutory Framework?</a:t>
            </a:r>
          </a:p>
          <a:p>
            <a:endParaRPr lang="en-GB" dirty="0"/>
          </a:p>
          <a:p>
            <a:r>
              <a:rPr lang="en-GB" dirty="0"/>
              <a:t>Are there evidence of these tenets in your current practice?</a:t>
            </a:r>
          </a:p>
          <a:p>
            <a:endParaRPr lang="en-GB" dirty="0"/>
          </a:p>
          <a:p>
            <a:r>
              <a:rPr lang="en-GB" dirty="0"/>
              <a:t>What policies in your work placement propagate the tenets</a:t>
            </a:r>
          </a:p>
          <a:p>
            <a:r>
              <a:rPr lang="en-GB" dirty="0"/>
              <a:t>How does your policy support inclusion?</a:t>
            </a:r>
          </a:p>
          <a:p>
            <a:r>
              <a:rPr lang="en-GB" dirty="0"/>
              <a:t>Consider the keywords used in the policy, are they ambiguous, or are they easy to understand and implement?</a:t>
            </a:r>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6121822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025C8DB-9238-DA90-4785-106D13DDEAE5}"/>
              </a:ext>
            </a:extLst>
          </p:cNvPr>
          <p:cNvSpPr>
            <a:spLocks noGrp="1"/>
          </p:cNvSpPr>
          <p:nvPr>
            <p:ph idx="1"/>
          </p:nvPr>
        </p:nvSpPr>
        <p:spPr>
          <a:xfrm>
            <a:off x="609600" y="2140135"/>
            <a:ext cx="10972800" cy="1700347"/>
          </a:xfrm>
        </p:spPr>
        <p:txBody>
          <a:bodyPr>
            <a:normAutofit/>
          </a:bodyPr>
          <a:lstStyle/>
          <a:p>
            <a:pPr marL="0" indent="0" algn="ctr">
              <a:buNone/>
            </a:pPr>
            <a:r>
              <a:rPr lang="en-GB" sz="4800" dirty="0">
                <a:solidFill>
                  <a:schemeClr val="accent1"/>
                </a:solidFill>
              </a:rPr>
              <a:t>Children’s Act 2004</a:t>
            </a:r>
          </a:p>
        </p:txBody>
      </p:sp>
    </p:spTree>
    <p:extLst>
      <p:ext uri="{BB962C8B-B14F-4D97-AF65-F5344CB8AC3E}">
        <p14:creationId xmlns:p14="http://schemas.microsoft.com/office/powerpoint/2010/main" val="27141234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0461E-6D46-A1C0-6D83-D015B871171E}"/>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57D979F4-C143-F2B7-E929-26867C77327E}"/>
              </a:ext>
            </a:extLst>
          </p:cNvPr>
          <p:cNvPicPr>
            <a:picLocks noGrp="1" noChangeAspect="1"/>
          </p:cNvPicPr>
          <p:nvPr>
            <p:ph idx="1"/>
          </p:nvPr>
        </p:nvPicPr>
        <p:blipFill>
          <a:blip r:embed="rId2"/>
          <a:stretch>
            <a:fillRect/>
          </a:stretch>
        </p:blipFill>
        <p:spPr>
          <a:xfrm>
            <a:off x="419101" y="274638"/>
            <a:ext cx="11229974" cy="5241925"/>
          </a:xfrm>
        </p:spPr>
      </p:pic>
    </p:spTree>
    <p:extLst>
      <p:ext uri="{BB962C8B-B14F-4D97-AF65-F5344CB8AC3E}">
        <p14:creationId xmlns:p14="http://schemas.microsoft.com/office/powerpoint/2010/main" val="10266490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6E4D30E5-F63E-279E-C7E3-82FA13860600}"/>
              </a:ext>
            </a:extLst>
          </p:cNvPr>
          <p:cNvSpPr>
            <a:spLocks noGrp="1"/>
          </p:cNvSpPr>
          <p:nvPr>
            <p:ph idx="1"/>
          </p:nvPr>
        </p:nvSpPr>
        <p:spPr/>
        <p:txBody>
          <a:bodyPr/>
          <a:lstStyle/>
          <a:p>
            <a:endParaRPr lang="en-GB"/>
          </a:p>
        </p:txBody>
      </p:sp>
      <p:pic>
        <p:nvPicPr>
          <p:cNvPr id="9" name="Picture 8">
            <a:extLst>
              <a:ext uri="{FF2B5EF4-FFF2-40B4-BE49-F238E27FC236}">
                <a16:creationId xmlns:a16="http://schemas.microsoft.com/office/drawing/2014/main" id="{292C8066-568B-A8C3-C7CB-FC33DB9AD9AE}"/>
              </a:ext>
            </a:extLst>
          </p:cNvPr>
          <p:cNvPicPr>
            <a:picLocks noChangeAspect="1"/>
          </p:cNvPicPr>
          <p:nvPr/>
        </p:nvPicPr>
        <p:blipFill>
          <a:blip r:embed="rId3"/>
          <a:stretch>
            <a:fillRect/>
          </a:stretch>
        </p:blipFill>
        <p:spPr>
          <a:xfrm>
            <a:off x="0" y="597061"/>
            <a:ext cx="12192000" cy="5663878"/>
          </a:xfrm>
          <a:prstGeom prst="rect">
            <a:avLst/>
          </a:prstGeom>
        </p:spPr>
      </p:pic>
    </p:spTree>
    <p:extLst>
      <p:ext uri="{BB962C8B-B14F-4D97-AF65-F5344CB8AC3E}">
        <p14:creationId xmlns:p14="http://schemas.microsoft.com/office/powerpoint/2010/main" val="378687542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6BD054-031C-754A-CDCE-F4FC1C4C07BE}"/>
              </a:ext>
            </a:extLst>
          </p:cNvPr>
          <p:cNvSpPr>
            <a:spLocks noGrp="1"/>
          </p:cNvSpPr>
          <p:nvPr>
            <p:ph type="title"/>
          </p:nvPr>
        </p:nvSpPr>
        <p:spPr/>
        <p:txBody>
          <a:bodyPr/>
          <a:lstStyle/>
          <a:p>
            <a:endParaRPr lang="en-GB"/>
          </a:p>
        </p:txBody>
      </p:sp>
      <p:sp>
        <p:nvSpPr>
          <p:cNvPr id="7" name="Content Placeholder 6">
            <a:extLst>
              <a:ext uri="{FF2B5EF4-FFF2-40B4-BE49-F238E27FC236}">
                <a16:creationId xmlns:a16="http://schemas.microsoft.com/office/drawing/2014/main" id="{C1F0113E-9AF5-AFFC-AE8E-7978700E310F}"/>
              </a:ext>
            </a:extLst>
          </p:cNvPr>
          <p:cNvSpPr>
            <a:spLocks noGrp="1"/>
          </p:cNvSpPr>
          <p:nvPr>
            <p:ph idx="1"/>
          </p:nvPr>
        </p:nvSpPr>
        <p:spPr/>
        <p:txBody>
          <a:bodyPr/>
          <a:lstStyle/>
          <a:p>
            <a:endParaRPr lang="en-GB"/>
          </a:p>
        </p:txBody>
      </p:sp>
      <p:pic>
        <p:nvPicPr>
          <p:cNvPr id="9" name="Picture 8">
            <a:extLst>
              <a:ext uri="{FF2B5EF4-FFF2-40B4-BE49-F238E27FC236}">
                <a16:creationId xmlns:a16="http://schemas.microsoft.com/office/drawing/2014/main" id="{6F8ABB64-DE19-7938-E3AA-2E5C2EBB0D50}"/>
              </a:ext>
            </a:extLst>
          </p:cNvPr>
          <p:cNvPicPr>
            <a:picLocks noChangeAspect="1"/>
          </p:cNvPicPr>
          <p:nvPr/>
        </p:nvPicPr>
        <p:blipFill>
          <a:blip r:embed="rId2"/>
          <a:stretch>
            <a:fillRect/>
          </a:stretch>
        </p:blipFill>
        <p:spPr>
          <a:xfrm>
            <a:off x="0" y="1399836"/>
            <a:ext cx="12192000" cy="4058328"/>
          </a:xfrm>
          <a:prstGeom prst="rect">
            <a:avLst/>
          </a:prstGeom>
        </p:spPr>
      </p:pic>
    </p:spTree>
    <p:extLst>
      <p:ext uri="{BB962C8B-B14F-4D97-AF65-F5344CB8AC3E}">
        <p14:creationId xmlns:p14="http://schemas.microsoft.com/office/powerpoint/2010/main" val="12501595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E15D27-E1B1-D106-1C7E-927EA0BF8661}"/>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D25C6551-5556-60A6-28DC-1D8801D27787}"/>
              </a:ext>
            </a:extLst>
          </p:cNvPr>
          <p:cNvSpPr>
            <a:spLocks noGrp="1"/>
          </p:cNvSpPr>
          <p:nvPr>
            <p:ph type="title"/>
          </p:nvPr>
        </p:nvSpPr>
        <p:spPr>
          <a:xfrm>
            <a:off x="609600" y="143579"/>
            <a:ext cx="10972800" cy="1143000"/>
          </a:xfrm>
        </p:spPr>
        <p:txBody>
          <a:bodyPr>
            <a:noAutofit/>
          </a:bodyPr>
          <a:lstStyle/>
          <a:p>
            <a:r>
              <a:rPr lang="en-GB" sz="2000" dirty="0"/>
              <a:t>Read the Children’s Act 2004 and discuss how it applies to the multi-level framework.</a:t>
            </a:r>
          </a:p>
        </p:txBody>
      </p:sp>
      <p:grpSp>
        <p:nvGrpSpPr>
          <p:cNvPr id="7" name="Group 6">
            <a:extLst>
              <a:ext uri="{FF2B5EF4-FFF2-40B4-BE49-F238E27FC236}">
                <a16:creationId xmlns:a16="http://schemas.microsoft.com/office/drawing/2014/main" id="{0E5445C7-0561-F5B1-C97B-60D650F3A9BC}"/>
              </a:ext>
            </a:extLst>
          </p:cNvPr>
          <p:cNvGrpSpPr/>
          <p:nvPr/>
        </p:nvGrpSpPr>
        <p:grpSpPr>
          <a:xfrm>
            <a:off x="943180" y="938463"/>
            <a:ext cx="11248820" cy="4412389"/>
            <a:chOff x="669129" y="169607"/>
            <a:chExt cx="11248820" cy="5277362"/>
          </a:xfrm>
        </p:grpSpPr>
        <p:pic>
          <p:nvPicPr>
            <p:cNvPr id="8" name="Picture 7">
              <a:extLst>
                <a:ext uri="{FF2B5EF4-FFF2-40B4-BE49-F238E27FC236}">
                  <a16:creationId xmlns:a16="http://schemas.microsoft.com/office/drawing/2014/main" id="{B4B2BA2E-8250-C489-451E-74F4FF432370}"/>
                </a:ext>
              </a:extLst>
            </p:cNvPr>
            <p:cNvPicPr>
              <a:picLocks noChangeAspect="1"/>
            </p:cNvPicPr>
            <p:nvPr/>
          </p:nvPicPr>
          <p:blipFill>
            <a:blip r:embed="rId3"/>
            <a:stretch>
              <a:fillRect/>
            </a:stretch>
          </p:blipFill>
          <p:spPr>
            <a:xfrm>
              <a:off x="669129" y="169607"/>
              <a:ext cx="7871021" cy="5277362"/>
            </a:xfrm>
            <a:prstGeom prst="rect">
              <a:avLst/>
            </a:prstGeom>
          </p:spPr>
        </p:pic>
        <p:sp>
          <p:nvSpPr>
            <p:cNvPr id="9" name="TextBox 8">
              <a:extLst>
                <a:ext uri="{FF2B5EF4-FFF2-40B4-BE49-F238E27FC236}">
                  <a16:creationId xmlns:a16="http://schemas.microsoft.com/office/drawing/2014/main" id="{E9D1E051-E66A-7488-AA01-55281FDE71F3}"/>
                </a:ext>
              </a:extLst>
            </p:cNvPr>
            <p:cNvSpPr txBox="1"/>
            <p:nvPr/>
          </p:nvSpPr>
          <p:spPr>
            <a:xfrm>
              <a:off x="8881451" y="4739165"/>
              <a:ext cx="3036498" cy="441733"/>
            </a:xfrm>
            <a:prstGeom prst="rect">
              <a:avLst/>
            </a:prstGeom>
            <a:noFill/>
          </p:spPr>
          <p:txBody>
            <a:bodyPr wrap="square" rtlCol="0">
              <a:spAutoFit/>
            </a:bodyPr>
            <a:lstStyle/>
            <a:p>
              <a:r>
                <a:rPr lang="en-GB" dirty="0"/>
                <a:t>(Ferdman,. 2021 t./p.9)</a:t>
              </a:r>
            </a:p>
          </p:txBody>
        </p:sp>
        <p:sp>
          <p:nvSpPr>
            <p:cNvPr id="10" name="TextBox 9">
              <a:extLst>
                <a:ext uri="{FF2B5EF4-FFF2-40B4-BE49-F238E27FC236}">
                  <a16:creationId xmlns:a16="http://schemas.microsoft.com/office/drawing/2014/main" id="{C2ED0B76-9220-410A-E959-3D427A726CCA}"/>
                </a:ext>
              </a:extLst>
            </p:cNvPr>
            <p:cNvSpPr txBox="1"/>
            <p:nvPr/>
          </p:nvSpPr>
          <p:spPr>
            <a:xfrm>
              <a:off x="8486373" y="2369388"/>
              <a:ext cx="3036498" cy="1104333"/>
            </a:xfrm>
            <a:prstGeom prst="rect">
              <a:avLst/>
            </a:prstGeom>
            <a:noFill/>
          </p:spPr>
          <p:txBody>
            <a:bodyPr wrap="square" rtlCol="0">
              <a:spAutoFit/>
            </a:bodyPr>
            <a:lstStyle/>
            <a:p>
              <a:r>
                <a:rPr lang="en-GB" dirty="0"/>
                <a:t>Systems of inclusion: a multi-level analytic framework</a:t>
              </a:r>
              <a:endParaRPr lang="en-GB" dirty="0">
                <a:solidFill>
                  <a:schemeClr val="accent1"/>
                </a:solidFill>
                <a:latin typeface="+mj-lt"/>
              </a:endParaRPr>
            </a:p>
          </p:txBody>
        </p:sp>
      </p:grpSp>
    </p:spTree>
    <p:extLst>
      <p:ext uri="{BB962C8B-B14F-4D97-AF65-F5344CB8AC3E}">
        <p14:creationId xmlns:p14="http://schemas.microsoft.com/office/powerpoint/2010/main" val="175401023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F2A56-EB55-5647-27E1-65E72DD4BF9A}"/>
              </a:ext>
            </a:extLst>
          </p:cNvPr>
          <p:cNvSpPr>
            <a:spLocks noGrp="1"/>
          </p:cNvSpPr>
          <p:nvPr>
            <p:ph type="title"/>
          </p:nvPr>
        </p:nvSpPr>
        <p:spPr/>
        <p:txBody>
          <a:bodyPr/>
          <a:lstStyle/>
          <a:p>
            <a:r>
              <a:rPr lang="en-GB" dirty="0"/>
              <a:t>SEND code of practice 2015</a:t>
            </a:r>
          </a:p>
        </p:txBody>
      </p:sp>
      <p:pic>
        <p:nvPicPr>
          <p:cNvPr id="5" name="Content Placeholder 4">
            <a:extLst>
              <a:ext uri="{FF2B5EF4-FFF2-40B4-BE49-F238E27FC236}">
                <a16:creationId xmlns:a16="http://schemas.microsoft.com/office/drawing/2014/main" id="{EC8FC888-789A-2BF6-6C10-3977243D98D4}"/>
              </a:ext>
            </a:extLst>
          </p:cNvPr>
          <p:cNvPicPr>
            <a:picLocks noGrp="1" noChangeAspect="1"/>
          </p:cNvPicPr>
          <p:nvPr>
            <p:ph idx="1"/>
          </p:nvPr>
        </p:nvPicPr>
        <p:blipFill>
          <a:blip r:embed="rId2"/>
          <a:srcRect l="22274" t="14106" r="20004" b="2960"/>
          <a:stretch/>
        </p:blipFill>
        <p:spPr>
          <a:xfrm>
            <a:off x="276225" y="1082123"/>
            <a:ext cx="6648450" cy="4480477"/>
          </a:xfrm>
        </p:spPr>
      </p:pic>
      <p:sp>
        <p:nvSpPr>
          <p:cNvPr id="6" name="TextBox 5">
            <a:extLst>
              <a:ext uri="{FF2B5EF4-FFF2-40B4-BE49-F238E27FC236}">
                <a16:creationId xmlns:a16="http://schemas.microsoft.com/office/drawing/2014/main" id="{A76CDE6C-B181-0806-26F8-51D5ED19D6C5}"/>
              </a:ext>
            </a:extLst>
          </p:cNvPr>
          <p:cNvSpPr txBox="1"/>
          <p:nvPr/>
        </p:nvSpPr>
        <p:spPr>
          <a:xfrm>
            <a:off x="7115175" y="2400299"/>
            <a:ext cx="4676775" cy="923330"/>
          </a:xfrm>
          <a:prstGeom prst="rect">
            <a:avLst/>
          </a:prstGeom>
          <a:noFill/>
        </p:spPr>
        <p:txBody>
          <a:bodyPr wrap="square" rtlCol="0">
            <a:spAutoFit/>
          </a:bodyPr>
          <a:lstStyle/>
          <a:p>
            <a:r>
              <a:rPr lang="en-GB" dirty="0">
                <a:hlinkClick r:id="rId3"/>
              </a:rPr>
              <a:t>https://assets.publishing.service.gov.uk/media/5a7dcb85ed915d2ac884d995/SEND_Code_of_Practice_January_2015.pdf</a:t>
            </a:r>
            <a:endParaRPr lang="en-GB" dirty="0"/>
          </a:p>
        </p:txBody>
      </p:sp>
    </p:spTree>
    <p:extLst>
      <p:ext uri="{BB962C8B-B14F-4D97-AF65-F5344CB8AC3E}">
        <p14:creationId xmlns:p14="http://schemas.microsoft.com/office/powerpoint/2010/main" val="103952146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5E3DFA9-F6BD-E695-0621-854E63F69B45}"/>
              </a:ext>
            </a:extLst>
          </p:cNvPr>
          <p:cNvSpPr>
            <a:spLocks noGrp="1"/>
          </p:cNvSpPr>
          <p:nvPr>
            <p:ph idx="1"/>
          </p:nvPr>
        </p:nvSpPr>
        <p:spPr/>
        <p:txBody>
          <a:bodyPr>
            <a:normAutofit/>
          </a:bodyPr>
          <a:lstStyle/>
          <a:p>
            <a:pPr marL="0" indent="0" algn="ctr">
              <a:buNone/>
            </a:pPr>
            <a:r>
              <a:rPr lang="en-GB" sz="6000" dirty="0">
                <a:solidFill>
                  <a:srgbClr val="7030A0"/>
                </a:solidFill>
              </a:rPr>
              <a:t>Some relevant policies in Wales </a:t>
            </a:r>
          </a:p>
        </p:txBody>
      </p:sp>
    </p:spTree>
    <p:extLst>
      <p:ext uri="{BB962C8B-B14F-4D97-AF65-F5344CB8AC3E}">
        <p14:creationId xmlns:p14="http://schemas.microsoft.com/office/powerpoint/2010/main" val="4626398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1A597-7E9F-4DA9-4DFD-09A78D6900A1}"/>
              </a:ext>
            </a:extLst>
          </p:cNvPr>
          <p:cNvSpPr>
            <a:spLocks noGrp="1"/>
          </p:cNvSpPr>
          <p:nvPr>
            <p:ph type="title"/>
          </p:nvPr>
        </p:nvSpPr>
        <p:spPr/>
        <p:txBody>
          <a:bodyPr>
            <a:normAutofit fontScale="90000"/>
          </a:bodyPr>
          <a:lstStyle/>
          <a:p>
            <a:br>
              <a:rPr lang="en-GB" dirty="0"/>
            </a:br>
            <a:r>
              <a:rPr lang="en-GB" dirty="0"/>
              <a:t>Embedding Children’s Rights in the Early Years</a:t>
            </a:r>
          </a:p>
        </p:txBody>
      </p:sp>
      <p:sp>
        <p:nvSpPr>
          <p:cNvPr id="3" name="Content Placeholder 2">
            <a:extLst>
              <a:ext uri="{FF2B5EF4-FFF2-40B4-BE49-F238E27FC236}">
                <a16:creationId xmlns:a16="http://schemas.microsoft.com/office/drawing/2014/main" id="{8F2BD556-8323-583E-8159-72EEB794075C}"/>
              </a:ext>
            </a:extLst>
          </p:cNvPr>
          <p:cNvSpPr>
            <a:spLocks noGrp="1"/>
          </p:cNvSpPr>
          <p:nvPr>
            <p:ph idx="1"/>
          </p:nvPr>
        </p:nvSpPr>
        <p:spPr>
          <a:xfrm>
            <a:off x="609600" y="1600201"/>
            <a:ext cx="3366977" cy="3917032"/>
          </a:xfrm>
        </p:spPr>
        <p:txBody>
          <a:bodyPr>
            <a:normAutofit fontScale="70000" lnSpcReduction="20000"/>
          </a:bodyPr>
          <a:lstStyle/>
          <a:p>
            <a:r>
              <a:rPr lang="en-GB" dirty="0">
                <a:hlinkClick r:id="rId2"/>
              </a:rPr>
              <a:t>https://www.childcomwales.org.uk/early-years/</a:t>
            </a:r>
            <a:endParaRPr lang="en-GB" dirty="0"/>
          </a:p>
          <a:p>
            <a:pPr marL="0" indent="0">
              <a:buNone/>
            </a:pPr>
            <a:endParaRPr lang="en-GB" dirty="0"/>
          </a:p>
          <a:p>
            <a:pPr marL="0" indent="0">
              <a:buNone/>
            </a:pPr>
            <a:r>
              <a:rPr lang="en-GB" dirty="0"/>
              <a:t>Song:</a:t>
            </a:r>
          </a:p>
          <a:p>
            <a:endParaRPr lang="en-GB" dirty="0"/>
          </a:p>
          <a:p>
            <a:r>
              <a:rPr lang="en-GB" dirty="0">
                <a:hlinkClick r:id="rId3"/>
              </a:rPr>
              <a:t>Mae </a:t>
            </a:r>
            <a:r>
              <a:rPr lang="en-GB" dirty="0" err="1">
                <a:hlinkClick r:id="rId3"/>
              </a:rPr>
              <a:t>Gennym</a:t>
            </a:r>
            <a:r>
              <a:rPr lang="en-GB" dirty="0">
                <a:hlinkClick r:id="rId3"/>
              </a:rPr>
              <a:t> </a:t>
            </a:r>
            <a:r>
              <a:rPr lang="en-GB" dirty="0" err="1">
                <a:hlinkClick r:id="rId3"/>
              </a:rPr>
              <a:t>Hawliau</a:t>
            </a:r>
            <a:r>
              <a:rPr lang="en-GB" dirty="0">
                <a:hlinkClick r:id="rId3"/>
              </a:rPr>
              <a:t> - Cymraeg in Mae </a:t>
            </a:r>
            <a:r>
              <a:rPr lang="en-GB" dirty="0" err="1">
                <a:hlinkClick r:id="rId3"/>
              </a:rPr>
              <a:t>Gennym</a:t>
            </a:r>
            <a:r>
              <a:rPr lang="en-GB" dirty="0">
                <a:hlinkClick r:id="rId3"/>
              </a:rPr>
              <a:t> </a:t>
            </a:r>
            <a:r>
              <a:rPr lang="en-GB" dirty="0" err="1">
                <a:hlinkClick r:id="rId3"/>
              </a:rPr>
              <a:t>Hawliau</a:t>
            </a:r>
            <a:r>
              <a:rPr lang="en-GB" dirty="0">
                <a:hlinkClick r:id="rId3"/>
              </a:rPr>
              <a:t> - We Stand Together (soundcloud.com)</a:t>
            </a:r>
            <a:endParaRPr lang="en-GB" dirty="0"/>
          </a:p>
          <a:p>
            <a:endParaRPr lang="en-GB" dirty="0"/>
          </a:p>
        </p:txBody>
      </p:sp>
      <p:pic>
        <p:nvPicPr>
          <p:cNvPr id="1026" name="Picture 2">
            <a:extLst>
              <a:ext uri="{FF2B5EF4-FFF2-40B4-BE49-F238E27FC236}">
                <a16:creationId xmlns:a16="http://schemas.microsoft.com/office/drawing/2014/main" id="{87ACD8EB-2685-7E40-7A35-778592B382B1}"/>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258686" y="1639540"/>
            <a:ext cx="5756641" cy="38383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9993138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502211-E8AC-41B8-B312-A893CA47B4F6}"/>
              </a:ext>
            </a:extLst>
          </p:cNvPr>
          <p:cNvSpPr>
            <a:spLocks noGrp="1"/>
          </p:cNvSpPr>
          <p:nvPr>
            <p:ph type="title"/>
          </p:nvPr>
        </p:nvSpPr>
        <p:spPr>
          <a:xfrm>
            <a:off x="914400" y="1155507"/>
            <a:ext cx="10363200" cy="1362075"/>
          </a:xfrm>
        </p:spPr>
        <p:txBody>
          <a:bodyPr>
            <a:normAutofit fontScale="90000"/>
          </a:bodyPr>
          <a:lstStyle/>
          <a:p>
            <a:br>
              <a:rPr lang="en-GB" b="0" i="0" dirty="0">
                <a:solidFill>
                  <a:srgbClr val="000000"/>
                </a:solidFill>
                <a:effectLst/>
                <a:latin typeface="Arial" panose="020B0604020202020204" pitchFamily="34" charset="0"/>
              </a:rPr>
            </a:br>
            <a:br>
              <a:rPr lang="en-GB" b="0" i="0" dirty="0">
                <a:solidFill>
                  <a:srgbClr val="000000"/>
                </a:solidFill>
                <a:effectLst/>
                <a:latin typeface="Arial" panose="020B0604020202020204" pitchFamily="34" charset="0"/>
              </a:rPr>
            </a:br>
            <a:r>
              <a:rPr lang="en-GB" dirty="0">
                <a:solidFill>
                  <a:schemeClr val="accent1"/>
                </a:solidFill>
              </a:rPr>
              <a:t>The Children and Families (Wales) Measure 2010)</a:t>
            </a:r>
          </a:p>
        </p:txBody>
      </p:sp>
    </p:spTree>
    <p:extLst>
      <p:ext uri="{BB962C8B-B14F-4D97-AF65-F5344CB8AC3E}">
        <p14:creationId xmlns:p14="http://schemas.microsoft.com/office/powerpoint/2010/main" val="121593156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DE5EAA0F-506E-442B-B09C-298C964F3838}"/>
              </a:ext>
            </a:extLst>
          </p:cNvPr>
          <p:cNvPicPr>
            <a:picLocks noChangeAspect="1"/>
          </p:cNvPicPr>
          <p:nvPr/>
        </p:nvPicPr>
        <p:blipFill>
          <a:blip r:embed="rId3"/>
          <a:stretch>
            <a:fillRect/>
          </a:stretch>
        </p:blipFill>
        <p:spPr>
          <a:xfrm>
            <a:off x="1370670" y="0"/>
            <a:ext cx="9450659" cy="5630779"/>
          </a:xfrm>
          <a:prstGeom prst="rect">
            <a:avLst/>
          </a:prstGeom>
        </p:spPr>
      </p:pic>
    </p:spTree>
    <p:extLst>
      <p:ext uri="{BB962C8B-B14F-4D97-AF65-F5344CB8AC3E}">
        <p14:creationId xmlns:p14="http://schemas.microsoft.com/office/powerpoint/2010/main" val="220454878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D6CE2263-2E1D-4FF5-B1CB-6527EE598498}"/>
              </a:ext>
            </a:extLst>
          </p:cNvPr>
          <p:cNvPicPr>
            <a:picLocks noChangeAspect="1"/>
          </p:cNvPicPr>
          <p:nvPr/>
        </p:nvPicPr>
        <p:blipFill>
          <a:blip r:embed="rId3"/>
          <a:stretch>
            <a:fillRect/>
          </a:stretch>
        </p:blipFill>
        <p:spPr>
          <a:xfrm>
            <a:off x="813134" y="3429000"/>
            <a:ext cx="10221966" cy="2107517"/>
          </a:xfrm>
          <a:prstGeom prst="rect">
            <a:avLst/>
          </a:prstGeom>
        </p:spPr>
      </p:pic>
      <p:pic>
        <p:nvPicPr>
          <p:cNvPr id="15" name="Picture 14">
            <a:extLst>
              <a:ext uri="{FF2B5EF4-FFF2-40B4-BE49-F238E27FC236}">
                <a16:creationId xmlns:a16="http://schemas.microsoft.com/office/drawing/2014/main" id="{74E23304-10F1-4C40-B01B-5E778D41A85C}"/>
              </a:ext>
            </a:extLst>
          </p:cNvPr>
          <p:cNvPicPr>
            <a:picLocks noChangeAspect="1"/>
          </p:cNvPicPr>
          <p:nvPr/>
        </p:nvPicPr>
        <p:blipFill>
          <a:blip r:embed="rId4"/>
          <a:stretch>
            <a:fillRect/>
          </a:stretch>
        </p:blipFill>
        <p:spPr>
          <a:xfrm>
            <a:off x="1156900" y="85725"/>
            <a:ext cx="9505950" cy="3343275"/>
          </a:xfrm>
          <a:prstGeom prst="rect">
            <a:avLst/>
          </a:prstGeom>
        </p:spPr>
      </p:pic>
    </p:spTree>
    <p:extLst>
      <p:ext uri="{BB962C8B-B14F-4D97-AF65-F5344CB8AC3E}">
        <p14:creationId xmlns:p14="http://schemas.microsoft.com/office/powerpoint/2010/main" val="11639312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99150B4-7524-2ADC-27DB-022E72C5AD0F}"/>
              </a:ext>
            </a:extLst>
          </p:cNvPr>
          <p:cNvSpPr>
            <a:spLocks noGrp="1"/>
          </p:cNvSpPr>
          <p:nvPr>
            <p:ph idx="1"/>
          </p:nvPr>
        </p:nvSpPr>
        <p:spPr>
          <a:xfrm>
            <a:off x="609600" y="1015410"/>
            <a:ext cx="10972800" cy="3917032"/>
          </a:xfrm>
        </p:spPr>
        <p:txBody>
          <a:bodyPr>
            <a:normAutofit/>
          </a:bodyPr>
          <a:lstStyle/>
          <a:p>
            <a:r>
              <a:rPr lang="en-GB" dirty="0">
                <a:solidFill>
                  <a:schemeClr val="accent1">
                    <a:lumMod val="75000"/>
                  </a:schemeClr>
                </a:solidFill>
              </a:rPr>
              <a:t>Exercise</a:t>
            </a:r>
          </a:p>
          <a:p>
            <a:endParaRPr lang="en-GB" dirty="0"/>
          </a:p>
          <a:p>
            <a:endParaRPr lang="en-GB" dirty="0">
              <a:solidFill>
                <a:schemeClr val="accent1">
                  <a:lumMod val="75000"/>
                </a:schemeClr>
              </a:solidFill>
            </a:endParaRPr>
          </a:p>
          <a:p>
            <a:r>
              <a:rPr lang="en-GB" dirty="0">
                <a:solidFill>
                  <a:schemeClr val="accent1">
                    <a:lumMod val="75000"/>
                  </a:schemeClr>
                </a:solidFill>
              </a:rPr>
              <a:t>Look at the words on the policies. Pick out ambiguous words that may effect practice. – words that could be misinterpreted</a:t>
            </a:r>
            <a:r>
              <a:rPr lang="en-GB" dirty="0"/>
              <a:t>. </a:t>
            </a:r>
          </a:p>
        </p:txBody>
      </p:sp>
    </p:spTree>
    <p:extLst>
      <p:ext uri="{BB962C8B-B14F-4D97-AF65-F5344CB8AC3E}">
        <p14:creationId xmlns:p14="http://schemas.microsoft.com/office/powerpoint/2010/main" val="7122754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6D903E53-D7C3-47A7-986B-5610851AA1AD}"/>
              </a:ext>
            </a:extLst>
          </p:cNvPr>
          <p:cNvSpPr>
            <a:spLocks noGrp="1"/>
          </p:cNvSpPr>
          <p:nvPr>
            <p:ph type="title"/>
          </p:nvPr>
        </p:nvSpPr>
        <p:spPr>
          <a:xfrm>
            <a:off x="745958" y="852842"/>
            <a:ext cx="10363200" cy="1362075"/>
          </a:xfrm>
        </p:spPr>
        <p:txBody>
          <a:bodyPr>
            <a:normAutofit fontScale="90000"/>
          </a:bodyPr>
          <a:lstStyle/>
          <a:p>
            <a:br>
              <a:rPr lang="en-GB" dirty="0">
                <a:highlight>
                  <a:srgbClr val="FFFF00"/>
                </a:highlight>
              </a:rPr>
            </a:br>
            <a:br>
              <a:rPr lang="en-GB" dirty="0">
                <a:solidFill>
                  <a:schemeClr val="accent1"/>
                </a:solidFill>
                <a:highlight>
                  <a:srgbClr val="FFFF00"/>
                </a:highlight>
              </a:rPr>
            </a:br>
            <a:r>
              <a:rPr lang="en-GB" dirty="0">
                <a:solidFill>
                  <a:schemeClr val="accent1"/>
                </a:solidFill>
              </a:rPr>
              <a:t>Wellbeing of Future Generations (Wales) Act (2015) – The Five Ways of Working</a:t>
            </a:r>
          </a:p>
        </p:txBody>
      </p:sp>
    </p:spTree>
    <p:extLst>
      <p:ext uri="{BB962C8B-B14F-4D97-AF65-F5344CB8AC3E}">
        <p14:creationId xmlns:p14="http://schemas.microsoft.com/office/powerpoint/2010/main" val="119426067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D0A692-D8C2-4B3D-86A2-F1EBB79B2433}"/>
              </a:ext>
            </a:extLst>
          </p:cNvPr>
          <p:cNvSpPr>
            <a:spLocks noGrp="1"/>
          </p:cNvSpPr>
          <p:nvPr>
            <p:ph type="title"/>
          </p:nvPr>
        </p:nvSpPr>
        <p:spPr/>
        <p:txBody>
          <a:bodyPr>
            <a:normAutofit fontScale="90000"/>
          </a:bodyPr>
          <a:lstStyle/>
          <a:p>
            <a:r>
              <a:rPr lang="en-GB" dirty="0"/>
              <a:t>Wellbeing of Future Generations (Wales) Act (2015) – The Five Ways of Working</a:t>
            </a:r>
          </a:p>
        </p:txBody>
      </p:sp>
      <p:sp>
        <p:nvSpPr>
          <p:cNvPr id="3" name="Content Placeholder 2">
            <a:extLst>
              <a:ext uri="{FF2B5EF4-FFF2-40B4-BE49-F238E27FC236}">
                <a16:creationId xmlns:a16="http://schemas.microsoft.com/office/drawing/2014/main" id="{F2624979-5175-4144-938E-60B468EABB6C}"/>
              </a:ext>
            </a:extLst>
          </p:cNvPr>
          <p:cNvSpPr>
            <a:spLocks noGrp="1"/>
          </p:cNvSpPr>
          <p:nvPr>
            <p:ph idx="1"/>
          </p:nvPr>
        </p:nvSpPr>
        <p:spPr/>
        <p:txBody>
          <a:bodyPr>
            <a:normAutofit fontScale="92500" lnSpcReduction="20000"/>
          </a:bodyPr>
          <a:lstStyle/>
          <a:p>
            <a:endParaRPr lang="en-GB" dirty="0"/>
          </a:p>
          <a:p>
            <a:endParaRPr lang="en-GB" dirty="0"/>
          </a:p>
          <a:p>
            <a:endParaRPr lang="en-GB" dirty="0"/>
          </a:p>
          <a:p>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sz="2000" dirty="0">
              <a:hlinkClick r:id="rId3"/>
            </a:endParaRPr>
          </a:p>
          <a:p>
            <a:r>
              <a:rPr lang="en-GB" sz="2000" dirty="0">
                <a:hlinkClick r:id="rId3"/>
              </a:rPr>
              <a:t>Here is a list of the 44 public bodies</a:t>
            </a:r>
            <a:endParaRPr lang="en-GB" sz="2000" dirty="0"/>
          </a:p>
        </p:txBody>
      </p:sp>
      <p:pic>
        <p:nvPicPr>
          <p:cNvPr id="5" name="Picture 4">
            <a:extLst>
              <a:ext uri="{FF2B5EF4-FFF2-40B4-BE49-F238E27FC236}">
                <a16:creationId xmlns:a16="http://schemas.microsoft.com/office/drawing/2014/main" id="{934DC312-198E-40DA-9368-94A65E808E80}"/>
              </a:ext>
            </a:extLst>
          </p:cNvPr>
          <p:cNvPicPr>
            <a:picLocks noChangeAspect="1"/>
          </p:cNvPicPr>
          <p:nvPr/>
        </p:nvPicPr>
        <p:blipFill>
          <a:blip r:embed="rId4"/>
          <a:stretch>
            <a:fillRect/>
          </a:stretch>
        </p:blipFill>
        <p:spPr>
          <a:xfrm>
            <a:off x="1479884" y="1600201"/>
            <a:ext cx="8891338" cy="3143284"/>
          </a:xfrm>
          <a:prstGeom prst="rect">
            <a:avLst/>
          </a:prstGeom>
        </p:spPr>
      </p:pic>
      <p:sp>
        <p:nvSpPr>
          <p:cNvPr id="6" name="TextBox 5">
            <a:extLst>
              <a:ext uri="{FF2B5EF4-FFF2-40B4-BE49-F238E27FC236}">
                <a16:creationId xmlns:a16="http://schemas.microsoft.com/office/drawing/2014/main" id="{68A3D9E8-0F33-4E31-8F9E-AF822D706105}"/>
              </a:ext>
            </a:extLst>
          </p:cNvPr>
          <p:cNvSpPr txBox="1"/>
          <p:nvPr/>
        </p:nvSpPr>
        <p:spPr>
          <a:xfrm>
            <a:off x="5925553" y="5330464"/>
            <a:ext cx="6117509" cy="369332"/>
          </a:xfrm>
          <a:prstGeom prst="rect">
            <a:avLst/>
          </a:prstGeom>
          <a:noFill/>
        </p:spPr>
        <p:txBody>
          <a:bodyPr wrap="none" rtlCol="0">
            <a:spAutoFit/>
          </a:bodyPr>
          <a:lstStyle/>
          <a:p>
            <a:r>
              <a:rPr lang="en-GB" dirty="0"/>
              <a:t>Image: Wales Council for Voluntary Action (WCVA)  (2018) </a:t>
            </a:r>
          </a:p>
        </p:txBody>
      </p:sp>
    </p:spTree>
    <p:extLst>
      <p:ext uri="{BB962C8B-B14F-4D97-AF65-F5344CB8AC3E}">
        <p14:creationId xmlns:p14="http://schemas.microsoft.com/office/powerpoint/2010/main" val="275573683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4">
            <a:extLst>
              <a:ext uri="{FF2B5EF4-FFF2-40B4-BE49-F238E27FC236}">
                <a16:creationId xmlns:a16="http://schemas.microsoft.com/office/drawing/2014/main" id="{D3A40542-D5AF-4F94-BD67-3E188FA611BE}"/>
              </a:ext>
            </a:extLst>
          </p:cNvPr>
          <p:cNvSpPr>
            <a:spLocks noGrp="1"/>
          </p:cNvSpPr>
          <p:nvPr>
            <p:ph type="title"/>
          </p:nvPr>
        </p:nvSpPr>
        <p:spPr>
          <a:xfrm>
            <a:off x="152399" y="0"/>
            <a:ext cx="10972800" cy="1143000"/>
          </a:xfrm>
        </p:spPr>
        <p:txBody>
          <a:bodyPr/>
          <a:lstStyle/>
          <a:p>
            <a:pPr algn="l"/>
            <a:r>
              <a:rPr lang="en-GB" dirty="0"/>
              <a:t>Collaboration:</a:t>
            </a:r>
          </a:p>
        </p:txBody>
      </p:sp>
      <p:pic>
        <p:nvPicPr>
          <p:cNvPr id="5" name="Content Placeholder 4">
            <a:extLst>
              <a:ext uri="{FF2B5EF4-FFF2-40B4-BE49-F238E27FC236}">
                <a16:creationId xmlns:a16="http://schemas.microsoft.com/office/drawing/2014/main" id="{E3F3ED53-D85F-4A52-8EC3-0813A0A45E7A}"/>
              </a:ext>
            </a:extLst>
          </p:cNvPr>
          <p:cNvPicPr>
            <a:picLocks noGrp="1" noChangeAspect="1"/>
          </p:cNvPicPr>
          <p:nvPr>
            <p:ph idx="1"/>
          </p:nvPr>
        </p:nvPicPr>
        <p:blipFill>
          <a:blip r:embed="rId3"/>
          <a:stretch>
            <a:fillRect/>
          </a:stretch>
        </p:blipFill>
        <p:spPr>
          <a:xfrm>
            <a:off x="0" y="1143000"/>
            <a:ext cx="6916993" cy="5715000"/>
          </a:xfrm>
        </p:spPr>
      </p:pic>
      <p:pic>
        <p:nvPicPr>
          <p:cNvPr id="11" name="Picture 10">
            <a:extLst>
              <a:ext uri="{FF2B5EF4-FFF2-40B4-BE49-F238E27FC236}">
                <a16:creationId xmlns:a16="http://schemas.microsoft.com/office/drawing/2014/main" id="{8614B62E-F596-437B-A108-3DD130A4DEEE}"/>
              </a:ext>
            </a:extLst>
          </p:cNvPr>
          <p:cNvPicPr>
            <a:picLocks noChangeAspect="1"/>
          </p:cNvPicPr>
          <p:nvPr/>
        </p:nvPicPr>
        <p:blipFill>
          <a:blip r:embed="rId4"/>
          <a:stretch>
            <a:fillRect/>
          </a:stretch>
        </p:blipFill>
        <p:spPr>
          <a:xfrm>
            <a:off x="6830522" y="3341819"/>
            <a:ext cx="5361478" cy="3585702"/>
          </a:xfrm>
          <a:prstGeom prst="rect">
            <a:avLst/>
          </a:prstGeom>
        </p:spPr>
      </p:pic>
      <p:sp>
        <p:nvSpPr>
          <p:cNvPr id="13" name="TextBox 12">
            <a:extLst>
              <a:ext uri="{FF2B5EF4-FFF2-40B4-BE49-F238E27FC236}">
                <a16:creationId xmlns:a16="http://schemas.microsoft.com/office/drawing/2014/main" id="{2AD5B8DA-EF24-4F42-86AC-ED4F6C69CECA}"/>
              </a:ext>
            </a:extLst>
          </p:cNvPr>
          <p:cNvSpPr txBox="1"/>
          <p:nvPr/>
        </p:nvSpPr>
        <p:spPr>
          <a:xfrm>
            <a:off x="9004828" y="3244334"/>
            <a:ext cx="2734888" cy="369332"/>
          </a:xfrm>
          <a:prstGeom prst="rect">
            <a:avLst/>
          </a:prstGeom>
          <a:noFill/>
        </p:spPr>
        <p:txBody>
          <a:bodyPr wrap="square">
            <a:spAutoFit/>
          </a:bodyPr>
          <a:lstStyle/>
          <a:p>
            <a:r>
              <a:rPr lang="en-GB" dirty="0"/>
              <a:t>(Ferdman, 2021 p.9)</a:t>
            </a:r>
          </a:p>
        </p:txBody>
      </p:sp>
      <p:sp>
        <p:nvSpPr>
          <p:cNvPr id="14" name="TextBox 13">
            <a:extLst>
              <a:ext uri="{FF2B5EF4-FFF2-40B4-BE49-F238E27FC236}">
                <a16:creationId xmlns:a16="http://schemas.microsoft.com/office/drawing/2014/main" id="{550B6D59-5BB4-4F36-A7B5-FFBBCE07675E}"/>
              </a:ext>
            </a:extLst>
          </p:cNvPr>
          <p:cNvSpPr txBox="1"/>
          <p:nvPr/>
        </p:nvSpPr>
        <p:spPr>
          <a:xfrm>
            <a:off x="4904720" y="871153"/>
            <a:ext cx="2078711" cy="369332"/>
          </a:xfrm>
          <a:prstGeom prst="rect">
            <a:avLst/>
          </a:prstGeom>
          <a:noFill/>
        </p:spPr>
        <p:txBody>
          <a:bodyPr wrap="none" rtlCol="0">
            <a:spAutoFit/>
          </a:bodyPr>
          <a:lstStyle/>
          <a:p>
            <a:r>
              <a:rPr lang="en-GB" dirty="0"/>
              <a:t>(WCVA, 2018 p.17)</a:t>
            </a:r>
          </a:p>
        </p:txBody>
      </p:sp>
      <p:pic>
        <p:nvPicPr>
          <p:cNvPr id="19" name="Picture 18">
            <a:extLst>
              <a:ext uri="{FF2B5EF4-FFF2-40B4-BE49-F238E27FC236}">
                <a16:creationId xmlns:a16="http://schemas.microsoft.com/office/drawing/2014/main" id="{5A058C8D-D9ED-4F58-8767-64235BB9539C}"/>
              </a:ext>
            </a:extLst>
          </p:cNvPr>
          <p:cNvPicPr>
            <a:picLocks noChangeAspect="1"/>
          </p:cNvPicPr>
          <p:nvPr/>
        </p:nvPicPr>
        <p:blipFill>
          <a:blip r:embed="rId5"/>
          <a:stretch>
            <a:fillRect/>
          </a:stretch>
        </p:blipFill>
        <p:spPr>
          <a:xfrm>
            <a:off x="8907880" y="174506"/>
            <a:ext cx="2533650" cy="1085850"/>
          </a:xfrm>
          <a:prstGeom prst="rect">
            <a:avLst/>
          </a:prstGeom>
        </p:spPr>
      </p:pic>
    </p:spTree>
    <p:extLst>
      <p:ext uri="{BB962C8B-B14F-4D97-AF65-F5344CB8AC3E}">
        <p14:creationId xmlns:p14="http://schemas.microsoft.com/office/powerpoint/2010/main" val="368452324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E3F7A3FF-A925-46CB-8EFF-0564EF92B0AB}"/>
              </a:ext>
            </a:extLst>
          </p:cNvPr>
          <p:cNvSpPr>
            <a:spLocks noGrp="1"/>
          </p:cNvSpPr>
          <p:nvPr>
            <p:ph type="title"/>
          </p:nvPr>
        </p:nvSpPr>
        <p:spPr>
          <a:xfrm>
            <a:off x="104274" y="0"/>
            <a:ext cx="10972800" cy="1143000"/>
          </a:xfrm>
        </p:spPr>
        <p:txBody>
          <a:bodyPr>
            <a:normAutofit/>
          </a:bodyPr>
          <a:lstStyle/>
          <a:p>
            <a:pPr algn="l"/>
            <a:r>
              <a:rPr lang="en-GB" sz="2800" dirty="0"/>
              <a:t>Involvement   </a:t>
            </a:r>
            <a:r>
              <a:rPr lang="en-GB" sz="1600" dirty="0"/>
              <a:t>(WCVA, 2018 p.21)</a:t>
            </a:r>
          </a:p>
        </p:txBody>
      </p:sp>
      <p:pic>
        <p:nvPicPr>
          <p:cNvPr id="5" name="Content Placeholder 4">
            <a:extLst>
              <a:ext uri="{FF2B5EF4-FFF2-40B4-BE49-F238E27FC236}">
                <a16:creationId xmlns:a16="http://schemas.microsoft.com/office/drawing/2014/main" id="{3CFABC8B-404C-48E2-8BE1-3FAA2638D930}"/>
              </a:ext>
            </a:extLst>
          </p:cNvPr>
          <p:cNvPicPr>
            <a:picLocks noGrp="1" noChangeAspect="1"/>
          </p:cNvPicPr>
          <p:nvPr>
            <p:ph idx="1"/>
          </p:nvPr>
        </p:nvPicPr>
        <p:blipFill>
          <a:blip r:embed="rId3"/>
          <a:stretch>
            <a:fillRect/>
          </a:stretch>
        </p:blipFill>
        <p:spPr>
          <a:xfrm>
            <a:off x="9515976" y="19050"/>
            <a:ext cx="2400300" cy="1123950"/>
          </a:xfrm>
        </p:spPr>
      </p:pic>
      <p:pic>
        <p:nvPicPr>
          <p:cNvPr id="10" name="Picture 9">
            <a:extLst>
              <a:ext uri="{FF2B5EF4-FFF2-40B4-BE49-F238E27FC236}">
                <a16:creationId xmlns:a16="http://schemas.microsoft.com/office/drawing/2014/main" id="{C5B6E59E-5BBD-4E83-9CD5-E96D5F22FF28}"/>
              </a:ext>
            </a:extLst>
          </p:cNvPr>
          <p:cNvPicPr>
            <a:picLocks noChangeAspect="1"/>
          </p:cNvPicPr>
          <p:nvPr/>
        </p:nvPicPr>
        <p:blipFill>
          <a:blip r:embed="rId4"/>
          <a:stretch>
            <a:fillRect/>
          </a:stretch>
        </p:blipFill>
        <p:spPr>
          <a:xfrm>
            <a:off x="0" y="1143000"/>
            <a:ext cx="12192000" cy="5715000"/>
          </a:xfrm>
          <a:prstGeom prst="rect">
            <a:avLst/>
          </a:prstGeom>
        </p:spPr>
      </p:pic>
    </p:spTree>
    <p:extLst>
      <p:ext uri="{BB962C8B-B14F-4D97-AF65-F5344CB8AC3E}">
        <p14:creationId xmlns:p14="http://schemas.microsoft.com/office/powerpoint/2010/main" val="318553727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7946093-92D2-458E-8779-CCF9A5097572}"/>
              </a:ext>
            </a:extLst>
          </p:cNvPr>
          <p:cNvSpPr>
            <a:spLocks noGrp="1"/>
          </p:cNvSpPr>
          <p:nvPr>
            <p:ph type="title"/>
          </p:nvPr>
        </p:nvSpPr>
        <p:spPr>
          <a:xfrm>
            <a:off x="818707" y="1167341"/>
            <a:ext cx="10363200" cy="1362075"/>
          </a:xfrm>
        </p:spPr>
        <p:txBody>
          <a:bodyPr>
            <a:normAutofit fontScale="90000"/>
          </a:bodyPr>
          <a:lstStyle/>
          <a:p>
            <a:br>
              <a:rPr lang="en-GB" b="1" i="0" dirty="0">
                <a:effectLst/>
                <a:latin typeface="Arial" panose="020B0604020202020204" pitchFamily="34" charset="0"/>
              </a:rPr>
            </a:br>
            <a:br>
              <a:rPr lang="en-GB" b="1" i="0" dirty="0">
                <a:solidFill>
                  <a:srgbClr val="FFFFFF"/>
                </a:solidFill>
                <a:effectLst/>
                <a:latin typeface="Arial" panose="020B0604020202020204" pitchFamily="34" charset="0"/>
              </a:rPr>
            </a:br>
            <a:r>
              <a:rPr lang="en-GB" dirty="0">
                <a:solidFill>
                  <a:srgbClr val="00B0F0"/>
                </a:solidFill>
              </a:rPr>
              <a:t>Welsh Government (2020) Curriculum for Wales </a:t>
            </a:r>
          </a:p>
        </p:txBody>
      </p:sp>
    </p:spTree>
    <p:extLst>
      <p:ext uri="{BB962C8B-B14F-4D97-AF65-F5344CB8AC3E}">
        <p14:creationId xmlns:p14="http://schemas.microsoft.com/office/powerpoint/2010/main" val="1178749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8A6A47-DD1E-4D0B-9EDE-4AD8B92F22C5}"/>
              </a:ext>
            </a:extLst>
          </p:cNvPr>
          <p:cNvSpPr>
            <a:spLocks noGrp="1"/>
          </p:cNvSpPr>
          <p:nvPr>
            <p:ph type="title"/>
          </p:nvPr>
        </p:nvSpPr>
        <p:spPr>
          <a:xfrm>
            <a:off x="4175879" y="4686645"/>
            <a:ext cx="10972800" cy="1143000"/>
          </a:xfrm>
        </p:spPr>
        <p:txBody>
          <a:bodyPr>
            <a:normAutofit/>
          </a:bodyPr>
          <a:lstStyle/>
          <a:p>
            <a:r>
              <a:rPr lang="en-GB" sz="1800" dirty="0"/>
              <a:t>(OECD, </a:t>
            </a:r>
            <a:r>
              <a:rPr lang="en-GB" sz="1800" b="1" dirty="0"/>
              <a:t>2020a</a:t>
            </a:r>
            <a:r>
              <a:rPr lang="en-GB" sz="1800" dirty="0"/>
              <a:t> t./p.71)</a:t>
            </a:r>
          </a:p>
        </p:txBody>
      </p:sp>
      <p:pic>
        <p:nvPicPr>
          <p:cNvPr id="6" name="Content Placeholder 5">
            <a:extLst>
              <a:ext uri="{FF2B5EF4-FFF2-40B4-BE49-F238E27FC236}">
                <a16:creationId xmlns:a16="http://schemas.microsoft.com/office/drawing/2014/main" id="{21DEC18F-4B7F-474D-B116-F44815B36513}"/>
              </a:ext>
            </a:extLst>
          </p:cNvPr>
          <p:cNvPicPr>
            <a:picLocks noGrp="1" noChangeAspect="1"/>
          </p:cNvPicPr>
          <p:nvPr>
            <p:ph sz="half" idx="1"/>
          </p:nvPr>
        </p:nvPicPr>
        <p:blipFill>
          <a:blip r:embed="rId3"/>
          <a:stretch>
            <a:fillRect/>
          </a:stretch>
        </p:blipFill>
        <p:spPr>
          <a:xfrm>
            <a:off x="1313935" y="614449"/>
            <a:ext cx="8929816" cy="4072196"/>
          </a:xfrm>
        </p:spPr>
      </p:pic>
      <p:sp>
        <p:nvSpPr>
          <p:cNvPr id="8" name="TextBox 7">
            <a:extLst>
              <a:ext uri="{FF2B5EF4-FFF2-40B4-BE49-F238E27FC236}">
                <a16:creationId xmlns:a16="http://schemas.microsoft.com/office/drawing/2014/main" id="{7AA13A03-6E6B-4A85-91E7-35F427D2CA55}"/>
              </a:ext>
            </a:extLst>
          </p:cNvPr>
          <p:cNvSpPr txBox="1"/>
          <p:nvPr/>
        </p:nvSpPr>
        <p:spPr>
          <a:xfrm>
            <a:off x="564617" y="4871351"/>
            <a:ext cx="7222524" cy="646331"/>
          </a:xfrm>
          <a:prstGeom prst="rect">
            <a:avLst/>
          </a:prstGeom>
          <a:noFill/>
        </p:spPr>
        <p:txBody>
          <a:bodyPr wrap="square">
            <a:spAutoFit/>
          </a:bodyPr>
          <a:lstStyle/>
          <a:p>
            <a:pPr algn="l"/>
            <a:r>
              <a:rPr lang="en-GB" b="0" i="0" dirty="0">
                <a:solidFill>
                  <a:srgbClr val="04629A"/>
                </a:solidFill>
                <a:effectLst/>
                <a:latin typeface="Oswald-RegularItalic"/>
              </a:rPr>
              <a:t>Implementing Education Policies</a:t>
            </a:r>
          </a:p>
          <a:p>
            <a:pPr algn="l"/>
            <a:r>
              <a:rPr lang="en-GB" b="0" i="0" dirty="0">
                <a:solidFill>
                  <a:srgbClr val="04629A"/>
                </a:solidFill>
                <a:effectLst/>
                <a:latin typeface="Oswald-Bold"/>
              </a:rPr>
              <a:t>Achieving the New Curriculum for Wales</a:t>
            </a:r>
          </a:p>
        </p:txBody>
      </p:sp>
    </p:spTree>
    <p:extLst>
      <p:ext uri="{BB962C8B-B14F-4D97-AF65-F5344CB8AC3E}">
        <p14:creationId xmlns:p14="http://schemas.microsoft.com/office/powerpoint/2010/main" val="155350281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AAFDE36C-9756-4FFC-8B28-DBBA2517B782}"/>
              </a:ext>
            </a:extLst>
          </p:cNvPr>
          <p:cNvSpPr>
            <a:spLocks noGrp="1"/>
          </p:cNvSpPr>
          <p:nvPr>
            <p:ph sz="half" idx="2"/>
          </p:nvPr>
        </p:nvSpPr>
        <p:spPr>
          <a:xfrm>
            <a:off x="788565" y="950496"/>
            <a:ext cx="10793835" cy="3989040"/>
          </a:xfrm>
        </p:spPr>
        <p:txBody>
          <a:bodyPr>
            <a:normAutofit/>
          </a:bodyPr>
          <a:lstStyle/>
          <a:p>
            <a:r>
              <a:rPr lang="en-GB" dirty="0">
                <a:solidFill>
                  <a:srgbClr val="00B0F0"/>
                </a:solidFill>
              </a:rPr>
              <a:t>Schools should engage with pupils, parents and local communities to define their own curriculum – no guidance has yet been offered (OECD, 2020b)</a:t>
            </a:r>
          </a:p>
          <a:p>
            <a:endParaRPr lang="en-GB" dirty="0">
              <a:solidFill>
                <a:srgbClr val="00B0F0"/>
              </a:solidFill>
            </a:endParaRPr>
          </a:p>
          <a:p>
            <a:r>
              <a:rPr lang="en-GB" dirty="0">
                <a:solidFill>
                  <a:srgbClr val="00B0F0"/>
                </a:solidFill>
              </a:rPr>
              <a:t>How do we know that teachers and other ‘stakeholders’ see the curriculum in the same way?  </a:t>
            </a:r>
          </a:p>
        </p:txBody>
      </p:sp>
    </p:spTree>
    <p:extLst>
      <p:ext uri="{BB962C8B-B14F-4D97-AF65-F5344CB8AC3E}">
        <p14:creationId xmlns:p14="http://schemas.microsoft.com/office/powerpoint/2010/main" val="416388528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E44131-57A6-4B9F-B36D-33CB0B9C79A2}"/>
              </a:ext>
            </a:extLst>
          </p:cNvPr>
          <p:cNvSpPr>
            <a:spLocks noGrp="1"/>
          </p:cNvSpPr>
          <p:nvPr>
            <p:ph type="title"/>
          </p:nvPr>
        </p:nvSpPr>
        <p:spPr/>
        <p:txBody>
          <a:bodyPr>
            <a:normAutofit/>
          </a:bodyPr>
          <a:lstStyle/>
          <a:p>
            <a:pPr algn="l"/>
            <a:r>
              <a:rPr lang="en-GB" sz="1800" dirty="0"/>
              <a:t>Implementing the new curriculum</a:t>
            </a:r>
          </a:p>
        </p:txBody>
      </p:sp>
      <p:sp>
        <p:nvSpPr>
          <p:cNvPr id="3" name="Content Placeholder 2">
            <a:extLst>
              <a:ext uri="{FF2B5EF4-FFF2-40B4-BE49-F238E27FC236}">
                <a16:creationId xmlns:a16="http://schemas.microsoft.com/office/drawing/2014/main" id="{B11DE552-2776-4A71-ABE7-02ED79275733}"/>
              </a:ext>
            </a:extLst>
          </p:cNvPr>
          <p:cNvSpPr>
            <a:spLocks noGrp="1"/>
          </p:cNvSpPr>
          <p:nvPr>
            <p:ph sz="half" idx="1"/>
          </p:nvPr>
        </p:nvSpPr>
        <p:spPr>
          <a:xfrm>
            <a:off x="2244922" y="1302815"/>
            <a:ext cx="7190625" cy="3989040"/>
          </a:xfrm>
        </p:spPr>
        <p:txBody>
          <a:bodyPr>
            <a:normAutofit fontScale="77500" lnSpcReduction="20000"/>
          </a:bodyPr>
          <a:lstStyle/>
          <a:p>
            <a:r>
              <a:rPr lang="en-GB" dirty="0">
                <a:solidFill>
                  <a:srgbClr val="00B0F0"/>
                </a:solidFill>
              </a:rPr>
              <a:t>“Very few definitions consider the role of implementation in translating policy in schools’ daily practices. These changes on the ground are what really affect education outcomes, however, and as such they deserve a central place when studying implementation. National policy makers for instance may refer to implementation as what needs to be executed to bring their new policy down to districts and schools. Teachers and school leaders may see reform implementation as yet another government initiative they need to learn about and embed in their teaching, or in their daily management of the school.”</a:t>
            </a:r>
          </a:p>
          <a:p>
            <a:pPr marL="0" indent="0">
              <a:buNone/>
            </a:pPr>
            <a:endParaRPr lang="en-GB" dirty="0">
              <a:solidFill>
                <a:srgbClr val="00B0F0"/>
              </a:solidFill>
            </a:endParaRPr>
          </a:p>
          <a:p>
            <a:pPr marL="0" indent="0">
              <a:buNone/>
            </a:pPr>
            <a:r>
              <a:rPr lang="en-GB" dirty="0" err="1">
                <a:solidFill>
                  <a:srgbClr val="00B0F0"/>
                </a:solidFill>
              </a:rPr>
              <a:t>Viennet</a:t>
            </a:r>
            <a:r>
              <a:rPr lang="en-GB" dirty="0">
                <a:solidFill>
                  <a:srgbClr val="00B0F0"/>
                </a:solidFill>
              </a:rPr>
              <a:t> and Pont (2017 t./p.26)</a:t>
            </a:r>
          </a:p>
        </p:txBody>
      </p:sp>
    </p:spTree>
    <p:extLst>
      <p:ext uri="{BB962C8B-B14F-4D97-AF65-F5344CB8AC3E}">
        <p14:creationId xmlns:p14="http://schemas.microsoft.com/office/powerpoint/2010/main" val="229763480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74244-4E7B-AC3D-4258-6D74EA0D636E}"/>
              </a:ext>
            </a:extLst>
          </p:cNvPr>
          <p:cNvSpPr>
            <a:spLocks noGrp="1"/>
          </p:cNvSpPr>
          <p:nvPr>
            <p:ph type="title"/>
          </p:nvPr>
        </p:nvSpPr>
        <p:spPr/>
        <p:txBody>
          <a:bodyPr/>
          <a:lstStyle/>
          <a:p>
            <a:r>
              <a:rPr lang="en-GB" dirty="0"/>
              <a:t>Anti-Racist Wales Plan ( WG, 2022)</a:t>
            </a:r>
          </a:p>
        </p:txBody>
      </p:sp>
      <p:sp>
        <p:nvSpPr>
          <p:cNvPr id="3" name="Content Placeholder 2">
            <a:extLst>
              <a:ext uri="{FF2B5EF4-FFF2-40B4-BE49-F238E27FC236}">
                <a16:creationId xmlns:a16="http://schemas.microsoft.com/office/drawing/2014/main" id="{D061F96F-3B76-4504-87AC-C7DB42B885DD}"/>
              </a:ext>
            </a:extLst>
          </p:cNvPr>
          <p:cNvSpPr>
            <a:spLocks noGrp="1"/>
          </p:cNvSpPr>
          <p:nvPr>
            <p:ph sz="half" idx="1"/>
          </p:nvPr>
        </p:nvSpPr>
        <p:spPr/>
        <p:txBody>
          <a:bodyPr>
            <a:normAutofit fontScale="92500" lnSpcReduction="10000"/>
          </a:bodyPr>
          <a:lstStyle/>
          <a:p>
            <a:pPr marL="0" indent="0">
              <a:buNone/>
            </a:pPr>
            <a:endParaRPr lang="en-GB" dirty="0"/>
          </a:p>
          <a:p>
            <a:endParaRPr lang="en-GB" dirty="0"/>
          </a:p>
          <a:p>
            <a:endParaRPr lang="en-GB" dirty="0"/>
          </a:p>
          <a:p>
            <a:endParaRPr lang="en-GB" dirty="0"/>
          </a:p>
          <a:p>
            <a:endParaRPr lang="en-GB" dirty="0"/>
          </a:p>
          <a:p>
            <a:endParaRPr lang="en-GB" dirty="0"/>
          </a:p>
          <a:p>
            <a:r>
              <a:rPr lang="en-GB" dirty="0"/>
              <a:t>https://youtu.be/TJ6CPfVhWBQ</a:t>
            </a:r>
          </a:p>
        </p:txBody>
      </p:sp>
      <p:sp>
        <p:nvSpPr>
          <p:cNvPr id="4" name="Content Placeholder 3">
            <a:extLst>
              <a:ext uri="{FF2B5EF4-FFF2-40B4-BE49-F238E27FC236}">
                <a16:creationId xmlns:a16="http://schemas.microsoft.com/office/drawing/2014/main" id="{00E6E9C8-C5A5-59EC-5332-54F4F0C68DF2}"/>
              </a:ext>
            </a:extLst>
          </p:cNvPr>
          <p:cNvSpPr>
            <a:spLocks noGrp="1"/>
          </p:cNvSpPr>
          <p:nvPr>
            <p:ph sz="half" idx="2"/>
          </p:nvPr>
        </p:nvSpPr>
        <p:spPr>
          <a:xfrm>
            <a:off x="5994400" y="1600201"/>
            <a:ext cx="5384800" cy="3989040"/>
          </a:xfrm>
        </p:spPr>
        <p:txBody>
          <a:bodyPr>
            <a:normAutofit fontScale="92500" lnSpcReduction="10000"/>
          </a:bodyPr>
          <a:lstStyle/>
          <a:p>
            <a:r>
              <a:rPr lang="en-GB" dirty="0">
                <a:solidFill>
                  <a:srgbClr val="0070C0"/>
                </a:solidFill>
              </a:rPr>
              <a:t>The Welsh Government will take action to make Wales an Anti-racist nation. In many discussions and conversations with Black, Asian and Minority Ethnic people (ethnic minority people for short) and wider, they told WG that we needed to take an anti-racist approach</a:t>
            </a:r>
            <a:r>
              <a:rPr lang="en-GB" dirty="0"/>
              <a:t>. </a:t>
            </a:r>
          </a:p>
          <a:p>
            <a:r>
              <a:rPr lang="en-GB" dirty="0"/>
              <a:t>What does this mean?</a:t>
            </a:r>
          </a:p>
        </p:txBody>
      </p:sp>
      <p:pic>
        <p:nvPicPr>
          <p:cNvPr id="6" name="Picture 5">
            <a:extLst>
              <a:ext uri="{FF2B5EF4-FFF2-40B4-BE49-F238E27FC236}">
                <a16:creationId xmlns:a16="http://schemas.microsoft.com/office/drawing/2014/main" id="{F374CCD3-6FE8-D66A-94E6-09786E05CD56}"/>
              </a:ext>
            </a:extLst>
          </p:cNvPr>
          <p:cNvPicPr>
            <a:picLocks noChangeAspect="1"/>
          </p:cNvPicPr>
          <p:nvPr/>
        </p:nvPicPr>
        <p:blipFill>
          <a:blip r:embed="rId3"/>
          <a:stretch>
            <a:fillRect/>
          </a:stretch>
        </p:blipFill>
        <p:spPr>
          <a:xfrm>
            <a:off x="758308" y="1336039"/>
            <a:ext cx="5236092" cy="2718450"/>
          </a:xfrm>
          <a:prstGeom prst="rect">
            <a:avLst/>
          </a:prstGeom>
        </p:spPr>
      </p:pic>
    </p:spTree>
    <p:extLst>
      <p:ext uri="{BB962C8B-B14F-4D97-AF65-F5344CB8AC3E}">
        <p14:creationId xmlns:p14="http://schemas.microsoft.com/office/powerpoint/2010/main" val="71886067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19C7B-A9A2-B00D-7932-7CF5AFBCFA0B}"/>
              </a:ext>
            </a:extLst>
          </p:cNvPr>
          <p:cNvSpPr>
            <a:spLocks noGrp="1"/>
          </p:cNvSpPr>
          <p:nvPr>
            <p:ph type="title"/>
          </p:nvPr>
        </p:nvSpPr>
        <p:spPr/>
        <p:txBody>
          <a:bodyPr/>
          <a:lstStyle/>
          <a:p>
            <a:r>
              <a:rPr lang="en-GB" dirty="0"/>
              <a:t>The plan recognises that:</a:t>
            </a:r>
          </a:p>
        </p:txBody>
      </p:sp>
      <p:sp>
        <p:nvSpPr>
          <p:cNvPr id="4" name="Content Placeholder 3">
            <a:extLst>
              <a:ext uri="{FF2B5EF4-FFF2-40B4-BE49-F238E27FC236}">
                <a16:creationId xmlns:a16="http://schemas.microsoft.com/office/drawing/2014/main" id="{6DFA6C09-3161-5040-E466-1B927DD2B089}"/>
              </a:ext>
            </a:extLst>
          </p:cNvPr>
          <p:cNvSpPr>
            <a:spLocks noGrp="1"/>
          </p:cNvSpPr>
          <p:nvPr>
            <p:ph sz="half" idx="2"/>
          </p:nvPr>
        </p:nvSpPr>
        <p:spPr/>
        <p:txBody>
          <a:bodyPr>
            <a:normAutofit fontScale="85000" lnSpcReduction="10000"/>
          </a:bodyPr>
          <a:lstStyle/>
          <a:p>
            <a:r>
              <a:rPr lang="en-GB" dirty="0">
                <a:solidFill>
                  <a:srgbClr val="0070C0"/>
                </a:solidFill>
              </a:rPr>
              <a:t>There is a common belief that if all ethnic minority people “integrate” into mainstream society i.e. became more westernised, learned the main language (and lost their cultures, accents and languages) and behave more like the majority, this would remove racism. However, this did not result in greater acceptance of ethnic minority people. The poorer outcomes for them remained (p.7)</a:t>
            </a:r>
          </a:p>
        </p:txBody>
      </p:sp>
      <p:pic>
        <p:nvPicPr>
          <p:cNvPr id="15" name="Content Placeholder 14">
            <a:extLst>
              <a:ext uri="{FF2B5EF4-FFF2-40B4-BE49-F238E27FC236}">
                <a16:creationId xmlns:a16="http://schemas.microsoft.com/office/drawing/2014/main" id="{9EFB51F6-E9B8-1DB2-70C4-D0CC99AF1783}"/>
              </a:ext>
            </a:extLst>
          </p:cNvPr>
          <p:cNvPicPr>
            <a:picLocks noGrp="1" noChangeAspect="1"/>
          </p:cNvPicPr>
          <p:nvPr>
            <p:ph sz="half" idx="1"/>
          </p:nvPr>
        </p:nvPicPr>
        <p:blipFill>
          <a:blip r:embed="rId3"/>
          <a:stretch>
            <a:fillRect/>
          </a:stretch>
        </p:blipFill>
        <p:spPr>
          <a:xfrm>
            <a:off x="1459378" y="1599852"/>
            <a:ext cx="3089820" cy="3989388"/>
          </a:xfrm>
        </p:spPr>
      </p:pic>
    </p:spTree>
    <p:extLst>
      <p:ext uri="{BB962C8B-B14F-4D97-AF65-F5344CB8AC3E}">
        <p14:creationId xmlns:p14="http://schemas.microsoft.com/office/powerpoint/2010/main" val="176598465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96FBB-ECF7-53EE-8749-D8C87F8459E1}"/>
              </a:ext>
            </a:extLst>
          </p:cNvPr>
          <p:cNvSpPr>
            <a:spLocks noGrp="1"/>
          </p:cNvSpPr>
          <p:nvPr>
            <p:ph type="title"/>
          </p:nvPr>
        </p:nvSpPr>
        <p:spPr/>
        <p:txBody>
          <a:bodyPr/>
          <a:lstStyle/>
          <a:p>
            <a:r>
              <a:rPr lang="en-GB" dirty="0"/>
              <a:t>WG (2022) Anti Racist Wales Plan:</a:t>
            </a:r>
          </a:p>
        </p:txBody>
      </p:sp>
      <p:pic>
        <p:nvPicPr>
          <p:cNvPr id="6" name="Content Placeholder 5">
            <a:extLst>
              <a:ext uri="{FF2B5EF4-FFF2-40B4-BE49-F238E27FC236}">
                <a16:creationId xmlns:a16="http://schemas.microsoft.com/office/drawing/2014/main" id="{F9040E17-9A91-1E07-B430-00A8698758A1}"/>
              </a:ext>
            </a:extLst>
          </p:cNvPr>
          <p:cNvPicPr>
            <a:picLocks noGrp="1" noChangeAspect="1"/>
          </p:cNvPicPr>
          <p:nvPr>
            <p:ph sz="half" idx="1"/>
          </p:nvPr>
        </p:nvPicPr>
        <p:blipFill>
          <a:blip r:embed="rId2"/>
          <a:stretch>
            <a:fillRect/>
          </a:stretch>
        </p:blipFill>
        <p:spPr>
          <a:xfrm>
            <a:off x="1832935" y="1600200"/>
            <a:ext cx="2938130" cy="3989388"/>
          </a:xfrm>
        </p:spPr>
      </p:pic>
      <p:sp>
        <p:nvSpPr>
          <p:cNvPr id="4" name="Content Placeholder 3">
            <a:extLst>
              <a:ext uri="{FF2B5EF4-FFF2-40B4-BE49-F238E27FC236}">
                <a16:creationId xmlns:a16="http://schemas.microsoft.com/office/drawing/2014/main" id="{D9645B09-A91C-AEA2-BE87-3269904000BD}"/>
              </a:ext>
            </a:extLst>
          </p:cNvPr>
          <p:cNvSpPr>
            <a:spLocks noGrp="1"/>
          </p:cNvSpPr>
          <p:nvPr>
            <p:ph sz="half" idx="2"/>
          </p:nvPr>
        </p:nvSpPr>
        <p:spPr/>
        <p:txBody>
          <a:bodyPr>
            <a:normAutofit/>
          </a:bodyPr>
          <a:lstStyle/>
          <a:p>
            <a:r>
              <a:rPr lang="en-GB" dirty="0"/>
              <a:t>The idea of “multi-culturalism” has not worked. The thinking was that if ethnic minorities shared their cultures and traditions racism would disappear. People felt that they had to share their cultures, to appease and ask for inclusion - -this did not work (p.7)</a:t>
            </a:r>
          </a:p>
        </p:txBody>
      </p:sp>
    </p:spTree>
    <p:extLst>
      <p:ext uri="{BB962C8B-B14F-4D97-AF65-F5344CB8AC3E}">
        <p14:creationId xmlns:p14="http://schemas.microsoft.com/office/powerpoint/2010/main" val="428289876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3FCEBE8C-9BBC-BA60-8B3A-297B5F0B16F1}"/>
              </a:ext>
            </a:extLst>
          </p:cNvPr>
          <p:cNvPicPr>
            <a:picLocks noGrp="1" noChangeAspect="1"/>
          </p:cNvPicPr>
          <p:nvPr>
            <p:ph sz="half" idx="1"/>
          </p:nvPr>
        </p:nvPicPr>
        <p:blipFill>
          <a:blip r:embed="rId3"/>
          <a:stretch>
            <a:fillRect/>
          </a:stretch>
        </p:blipFill>
        <p:spPr>
          <a:xfrm>
            <a:off x="1181202" y="1296988"/>
            <a:ext cx="4444796" cy="3989387"/>
          </a:xfrm>
        </p:spPr>
      </p:pic>
      <p:sp>
        <p:nvSpPr>
          <p:cNvPr id="4" name="Content Placeholder 3">
            <a:extLst>
              <a:ext uri="{FF2B5EF4-FFF2-40B4-BE49-F238E27FC236}">
                <a16:creationId xmlns:a16="http://schemas.microsoft.com/office/drawing/2014/main" id="{348CA5E8-740E-CB18-ED49-6D45D40A13ED}"/>
              </a:ext>
            </a:extLst>
          </p:cNvPr>
          <p:cNvSpPr>
            <a:spLocks noGrp="1"/>
          </p:cNvSpPr>
          <p:nvPr>
            <p:ph sz="half" idx="2"/>
          </p:nvPr>
        </p:nvSpPr>
        <p:spPr>
          <a:xfrm>
            <a:off x="6299200" y="1417638"/>
            <a:ext cx="5384800" cy="3989040"/>
          </a:xfrm>
        </p:spPr>
        <p:txBody>
          <a:bodyPr>
            <a:normAutofit fontScale="70000" lnSpcReduction="20000"/>
          </a:bodyPr>
          <a:lstStyle/>
          <a:p>
            <a:r>
              <a:rPr lang="en-GB" dirty="0">
                <a:solidFill>
                  <a:srgbClr val="0070C0"/>
                </a:solidFill>
              </a:rPr>
              <a:t>The more recent approach of “race equality” worked better, as it was, and still is, under-pinned by the Equality Act 2010.</a:t>
            </a:r>
          </a:p>
          <a:p>
            <a:endParaRPr lang="en-GB" dirty="0">
              <a:solidFill>
                <a:srgbClr val="0070C0"/>
              </a:solidFill>
            </a:endParaRPr>
          </a:p>
          <a:p>
            <a:pPr marL="0" indent="0">
              <a:buNone/>
            </a:pPr>
            <a:endParaRPr lang="en-GB" dirty="0">
              <a:solidFill>
                <a:srgbClr val="0070C0"/>
              </a:solidFill>
            </a:endParaRPr>
          </a:p>
          <a:p>
            <a:r>
              <a:rPr lang="en-GB" dirty="0">
                <a:solidFill>
                  <a:srgbClr val="0070C0"/>
                </a:solidFill>
              </a:rPr>
              <a:t>Those who did succeed by having some sort of an equal chance at the start of the race, often failed soon after they entered organisations. The policies for example, of progression, mentoring, sponsorship and the need to have informal networks that helped people progress were lacking for ethnic minority people and so discriminated against them (p.7)</a:t>
            </a:r>
          </a:p>
        </p:txBody>
      </p:sp>
      <p:sp>
        <p:nvSpPr>
          <p:cNvPr id="5" name="Title 1">
            <a:extLst>
              <a:ext uri="{FF2B5EF4-FFF2-40B4-BE49-F238E27FC236}">
                <a16:creationId xmlns:a16="http://schemas.microsoft.com/office/drawing/2014/main" id="{DE27091B-02FE-E077-47EA-888451ED8858}"/>
              </a:ext>
            </a:extLst>
          </p:cNvPr>
          <p:cNvSpPr>
            <a:spLocks noGrp="1"/>
          </p:cNvSpPr>
          <p:nvPr>
            <p:ph type="title"/>
          </p:nvPr>
        </p:nvSpPr>
        <p:spPr>
          <a:xfrm>
            <a:off x="609600" y="274638"/>
            <a:ext cx="10972800" cy="1143000"/>
          </a:xfrm>
        </p:spPr>
        <p:txBody>
          <a:bodyPr/>
          <a:lstStyle/>
          <a:p>
            <a:r>
              <a:rPr lang="en-GB" dirty="0" err="1"/>
              <a:t>LlC</a:t>
            </a:r>
            <a:r>
              <a:rPr lang="en-GB" dirty="0"/>
              <a:t> (2022) Anti-Racist Wales Plan:</a:t>
            </a:r>
          </a:p>
        </p:txBody>
      </p:sp>
    </p:spTree>
    <p:extLst>
      <p:ext uri="{BB962C8B-B14F-4D97-AF65-F5344CB8AC3E}">
        <p14:creationId xmlns:p14="http://schemas.microsoft.com/office/powerpoint/2010/main" val="38078149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FD9A5A41-DC57-92B8-12A6-F5D8F62CC70E}"/>
              </a:ext>
            </a:extLst>
          </p:cNvPr>
          <p:cNvPicPr>
            <a:picLocks noGrp="1" noChangeAspect="1"/>
          </p:cNvPicPr>
          <p:nvPr>
            <p:ph sz="half" idx="1"/>
          </p:nvPr>
        </p:nvPicPr>
        <p:blipFill>
          <a:blip r:embed="rId2"/>
          <a:stretch>
            <a:fillRect/>
          </a:stretch>
        </p:blipFill>
        <p:spPr>
          <a:xfrm>
            <a:off x="1796410" y="1306597"/>
            <a:ext cx="3232790" cy="4282991"/>
          </a:xfrm>
        </p:spPr>
      </p:pic>
      <p:sp>
        <p:nvSpPr>
          <p:cNvPr id="4" name="Content Placeholder 3">
            <a:extLst>
              <a:ext uri="{FF2B5EF4-FFF2-40B4-BE49-F238E27FC236}">
                <a16:creationId xmlns:a16="http://schemas.microsoft.com/office/drawing/2014/main" id="{F34599FB-4DA8-E2BA-DAB6-023DFA2FFA85}"/>
              </a:ext>
            </a:extLst>
          </p:cNvPr>
          <p:cNvSpPr>
            <a:spLocks noGrp="1"/>
          </p:cNvSpPr>
          <p:nvPr>
            <p:ph sz="half" idx="2"/>
          </p:nvPr>
        </p:nvSpPr>
        <p:spPr/>
        <p:txBody>
          <a:bodyPr>
            <a:normAutofit fontScale="85000" lnSpcReduction="20000"/>
          </a:bodyPr>
          <a:lstStyle/>
          <a:p>
            <a:r>
              <a:rPr lang="en-GB" dirty="0">
                <a:solidFill>
                  <a:srgbClr val="0070C0"/>
                </a:solidFill>
              </a:rPr>
              <a:t>“diversity and inclusion” has also failed. This focus of involving people from different backgrounds such as women, LGBTQ+ and disabled people for example, in discussions and opinion sharing; and so bringing them “to the table”, also didn’t take account of the power imbalances. Their participation had limited value and left them disappointed with the results of their inputs and efforts.</a:t>
            </a:r>
          </a:p>
        </p:txBody>
      </p:sp>
      <p:sp>
        <p:nvSpPr>
          <p:cNvPr id="5" name="Title 1">
            <a:extLst>
              <a:ext uri="{FF2B5EF4-FFF2-40B4-BE49-F238E27FC236}">
                <a16:creationId xmlns:a16="http://schemas.microsoft.com/office/drawing/2014/main" id="{63C93332-10C2-119C-84FC-BC5F205645FC}"/>
              </a:ext>
            </a:extLst>
          </p:cNvPr>
          <p:cNvSpPr>
            <a:spLocks noGrp="1"/>
          </p:cNvSpPr>
          <p:nvPr>
            <p:ph type="title"/>
          </p:nvPr>
        </p:nvSpPr>
        <p:spPr>
          <a:xfrm>
            <a:off x="609600" y="274638"/>
            <a:ext cx="10972800" cy="1143000"/>
          </a:xfrm>
        </p:spPr>
        <p:txBody>
          <a:bodyPr/>
          <a:lstStyle/>
          <a:p>
            <a:r>
              <a:rPr lang="en-GB" dirty="0"/>
              <a:t>WG (2022) Anti Racist Wales Plan:</a:t>
            </a:r>
          </a:p>
        </p:txBody>
      </p:sp>
    </p:spTree>
    <p:extLst>
      <p:ext uri="{BB962C8B-B14F-4D97-AF65-F5344CB8AC3E}">
        <p14:creationId xmlns:p14="http://schemas.microsoft.com/office/powerpoint/2010/main" val="244738693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C773F616-9078-8B19-8E50-2E1CED0CEFF0}"/>
              </a:ext>
            </a:extLst>
          </p:cNvPr>
          <p:cNvPicPr>
            <a:picLocks noGrp="1" noChangeAspect="1"/>
          </p:cNvPicPr>
          <p:nvPr>
            <p:ph sz="half" idx="1"/>
          </p:nvPr>
        </p:nvPicPr>
        <p:blipFill>
          <a:blip r:embed="rId3"/>
          <a:stretch>
            <a:fillRect/>
          </a:stretch>
        </p:blipFill>
        <p:spPr>
          <a:xfrm>
            <a:off x="1133843" y="846138"/>
            <a:ext cx="4554201" cy="4193197"/>
          </a:xfrm>
        </p:spPr>
      </p:pic>
      <p:sp>
        <p:nvSpPr>
          <p:cNvPr id="4" name="Content Placeholder 3">
            <a:extLst>
              <a:ext uri="{FF2B5EF4-FFF2-40B4-BE49-F238E27FC236}">
                <a16:creationId xmlns:a16="http://schemas.microsoft.com/office/drawing/2014/main" id="{6EA473A4-6367-FDE3-712E-1A52F536DD18}"/>
              </a:ext>
            </a:extLst>
          </p:cNvPr>
          <p:cNvSpPr>
            <a:spLocks noGrp="1"/>
          </p:cNvSpPr>
          <p:nvPr>
            <p:ph sz="half" idx="2"/>
          </p:nvPr>
        </p:nvSpPr>
        <p:spPr>
          <a:xfrm>
            <a:off x="6293293" y="1050295"/>
            <a:ext cx="5384800" cy="3989040"/>
          </a:xfrm>
        </p:spPr>
        <p:txBody>
          <a:bodyPr/>
          <a:lstStyle/>
          <a:p>
            <a:r>
              <a:rPr lang="en-GB" dirty="0"/>
              <a:t>By taking an anti-racist approach we are choosing to take radical action, rather than the ‘small steps’ of the past. </a:t>
            </a:r>
          </a:p>
        </p:txBody>
      </p:sp>
    </p:spTree>
    <p:extLst>
      <p:ext uri="{BB962C8B-B14F-4D97-AF65-F5344CB8AC3E}">
        <p14:creationId xmlns:p14="http://schemas.microsoft.com/office/powerpoint/2010/main" val="8971018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297D8-422C-1BAB-8E4C-255A33A2BFD1}"/>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384E9EEE-8DE9-CC09-AB35-7A0B18FD0317}"/>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076A68BD-A190-9AE4-FB13-694510D41EBF}"/>
              </a:ext>
            </a:extLst>
          </p:cNvPr>
          <p:cNvSpPr>
            <a:spLocks noGrp="1"/>
          </p:cNvSpPr>
          <p:nvPr>
            <p:ph sz="half" idx="2"/>
          </p:nvPr>
        </p:nvSpPr>
        <p:spPr/>
        <p:txBody>
          <a:bodyPr/>
          <a:lstStyle/>
          <a:p>
            <a:endParaRPr lang="en-GB"/>
          </a:p>
        </p:txBody>
      </p:sp>
      <p:pic>
        <p:nvPicPr>
          <p:cNvPr id="6" name="Picture 5">
            <a:extLst>
              <a:ext uri="{FF2B5EF4-FFF2-40B4-BE49-F238E27FC236}">
                <a16:creationId xmlns:a16="http://schemas.microsoft.com/office/drawing/2014/main" id="{CB947E56-F241-46CB-3155-337192886B69}"/>
              </a:ext>
            </a:extLst>
          </p:cNvPr>
          <p:cNvPicPr>
            <a:picLocks noChangeAspect="1"/>
          </p:cNvPicPr>
          <p:nvPr/>
        </p:nvPicPr>
        <p:blipFill>
          <a:blip r:embed="rId3"/>
          <a:stretch>
            <a:fillRect/>
          </a:stretch>
        </p:blipFill>
        <p:spPr>
          <a:xfrm>
            <a:off x="-85060" y="1"/>
            <a:ext cx="12444694" cy="6858000"/>
          </a:xfrm>
          <a:prstGeom prst="rect">
            <a:avLst/>
          </a:prstGeom>
        </p:spPr>
      </p:pic>
    </p:spTree>
    <p:extLst>
      <p:ext uri="{BB962C8B-B14F-4D97-AF65-F5344CB8AC3E}">
        <p14:creationId xmlns:p14="http://schemas.microsoft.com/office/powerpoint/2010/main" val="111246508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46070CC-A197-462C-BE59-BE0045C4F263}"/>
              </a:ext>
            </a:extLst>
          </p:cNvPr>
          <p:cNvSpPr>
            <a:spLocks noGrp="1"/>
          </p:cNvSpPr>
          <p:nvPr>
            <p:ph type="title"/>
          </p:nvPr>
        </p:nvSpPr>
        <p:spPr>
          <a:xfrm>
            <a:off x="609600" y="143579"/>
            <a:ext cx="10972800" cy="1143000"/>
          </a:xfrm>
        </p:spPr>
        <p:txBody>
          <a:bodyPr/>
          <a:lstStyle/>
          <a:p>
            <a:endParaRPr lang="en-GB" dirty="0"/>
          </a:p>
        </p:txBody>
      </p:sp>
      <p:grpSp>
        <p:nvGrpSpPr>
          <p:cNvPr id="7" name="Group 6">
            <a:extLst>
              <a:ext uri="{FF2B5EF4-FFF2-40B4-BE49-F238E27FC236}">
                <a16:creationId xmlns:a16="http://schemas.microsoft.com/office/drawing/2014/main" id="{3819F819-B5D0-467D-A1EA-68DA1435AFE4}"/>
              </a:ext>
            </a:extLst>
          </p:cNvPr>
          <p:cNvGrpSpPr/>
          <p:nvPr/>
        </p:nvGrpSpPr>
        <p:grpSpPr>
          <a:xfrm>
            <a:off x="943180" y="938463"/>
            <a:ext cx="11248820" cy="4412389"/>
            <a:chOff x="669129" y="169607"/>
            <a:chExt cx="11248820" cy="5277362"/>
          </a:xfrm>
        </p:grpSpPr>
        <p:pic>
          <p:nvPicPr>
            <p:cNvPr id="8" name="Picture 7">
              <a:extLst>
                <a:ext uri="{FF2B5EF4-FFF2-40B4-BE49-F238E27FC236}">
                  <a16:creationId xmlns:a16="http://schemas.microsoft.com/office/drawing/2014/main" id="{6986FFB7-84CB-4772-9FC7-86F6E46B5332}"/>
                </a:ext>
              </a:extLst>
            </p:cNvPr>
            <p:cNvPicPr>
              <a:picLocks noChangeAspect="1"/>
            </p:cNvPicPr>
            <p:nvPr/>
          </p:nvPicPr>
          <p:blipFill>
            <a:blip r:embed="rId3"/>
            <a:stretch>
              <a:fillRect/>
            </a:stretch>
          </p:blipFill>
          <p:spPr>
            <a:xfrm>
              <a:off x="669129" y="169607"/>
              <a:ext cx="7871021" cy="5277362"/>
            </a:xfrm>
            <a:prstGeom prst="rect">
              <a:avLst/>
            </a:prstGeom>
          </p:spPr>
        </p:pic>
        <p:sp>
          <p:nvSpPr>
            <p:cNvPr id="9" name="TextBox 8">
              <a:extLst>
                <a:ext uri="{FF2B5EF4-FFF2-40B4-BE49-F238E27FC236}">
                  <a16:creationId xmlns:a16="http://schemas.microsoft.com/office/drawing/2014/main" id="{8DD49392-5C6B-412C-A339-FB95E0B9598A}"/>
                </a:ext>
              </a:extLst>
            </p:cNvPr>
            <p:cNvSpPr txBox="1"/>
            <p:nvPr/>
          </p:nvSpPr>
          <p:spPr>
            <a:xfrm>
              <a:off x="8881451" y="4739165"/>
              <a:ext cx="3036498" cy="441733"/>
            </a:xfrm>
            <a:prstGeom prst="rect">
              <a:avLst/>
            </a:prstGeom>
            <a:noFill/>
          </p:spPr>
          <p:txBody>
            <a:bodyPr wrap="square" rtlCol="0">
              <a:spAutoFit/>
            </a:bodyPr>
            <a:lstStyle/>
            <a:p>
              <a:r>
                <a:rPr lang="en-GB" dirty="0"/>
                <a:t>(Ferdman,. 2021 t./p.9)</a:t>
              </a:r>
            </a:p>
          </p:txBody>
        </p:sp>
        <p:sp>
          <p:nvSpPr>
            <p:cNvPr id="10" name="TextBox 9">
              <a:extLst>
                <a:ext uri="{FF2B5EF4-FFF2-40B4-BE49-F238E27FC236}">
                  <a16:creationId xmlns:a16="http://schemas.microsoft.com/office/drawing/2014/main" id="{17B9E00C-0439-49B5-A726-10BF4A87CFF9}"/>
                </a:ext>
              </a:extLst>
            </p:cNvPr>
            <p:cNvSpPr txBox="1"/>
            <p:nvPr/>
          </p:nvSpPr>
          <p:spPr>
            <a:xfrm>
              <a:off x="8486373" y="2369388"/>
              <a:ext cx="3036498" cy="1104333"/>
            </a:xfrm>
            <a:prstGeom prst="rect">
              <a:avLst/>
            </a:prstGeom>
            <a:noFill/>
          </p:spPr>
          <p:txBody>
            <a:bodyPr wrap="square" rtlCol="0">
              <a:spAutoFit/>
            </a:bodyPr>
            <a:lstStyle/>
            <a:p>
              <a:r>
                <a:rPr lang="en-GB" dirty="0"/>
                <a:t>Systems of inclusion: a multi-level analytic framework</a:t>
              </a:r>
              <a:endParaRPr lang="en-GB" dirty="0">
                <a:solidFill>
                  <a:schemeClr val="accent1"/>
                </a:solidFill>
                <a:latin typeface="+mj-lt"/>
              </a:endParaRPr>
            </a:p>
          </p:txBody>
        </p:sp>
      </p:grpSp>
      <p:sp>
        <p:nvSpPr>
          <p:cNvPr id="2" name="Oval 1">
            <a:extLst>
              <a:ext uri="{FF2B5EF4-FFF2-40B4-BE49-F238E27FC236}">
                <a16:creationId xmlns:a16="http://schemas.microsoft.com/office/drawing/2014/main" id="{05527579-6EF6-4509-9A4C-6FE923140DCC}"/>
              </a:ext>
            </a:extLst>
          </p:cNvPr>
          <p:cNvSpPr/>
          <p:nvPr/>
        </p:nvSpPr>
        <p:spPr>
          <a:xfrm>
            <a:off x="3338264" y="2368621"/>
            <a:ext cx="3036498" cy="3164305"/>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7360163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3819F819-B5D0-467D-A1EA-68DA1435AFE4}"/>
              </a:ext>
            </a:extLst>
          </p:cNvPr>
          <p:cNvGrpSpPr/>
          <p:nvPr/>
        </p:nvGrpSpPr>
        <p:grpSpPr>
          <a:xfrm>
            <a:off x="943180" y="529389"/>
            <a:ext cx="11248820" cy="4412389"/>
            <a:chOff x="669129" y="169607"/>
            <a:chExt cx="11248820" cy="5277362"/>
          </a:xfrm>
        </p:grpSpPr>
        <p:pic>
          <p:nvPicPr>
            <p:cNvPr id="8" name="Picture 7">
              <a:extLst>
                <a:ext uri="{FF2B5EF4-FFF2-40B4-BE49-F238E27FC236}">
                  <a16:creationId xmlns:a16="http://schemas.microsoft.com/office/drawing/2014/main" id="{6986FFB7-84CB-4772-9FC7-86F6E46B5332}"/>
                </a:ext>
              </a:extLst>
            </p:cNvPr>
            <p:cNvPicPr>
              <a:picLocks noChangeAspect="1"/>
            </p:cNvPicPr>
            <p:nvPr/>
          </p:nvPicPr>
          <p:blipFill>
            <a:blip r:embed="rId3"/>
            <a:stretch>
              <a:fillRect/>
            </a:stretch>
          </p:blipFill>
          <p:spPr>
            <a:xfrm>
              <a:off x="669129" y="169607"/>
              <a:ext cx="7871021" cy="5277362"/>
            </a:xfrm>
            <a:prstGeom prst="rect">
              <a:avLst/>
            </a:prstGeom>
          </p:spPr>
        </p:pic>
        <p:sp>
          <p:nvSpPr>
            <p:cNvPr id="9" name="TextBox 8">
              <a:extLst>
                <a:ext uri="{FF2B5EF4-FFF2-40B4-BE49-F238E27FC236}">
                  <a16:creationId xmlns:a16="http://schemas.microsoft.com/office/drawing/2014/main" id="{8DD49392-5C6B-412C-A339-FB95E0B9598A}"/>
                </a:ext>
              </a:extLst>
            </p:cNvPr>
            <p:cNvSpPr txBox="1"/>
            <p:nvPr/>
          </p:nvSpPr>
          <p:spPr>
            <a:xfrm>
              <a:off x="8881451" y="4739165"/>
              <a:ext cx="3036498" cy="441733"/>
            </a:xfrm>
            <a:prstGeom prst="rect">
              <a:avLst/>
            </a:prstGeom>
            <a:noFill/>
          </p:spPr>
          <p:txBody>
            <a:bodyPr wrap="square" rtlCol="0">
              <a:spAutoFit/>
            </a:bodyPr>
            <a:lstStyle/>
            <a:p>
              <a:r>
                <a:rPr lang="en-GB" dirty="0"/>
                <a:t>(Ferdman,. 2021 t./p.9)</a:t>
              </a:r>
            </a:p>
          </p:txBody>
        </p:sp>
        <p:sp>
          <p:nvSpPr>
            <p:cNvPr id="10" name="TextBox 9">
              <a:extLst>
                <a:ext uri="{FF2B5EF4-FFF2-40B4-BE49-F238E27FC236}">
                  <a16:creationId xmlns:a16="http://schemas.microsoft.com/office/drawing/2014/main" id="{17B9E00C-0439-49B5-A726-10BF4A87CFF9}"/>
                </a:ext>
              </a:extLst>
            </p:cNvPr>
            <p:cNvSpPr txBox="1"/>
            <p:nvPr/>
          </p:nvSpPr>
          <p:spPr>
            <a:xfrm>
              <a:off x="8486373" y="2369388"/>
              <a:ext cx="3036498" cy="1104333"/>
            </a:xfrm>
            <a:prstGeom prst="rect">
              <a:avLst/>
            </a:prstGeom>
            <a:noFill/>
          </p:spPr>
          <p:txBody>
            <a:bodyPr wrap="square" rtlCol="0">
              <a:spAutoFit/>
            </a:bodyPr>
            <a:lstStyle/>
            <a:p>
              <a:r>
                <a:rPr lang="en-GB" dirty="0"/>
                <a:t>Systems of inclusion: a multi-level analytic framework </a:t>
              </a:r>
              <a:endParaRPr lang="en-GB" dirty="0">
                <a:latin typeface="+mj-lt"/>
              </a:endParaRPr>
            </a:p>
          </p:txBody>
        </p:sp>
      </p:grpSp>
      <p:sp>
        <p:nvSpPr>
          <p:cNvPr id="12" name="Oval 11">
            <a:extLst>
              <a:ext uri="{FF2B5EF4-FFF2-40B4-BE49-F238E27FC236}">
                <a16:creationId xmlns:a16="http://schemas.microsoft.com/office/drawing/2014/main" id="{5A5C94EE-3314-40C4-876D-5FCE60B2F4C4}"/>
              </a:ext>
            </a:extLst>
          </p:cNvPr>
          <p:cNvSpPr/>
          <p:nvPr/>
        </p:nvSpPr>
        <p:spPr>
          <a:xfrm>
            <a:off x="3392905" y="2057400"/>
            <a:ext cx="2935706" cy="3128211"/>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1166797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1984F730-6AF7-4BD2-95B6-B70CE2F59598}"/>
              </a:ext>
            </a:extLst>
          </p:cNvPr>
          <p:cNvSpPr>
            <a:spLocks noGrp="1"/>
          </p:cNvSpPr>
          <p:nvPr>
            <p:ph type="title"/>
          </p:nvPr>
        </p:nvSpPr>
        <p:spPr/>
        <p:txBody>
          <a:bodyPr>
            <a:normAutofit/>
          </a:bodyPr>
          <a:lstStyle/>
          <a:p>
            <a:pPr algn="l"/>
            <a:r>
              <a:rPr lang="en-GB" dirty="0"/>
              <a:t> </a:t>
            </a:r>
            <a:r>
              <a:rPr lang="en-GB" dirty="0">
                <a:solidFill>
                  <a:schemeClr val="accent1"/>
                </a:solidFill>
              </a:rPr>
              <a:t>Changes to the Curriculum in Wales</a:t>
            </a:r>
          </a:p>
        </p:txBody>
      </p:sp>
      <p:sp>
        <p:nvSpPr>
          <p:cNvPr id="7" name="Content Placeholder 6">
            <a:extLst>
              <a:ext uri="{FF2B5EF4-FFF2-40B4-BE49-F238E27FC236}">
                <a16:creationId xmlns:a16="http://schemas.microsoft.com/office/drawing/2014/main" id="{D4622506-CE7E-4923-B624-B60A679256E3}"/>
              </a:ext>
            </a:extLst>
          </p:cNvPr>
          <p:cNvSpPr>
            <a:spLocks noGrp="1"/>
          </p:cNvSpPr>
          <p:nvPr>
            <p:ph sz="half" idx="2"/>
          </p:nvPr>
        </p:nvSpPr>
        <p:spPr/>
        <p:txBody>
          <a:bodyPr>
            <a:normAutofit lnSpcReduction="10000"/>
          </a:bodyPr>
          <a:lstStyle/>
          <a:p>
            <a:r>
              <a:rPr lang="en-GB" dirty="0">
                <a:hlinkClick r:id="rId3"/>
              </a:rPr>
              <a:t>https://llyw.cymru/dysgu-hanes-pobl-dduon-asiaidd-ac-ethnig-lleiafrifol-wedii-gynnwys-yng-nghwricwlwm-newydd-cymru</a:t>
            </a:r>
            <a:endParaRPr lang="en-GB" dirty="0">
              <a:hlinkClick r:id="rId4"/>
            </a:endParaRPr>
          </a:p>
          <a:p>
            <a:endParaRPr lang="en-GB" dirty="0">
              <a:hlinkClick r:id="rId4"/>
            </a:endParaRPr>
          </a:p>
          <a:p>
            <a:r>
              <a:rPr lang="en-GB" dirty="0">
                <a:hlinkClick r:id="rId4"/>
              </a:rPr>
              <a:t>https://gov.wales/learning-black-asian-and-minority-ethnic-histories-included-new-welsh-curriculum</a:t>
            </a:r>
            <a:endParaRPr lang="en-GB" dirty="0"/>
          </a:p>
          <a:p>
            <a:endParaRPr lang="en-GB" dirty="0"/>
          </a:p>
          <a:p>
            <a:endParaRPr lang="en-GB" dirty="0"/>
          </a:p>
        </p:txBody>
      </p:sp>
      <p:sp>
        <p:nvSpPr>
          <p:cNvPr id="10" name="Text Placeholder 9">
            <a:extLst>
              <a:ext uri="{FF2B5EF4-FFF2-40B4-BE49-F238E27FC236}">
                <a16:creationId xmlns:a16="http://schemas.microsoft.com/office/drawing/2014/main" id="{E8C9A224-DC2A-4204-8D9D-81458373A288}"/>
              </a:ext>
            </a:extLst>
          </p:cNvPr>
          <p:cNvSpPr>
            <a:spLocks noGrp="1"/>
          </p:cNvSpPr>
          <p:nvPr>
            <p:ph type="body" sz="quarter" idx="3"/>
          </p:nvPr>
        </p:nvSpPr>
        <p:spPr>
          <a:xfrm>
            <a:off x="6193368" y="1097757"/>
            <a:ext cx="5389033" cy="639762"/>
          </a:xfrm>
        </p:spPr>
        <p:txBody>
          <a:bodyPr/>
          <a:lstStyle/>
          <a:p>
            <a:r>
              <a:rPr lang="en-GB" dirty="0"/>
              <a:t>You Tube:</a:t>
            </a:r>
          </a:p>
        </p:txBody>
      </p:sp>
      <p:sp>
        <p:nvSpPr>
          <p:cNvPr id="11" name="Content Placeholder 10">
            <a:extLst>
              <a:ext uri="{FF2B5EF4-FFF2-40B4-BE49-F238E27FC236}">
                <a16:creationId xmlns:a16="http://schemas.microsoft.com/office/drawing/2014/main" id="{90D79508-B3BD-479B-AA12-1CF5F963C6F3}"/>
              </a:ext>
            </a:extLst>
          </p:cNvPr>
          <p:cNvSpPr>
            <a:spLocks noGrp="1"/>
          </p:cNvSpPr>
          <p:nvPr>
            <p:ph sz="quarter" idx="4"/>
          </p:nvPr>
        </p:nvSpPr>
        <p:spPr>
          <a:xfrm>
            <a:off x="6193368" y="1862055"/>
            <a:ext cx="5389033" cy="3414365"/>
          </a:xfrm>
        </p:spPr>
        <p:txBody>
          <a:bodyPr>
            <a:normAutofit lnSpcReduction="10000"/>
          </a:bodyPr>
          <a:lstStyle/>
          <a:p>
            <a:r>
              <a:rPr lang="en-GB" dirty="0">
                <a:hlinkClick r:id="rId5"/>
              </a:rPr>
              <a:t>https://www.youtube.com/watch?v=T9wxYDU5b8k</a:t>
            </a:r>
            <a:endParaRPr lang="en-GB" dirty="0"/>
          </a:p>
          <a:p>
            <a:endParaRPr lang="en-GB" dirty="0"/>
          </a:p>
          <a:p>
            <a:r>
              <a:rPr lang="en-GB" dirty="0">
                <a:hlinkClick r:id="rId6"/>
              </a:rPr>
              <a:t>https://www.youtube.com/watch?v=uqFMotA3yMA</a:t>
            </a:r>
            <a:endParaRPr lang="en-GB" dirty="0"/>
          </a:p>
          <a:p>
            <a:pPr marL="0" indent="0">
              <a:buNone/>
            </a:pPr>
            <a:endParaRPr lang="en-GB" dirty="0"/>
          </a:p>
          <a:p>
            <a:r>
              <a:rPr lang="en-GB" dirty="0">
                <a:hlinkClick r:id="rId7"/>
              </a:rPr>
              <a:t>https://fb.watch/98OM_-mmrU/</a:t>
            </a:r>
            <a:r>
              <a:rPr lang="en-GB" dirty="0"/>
              <a:t> (</a:t>
            </a:r>
            <a:r>
              <a:rPr lang="en-GB" dirty="0" err="1"/>
              <a:t>fideo</a:t>
            </a:r>
            <a:r>
              <a:rPr lang="en-GB" dirty="0"/>
              <a:t> am hanes </a:t>
            </a:r>
            <a:r>
              <a:rPr lang="en-GB" dirty="0" err="1"/>
              <a:t>Butetown</a:t>
            </a:r>
            <a:r>
              <a:rPr lang="en-GB" dirty="0"/>
              <a:t> / video of </a:t>
            </a:r>
            <a:r>
              <a:rPr lang="en-GB" dirty="0" err="1"/>
              <a:t>Butetown’s</a:t>
            </a:r>
            <a:r>
              <a:rPr lang="en-GB" dirty="0"/>
              <a:t> history)</a:t>
            </a:r>
          </a:p>
          <a:p>
            <a:pPr marL="0" indent="0">
              <a:buNone/>
            </a:pPr>
            <a:endParaRPr lang="en-GB" dirty="0"/>
          </a:p>
        </p:txBody>
      </p:sp>
    </p:spTree>
    <p:extLst>
      <p:ext uri="{BB962C8B-B14F-4D97-AF65-F5344CB8AC3E}">
        <p14:creationId xmlns:p14="http://schemas.microsoft.com/office/powerpoint/2010/main" val="287916978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8">
            <a:extLst>
              <a:ext uri="{FF2B5EF4-FFF2-40B4-BE49-F238E27FC236}">
                <a16:creationId xmlns:a16="http://schemas.microsoft.com/office/drawing/2014/main" id="{DC22B11E-5CF3-457D-AF27-B97C854E9737}"/>
              </a:ext>
            </a:extLst>
          </p:cNvPr>
          <p:cNvSpPr>
            <a:spLocks noGrp="1"/>
          </p:cNvSpPr>
          <p:nvPr>
            <p:ph sz="half" idx="2"/>
          </p:nvPr>
        </p:nvSpPr>
        <p:spPr>
          <a:xfrm>
            <a:off x="6628287" y="505326"/>
            <a:ext cx="5386917" cy="4939537"/>
          </a:xfrm>
        </p:spPr>
        <p:txBody>
          <a:bodyPr/>
          <a:lstStyle/>
          <a:p>
            <a:pPr marL="0" indent="0">
              <a:buNone/>
            </a:pPr>
            <a:r>
              <a:rPr lang="en-GB" dirty="0"/>
              <a:t>CYM</a:t>
            </a:r>
          </a:p>
          <a:p>
            <a:pPr marL="0" indent="0">
              <a:buNone/>
            </a:pPr>
            <a:r>
              <a:rPr lang="en-GB" dirty="0"/>
              <a:t>Be critical about the next slide. Consider:</a:t>
            </a:r>
          </a:p>
          <a:p>
            <a:pPr marL="0" indent="0">
              <a:buNone/>
            </a:pPr>
            <a:endParaRPr lang="en-GB" dirty="0"/>
          </a:p>
          <a:p>
            <a:r>
              <a:rPr lang="en-GB" dirty="0"/>
              <a:t>Thinking of our working environment - what barriers could there to enable change in settings?</a:t>
            </a:r>
          </a:p>
          <a:p>
            <a:endParaRPr lang="en-GB" dirty="0"/>
          </a:p>
          <a:p>
            <a:r>
              <a:rPr lang="en-GB" dirty="0"/>
              <a:t>What other issues could be included?</a:t>
            </a:r>
          </a:p>
          <a:p>
            <a:pPr marL="0" indent="0">
              <a:buNone/>
            </a:pPr>
            <a:endParaRPr lang="en-GB" dirty="0"/>
          </a:p>
          <a:p>
            <a:pPr marL="0" indent="0">
              <a:buNone/>
            </a:pPr>
            <a:endParaRPr lang="en-GB" dirty="0"/>
          </a:p>
          <a:p>
            <a:endParaRPr lang="en-GB" dirty="0"/>
          </a:p>
        </p:txBody>
      </p:sp>
      <p:pic>
        <p:nvPicPr>
          <p:cNvPr id="1026" name="Picture 2" descr="Critical thinking enhances performance - The Mail &amp;amp; Guardian">
            <a:extLst>
              <a:ext uri="{FF2B5EF4-FFF2-40B4-BE49-F238E27FC236}">
                <a16:creationId xmlns:a16="http://schemas.microsoft.com/office/drawing/2014/main" id="{2101FF8D-580C-4E18-862C-820A8A15A8C9}"/>
              </a:ext>
            </a:extLst>
          </p:cNvPr>
          <p:cNvPicPr>
            <a:picLocks noGrp="1" noChangeAspect="1" noChangeArrowheads="1"/>
          </p:cNvPicPr>
          <p:nvPr>
            <p:ph sz="quarter" idx="4"/>
          </p:nvPr>
        </p:nvPicPr>
        <p:blipFill>
          <a:blip r:embed="rId3">
            <a:extLst>
              <a:ext uri="{28A0092B-C50C-407E-A947-70E740481C1C}">
                <a14:useLocalDpi xmlns:a14="http://schemas.microsoft.com/office/drawing/2010/main" val="0"/>
              </a:ext>
            </a:extLst>
          </a:blip>
          <a:srcRect/>
          <a:stretch>
            <a:fillRect/>
          </a:stretch>
        </p:blipFill>
        <p:spPr bwMode="auto">
          <a:xfrm>
            <a:off x="426620" y="282517"/>
            <a:ext cx="5389563" cy="30355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9292170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AF23388-3D6E-4948-9E78-EF13F3042122}"/>
              </a:ext>
            </a:extLst>
          </p:cNvPr>
          <p:cNvPicPr>
            <a:picLocks noChangeAspect="1"/>
          </p:cNvPicPr>
          <p:nvPr/>
        </p:nvPicPr>
        <p:blipFill>
          <a:blip r:embed="rId2"/>
          <a:stretch>
            <a:fillRect/>
          </a:stretch>
        </p:blipFill>
        <p:spPr>
          <a:xfrm>
            <a:off x="0" y="1"/>
            <a:ext cx="12192000" cy="1275346"/>
          </a:xfrm>
          <a:prstGeom prst="rect">
            <a:avLst/>
          </a:prstGeom>
        </p:spPr>
      </p:pic>
      <p:sp>
        <p:nvSpPr>
          <p:cNvPr id="9" name="TextBox 8">
            <a:extLst>
              <a:ext uri="{FF2B5EF4-FFF2-40B4-BE49-F238E27FC236}">
                <a16:creationId xmlns:a16="http://schemas.microsoft.com/office/drawing/2014/main" id="{856015B1-3B78-4723-A551-D8224D1CDE11}"/>
              </a:ext>
            </a:extLst>
          </p:cNvPr>
          <p:cNvSpPr txBox="1"/>
          <p:nvPr/>
        </p:nvSpPr>
        <p:spPr>
          <a:xfrm>
            <a:off x="0" y="1407696"/>
            <a:ext cx="12192000" cy="4585871"/>
          </a:xfrm>
          <a:prstGeom prst="rect">
            <a:avLst/>
          </a:prstGeom>
          <a:noFill/>
        </p:spPr>
        <p:txBody>
          <a:bodyPr wrap="square">
            <a:spAutoFit/>
          </a:bodyPr>
          <a:lstStyle/>
          <a:p>
            <a:pPr algn="l" fontAlgn="base"/>
            <a:r>
              <a:rPr lang="en-GB" sz="1600" b="0" i="0" dirty="0">
                <a:solidFill>
                  <a:srgbClr val="1F1F1F"/>
                </a:solidFill>
                <a:effectLst/>
                <a:latin typeface="Arial" panose="020B0604020202020204" pitchFamily="34" charset="0"/>
              </a:rPr>
              <a:t>An appreciation of identity, heritage and cynefin can influence learners emotionally and spiritually, and help build their sense of self and of belonging. Through an understanding of themselves, learners develop their own identity and an awareness of how they, as individuals, can shape the communities in which they live. Consequently, learners will come to realise that the choices we all make, individually and collectively, can have major impacts on society.</a:t>
            </a:r>
          </a:p>
          <a:p>
            <a:pPr algn="l" fontAlgn="base"/>
            <a:endParaRPr lang="en-GB" sz="1600" b="0" i="0" dirty="0">
              <a:solidFill>
                <a:srgbClr val="1F1F1F"/>
              </a:solidFill>
              <a:effectLst/>
              <a:latin typeface="Arial" panose="020B0604020202020204" pitchFamily="34" charset="0"/>
            </a:endParaRPr>
          </a:p>
          <a:p>
            <a:pPr algn="l" fontAlgn="base"/>
            <a:r>
              <a:rPr lang="en-GB" sz="1600" b="0" i="0" dirty="0">
                <a:solidFill>
                  <a:srgbClr val="1F1F1F"/>
                </a:solidFill>
                <a:effectLst/>
                <a:latin typeface="Arial" panose="020B0604020202020204" pitchFamily="34" charset="0"/>
              </a:rPr>
              <a:t>Through consistent exposure to the story of their locality and the story of Wales, as well as to the story of the wider world, learners can develop an understanding of the complex, </a:t>
            </a:r>
            <a:r>
              <a:rPr lang="en-GB" sz="1600" b="0" i="1" dirty="0">
                <a:solidFill>
                  <a:srgbClr val="0360A6"/>
                </a:solidFill>
                <a:effectLst/>
                <a:latin typeface="Arial" panose="020B0604020202020204" pitchFamily="34" charset="0"/>
              </a:rPr>
              <a:t>pluralistic</a:t>
            </a:r>
            <a:r>
              <a:rPr lang="en-GB" sz="1600" b="0" i="0" dirty="0">
                <a:solidFill>
                  <a:srgbClr val="1F1F1F"/>
                </a:solidFill>
                <a:effectLst/>
                <a:latin typeface="Arial" panose="020B0604020202020204" pitchFamily="34" charset="0"/>
              </a:rPr>
              <a:t> and diverse nature of societies, past and present. These stories are diverse, spanning different communities as well as in particular the stories of Black, Asian and Minority Ethnic people. This also enables learners to develop a common understanding of the diverse history, cultural heritage, ethnic diversity, identities, experiences and perspectives of their local area, Wales and the wider world…</a:t>
            </a:r>
          </a:p>
          <a:p>
            <a:pPr algn="l" fontAlgn="base"/>
            <a:endParaRPr lang="en-GB" sz="1600" dirty="0">
              <a:solidFill>
                <a:srgbClr val="1F1F1F"/>
              </a:solidFill>
              <a:latin typeface="Arial" panose="020B0604020202020204" pitchFamily="34" charset="0"/>
            </a:endParaRPr>
          </a:p>
          <a:p>
            <a:pPr algn="l" fontAlgn="base"/>
            <a:r>
              <a:rPr lang="en-GB" sz="1600" b="0" i="0" dirty="0">
                <a:solidFill>
                  <a:srgbClr val="1F1F1F"/>
                </a:solidFill>
                <a:effectLst/>
                <a:latin typeface="Arial" panose="020B0604020202020204" pitchFamily="34" charset="0"/>
              </a:rPr>
              <a:t>…This Area will encourage learners to understand the interconnected nature of economic, environmental and social sustainability; justice and authority; and the need to live in and contribute to a fair and inclusive society that confronts and addresses racism. Experiences in this Area will also help learners develop an awareness of their own rights (including those protected in the UNCRC and UNCRPD), as well as their needs, concerns and feelings, and those of others, and of the role such an awareness plays in the creation of a sustainable and interconnected world.</a:t>
            </a:r>
          </a:p>
          <a:p>
            <a:pPr algn="l" fontAlgn="base"/>
            <a:endParaRPr lang="en-GB" dirty="0">
              <a:solidFill>
                <a:srgbClr val="1F1F1F"/>
              </a:solidFill>
              <a:latin typeface="Arial" panose="020B0604020202020204" pitchFamily="34" charset="0"/>
            </a:endParaRPr>
          </a:p>
          <a:p>
            <a:pPr algn="l" fontAlgn="base"/>
            <a:endParaRPr lang="en-GB" b="0" i="0" dirty="0">
              <a:solidFill>
                <a:srgbClr val="1F1F1F"/>
              </a:solidFill>
              <a:effectLst/>
              <a:latin typeface="Arial" panose="020B0604020202020204" pitchFamily="34" charset="0"/>
            </a:endParaRPr>
          </a:p>
        </p:txBody>
      </p:sp>
      <p:sp>
        <p:nvSpPr>
          <p:cNvPr id="10" name="TextBox 9">
            <a:extLst>
              <a:ext uri="{FF2B5EF4-FFF2-40B4-BE49-F238E27FC236}">
                <a16:creationId xmlns:a16="http://schemas.microsoft.com/office/drawing/2014/main" id="{314080BF-67B3-4425-9214-245DF5D7CA82}"/>
              </a:ext>
            </a:extLst>
          </p:cNvPr>
          <p:cNvSpPr txBox="1"/>
          <p:nvPr/>
        </p:nvSpPr>
        <p:spPr>
          <a:xfrm>
            <a:off x="6096000" y="348916"/>
            <a:ext cx="2872005" cy="369332"/>
          </a:xfrm>
          <a:prstGeom prst="rect">
            <a:avLst/>
          </a:prstGeom>
          <a:noFill/>
        </p:spPr>
        <p:txBody>
          <a:bodyPr wrap="none" rtlCol="0">
            <a:spAutoFit/>
          </a:bodyPr>
          <a:lstStyle/>
          <a:p>
            <a:r>
              <a:rPr lang="en-GB" dirty="0"/>
              <a:t>(Welsh Government, 2021)</a:t>
            </a:r>
          </a:p>
        </p:txBody>
      </p:sp>
    </p:spTree>
    <p:extLst>
      <p:ext uri="{BB962C8B-B14F-4D97-AF65-F5344CB8AC3E}">
        <p14:creationId xmlns:p14="http://schemas.microsoft.com/office/powerpoint/2010/main" val="212315123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5EBFA-B2B2-410F-9E49-B8C6CE481A9C}"/>
              </a:ext>
            </a:extLst>
          </p:cNvPr>
          <p:cNvSpPr>
            <a:spLocks noGrp="1"/>
          </p:cNvSpPr>
          <p:nvPr>
            <p:ph type="title"/>
          </p:nvPr>
        </p:nvSpPr>
        <p:spPr/>
        <p:txBody>
          <a:bodyPr>
            <a:normAutofit fontScale="90000"/>
          </a:bodyPr>
          <a:lstStyle/>
          <a:p>
            <a:br>
              <a:rPr lang="en-GB" dirty="0"/>
            </a:br>
            <a:endParaRPr lang="en-GB" dirty="0"/>
          </a:p>
        </p:txBody>
      </p:sp>
      <p:sp>
        <p:nvSpPr>
          <p:cNvPr id="3" name="Content Placeholder 2">
            <a:extLst>
              <a:ext uri="{FF2B5EF4-FFF2-40B4-BE49-F238E27FC236}">
                <a16:creationId xmlns:a16="http://schemas.microsoft.com/office/drawing/2014/main" id="{F378F079-CA6A-46DB-AE6F-CF59BA56BA1F}"/>
              </a:ext>
            </a:extLst>
          </p:cNvPr>
          <p:cNvSpPr>
            <a:spLocks noGrp="1"/>
          </p:cNvSpPr>
          <p:nvPr>
            <p:ph sz="half" idx="1"/>
          </p:nvPr>
        </p:nvSpPr>
        <p:spPr>
          <a:xfrm>
            <a:off x="290095" y="1227222"/>
            <a:ext cx="11467431" cy="3989040"/>
          </a:xfrm>
        </p:spPr>
        <p:txBody>
          <a:bodyPr>
            <a:noAutofit/>
          </a:bodyPr>
          <a:lstStyle/>
          <a:p>
            <a:r>
              <a:rPr lang="en-GB" sz="2000" dirty="0">
                <a:solidFill>
                  <a:schemeClr val="accent1"/>
                </a:solidFill>
                <a:latin typeface="Arial" panose="020B0604020202020204" pitchFamily="34" charset="0"/>
                <a:cs typeface="Arial" panose="020B0604020202020204" pitchFamily="34" charset="0"/>
              </a:rPr>
              <a:t>How do we make sure that we </a:t>
            </a:r>
            <a:r>
              <a:rPr lang="en-GB" sz="2000" b="0" i="0" dirty="0">
                <a:solidFill>
                  <a:schemeClr val="accent1"/>
                </a:solidFill>
                <a:effectLst/>
                <a:latin typeface="Arial" panose="020B0604020202020204" pitchFamily="34" charset="0"/>
                <a:cs typeface="Arial" panose="020B0604020202020204" pitchFamily="34" charset="0"/>
              </a:rPr>
              <a:t>help build children’s sense of self and of belonging in the early years?</a:t>
            </a:r>
          </a:p>
          <a:p>
            <a:endParaRPr lang="en-GB" sz="2000" dirty="0">
              <a:solidFill>
                <a:schemeClr val="accent1"/>
              </a:solidFill>
              <a:latin typeface="Arial" panose="020B0604020202020204" pitchFamily="34" charset="0"/>
              <a:cs typeface="Arial" panose="020B0604020202020204" pitchFamily="34" charset="0"/>
            </a:endParaRPr>
          </a:p>
          <a:p>
            <a:endParaRPr lang="en-GB" sz="2000" b="0" i="0" dirty="0">
              <a:solidFill>
                <a:schemeClr val="accent1"/>
              </a:solidFill>
              <a:effectLst/>
              <a:latin typeface="Arial" panose="020B0604020202020204" pitchFamily="34" charset="0"/>
              <a:cs typeface="Arial" panose="020B0604020202020204" pitchFamily="34" charset="0"/>
            </a:endParaRPr>
          </a:p>
          <a:p>
            <a:pPr marL="0" indent="0">
              <a:buNone/>
            </a:pPr>
            <a:endParaRPr lang="en-GB" sz="2000" dirty="0">
              <a:solidFill>
                <a:schemeClr val="accent1"/>
              </a:solidFill>
              <a:latin typeface="Arial" panose="020B0604020202020204" pitchFamily="34" charset="0"/>
              <a:cs typeface="Arial" panose="020B0604020202020204" pitchFamily="34" charset="0"/>
            </a:endParaRPr>
          </a:p>
        </p:txBody>
      </p:sp>
      <p:sp>
        <p:nvSpPr>
          <p:cNvPr id="4" name="Text Placeholder 3">
            <a:extLst>
              <a:ext uri="{FF2B5EF4-FFF2-40B4-BE49-F238E27FC236}">
                <a16:creationId xmlns:a16="http://schemas.microsoft.com/office/drawing/2014/main" id="{3CDD8629-E19F-4AB8-B96A-783FF4E54D2C}"/>
              </a:ext>
            </a:extLst>
          </p:cNvPr>
          <p:cNvSpPr>
            <a:spLocks noGrp="1"/>
          </p:cNvSpPr>
          <p:nvPr>
            <p:ph sz="half" idx="2"/>
          </p:nvPr>
        </p:nvSpPr>
        <p:spPr>
          <a:xfrm>
            <a:off x="434474" y="274638"/>
            <a:ext cx="5384800" cy="709862"/>
          </a:xfrm>
        </p:spPr>
        <p:txBody>
          <a:bodyPr/>
          <a:lstStyle/>
          <a:p>
            <a:pPr marL="0" indent="0">
              <a:buNone/>
            </a:pPr>
            <a:r>
              <a:rPr lang="en-GB" dirty="0">
                <a:solidFill>
                  <a:schemeClr val="accent1"/>
                </a:solidFill>
              </a:rPr>
              <a:t>Exercise</a:t>
            </a:r>
            <a:endParaRPr lang="en-GB" dirty="0">
              <a:highlight>
                <a:srgbClr val="FFFF00"/>
              </a:highlight>
            </a:endParaRPr>
          </a:p>
        </p:txBody>
      </p:sp>
      <p:sp>
        <p:nvSpPr>
          <p:cNvPr id="7" name="Text Placeholder 3">
            <a:extLst>
              <a:ext uri="{FF2B5EF4-FFF2-40B4-BE49-F238E27FC236}">
                <a16:creationId xmlns:a16="http://schemas.microsoft.com/office/drawing/2014/main" id="{B3AD50DC-9A93-4861-8A7C-269A24BD8FAD}"/>
              </a:ext>
            </a:extLst>
          </p:cNvPr>
          <p:cNvSpPr txBox="1">
            <a:spLocks/>
          </p:cNvSpPr>
          <p:nvPr/>
        </p:nvSpPr>
        <p:spPr>
          <a:xfrm>
            <a:off x="290095" y="1050101"/>
            <a:ext cx="5384800" cy="398904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pPr marL="0" indent="0">
              <a:buNone/>
            </a:pPr>
            <a:endParaRPr lang="en-GB" dirty="0"/>
          </a:p>
        </p:txBody>
      </p:sp>
    </p:spTree>
    <p:extLst>
      <p:ext uri="{BB962C8B-B14F-4D97-AF65-F5344CB8AC3E}">
        <p14:creationId xmlns:p14="http://schemas.microsoft.com/office/powerpoint/2010/main" val="303803107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A67D84-E099-B184-757D-6AA7CB137461}"/>
              </a:ext>
            </a:extLst>
          </p:cNvPr>
          <p:cNvSpPr>
            <a:spLocks noGrp="1"/>
          </p:cNvSpPr>
          <p:nvPr>
            <p:ph type="title"/>
          </p:nvPr>
        </p:nvSpPr>
        <p:spPr>
          <a:xfrm>
            <a:off x="310497" y="3838234"/>
            <a:ext cx="10972800" cy="1143000"/>
          </a:xfrm>
        </p:spPr>
        <p:txBody>
          <a:bodyPr>
            <a:normAutofit/>
          </a:bodyPr>
          <a:lstStyle/>
          <a:p>
            <a:pPr algn="l"/>
            <a:r>
              <a:rPr lang="en-GB" sz="2000" dirty="0"/>
              <a:t>Welsh Government (2022)</a:t>
            </a:r>
          </a:p>
        </p:txBody>
      </p:sp>
      <p:pic>
        <p:nvPicPr>
          <p:cNvPr id="6" name="Content Placeholder 5">
            <a:extLst>
              <a:ext uri="{FF2B5EF4-FFF2-40B4-BE49-F238E27FC236}">
                <a16:creationId xmlns:a16="http://schemas.microsoft.com/office/drawing/2014/main" id="{570B18C9-0E56-BA4E-5ADF-4E0E28E2BF40}"/>
              </a:ext>
            </a:extLst>
          </p:cNvPr>
          <p:cNvPicPr>
            <a:picLocks noGrp="1" noChangeAspect="1"/>
          </p:cNvPicPr>
          <p:nvPr>
            <p:ph sz="half" idx="1"/>
          </p:nvPr>
        </p:nvPicPr>
        <p:blipFill>
          <a:blip r:embed="rId3"/>
          <a:stretch>
            <a:fillRect/>
          </a:stretch>
        </p:blipFill>
        <p:spPr>
          <a:xfrm>
            <a:off x="609600" y="350283"/>
            <a:ext cx="5384800" cy="3244438"/>
          </a:xfrm>
        </p:spPr>
      </p:pic>
      <p:sp>
        <p:nvSpPr>
          <p:cNvPr id="4" name="Content Placeholder 3">
            <a:extLst>
              <a:ext uri="{FF2B5EF4-FFF2-40B4-BE49-F238E27FC236}">
                <a16:creationId xmlns:a16="http://schemas.microsoft.com/office/drawing/2014/main" id="{AB30F27C-DF42-0225-0446-8279354D7DC1}"/>
              </a:ext>
            </a:extLst>
          </p:cNvPr>
          <p:cNvSpPr>
            <a:spLocks noGrp="1"/>
          </p:cNvSpPr>
          <p:nvPr>
            <p:ph sz="half" idx="2"/>
          </p:nvPr>
        </p:nvSpPr>
        <p:spPr>
          <a:xfrm>
            <a:off x="6096000" y="207629"/>
            <a:ext cx="5384800" cy="5387828"/>
          </a:xfrm>
        </p:spPr>
        <p:txBody>
          <a:bodyPr>
            <a:normAutofit/>
          </a:bodyPr>
          <a:lstStyle/>
          <a:p>
            <a:r>
              <a:rPr lang="en-GB" sz="1400" dirty="0"/>
              <a:t>It seeks to engender in practitioners and children a sense of belonging and pride, celebrating the diverse culture of modern Wales and helping children develop a sense of </a:t>
            </a:r>
            <a:r>
              <a:rPr lang="en-GB" sz="1400" b="1" dirty="0" err="1">
                <a:solidFill>
                  <a:srgbClr val="0070C0"/>
                </a:solidFill>
              </a:rPr>
              <a:t>cynefin</a:t>
            </a:r>
            <a:r>
              <a:rPr lang="en-GB" sz="1400" b="1" dirty="0">
                <a:solidFill>
                  <a:srgbClr val="0070C0"/>
                </a:solidFill>
              </a:rPr>
              <a:t> </a:t>
            </a:r>
            <a:r>
              <a:rPr lang="en-GB" sz="1400" dirty="0"/>
              <a:t>(p.3)</a:t>
            </a:r>
          </a:p>
          <a:p>
            <a:pPr marL="0" indent="0">
              <a:buNone/>
            </a:pPr>
            <a:endParaRPr lang="en-GB" sz="1400" b="1" dirty="0">
              <a:solidFill>
                <a:srgbClr val="0070C0"/>
              </a:solidFill>
            </a:endParaRPr>
          </a:p>
          <a:p>
            <a:r>
              <a:rPr lang="en-GB" sz="1400" dirty="0"/>
              <a:t>We have a responsibility to make strong connections with the child’s home and community, to strengthen their sense of belonging through embracing past and present experiences</a:t>
            </a:r>
            <a:r>
              <a:rPr lang="en-GB" sz="1400" b="1" dirty="0">
                <a:solidFill>
                  <a:srgbClr val="0070C0"/>
                </a:solidFill>
              </a:rPr>
              <a:t> </a:t>
            </a:r>
            <a:r>
              <a:rPr lang="en-GB" sz="1400" dirty="0"/>
              <a:t>(p.8).</a:t>
            </a:r>
          </a:p>
          <a:p>
            <a:endParaRPr lang="en-GB" sz="1400" b="1" dirty="0">
              <a:solidFill>
                <a:srgbClr val="0070C0"/>
              </a:solidFill>
            </a:endParaRPr>
          </a:p>
          <a:p>
            <a:r>
              <a:rPr lang="en-GB" sz="1400" dirty="0"/>
              <a:t>Through exploration of their environment, children begin to develop a sense of belonging and an appreciation of the world around them (p.13)</a:t>
            </a:r>
          </a:p>
          <a:p>
            <a:endParaRPr lang="en-GB" sz="1400" dirty="0"/>
          </a:p>
          <a:p>
            <a:r>
              <a:rPr lang="en-GB" sz="1400" dirty="0"/>
              <a:t>Implementing inclusive practice within our pedagogical approach can ensure that all children have a strong sense of belonging, feeling that they are valued and represented in our setting, and have an equal opportunity to thrive (p.42)</a:t>
            </a:r>
          </a:p>
          <a:p>
            <a:endParaRPr lang="en-GB" sz="1400" dirty="0"/>
          </a:p>
          <a:p>
            <a:r>
              <a:rPr lang="en-GB" sz="1400" dirty="0"/>
              <a:t>Building trusting relationships between the home and our setting, where we share the same aspirations for learning and development, nurtures children’s well-being and sense of belonging (p.48)</a:t>
            </a:r>
          </a:p>
          <a:p>
            <a:endParaRPr lang="en-GB" sz="1200" dirty="0"/>
          </a:p>
          <a:p>
            <a:endParaRPr lang="en-GB" sz="1200" dirty="0"/>
          </a:p>
          <a:p>
            <a:endParaRPr lang="en-GB" sz="1200" b="1" dirty="0">
              <a:solidFill>
                <a:srgbClr val="0070C0"/>
              </a:solidFill>
            </a:endParaRPr>
          </a:p>
          <a:p>
            <a:endParaRPr lang="en-GB" sz="1800" b="1" dirty="0">
              <a:solidFill>
                <a:srgbClr val="0070C0"/>
              </a:solidFill>
            </a:endParaRPr>
          </a:p>
          <a:p>
            <a:endParaRPr lang="en-GB" sz="1800" b="1" dirty="0">
              <a:solidFill>
                <a:srgbClr val="0070C0"/>
              </a:solidFill>
            </a:endParaRPr>
          </a:p>
          <a:p>
            <a:endParaRPr lang="en-GB" sz="1800" b="1" dirty="0">
              <a:solidFill>
                <a:srgbClr val="0070C0"/>
              </a:solidFill>
            </a:endParaRPr>
          </a:p>
        </p:txBody>
      </p:sp>
    </p:spTree>
    <p:extLst>
      <p:ext uri="{BB962C8B-B14F-4D97-AF65-F5344CB8AC3E}">
        <p14:creationId xmlns:p14="http://schemas.microsoft.com/office/powerpoint/2010/main" val="24814972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9C03A9F8-54C7-CB2B-9445-78FC83013092}"/>
              </a:ext>
            </a:extLst>
          </p:cNvPr>
          <p:cNvPicPr>
            <a:picLocks noGrp="1" noChangeAspect="1"/>
          </p:cNvPicPr>
          <p:nvPr>
            <p:ph sz="half" idx="1"/>
          </p:nvPr>
        </p:nvPicPr>
        <p:blipFill>
          <a:blip r:embed="rId2"/>
          <a:stretch>
            <a:fillRect/>
          </a:stretch>
        </p:blipFill>
        <p:spPr>
          <a:xfrm>
            <a:off x="780804" y="580245"/>
            <a:ext cx="4731234" cy="4562930"/>
          </a:xfrm>
        </p:spPr>
      </p:pic>
      <p:sp>
        <p:nvSpPr>
          <p:cNvPr id="4" name="Content Placeholder 3">
            <a:extLst>
              <a:ext uri="{FF2B5EF4-FFF2-40B4-BE49-F238E27FC236}">
                <a16:creationId xmlns:a16="http://schemas.microsoft.com/office/drawing/2014/main" id="{AE0369B5-8381-FD69-85F7-C0A36AE37BC6}"/>
              </a:ext>
            </a:extLst>
          </p:cNvPr>
          <p:cNvSpPr>
            <a:spLocks noGrp="1"/>
          </p:cNvSpPr>
          <p:nvPr>
            <p:ph sz="half" idx="2"/>
          </p:nvPr>
        </p:nvSpPr>
        <p:spPr>
          <a:xfrm>
            <a:off x="6679964" y="867190"/>
            <a:ext cx="5384800" cy="3989040"/>
          </a:xfrm>
        </p:spPr>
        <p:txBody>
          <a:bodyPr/>
          <a:lstStyle/>
          <a:p>
            <a:pPr marL="0" indent="0">
              <a:buNone/>
            </a:pPr>
            <a:r>
              <a:rPr lang="en-GB" dirty="0">
                <a:solidFill>
                  <a:srgbClr val="0070C0"/>
                </a:solidFill>
              </a:rPr>
              <a:t>The five developmental pathways are: </a:t>
            </a:r>
          </a:p>
          <a:p>
            <a:pPr marL="0" indent="0">
              <a:buNone/>
            </a:pPr>
            <a:r>
              <a:rPr lang="en-GB" dirty="0">
                <a:solidFill>
                  <a:srgbClr val="0070C0"/>
                </a:solidFill>
              </a:rPr>
              <a:t>• </a:t>
            </a:r>
            <a:r>
              <a:rPr lang="en-GB" dirty="0">
                <a:solidFill>
                  <a:srgbClr val="FF0000"/>
                </a:solidFill>
              </a:rPr>
              <a:t>belonging </a:t>
            </a:r>
          </a:p>
          <a:p>
            <a:pPr marL="0" indent="0">
              <a:buNone/>
            </a:pPr>
            <a:r>
              <a:rPr lang="en-GB" dirty="0">
                <a:solidFill>
                  <a:srgbClr val="0070C0"/>
                </a:solidFill>
              </a:rPr>
              <a:t>• communication </a:t>
            </a:r>
          </a:p>
          <a:p>
            <a:pPr marL="0" indent="0">
              <a:buNone/>
            </a:pPr>
            <a:r>
              <a:rPr lang="en-GB" dirty="0">
                <a:solidFill>
                  <a:srgbClr val="0070C0"/>
                </a:solidFill>
              </a:rPr>
              <a:t>• exploration </a:t>
            </a:r>
          </a:p>
          <a:p>
            <a:pPr marL="0" indent="0">
              <a:buNone/>
            </a:pPr>
            <a:r>
              <a:rPr lang="en-GB" dirty="0">
                <a:solidFill>
                  <a:srgbClr val="0070C0"/>
                </a:solidFill>
              </a:rPr>
              <a:t>• physical development </a:t>
            </a:r>
          </a:p>
          <a:p>
            <a:pPr marL="0" indent="0">
              <a:buNone/>
            </a:pPr>
            <a:r>
              <a:rPr lang="en-GB" dirty="0">
                <a:solidFill>
                  <a:srgbClr val="0070C0"/>
                </a:solidFill>
              </a:rPr>
              <a:t>• well-being</a:t>
            </a:r>
          </a:p>
        </p:txBody>
      </p:sp>
    </p:spTree>
    <p:extLst>
      <p:ext uri="{BB962C8B-B14F-4D97-AF65-F5344CB8AC3E}">
        <p14:creationId xmlns:p14="http://schemas.microsoft.com/office/powerpoint/2010/main" val="26760108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15C0123-BA27-1947-E349-00AFD5B40557}"/>
              </a:ext>
            </a:extLst>
          </p:cNvPr>
          <p:cNvPicPr>
            <a:picLocks noChangeAspect="1"/>
          </p:cNvPicPr>
          <p:nvPr/>
        </p:nvPicPr>
        <p:blipFill>
          <a:blip r:embed="rId2"/>
          <a:stretch>
            <a:fillRect/>
          </a:stretch>
        </p:blipFill>
        <p:spPr>
          <a:xfrm>
            <a:off x="1" y="0"/>
            <a:ext cx="12192000" cy="5725682"/>
          </a:xfrm>
          <a:prstGeom prst="rect">
            <a:avLst/>
          </a:prstGeom>
        </p:spPr>
      </p:pic>
    </p:spTree>
    <p:extLst>
      <p:ext uri="{BB962C8B-B14F-4D97-AF65-F5344CB8AC3E}">
        <p14:creationId xmlns:p14="http://schemas.microsoft.com/office/powerpoint/2010/main" val="109475665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6D2C4-1DAB-4755-889D-85036B09C1A5}"/>
              </a:ext>
            </a:extLst>
          </p:cNvPr>
          <p:cNvSpPr>
            <a:spLocks noGrp="1"/>
          </p:cNvSpPr>
          <p:nvPr>
            <p:ph type="title"/>
          </p:nvPr>
        </p:nvSpPr>
        <p:spPr>
          <a:xfrm>
            <a:off x="1057198" y="2932910"/>
            <a:ext cx="10363200" cy="1362075"/>
          </a:xfrm>
        </p:spPr>
        <p:txBody>
          <a:bodyPr/>
          <a:lstStyle/>
          <a:p>
            <a:r>
              <a:rPr lang="en-GB" dirty="0">
                <a:solidFill>
                  <a:schemeClr val="accent1">
                    <a:lumMod val="75000"/>
                  </a:schemeClr>
                </a:solidFill>
              </a:rPr>
              <a:t>Micro level policies</a:t>
            </a:r>
          </a:p>
        </p:txBody>
      </p:sp>
    </p:spTree>
    <p:extLst>
      <p:ext uri="{BB962C8B-B14F-4D97-AF65-F5344CB8AC3E}">
        <p14:creationId xmlns:p14="http://schemas.microsoft.com/office/powerpoint/2010/main" val="937863931"/>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0E5688-0DB2-4CAD-A80F-D0F070B9C1E7}"/>
              </a:ext>
            </a:extLst>
          </p:cNvPr>
          <p:cNvSpPr>
            <a:spLocks noGrp="1"/>
          </p:cNvSpPr>
          <p:nvPr>
            <p:ph type="title"/>
          </p:nvPr>
        </p:nvSpPr>
        <p:spPr/>
        <p:txBody>
          <a:bodyPr>
            <a:normAutofit/>
          </a:bodyPr>
          <a:lstStyle/>
          <a:p>
            <a:r>
              <a:rPr lang="en-GB" sz="2000" dirty="0">
                <a:solidFill>
                  <a:schemeClr val="tx2">
                    <a:lumMod val="60000"/>
                    <a:lumOff val="40000"/>
                  </a:schemeClr>
                </a:solidFill>
              </a:rPr>
              <a:t>Welsh Government (2017) Flying Start – Annex Transition Guidance</a:t>
            </a:r>
          </a:p>
        </p:txBody>
      </p:sp>
      <p:sp>
        <p:nvSpPr>
          <p:cNvPr id="3" name="Content Placeholder 2">
            <a:extLst>
              <a:ext uri="{FF2B5EF4-FFF2-40B4-BE49-F238E27FC236}">
                <a16:creationId xmlns:a16="http://schemas.microsoft.com/office/drawing/2014/main" id="{D2676C12-68E9-4EFC-9CE9-4BB15BB60AAD}"/>
              </a:ext>
            </a:extLst>
          </p:cNvPr>
          <p:cNvSpPr>
            <a:spLocks noGrp="1"/>
          </p:cNvSpPr>
          <p:nvPr>
            <p:ph sz="half" idx="1"/>
          </p:nvPr>
        </p:nvSpPr>
        <p:spPr>
          <a:xfrm>
            <a:off x="508000" y="1434480"/>
            <a:ext cx="10972800" cy="3989040"/>
          </a:xfrm>
        </p:spPr>
        <p:txBody>
          <a:bodyPr>
            <a:normAutofit/>
          </a:bodyPr>
          <a:lstStyle/>
          <a:p>
            <a:r>
              <a:rPr lang="en-GB" dirty="0">
                <a:solidFill>
                  <a:schemeClr val="tx2">
                    <a:lumMod val="60000"/>
                    <a:lumOff val="40000"/>
                  </a:schemeClr>
                </a:solidFill>
              </a:rPr>
              <a:t>All childcare settings should have an equality policy in place which considers the impact of activities in the childcare setting on children and their families and whether they might disadvantage families with protected characteristics. Everyone in the setting should be valued and treated with equal respect and the needs of each individual should be addressed. All parents and children, whatever their background and additional needs, should feel welcomed  </a:t>
            </a:r>
          </a:p>
        </p:txBody>
      </p:sp>
    </p:spTree>
    <p:extLst>
      <p:ext uri="{BB962C8B-B14F-4D97-AF65-F5344CB8AC3E}">
        <p14:creationId xmlns:p14="http://schemas.microsoft.com/office/powerpoint/2010/main" val="382424388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4AE096-9D70-40DB-A056-FA32AE881A70}"/>
              </a:ext>
            </a:extLst>
          </p:cNvPr>
          <p:cNvSpPr>
            <a:spLocks noGrp="1"/>
          </p:cNvSpPr>
          <p:nvPr>
            <p:ph type="title"/>
          </p:nvPr>
        </p:nvSpPr>
        <p:spPr/>
        <p:txBody>
          <a:bodyPr/>
          <a:lstStyle/>
          <a:p>
            <a:r>
              <a:rPr lang="en-GB" dirty="0">
                <a:solidFill>
                  <a:schemeClr val="tx2">
                    <a:lumMod val="60000"/>
                    <a:lumOff val="40000"/>
                  </a:schemeClr>
                </a:solidFill>
              </a:rPr>
              <a:t>Consider</a:t>
            </a:r>
          </a:p>
        </p:txBody>
      </p:sp>
      <p:sp>
        <p:nvSpPr>
          <p:cNvPr id="3" name="Content Placeholder 2">
            <a:extLst>
              <a:ext uri="{FF2B5EF4-FFF2-40B4-BE49-F238E27FC236}">
                <a16:creationId xmlns:a16="http://schemas.microsoft.com/office/drawing/2014/main" id="{94521167-549C-4F74-AAC9-4BCD8268838B}"/>
              </a:ext>
            </a:extLst>
          </p:cNvPr>
          <p:cNvSpPr>
            <a:spLocks noGrp="1"/>
          </p:cNvSpPr>
          <p:nvPr>
            <p:ph sz="half" idx="1"/>
          </p:nvPr>
        </p:nvSpPr>
        <p:spPr>
          <a:xfrm>
            <a:off x="520117" y="1434480"/>
            <a:ext cx="10695988" cy="3989040"/>
          </a:xfrm>
        </p:spPr>
        <p:txBody>
          <a:bodyPr>
            <a:normAutofit/>
          </a:bodyPr>
          <a:lstStyle/>
          <a:p>
            <a:r>
              <a:rPr lang="en-GB" dirty="0"/>
              <a:t>How much do you know about the cultural practices in the early years setting?</a:t>
            </a:r>
          </a:p>
          <a:p>
            <a:endParaRPr lang="en-GB" dirty="0"/>
          </a:p>
          <a:p>
            <a:r>
              <a:rPr lang="en-GB" dirty="0"/>
              <a:t>Who writes the policy on equality and inclusion?</a:t>
            </a:r>
          </a:p>
          <a:p>
            <a:endParaRPr lang="en-GB" dirty="0"/>
          </a:p>
          <a:p>
            <a:r>
              <a:rPr lang="en-GB" dirty="0"/>
              <a:t>How do you know it is working in practice?</a:t>
            </a:r>
          </a:p>
        </p:txBody>
      </p:sp>
    </p:spTree>
    <p:extLst>
      <p:ext uri="{BB962C8B-B14F-4D97-AF65-F5344CB8AC3E}">
        <p14:creationId xmlns:p14="http://schemas.microsoft.com/office/powerpoint/2010/main" val="244662681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4BFB4-B49B-4B01-8545-78DB8B655D32}"/>
              </a:ext>
            </a:extLst>
          </p:cNvPr>
          <p:cNvSpPr>
            <a:spLocks noGrp="1"/>
          </p:cNvSpPr>
          <p:nvPr>
            <p:ph type="title"/>
          </p:nvPr>
        </p:nvSpPr>
        <p:spPr>
          <a:xfrm>
            <a:off x="609600" y="170585"/>
            <a:ext cx="10972800" cy="1146300"/>
          </a:xfrm>
        </p:spPr>
        <p:txBody>
          <a:bodyPr>
            <a:normAutofit/>
          </a:bodyPr>
          <a:lstStyle/>
          <a:p>
            <a:r>
              <a:rPr lang="en-GB" dirty="0"/>
              <a:t>Micro level policies – in settings</a:t>
            </a:r>
          </a:p>
        </p:txBody>
      </p:sp>
      <p:sp>
        <p:nvSpPr>
          <p:cNvPr id="3" name="Content Placeholder 2">
            <a:extLst>
              <a:ext uri="{FF2B5EF4-FFF2-40B4-BE49-F238E27FC236}">
                <a16:creationId xmlns:a16="http://schemas.microsoft.com/office/drawing/2014/main" id="{F2807EBC-B0B0-4A2F-90F2-2D2F77F16910}"/>
              </a:ext>
            </a:extLst>
          </p:cNvPr>
          <p:cNvSpPr>
            <a:spLocks noGrp="1"/>
          </p:cNvSpPr>
          <p:nvPr>
            <p:ph sz="half" idx="1"/>
          </p:nvPr>
        </p:nvSpPr>
        <p:spPr>
          <a:xfrm>
            <a:off x="771787" y="1552075"/>
            <a:ext cx="10607413" cy="3989040"/>
          </a:xfrm>
        </p:spPr>
        <p:txBody>
          <a:bodyPr>
            <a:normAutofit/>
          </a:bodyPr>
          <a:lstStyle/>
          <a:p>
            <a:r>
              <a:rPr lang="en-GB" dirty="0"/>
              <a:t>Can be done in conjunction with others (parents, children) but do they ‘freeze them out’ once written? </a:t>
            </a:r>
          </a:p>
          <a:p>
            <a:endParaRPr lang="en-GB" dirty="0"/>
          </a:p>
          <a:p>
            <a:r>
              <a:rPr lang="en-GB" dirty="0"/>
              <a:t>The absence of policies to highlight inclusiveness can make the setting exclusive and discriminatory</a:t>
            </a:r>
          </a:p>
          <a:p>
            <a:endParaRPr lang="en-GB" dirty="0"/>
          </a:p>
          <a:p>
            <a:pPr marL="0" indent="0">
              <a:buNone/>
            </a:pPr>
            <a:r>
              <a:rPr lang="en-GB" dirty="0"/>
              <a:t>(Baldock, Fitzgerald and Kay, 2013)</a:t>
            </a:r>
          </a:p>
          <a:p>
            <a:endParaRPr lang="en-GB" dirty="0"/>
          </a:p>
          <a:p>
            <a:endParaRPr lang="en-GB" dirty="0"/>
          </a:p>
        </p:txBody>
      </p:sp>
    </p:spTree>
    <p:extLst>
      <p:ext uri="{BB962C8B-B14F-4D97-AF65-F5344CB8AC3E}">
        <p14:creationId xmlns:p14="http://schemas.microsoft.com/office/powerpoint/2010/main" val="385588147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621A416E-6278-4CF4-80CB-9C7B95A32016}"/>
              </a:ext>
            </a:extLst>
          </p:cNvPr>
          <p:cNvSpPr txBox="1"/>
          <p:nvPr/>
        </p:nvSpPr>
        <p:spPr>
          <a:xfrm>
            <a:off x="9749443" y="4675648"/>
            <a:ext cx="2252540" cy="369332"/>
          </a:xfrm>
          <a:prstGeom prst="rect">
            <a:avLst/>
          </a:prstGeom>
          <a:noFill/>
        </p:spPr>
        <p:txBody>
          <a:bodyPr wrap="none" rtlCol="0">
            <a:spAutoFit/>
          </a:bodyPr>
          <a:lstStyle/>
          <a:p>
            <a:r>
              <a:rPr lang="en-GB" dirty="0"/>
              <a:t>(Lane, 2008 t./p.285)</a:t>
            </a:r>
          </a:p>
        </p:txBody>
      </p:sp>
      <p:pic>
        <p:nvPicPr>
          <p:cNvPr id="9" name="Picture 8">
            <a:extLst>
              <a:ext uri="{FF2B5EF4-FFF2-40B4-BE49-F238E27FC236}">
                <a16:creationId xmlns:a16="http://schemas.microsoft.com/office/drawing/2014/main" id="{B309D286-2491-4136-8645-38114E54337E}"/>
              </a:ext>
            </a:extLst>
          </p:cNvPr>
          <p:cNvPicPr>
            <a:picLocks noChangeAspect="1"/>
          </p:cNvPicPr>
          <p:nvPr/>
        </p:nvPicPr>
        <p:blipFill>
          <a:blip r:embed="rId2"/>
          <a:stretch>
            <a:fillRect/>
          </a:stretch>
        </p:blipFill>
        <p:spPr>
          <a:xfrm>
            <a:off x="436472" y="31946"/>
            <a:ext cx="9191232" cy="5667375"/>
          </a:xfrm>
          <a:prstGeom prst="rect">
            <a:avLst/>
          </a:prstGeom>
        </p:spPr>
      </p:pic>
    </p:spTree>
    <p:extLst>
      <p:ext uri="{BB962C8B-B14F-4D97-AF65-F5344CB8AC3E}">
        <p14:creationId xmlns:p14="http://schemas.microsoft.com/office/powerpoint/2010/main" val="270120143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1707C9-7202-489B-BBB9-704D8F0BC7E2}"/>
              </a:ext>
            </a:extLst>
          </p:cNvPr>
          <p:cNvSpPr>
            <a:spLocks noGrp="1"/>
          </p:cNvSpPr>
          <p:nvPr>
            <p:ph type="title"/>
          </p:nvPr>
        </p:nvSpPr>
        <p:spPr/>
        <p:txBody>
          <a:bodyPr/>
          <a:lstStyle/>
          <a:p>
            <a:pPr algn="l"/>
            <a:r>
              <a:rPr lang="en-GB" dirty="0"/>
              <a:t>Institutional racism</a:t>
            </a:r>
          </a:p>
        </p:txBody>
      </p:sp>
      <p:sp>
        <p:nvSpPr>
          <p:cNvPr id="3" name="Content Placeholder 2">
            <a:extLst>
              <a:ext uri="{FF2B5EF4-FFF2-40B4-BE49-F238E27FC236}">
                <a16:creationId xmlns:a16="http://schemas.microsoft.com/office/drawing/2014/main" id="{B0AFDFED-8E87-4FC8-8382-D0ED67468F6A}"/>
              </a:ext>
            </a:extLst>
          </p:cNvPr>
          <p:cNvSpPr>
            <a:spLocks noGrp="1"/>
          </p:cNvSpPr>
          <p:nvPr>
            <p:ph sz="half" idx="1"/>
          </p:nvPr>
        </p:nvSpPr>
        <p:spPr/>
        <p:txBody>
          <a:bodyPr>
            <a:normAutofit fontScale="85000" lnSpcReduction="20000"/>
          </a:bodyPr>
          <a:lstStyle/>
          <a:p>
            <a:r>
              <a:rPr lang="en-GB" dirty="0"/>
              <a:t>“</a:t>
            </a:r>
            <a:r>
              <a:rPr lang="en-GB" dirty="0">
                <a:solidFill>
                  <a:schemeClr val="tx2">
                    <a:lumMod val="60000"/>
                    <a:lumOff val="40000"/>
                  </a:schemeClr>
                </a:solidFill>
              </a:rPr>
              <a:t>Organisational structures, policies and practices that result in some people being treated unfairly and less equally than others, often without intention or knowledge because of their ethnicity, skin colour, culture religion, nationality or language”  (Jane, 2008 p.33)</a:t>
            </a:r>
          </a:p>
        </p:txBody>
      </p:sp>
      <p:sp>
        <p:nvSpPr>
          <p:cNvPr id="4" name="Content Placeholder 3">
            <a:extLst>
              <a:ext uri="{FF2B5EF4-FFF2-40B4-BE49-F238E27FC236}">
                <a16:creationId xmlns:a16="http://schemas.microsoft.com/office/drawing/2014/main" id="{0CE1265B-3016-466C-A9E9-0A4977C15336}"/>
              </a:ext>
            </a:extLst>
          </p:cNvPr>
          <p:cNvSpPr>
            <a:spLocks noGrp="1"/>
          </p:cNvSpPr>
          <p:nvPr>
            <p:ph sz="half" idx="2"/>
          </p:nvPr>
        </p:nvSpPr>
        <p:spPr/>
        <p:txBody>
          <a:bodyPr>
            <a:normAutofit fontScale="85000" lnSpcReduction="20000"/>
          </a:bodyPr>
          <a:lstStyle/>
          <a:p>
            <a:r>
              <a:rPr lang="en-GB" dirty="0"/>
              <a:t>“</a:t>
            </a:r>
            <a:r>
              <a:rPr lang="en-GB" dirty="0">
                <a:solidFill>
                  <a:schemeClr val="tx2">
                    <a:lumMod val="60000"/>
                    <a:lumOff val="40000"/>
                  </a:schemeClr>
                </a:solidFill>
              </a:rPr>
              <a:t>The collective failure of an organisation to provide an appropriate and professional service to people because of their colour, culture or ethnic origin. It can be seen or detected in the process, attitudes and behaviour which amount to discrimination through unwitting prejudice, ignorance, thoughtlessness and racist stereotyping which disadvantage minority ethnic people” (Macpherson, 1999)</a:t>
            </a:r>
          </a:p>
        </p:txBody>
      </p:sp>
    </p:spTree>
    <p:extLst>
      <p:ext uri="{BB962C8B-B14F-4D97-AF65-F5344CB8AC3E}">
        <p14:creationId xmlns:p14="http://schemas.microsoft.com/office/powerpoint/2010/main" val="228846617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0FFFD8-5537-4A8E-85AA-80C0D962F3C2}"/>
              </a:ext>
            </a:extLst>
          </p:cNvPr>
          <p:cNvSpPr>
            <a:spLocks noGrp="1"/>
          </p:cNvSpPr>
          <p:nvPr>
            <p:ph type="title"/>
          </p:nvPr>
        </p:nvSpPr>
        <p:spPr>
          <a:xfrm>
            <a:off x="105255" y="274638"/>
            <a:ext cx="11979298" cy="1143000"/>
          </a:xfrm>
        </p:spPr>
        <p:txBody>
          <a:bodyPr>
            <a:normAutofit/>
          </a:bodyPr>
          <a:lstStyle/>
          <a:p>
            <a:br>
              <a:rPr lang="cy-GB" sz="3200" dirty="0"/>
            </a:br>
            <a:r>
              <a:rPr lang="en-GB" sz="3200" dirty="0"/>
              <a:t>Questions to consider for policy in the early years?</a:t>
            </a:r>
          </a:p>
        </p:txBody>
      </p:sp>
      <p:sp>
        <p:nvSpPr>
          <p:cNvPr id="4" name="Content Placeholder 3">
            <a:extLst>
              <a:ext uri="{FF2B5EF4-FFF2-40B4-BE49-F238E27FC236}">
                <a16:creationId xmlns:a16="http://schemas.microsoft.com/office/drawing/2014/main" id="{AC7053FC-C4CF-485C-A5C1-92A1A59850FB}"/>
              </a:ext>
            </a:extLst>
          </p:cNvPr>
          <p:cNvSpPr>
            <a:spLocks noGrp="1"/>
          </p:cNvSpPr>
          <p:nvPr>
            <p:ph sz="half" idx="2"/>
          </p:nvPr>
        </p:nvSpPr>
        <p:spPr>
          <a:xfrm>
            <a:off x="293615" y="1600201"/>
            <a:ext cx="11288785" cy="3989040"/>
          </a:xfrm>
        </p:spPr>
        <p:txBody>
          <a:bodyPr>
            <a:normAutofit fontScale="77500" lnSpcReduction="20000"/>
          </a:bodyPr>
          <a:lstStyle/>
          <a:p>
            <a:r>
              <a:rPr lang="en-GB" sz="3600" dirty="0">
                <a:solidFill>
                  <a:schemeClr val="tx2">
                    <a:lumMod val="60000"/>
                    <a:lumOff val="40000"/>
                  </a:schemeClr>
                </a:solidFill>
                <a:latin typeface="Arial" panose="020B0604020202020204" pitchFamily="34" charset="0"/>
                <a:cs typeface="Arial" panose="020B0604020202020204" pitchFamily="34" charset="0"/>
              </a:rPr>
              <a:t>Do staff reflect the ethnic backgrounds of the children in the setting?</a:t>
            </a:r>
          </a:p>
          <a:p>
            <a:r>
              <a:rPr lang="en-GB" sz="3600" dirty="0">
                <a:solidFill>
                  <a:schemeClr val="tx2">
                    <a:lumMod val="60000"/>
                    <a:lumOff val="40000"/>
                  </a:schemeClr>
                </a:solidFill>
                <a:latin typeface="Arial" panose="020B0604020202020204" pitchFamily="34" charset="0"/>
                <a:cs typeface="Arial" panose="020B0604020202020204" pitchFamily="34" charset="0"/>
              </a:rPr>
              <a:t>Are cultural childcare practices encouraged in the setting? Are they named in policies? (e.g. silk scarves for afro hair when playing in sand? Creaming faces of children who culturally do this?)</a:t>
            </a:r>
          </a:p>
          <a:p>
            <a:pPr algn="l">
              <a:buFont typeface="Arial" panose="020B0604020202020204" pitchFamily="34" charset="0"/>
              <a:buChar char="•"/>
            </a:pPr>
            <a:r>
              <a:rPr lang="en-GB" sz="3600" dirty="0">
                <a:solidFill>
                  <a:schemeClr val="tx2">
                    <a:lumMod val="60000"/>
                    <a:lumOff val="40000"/>
                  </a:schemeClr>
                </a:solidFill>
                <a:latin typeface="Arial" panose="020B0604020202020204" pitchFamily="34" charset="0"/>
                <a:cs typeface="Arial" panose="020B0604020202020204" pitchFamily="34" charset="0"/>
              </a:rPr>
              <a:t>Do policies support the</a:t>
            </a:r>
            <a:r>
              <a:rPr lang="en-GB" sz="3600" b="0" i="0" dirty="0">
                <a:solidFill>
                  <a:schemeClr val="tx2">
                    <a:lumMod val="60000"/>
                    <a:lumOff val="40000"/>
                  </a:schemeClr>
                </a:solidFill>
                <a:effectLst/>
                <a:latin typeface="Arial" panose="020B0604020202020204" pitchFamily="34" charset="0"/>
                <a:cs typeface="Arial" panose="020B0604020202020204" pitchFamily="34" charset="0"/>
              </a:rPr>
              <a:t> variety of families/gender roles?</a:t>
            </a:r>
          </a:p>
          <a:p>
            <a:pPr algn="l">
              <a:buFont typeface="Arial" panose="020B0604020202020204" pitchFamily="34" charset="0"/>
              <a:buChar char="•"/>
            </a:pPr>
            <a:r>
              <a:rPr lang="en-GB" sz="3600" dirty="0">
                <a:solidFill>
                  <a:schemeClr val="tx2">
                    <a:lumMod val="60000"/>
                    <a:lumOff val="40000"/>
                  </a:schemeClr>
                </a:solidFill>
                <a:latin typeface="Arial" panose="020B0604020202020204" pitchFamily="34" charset="0"/>
                <a:cs typeface="Arial" panose="020B0604020202020204" pitchFamily="34" charset="0"/>
              </a:rPr>
              <a:t>Are </a:t>
            </a:r>
            <a:r>
              <a:rPr lang="en-GB" sz="3600" b="0" i="0" dirty="0">
                <a:solidFill>
                  <a:schemeClr val="tx2">
                    <a:lumMod val="60000"/>
                    <a:lumOff val="40000"/>
                  </a:schemeClr>
                </a:solidFill>
                <a:effectLst/>
                <a:latin typeface="Arial" panose="020B0604020202020204" pitchFamily="34" charset="0"/>
                <a:cs typeface="Arial" panose="020B0604020202020204" pitchFamily="34" charset="0"/>
              </a:rPr>
              <a:t>perspectives evident from a variety of backgrounds, especially those who are under-represented?</a:t>
            </a:r>
          </a:p>
          <a:p>
            <a:pPr algn="l">
              <a:buFont typeface="Arial" panose="020B0604020202020204" pitchFamily="34" charset="0"/>
              <a:buChar char="•"/>
            </a:pPr>
            <a:r>
              <a:rPr lang="en-GB" sz="3600" dirty="0">
                <a:solidFill>
                  <a:schemeClr val="tx2">
                    <a:lumMod val="60000"/>
                    <a:lumOff val="40000"/>
                  </a:schemeClr>
                </a:solidFill>
                <a:latin typeface="Arial" panose="020B0604020202020204" pitchFamily="34" charset="0"/>
                <a:cs typeface="Arial" panose="020B0604020202020204" pitchFamily="34" charset="0"/>
              </a:rPr>
              <a:t>How are practitioners challenged on their own beliefs and values?</a:t>
            </a:r>
            <a:endParaRPr lang="en-GB" sz="3600" b="0" i="0" dirty="0">
              <a:solidFill>
                <a:schemeClr val="tx2">
                  <a:lumMod val="60000"/>
                  <a:lumOff val="40000"/>
                </a:schemeClr>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endParaRPr lang="en-GB" b="0" i="0" dirty="0">
              <a:solidFill>
                <a:srgbClr val="585858"/>
              </a:solidFill>
              <a:effectLst/>
              <a:latin typeface="Helvetica" panose="020B0604020202020204" pitchFamily="34" charset="0"/>
            </a:endParaRPr>
          </a:p>
          <a:p>
            <a:endParaRPr lang="en-GB" dirty="0"/>
          </a:p>
          <a:p>
            <a:pPr marL="0" indent="0">
              <a:buNone/>
            </a:pPr>
            <a:endParaRPr lang="en-GB" dirty="0"/>
          </a:p>
        </p:txBody>
      </p:sp>
    </p:spTree>
    <p:extLst>
      <p:ext uri="{BB962C8B-B14F-4D97-AF65-F5344CB8AC3E}">
        <p14:creationId xmlns:p14="http://schemas.microsoft.com/office/powerpoint/2010/main" val="3418566707"/>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989B83-0BFC-4830-A757-D9C75C9174A1}"/>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C193C022-22BE-4F60-B3F2-E09A1EAEDEE2}"/>
              </a:ext>
            </a:extLst>
          </p:cNvPr>
          <p:cNvSpPr>
            <a:spLocks noGrp="1"/>
          </p:cNvSpPr>
          <p:nvPr>
            <p:ph sz="half" idx="1"/>
          </p:nvPr>
        </p:nvSpPr>
        <p:spPr>
          <a:xfrm>
            <a:off x="380999" y="1239254"/>
            <a:ext cx="10833717" cy="3989040"/>
          </a:xfrm>
        </p:spPr>
        <p:txBody>
          <a:bodyPr>
            <a:normAutofit fontScale="40000" lnSpcReduction="20000"/>
          </a:bodyPr>
          <a:lstStyle/>
          <a:p>
            <a:pPr marL="0" indent="0">
              <a:buNone/>
            </a:pPr>
            <a:r>
              <a:rPr lang="en-GB" sz="2300" dirty="0">
                <a:latin typeface="Arial" panose="020B0604020202020204" pitchFamily="34" charset="0"/>
                <a:cs typeface="Arial" panose="020B0604020202020204" pitchFamily="34" charset="0"/>
              </a:rPr>
              <a:t>Baldock, P., Fitzgerald, D.,  and Kay, J. (2013) </a:t>
            </a:r>
            <a:r>
              <a:rPr lang="en-GB" sz="2300" i="1" dirty="0">
                <a:effectLst/>
                <a:latin typeface="Arial" panose="020B0604020202020204" pitchFamily="34" charset="0"/>
                <a:ea typeface="DengXian" panose="02010600030101010101" pitchFamily="2" charset="-122"/>
                <a:cs typeface="Arial" panose="020B0604020202020204" pitchFamily="34" charset="0"/>
              </a:rPr>
              <a:t>Understanding early years policy</a:t>
            </a:r>
            <a:r>
              <a:rPr lang="en-GB" sz="2300" dirty="0">
                <a:effectLst/>
                <a:latin typeface="Arial" panose="020B0604020202020204" pitchFamily="34" charset="0"/>
                <a:ea typeface="DengXian" panose="02010600030101010101" pitchFamily="2" charset="-122"/>
                <a:cs typeface="Arial" panose="020B0604020202020204" pitchFamily="34" charset="0"/>
              </a:rPr>
              <a:t>. 3</a:t>
            </a:r>
            <a:r>
              <a:rPr lang="en-GB" sz="2300" baseline="30000" dirty="0">
                <a:effectLst/>
                <a:latin typeface="Arial" panose="020B0604020202020204" pitchFamily="34" charset="0"/>
                <a:ea typeface="DengXian" panose="02010600030101010101" pitchFamily="2" charset="-122"/>
                <a:cs typeface="Arial" panose="020B0604020202020204" pitchFamily="34" charset="0"/>
              </a:rPr>
              <a:t>rd</a:t>
            </a:r>
            <a:r>
              <a:rPr lang="en-GB" sz="2300" dirty="0">
                <a:effectLst/>
                <a:latin typeface="Arial" panose="020B0604020202020204" pitchFamily="34" charset="0"/>
                <a:ea typeface="DengXian" panose="02010600030101010101" pitchFamily="2" charset="-122"/>
                <a:cs typeface="Arial" panose="020B0604020202020204" pitchFamily="34" charset="0"/>
              </a:rPr>
              <a:t> </a:t>
            </a:r>
            <a:r>
              <a:rPr lang="en-GB" sz="2300" dirty="0" err="1">
                <a:effectLst/>
                <a:latin typeface="Arial" panose="020B0604020202020204" pitchFamily="34" charset="0"/>
                <a:ea typeface="DengXian" panose="02010600030101010101" pitchFamily="2" charset="-122"/>
                <a:cs typeface="Arial" panose="020B0604020202020204" pitchFamily="34" charset="0"/>
              </a:rPr>
              <a:t>edn</a:t>
            </a:r>
            <a:r>
              <a:rPr lang="en-GB" sz="2300" dirty="0">
                <a:effectLst/>
                <a:latin typeface="Arial" panose="020B0604020202020204" pitchFamily="34" charset="0"/>
                <a:ea typeface="DengXian" panose="02010600030101010101" pitchFamily="2" charset="-122"/>
                <a:cs typeface="Arial" panose="020B0604020202020204" pitchFamily="34" charset="0"/>
              </a:rPr>
              <a:t>. London: Sage.</a:t>
            </a:r>
            <a:endParaRPr lang="en-GB" sz="2300" dirty="0">
              <a:latin typeface="Arial" panose="020B0604020202020204" pitchFamily="34" charset="0"/>
              <a:cs typeface="Arial" panose="020B0604020202020204" pitchFamily="34" charset="0"/>
            </a:endParaRPr>
          </a:p>
          <a:p>
            <a:pPr marL="0" indent="0">
              <a:buNone/>
            </a:pPr>
            <a:endParaRPr lang="en-GB" sz="2300" dirty="0">
              <a:latin typeface="Arial" panose="020B0604020202020204" pitchFamily="34" charset="0"/>
              <a:cs typeface="Arial" panose="020B0604020202020204" pitchFamily="34" charset="0"/>
            </a:endParaRPr>
          </a:p>
          <a:p>
            <a:pPr marL="0" indent="0">
              <a:buNone/>
            </a:pPr>
            <a:r>
              <a:rPr lang="en-GB" sz="2300" dirty="0" err="1">
                <a:latin typeface="Arial" panose="020B0604020202020204" pitchFamily="34" charset="0"/>
                <a:cs typeface="Arial" panose="020B0604020202020204" pitchFamily="34" charset="0"/>
              </a:rPr>
              <a:t>Bešić</a:t>
            </a:r>
            <a:r>
              <a:rPr lang="en-GB" sz="2300" dirty="0">
                <a:latin typeface="Arial" panose="020B0604020202020204" pitchFamily="34" charset="0"/>
                <a:cs typeface="Arial" panose="020B0604020202020204" pitchFamily="34" charset="0"/>
              </a:rPr>
              <a:t>, E. (2020) Intersectionality: a pathway towards inclusive education? </a:t>
            </a:r>
            <a:r>
              <a:rPr lang="en-GB" sz="2300" i="1" dirty="0">
                <a:latin typeface="Arial" panose="020B0604020202020204" pitchFamily="34" charset="0"/>
                <a:cs typeface="Arial" panose="020B0604020202020204" pitchFamily="34" charset="0"/>
              </a:rPr>
              <a:t>Prospects</a:t>
            </a:r>
            <a:r>
              <a:rPr lang="en-GB" sz="2300" dirty="0">
                <a:latin typeface="Arial" panose="020B0604020202020204" pitchFamily="34" charset="0"/>
                <a:cs typeface="Arial" panose="020B0604020202020204" pitchFamily="34" charset="0"/>
              </a:rPr>
              <a:t> 49 pp111-122</a:t>
            </a:r>
          </a:p>
          <a:p>
            <a:endParaRPr lang="en-GB" sz="2300" dirty="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23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300" b="0" i="0" u="none" strike="noStrike" cap="none" normalizeH="0" baseline="0" dirty="0" err="1">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Booysen</a:t>
            </a:r>
            <a:r>
              <a:rPr kumimoji="0" lang="en-GB" altLang="en-US" sz="23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L. (2014) ‘The development of inclusive leadership practice and processes’</a:t>
            </a:r>
          </a:p>
          <a:p>
            <a:pPr marL="0" marR="0" lvl="0" indent="0" algn="l" defTabSz="914400" rtl="0" eaLnBrk="0" fontAlgn="base" latinLnBrk="0" hangingPunct="0">
              <a:lnSpc>
                <a:spcPct val="100000"/>
              </a:lnSpc>
              <a:spcBef>
                <a:spcPct val="0"/>
              </a:spcBef>
              <a:spcAft>
                <a:spcPct val="0"/>
              </a:spcAft>
              <a:buClrTx/>
              <a:buSzTx/>
              <a:buFontTx/>
              <a:buNone/>
              <a:tabLst/>
            </a:pPr>
            <a:r>
              <a:rPr lang="en-GB" altLang="en-US" sz="2300" dirty="0">
                <a:latin typeface="Arial" panose="020B0604020202020204" pitchFamily="34" charset="0"/>
                <a:ea typeface="DengXian" panose="02010600030101010101" pitchFamily="2" charset="-122"/>
                <a:cs typeface="Arial" panose="020B0604020202020204" pitchFamily="34" charset="0"/>
              </a:rPr>
              <a:t>i</a:t>
            </a:r>
            <a:r>
              <a:rPr kumimoji="0" lang="en-GB" altLang="en-US" sz="23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n: B. Ferdman, B. and Deane, B. (eds). </a:t>
            </a:r>
            <a:r>
              <a:rPr kumimoji="0" lang="en-GB" altLang="en-US" sz="23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Diversity at work: The practice of inclusion. </a:t>
            </a:r>
            <a:r>
              <a:rPr kumimoji="0" lang="en-GB" altLang="en-US" sz="23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New York: Jossey Bass/Wiley.</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23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lang="en-GB" altLang="en-US" sz="2300" dirty="0" err="1">
                <a:latin typeface="Arial" panose="020B0604020202020204" pitchFamily="34" charset="0"/>
                <a:ea typeface="DengXian" panose="02010600030101010101" pitchFamily="2" charset="-122"/>
                <a:cs typeface="Arial" panose="020B0604020202020204" pitchFamily="34" charset="0"/>
              </a:rPr>
              <a:t>Bortini</a:t>
            </a:r>
            <a:r>
              <a:rPr lang="en-GB" altLang="en-US" sz="2300" dirty="0">
                <a:latin typeface="Arial" panose="020B0604020202020204" pitchFamily="34" charset="0"/>
                <a:ea typeface="DengXian" panose="02010600030101010101" pitchFamily="2" charset="-122"/>
                <a:cs typeface="Arial" panose="020B0604020202020204" pitchFamily="34" charset="0"/>
              </a:rPr>
              <a:t>, P. </a:t>
            </a:r>
            <a:r>
              <a:rPr lang="en-GB" altLang="en-US" sz="2300" i="1" dirty="0">
                <a:latin typeface="Arial" panose="020B0604020202020204" pitchFamily="34" charset="0"/>
                <a:ea typeface="DengXian" panose="02010600030101010101" pitchFamily="2" charset="-122"/>
                <a:cs typeface="Arial" panose="020B0604020202020204" pitchFamily="34" charset="0"/>
              </a:rPr>
              <a:t>et al. </a:t>
            </a:r>
            <a:r>
              <a:rPr lang="en-GB" altLang="en-US" sz="2300" dirty="0">
                <a:latin typeface="Arial" panose="020B0604020202020204" pitchFamily="34" charset="0"/>
                <a:ea typeface="DengXian" panose="02010600030101010101" pitchFamily="2" charset="-122"/>
                <a:cs typeface="Arial" panose="020B0604020202020204" pitchFamily="34" charset="0"/>
              </a:rPr>
              <a:t>(2016) </a:t>
            </a:r>
            <a:r>
              <a:rPr lang="en-GB" altLang="en-US" sz="2300" i="1" dirty="0">
                <a:latin typeface="Arial" panose="020B0604020202020204" pitchFamily="34" charset="0"/>
                <a:ea typeface="DengXian" panose="02010600030101010101" pitchFamily="2" charset="-122"/>
                <a:cs typeface="Arial" panose="020B0604020202020204" pitchFamily="34" charset="0"/>
              </a:rPr>
              <a:t>Inclusive Leadership: A theoretical framework. Available at: </a:t>
            </a:r>
            <a:r>
              <a:rPr lang="en-GB" altLang="en-US" sz="2300" i="1" dirty="0">
                <a:latin typeface="Arial" panose="020B0604020202020204" pitchFamily="34" charset="0"/>
                <a:ea typeface="DengXian" panose="02010600030101010101" pitchFamily="2" charset="-122"/>
                <a:cs typeface="Arial" panose="020B0604020202020204" pitchFamily="34" charset="0"/>
                <a:hlinkClick r:id="rId2"/>
              </a:rPr>
              <a:t>https://inclusiveleadership.eu/the-inclusive-leadership-handbook-theoretical-framework/</a:t>
            </a:r>
            <a:r>
              <a:rPr lang="en-GB" altLang="en-US" sz="2300" i="1" dirty="0">
                <a:latin typeface="Arial" panose="020B0604020202020204" pitchFamily="34" charset="0"/>
                <a:ea typeface="DengXian" panose="02010600030101010101" pitchFamily="2" charset="-122"/>
                <a:cs typeface="Arial" panose="020B0604020202020204" pitchFamily="34" charset="0"/>
              </a:rPr>
              <a:t> </a:t>
            </a:r>
            <a:r>
              <a:rPr lang="en-GB" altLang="en-US" sz="2300" dirty="0">
                <a:latin typeface="Arial" panose="020B0604020202020204" pitchFamily="34" charset="0"/>
                <a:ea typeface="DengXian" panose="02010600030101010101" pitchFamily="2" charset="-122"/>
                <a:cs typeface="Arial" panose="020B0604020202020204" pitchFamily="34" charset="0"/>
              </a:rPr>
              <a:t>(Accessed: 15</a:t>
            </a:r>
            <a:r>
              <a:rPr lang="en-GB" altLang="en-US" sz="2300" baseline="30000" dirty="0">
                <a:latin typeface="Arial" panose="020B0604020202020204" pitchFamily="34" charset="0"/>
                <a:ea typeface="DengXian" panose="02010600030101010101" pitchFamily="2" charset="-122"/>
                <a:cs typeface="Arial" panose="020B0604020202020204" pitchFamily="34" charset="0"/>
              </a:rPr>
              <a:t>th</a:t>
            </a:r>
            <a:r>
              <a:rPr lang="en-GB" altLang="en-US" sz="2300" dirty="0">
                <a:latin typeface="Arial" panose="020B0604020202020204" pitchFamily="34" charset="0"/>
                <a:ea typeface="DengXian" panose="02010600030101010101" pitchFamily="2" charset="-122"/>
                <a:cs typeface="Arial" panose="020B0604020202020204" pitchFamily="34" charset="0"/>
              </a:rPr>
              <a:t> Oct 2021)</a:t>
            </a: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2300" dirty="0">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lang="en-GB" altLang="en-US" sz="2300" dirty="0">
                <a:latin typeface="Arial" panose="020B0604020202020204" pitchFamily="34" charset="0"/>
                <a:ea typeface="DengXian" panose="02010600030101010101" pitchFamily="2" charset="-122"/>
                <a:cs typeface="Arial" panose="020B0604020202020204" pitchFamily="34" charset="0"/>
              </a:rPr>
              <a:t>Bradbury, A. (2013) Education policy and the ‘ideal learner’: producing recognisable learner-subjects through early years assessment. </a:t>
            </a:r>
            <a:r>
              <a:rPr lang="en-GB" altLang="en-US" sz="2300" i="1" dirty="0">
                <a:latin typeface="Arial" panose="020B0604020202020204" pitchFamily="34" charset="0"/>
                <a:ea typeface="DengXian" panose="02010600030101010101" pitchFamily="2" charset="-122"/>
                <a:cs typeface="Arial" panose="020B0604020202020204" pitchFamily="34" charset="0"/>
              </a:rPr>
              <a:t>British Journal of Sociology</a:t>
            </a:r>
            <a:r>
              <a:rPr lang="en-GB" altLang="en-US" sz="2300" dirty="0">
                <a:latin typeface="Arial" panose="020B0604020202020204" pitchFamily="34" charset="0"/>
                <a:ea typeface="DengXian" panose="02010600030101010101" pitchFamily="2" charset="-122"/>
                <a:cs typeface="Arial" panose="020B0604020202020204" pitchFamily="34" charset="0"/>
              </a:rPr>
              <a:t>. 43 (11) pp- 1-19</a:t>
            </a: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2300" dirty="0">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lang="en-GB" altLang="en-US" sz="2300" dirty="0">
                <a:latin typeface="Arial" panose="020B0604020202020204" pitchFamily="34" charset="0"/>
                <a:ea typeface="DengXian" panose="02010600030101010101" pitchFamily="2" charset="-122"/>
                <a:cs typeface="Arial" panose="020B0604020202020204" pitchFamily="34" charset="0"/>
              </a:rPr>
              <a:t>Jane, L (2008) Young children and racial justice: taking action for racial equality in the early years- understanding the past, thinking about the present, planning for the future. London. National Children’s  Bureau </a:t>
            </a: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2500" dirty="0">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lang="en-GB" altLang="en-US" sz="2500" dirty="0">
                <a:latin typeface="Arial" panose="020B0604020202020204" pitchFamily="34" charset="0"/>
                <a:ea typeface="DengXian" panose="02010600030101010101" pitchFamily="2" charset="-122"/>
                <a:cs typeface="Arial" panose="020B0604020202020204" pitchFamily="34" charset="0"/>
              </a:rPr>
              <a:t>Llywodraeth Cymru (2017) </a:t>
            </a:r>
            <a:r>
              <a:rPr lang="en-GB" sz="2500" dirty="0" err="1">
                <a:latin typeface="Arial" panose="020B0604020202020204" pitchFamily="34" charset="0"/>
                <a:cs typeface="Arial" panose="020B0604020202020204" pitchFamily="34" charset="0"/>
              </a:rPr>
              <a:t>Dechrau’n</a:t>
            </a:r>
            <a:r>
              <a:rPr lang="en-GB" sz="2500" dirty="0">
                <a:latin typeface="Arial" panose="020B0604020202020204" pitchFamily="34" charset="0"/>
                <a:cs typeface="Arial" panose="020B0604020202020204" pitchFamily="34" charset="0"/>
              </a:rPr>
              <a:t> </a:t>
            </a:r>
            <a:r>
              <a:rPr lang="en-GB" sz="2500" dirty="0" err="1">
                <a:latin typeface="Arial" panose="020B0604020202020204" pitchFamily="34" charset="0"/>
                <a:cs typeface="Arial" panose="020B0604020202020204" pitchFamily="34" charset="0"/>
              </a:rPr>
              <a:t>Deg</a:t>
            </a:r>
            <a:r>
              <a:rPr lang="en-GB" sz="2500" dirty="0">
                <a:latin typeface="Arial" panose="020B0604020202020204" pitchFamily="34" charset="0"/>
                <a:cs typeface="Arial" panose="020B0604020202020204" pitchFamily="34" charset="0"/>
              </a:rPr>
              <a:t> – </a:t>
            </a:r>
            <a:r>
              <a:rPr lang="en-GB" sz="2500" dirty="0" err="1">
                <a:latin typeface="Arial" panose="020B0604020202020204" pitchFamily="34" charset="0"/>
                <a:cs typeface="Arial" panose="020B0604020202020204" pitchFamily="34" charset="0"/>
              </a:rPr>
              <a:t>Atodiad</a:t>
            </a:r>
            <a:r>
              <a:rPr lang="en-GB" sz="2500" dirty="0">
                <a:latin typeface="Arial" panose="020B0604020202020204" pitchFamily="34" charset="0"/>
                <a:cs typeface="Arial" panose="020B0604020202020204" pitchFamily="34" charset="0"/>
              </a:rPr>
              <a:t> </a:t>
            </a:r>
            <a:r>
              <a:rPr lang="en-GB" sz="2500" dirty="0" err="1">
                <a:latin typeface="Arial" panose="020B0604020202020204" pitchFamily="34" charset="0"/>
                <a:cs typeface="Arial" panose="020B0604020202020204" pitchFamily="34" charset="0"/>
              </a:rPr>
              <a:t>Canllawiau</a:t>
            </a:r>
            <a:r>
              <a:rPr lang="en-GB" sz="2500" dirty="0">
                <a:latin typeface="Arial" panose="020B0604020202020204" pitchFamily="34" charset="0"/>
                <a:cs typeface="Arial" panose="020B0604020202020204" pitchFamily="34" charset="0"/>
              </a:rPr>
              <a:t> </a:t>
            </a:r>
            <a:r>
              <a:rPr lang="en-GB" sz="2500" dirty="0" err="1">
                <a:latin typeface="Arial" panose="020B0604020202020204" pitchFamily="34" charset="0"/>
                <a:cs typeface="Arial" panose="020B0604020202020204" pitchFamily="34" charset="0"/>
              </a:rPr>
              <a:t>Pontio</a:t>
            </a:r>
            <a:r>
              <a:rPr lang="en-GB" sz="2500" dirty="0">
                <a:latin typeface="Arial" panose="020B0604020202020204" pitchFamily="34" charset="0"/>
                <a:cs typeface="Arial" panose="020B0604020202020204" pitchFamily="34" charset="0"/>
              </a:rPr>
              <a:t>. Ar gael </a:t>
            </a:r>
            <a:r>
              <a:rPr lang="en-GB" sz="2500" dirty="0" err="1">
                <a:latin typeface="Arial" panose="020B0604020202020204" pitchFamily="34" charset="0"/>
                <a:cs typeface="Arial" panose="020B0604020202020204" pitchFamily="34" charset="0"/>
              </a:rPr>
              <a:t>ynDechrau’n</a:t>
            </a:r>
            <a:r>
              <a:rPr lang="en-GB" sz="2500" dirty="0">
                <a:latin typeface="Arial" panose="020B0604020202020204" pitchFamily="34" charset="0"/>
                <a:cs typeface="Arial" panose="020B0604020202020204" pitchFamily="34" charset="0"/>
              </a:rPr>
              <a:t> </a:t>
            </a:r>
            <a:r>
              <a:rPr lang="en-GB" sz="2500" dirty="0" err="1">
                <a:latin typeface="Arial" panose="020B0604020202020204" pitchFamily="34" charset="0"/>
                <a:cs typeface="Arial" panose="020B0604020202020204" pitchFamily="34" charset="0"/>
              </a:rPr>
              <a:t>Deg</a:t>
            </a:r>
            <a:r>
              <a:rPr lang="en-GB" sz="2500" dirty="0">
                <a:latin typeface="Arial" panose="020B0604020202020204" pitchFamily="34" charset="0"/>
                <a:cs typeface="Arial" panose="020B0604020202020204" pitchFamily="34" charset="0"/>
              </a:rPr>
              <a:t> – </a:t>
            </a:r>
            <a:r>
              <a:rPr lang="en-GB" sz="2500" dirty="0" err="1">
                <a:latin typeface="Arial" panose="020B0604020202020204" pitchFamily="34" charset="0"/>
                <a:cs typeface="Arial" panose="020B0604020202020204" pitchFamily="34" charset="0"/>
              </a:rPr>
              <a:t>Atodiad</a:t>
            </a:r>
            <a:r>
              <a:rPr lang="en-GB" sz="2500" dirty="0">
                <a:latin typeface="Arial" panose="020B0604020202020204" pitchFamily="34" charset="0"/>
                <a:cs typeface="Arial" panose="020B0604020202020204" pitchFamily="34" charset="0"/>
              </a:rPr>
              <a:t> </a:t>
            </a:r>
            <a:r>
              <a:rPr lang="en-GB" sz="2500" dirty="0" err="1">
                <a:latin typeface="Arial" panose="020B0604020202020204" pitchFamily="34" charset="0"/>
                <a:cs typeface="Arial" panose="020B0604020202020204" pitchFamily="34" charset="0"/>
              </a:rPr>
              <a:t>Canllawiau</a:t>
            </a:r>
            <a:r>
              <a:rPr lang="en-GB" sz="2500" dirty="0">
                <a:latin typeface="Arial" panose="020B0604020202020204" pitchFamily="34" charset="0"/>
                <a:cs typeface="Arial" panose="020B0604020202020204" pitchFamily="34" charset="0"/>
              </a:rPr>
              <a:t> </a:t>
            </a:r>
            <a:r>
              <a:rPr lang="en-GB" sz="2500" dirty="0" err="1">
                <a:latin typeface="Arial" panose="020B0604020202020204" pitchFamily="34" charset="0"/>
                <a:cs typeface="Arial" panose="020B0604020202020204" pitchFamily="34" charset="0"/>
              </a:rPr>
              <a:t>Pontio</a:t>
            </a:r>
            <a:r>
              <a:rPr lang="en-GB" sz="2500" dirty="0">
                <a:latin typeface="Arial" panose="020B0604020202020204" pitchFamily="34" charset="0"/>
                <a:cs typeface="Arial" panose="020B0604020202020204" pitchFamily="34" charset="0"/>
              </a:rPr>
              <a:t> : (</a:t>
            </a:r>
            <a:r>
              <a:rPr lang="en-GB" sz="2500" dirty="0" err="1">
                <a:latin typeface="Arial" panose="020B0604020202020204" pitchFamily="34" charset="0"/>
                <a:cs typeface="Arial" panose="020B0604020202020204" pitchFamily="34" charset="0"/>
              </a:rPr>
              <a:t>Cyrchwyd</a:t>
            </a:r>
            <a:r>
              <a:rPr lang="en-GB" sz="2500" dirty="0">
                <a:latin typeface="Arial" panose="020B0604020202020204" pitchFamily="34" charset="0"/>
                <a:cs typeface="Arial" panose="020B0604020202020204" pitchFamily="34" charset="0"/>
              </a:rPr>
              <a:t>: 1`5ed Hydref 2021)</a:t>
            </a:r>
            <a:endParaRPr lang="en-GB" altLang="en-US" sz="2500" dirty="0">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sz="2300" dirty="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sz="2300" dirty="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lang="en-GB" sz="2300" dirty="0">
                <a:latin typeface="Arial" panose="020B0604020202020204" pitchFamily="34" charset="0"/>
                <a:cs typeface="Arial" panose="020B0604020202020204" pitchFamily="34" charset="0"/>
              </a:rPr>
              <a:t>Llywodraeth Cymru (2021) </a:t>
            </a:r>
            <a:r>
              <a:rPr lang="en-GB" sz="2300" dirty="0" err="1">
                <a:latin typeface="Arial" panose="020B0604020202020204" pitchFamily="34" charset="0"/>
                <a:cs typeface="Arial" panose="020B0604020202020204" pitchFamily="34" charset="0"/>
              </a:rPr>
              <a:t>Cwricwlwm</a:t>
            </a:r>
            <a:r>
              <a:rPr lang="en-GB" sz="2300" dirty="0">
                <a:latin typeface="Arial" panose="020B0604020202020204" pitchFamily="34" charset="0"/>
                <a:cs typeface="Arial" panose="020B0604020202020204" pitchFamily="34" charset="0"/>
              </a:rPr>
              <a:t> ar </a:t>
            </a:r>
            <a:r>
              <a:rPr lang="en-GB" sz="2300" dirty="0" err="1">
                <a:latin typeface="Arial" panose="020B0604020202020204" pitchFamily="34" charset="0"/>
                <a:cs typeface="Arial" panose="020B0604020202020204" pitchFamily="34" charset="0"/>
              </a:rPr>
              <a:t>gyfer</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lleoliadau</a:t>
            </a:r>
            <a:r>
              <a:rPr lang="en-GB" sz="2300" dirty="0">
                <a:latin typeface="Arial" panose="020B0604020202020204" pitchFamily="34" charset="0"/>
                <a:cs typeface="Arial" panose="020B0604020202020204" pitchFamily="34" charset="0"/>
              </a:rPr>
              <a:t> meithrin a </a:t>
            </a:r>
            <a:r>
              <a:rPr lang="en-GB" sz="2300" dirty="0" err="1">
                <a:latin typeface="Arial" panose="020B0604020202020204" pitchFamily="34" charset="0"/>
                <a:cs typeface="Arial" panose="020B0604020202020204" pitchFamily="34" charset="0"/>
              </a:rPr>
              <a:t>ariennir</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nas</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cynhelir</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Dogfen</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Ymgynghori</a:t>
            </a:r>
            <a:r>
              <a:rPr lang="en-GB" sz="2300" dirty="0">
                <a:latin typeface="Arial" panose="020B0604020202020204" pitchFamily="34" charset="0"/>
                <a:cs typeface="Arial" panose="020B0604020202020204" pitchFamily="34" charset="0"/>
              </a:rPr>
              <a:t>. Ar gael yn: </a:t>
            </a:r>
            <a:r>
              <a:rPr lang="en-GB" sz="2300" dirty="0">
                <a:latin typeface="Arial" panose="020B0604020202020204" pitchFamily="34" charset="0"/>
                <a:cs typeface="Arial" panose="020B0604020202020204" pitchFamily="34" charset="0"/>
                <a:hlinkClick r:id="rId3"/>
              </a:rPr>
              <a:t>https://llyw.cymru/sites/default/files/consultations/2021-05/cwricwlwm-gyfer-lleoliadau-meithrin-a-ariennir-cynhelir-dogfen-ymgynghori.pdf</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Cyrchwyd</a:t>
            </a:r>
            <a:r>
              <a:rPr lang="en-GB" sz="2300" dirty="0">
                <a:latin typeface="Arial" panose="020B0604020202020204" pitchFamily="34" charset="0"/>
                <a:cs typeface="Arial" panose="020B0604020202020204" pitchFamily="34" charset="0"/>
              </a:rPr>
              <a:t>: 15ed Hydref 2021)</a:t>
            </a:r>
          </a:p>
          <a:p>
            <a:pPr marL="0" marR="0" lvl="0" indent="0" algn="l" defTabSz="914400" rtl="0" eaLnBrk="0" fontAlgn="base" latinLnBrk="0" hangingPunct="0">
              <a:lnSpc>
                <a:spcPct val="100000"/>
              </a:lnSpc>
              <a:spcBef>
                <a:spcPct val="0"/>
              </a:spcBef>
              <a:spcAft>
                <a:spcPct val="0"/>
              </a:spcAft>
              <a:buClrTx/>
              <a:buSzTx/>
              <a:buFontTx/>
              <a:buNone/>
              <a:tabLst/>
            </a:pPr>
            <a:endParaRPr lang="en-GB" sz="2300" dirty="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sz="2300" dirty="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lang="en-GB" sz="2300" dirty="0">
                <a:latin typeface="Arial" panose="020B0604020202020204" pitchFamily="34" charset="0"/>
                <a:cs typeface="Arial" panose="020B0604020202020204" pitchFamily="34" charset="0"/>
              </a:rPr>
              <a:t>Llywodraeth Cymru (2021) </a:t>
            </a:r>
            <a:r>
              <a:rPr lang="en-GB" sz="2300" i="1" dirty="0">
                <a:latin typeface="Arial" panose="020B0604020202020204" pitchFamily="34" charset="0"/>
                <a:cs typeface="Arial" panose="020B0604020202020204" pitchFamily="34" charset="0"/>
              </a:rPr>
              <a:t>Maes </a:t>
            </a:r>
            <a:r>
              <a:rPr lang="en-GB" sz="2300" i="1" dirty="0" err="1">
                <a:latin typeface="Arial" panose="020B0604020202020204" pitchFamily="34" charset="0"/>
                <a:cs typeface="Arial" panose="020B0604020202020204" pitchFamily="34" charset="0"/>
              </a:rPr>
              <a:t>dysgu</a:t>
            </a:r>
            <a:r>
              <a:rPr lang="en-GB" sz="2300" i="1" dirty="0">
                <a:latin typeface="Arial" panose="020B0604020202020204" pitchFamily="34" charset="0"/>
                <a:cs typeface="Arial" panose="020B0604020202020204" pitchFamily="34" charset="0"/>
              </a:rPr>
              <a:t> a </a:t>
            </a:r>
            <a:r>
              <a:rPr lang="en-GB" sz="2300" i="1" dirty="0" err="1">
                <a:latin typeface="Arial" panose="020B0604020202020204" pitchFamily="34" charset="0"/>
                <a:cs typeface="Arial" panose="020B0604020202020204" pitchFamily="34" charset="0"/>
              </a:rPr>
              <a:t>profial</a:t>
            </a:r>
            <a:r>
              <a:rPr lang="en-GB" sz="2300" i="1" dirty="0">
                <a:latin typeface="Arial" panose="020B0604020202020204" pitchFamily="34" charset="0"/>
                <a:cs typeface="Arial" panose="020B0604020202020204" pitchFamily="34" charset="0"/>
              </a:rPr>
              <a:t> Y </a:t>
            </a:r>
            <a:r>
              <a:rPr lang="en-GB" sz="2300" i="1" dirty="0" err="1">
                <a:latin typeface="Arial" panose="020B0604020202020204" pitchFamily="34" charset="0"/>
                <a:cs typeface="Arial" panose="020B0604020202020204" pitchFamily="34" charset="0"/>
              </a:rPr>
              <a:t>Dyniaethau</a:t>
            </a:r>
            <a:r>
              <a:rPr lang="en-GB" sz="2300" dirty="0">
                <a:latin typeface="Arial" panose="020B0604020202020204" pitchFamily="34" charset="0"/>
                <a:cs typeface="Arial" panose="020B0604020202020204" pitchFamily="34" charset="0"/>
              </a:rPr>
              <a:t>. Ar gael yn: </a:t>
            </a:r>
            <a:r>
              <a:rPr lang="en-GB" sz="2300" dirty="0">
                <a:latin typeface="Arial" panose="020B0604020202020204" pitchFamily="34" charset="0"/>
                <a:cs typeface="Arial" panose="020B0604020202020204" pitchFamily="34" charset="0"/>
                <a:hlinkClick r:id="rId4"/>
              </a:rPr>
              <a:t>https://hwb.gov.wales/cwricwlwm-i-gymru/y-dyniaethau/datganiadau-o-r-hyn-sy-n-bwysig</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Cyrchwyd</a:t>
            </a:r>
            <a:r>
              <a:rPr lang="en-GB" sz="2300" dirty="0">
                <a:latin typeface="Arial" panose="020B0604020202020204" pitchFamily="34" charset="0"/>
                <a:cs typeface="Arial" panose="020B0604020202020204" pitchFamily="34" charset="0"/>
              </a:rPr>
              <a:t>: 15ed </a:t>
            </a:r>
            <a:r>
              <a:rPr lang="en-GB" sz="2300" dirty="0" err="1">
                <a:latin typeface="Arial" panose="020B0604020202020204" pitchFamily="34" charset="0"/>
                <a:cs typeface="Arial" panose="020B0604020202020204" pitchFamily="34" charset="0"/>
              </a:rPr>
              <a:t>Hyderf</a:t>
            </a:r>
            <a:r>
              <a:rPr lang="en-GB" sz="2300" dirty="0">
                <a:latin typeface="Arial" panose="020B0604020202020204" pitchFamily="34" charset="0"/>
                <a:cs typeface="Arial" panose="020B0604020202020204" pitchFamily="34" charset="0"/>
              </a:rPr>
              <a:t> 2021)</a:t>
            </a:r>
          </a:p>
          <a:p>
            <a:pPr marL="0" marR="0" lvl="0" indent="0" algn="l" defTabSz="914400" rtl="0" eaLnBrk="0" fontAlgn="base" latinLnBrk="0" hangingPunct="0">
              <a:lnSpc>
                <a:spcPct val="100000"/>
              </a:lnSpc>
              <a:spcBef>
                <a:spcPct val="0"/>
              </a:spcBef>
              <a:spcAft>
                <a:spcPct val="0"/>
              </a:spcAft>
              <a:buClrTx/>
              <a:buSzTx/>
              <a:buFontTx/>
              <a:buNone/>
              <a:tabLst/>
            </a:pPr>
            <a:endParaRPr lang="en-GB" sz="2300" dirty="0">
              <a:latin typeface="Arial" panose="020B0604020202020204" pitchFamily="34" charset="0"/>
              <a:cs typeface="Arial" panose="020B0604020202020204" pitchFamily="34" charset="0"/>
            </a:endParaRPr>
          </a:p>
          <a:p>
            <a:pPr marL="0" indent="0">
              <a:buNone/>
            </a:pPr>
            <a:r>
              <a:rPr lang="en-GB" sz="2300" dirty="0">
                <a:latin typeface="Arial" panose="020B0604020202020204" pitchFamily="34" charset="0"/>
                <a:cs typeface="Arial" panose="020B0604020202020204" pitchFamily="34" charset="0"/>
              </a:rPr>
              <a:t>Nauman, I.K. (2018) ‘Early childhood education </a:t>
            </a:r>
            <a:r>
              <a:rPr lang="en-GB" sz="2500" dirty="0">
                <a:latin typeface="Arial" panose="020B0604020202020204" pitchFamily="34" charset="0"/>
                <a:cs typeface="Arial" panose="020B0604020202020204" pitchFamily="34" charset="0"/>
              </a:rPr>
              <a:t>and care policy: Beyond quantity and quality, for human development’ In: </a:t>
            </a:r>
            <a:r>
              <a:rPr lang="en-GB" sz="2500" dirty="0" err="1">
                <a:latin typeface="Arial" panose="020B0604020202020204" pitchFamily="34" charset="0"/>
                <a:cs typeface="Arial" panose="020B0604020202020204" pitchFamily="34" charset="0"/>
              </a:rPr>
              <a:t>Trevarthen</a:t>
            </a:r>
            <a:r>
              <a:rPr lang="en-GB" sz="2500" dirty="0">
                <a:latin typeface="Arial" panose="020B0604020202020204" pitchFamily="34" charset="0"/>
                <a:cs typeface="Arial" panose="020B0604020202020204" pitchFamily="34" charset="0"/>
              </a:rPr>
              <a:t>, C.,  Delafield-Butt, J., and Dunlop, A-W. </a:t>
            </a:r>
            <a:r>
              <a:rPr lang="en-GB" sz="2500" i="1" dirty="0">
                <a:effectLst/>
                <a:latin typeface="Arial" panose="020B0604020202020204" pitchFamily="34" charset="0"/>
                <a:cs typeface="Arial" panose="020B0604020202020204" pitchFamily="34" charset="0"/>
              </a:rPr>
              <a:t>The Child's Curriculum: Working with the Natural Voices of Young Children. </a:t>
            </a:r>
            <a:r>
              <a:rPr lang="en-GB" sz="2500" dirty="0">
                <a:effectLst/>
                <a:latin typeface="Arial" panose="020B0604020202020204" pitchFamily="34" charset="0"/>
                <a:cs typeface="Arial" panose="020B0604020202020204" pitchFamily="34" charset="0"/>
              </a:rPr>
              <a:t>Oxford Scholarship Online</a:t>
            </a:r>
          </a:p>
          <a:p>
            <a:pPr marL="0" indent="0">
              <a:buNone/>
            </a:pPr>
            <a:endParaRPr lang="en-GB" sz="25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107566824"/>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15A90B6D-7DAC-47F2-8BD6-086D17DF8D11}"/>
              </a:ext>
            </a:extLst>
          </p:cNvPr>
          <p:cNvSpPr>
            <a:spLocks noGrp="1"/>
          </p:cNvSpPr>
          <p:nvPr>
            <p:ph idx="1"/>
          </p:nvPr>
        </p:nvSpPr>
        <p:spPr>
          <a:xfrm>
            <a:off x="332874" y="312822"/>
            <a:ext cx="10972800" cy="3917032"/>
          </a:xfrm>
        </p:spPr>
        <p:txBody>
          <a:bodyPr>
            <a:normAutofit/>
          </a:bodyPr>
          <a:lstStyle/>
          <a:p>
            <a:pPr marL="0" indent="0" algn="l">
              <a:buNone/>
            </a:pPr>
            <a:r>
              <a:rPr lang="en-GB" sz="1200" dirty="0">
                <a:latin typeface="Arial" panose="020B0604020202020204" pitchFamily="34" charset="0"/>
                <a:cs typeface="Arial" panose="020B0604020202020204" pitchFamily="34" charset="0"/>
              </a:rPr>
              <a:t>Macpherson, W. (1999) The Stephen Lawrence Inquiry: Report from an inquiry by Sir William Macpherson of Cluny. London. Stationary Office </a:t>
            </a:r>
          </a:p>
          <a:p>
            <a:pPr marL="0" indent="0" algn="l">
              <a:buNone/>
            </a:pPr>
            <a:endParaRPr lang="en-GB" sz="1200" dirty="0">
              <a:latin typeface="Arial" panose="020B0604020202020204" pitchFamily="34" charset="0"/>
              <a:cs typeface="Arial" panose="020B0604020202020204" pitchFamily="34" charset="0"/>
            </a:endParaRPr>
          </a:p>
          <a:p>
            <a:pPr marL="0" indent="0" algn="l">
              <a:buNone/>
            </a:pPr>
            <a:r>
              <a:rPr lang="en-GB" sz="1200" dirty="0">
                <a:latin typeface="Arial" panose="020B0604020202020204" pitchFamily="34" charset="0"/>
                <a:cs typeface="Arial" panose="020B0604020202020204" pitchFamily="34" charset="0"/>
              </a:rPr>
              <a:t>OECD (2020a) </a:t>
            </a:r>
            <a:r>
              <a:rPr lang="en-GB" sz="1200" b="0" i="0" dirty="0">
                <a:solidFill>
                  <a:srgbClr val="04629A"/>
                </a:solidFill>
                <a:effectLst/>
                <a:latin typeface="Arial" panose="020B0604020202020204" pitchFamily="34" charset="0"/>
                <a:cs typeface="Arial" panose="020B0604020202020204" pitchFamily="34" charset="0"/>
              </a:rPr>
              <a:t>Implementing Education Policies: Achieving the New Curriculum for Wales Available at: </a:t>
            </a:r>
            <a:r>
              <a:rPr lang="en-GB" sz="1200" dirty="0">
                <a:latin typeface="Arial" panose="020B0604020202020204" pitchFamily="34" charset="0"/>
                <a:cs typeface="Arial" panose="020B0604020202020204" pitchFamily="34" charset="0"/>
                <a:hlinkClick r:id="rId2"/>
              </a:rPr>
              <a:t>https://read.oecd-ilibrary.org/education/achieving-the-new-curriculum-for-wales_4b483953-en#page49ing-the-new-curriculum-for-wales_4b483953-en#page1</a:t>
            </a:r>
            <a:r>
              <a:rPr lang="en-GB" sz="1200" dirty="0">
                <a:latin typeface="Arial" panose="020B0604020202020204" pitchFamily="34" charset="0"/>
                <a:cs typeface="Arial" panose="020B0604020202020204" pitchFamily="34" charset="0"/>
              </a:rPr>
              <a:t> (Accessed: 15/10/2021)</a:t>
            </a:r>
          </a:p>
          <a:p>
            <a:pPr marL="0" indent="0" algn="l">
              <a:buNone/>
            </a:pPr>
            <a:endParaRPr lang="en-GB" sz="1200" dirty="0">
              <a:latin typeface="Arial" panose="020B0604020202020204" pitchFamily="34" charset="0"/>
              <a:cs typeface="Arial" panose="020B0604020202020204" pitchFamily="34" charset="0"/>
            </a:endParaRPr>
          </a:p>
          <a:p>
            <a:pPr marL="0" indent="0" algn="l">
              <a:buNone/>
            </a:pPr>
            <a:r>
              <a:rPr lang="en-GB" sz="1200" dirty="0">
                <a:latin typeface="Arial" panose="020B0604020202020204" pitchFamily="34" charset="0"/>
                <a:cs typeface="Arial" panose="020B0604020202020204" pitchFamily="34" charset="0"/>
              </a:rPr>
              <a:t>OECD (2020b) </a:t>
            </a:r>
            <a:r>
              <a:rPr lang="en-GB" sz="1200" i="1" dirty="0">
                <a:latin typeface="Arial" panose="020B0604020202020204" pitchFamily="34" charset="0"/>
                <a:cs typeface="Arial" panose="020B0604020202020204" pitchFamily="34" charset="0"/>
              </a:rPr>
              <a:t>Achieving the New Curriculum for Wales</a:t>
            </a:r>
            <a:r>
              <a:rPr lang="en-GB" sz="1200" dirty="0">
                <a:latin typeface="Arial" panose="020B0604020202020204" pitchFamily="34" charset="0"/>
                <a:cs typeface="Arial" panose="020B0604020202020204" pitchFamily="34" charset="0"/>
              </a:rPr>
              <a:t> OECD Education Publication Series No.7 Available at: https://atrico.org/wp-content/uploads/2019/11/Achieving-the-curriculum-for-Wales-PP.pdf (Accessed: 15/10/2021)</a:t>
            </a:r>
            <a:endParaRPr lang="en-GB" sz="1200" i="1" dirty="0">
              <a:latin typeface="Arial" panose="020B0604020202020204" pitchFamily="34" charset="0"/>
              <a:cs typeface="Arial" panose="020B0604020202020204" pitchFamily="34" charset="0"/>
            </a:endParaRPr>
          </a:p>
          <a:p>
            <a:pPr marL="0" indent="0">
              <a:buNone/>
            </a:pPr>
            <a:endParaRPr lang="en-GB" sz="1200" dirty="0">
              <a:effectLst/>
              <a:latin typeface="Arial" panose="020B0604020202020204" pitchFamily="34" charset="0"/>
              <a:cs typeface="Arial" panose="020B0604020202020204" pitchFamily="34" charset="0"/>
            </a:endParaRPr>
          </a:p>
          <a:p>
            <a:pPr marL="0" indent="0">
              <a:buNone/>
            </a:pPr>
            <a:r>
              <a:rPr lang="en-GB" sz="1200" dirty="0" err="1">
                <a:latin typeface="Arial" panose="020B0604020202020204" pitchFamily="34" charset="0"/>
                <a:cs typeface="Arial" panose="020B0604020202020204" pitchFamily="34" charset="0"/>
              </a:rPr>
              <a:t>Viennet</a:t>
            </a:r>
            <a:r>
              <a:rPr lang="en-GB" sz="1200" dirty="0">
                <a:latin typeface="Arial" panose="020B0604020202020204" pitchFamily="34" charset="0"/>
                <a:cs typeface="Arial" panose="020B0604020202020204" pitchFamily="34" charset="0"/>
              </a:rPr>
              <a:t>, R. Pont, B. (2017</a:t>
            </a:r>
            <a:r>
              <a:rPr lang="en-GB" sz="1200" i="1" dirty="0">
                <a:latin typeface="Arial" panose="020B0604020202020204" pitchFamily="34" charset="0"/>
                <a:cs typeface="Arial" panose="020B0604020202020204" pitchFamily="34" charset="0"/>
              </a:rPr>
              <a:t>) Education policy implementation: A literature review and proposed framework.</a:t>
            </a:r>
            <a:r>
              <a:rPr lang="en-GB" sz="1200" dirty="0">
                <a:latin typeface="Arial" panose="020B0604020202020204" pitchFamily="34" charset="0"/>
                <a:cs typeface="Arial" panose="020B0604020202020204" pitchFamily="34" charset="0"/>
              </a:rPr>
              <a:t> OECD Education Working Paper No. 162 Available at: </a:t>
            </a:r>
            <a:r>
              <a:rPr lang="en-GB" sz="1200" dirty="0">
                <a:latin typeface="Arial" panose="020B0604020202020204" pitchFamily="34" charset="0"/>
                <a:cs typeface="Arial" panose="020B0604020202020204" pitchFamily="34" charset="0"/>
                <a:hlinkClick r:id="rId3"/>
              </a:rPr>
              <a:t>https://www.oecd-ilibrary.org/docserver/fc467a64-en.pdf?expires=1634295296&amp;id=id&amp;accname=guest&amp;checksum=E808968935BCE96E344EE4D617DEC244</a:t>
            </a:r>
            <a:r>
              <a:rPr lang="en-GB" sz="1200" dirty="0">
                <a:latin typeface="Arial" panose="020B0604020202020204" pitchFamily="34" charset="0"/>
                <a:cs typeface="Arial" panose="020B0604020202020204" pitchFamily="34" charset="0"/>
              </a:rPr>
              <a:t> (Accessed: 15/10/2021)</a:t>
            </a:r>
          </a:p>
          <a:p>
            <a:pPr marL="0" indent="0">
              <a:buNone/>
            </a:pPr>
            <a:endParaRPr lang="en-GB" sz="1200"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Welsh Government (2017) Flying Start – Annex Transition Guidance. Available at: </a:t>
            </a:r>
            <a:r>
              <a:rPr lang="en-GB" sz="1200" dirty="0">
                <a:latin typeface="Arial" panose="020B0604020202020204" pitchFamily="34" charset="0"/>
                <a:cs typeface="Arial" panose="020B0604020202020204" pitchFamily="34" charset="0"/>
                <a:hlinkClick r:id="rId4"/>
              </a:rPr>
              <a:t>https://gov.wales/sites/default/files/publications/2019-07/flying-start-transition-guidance-for-professionals.pdf</a:t>
            </a:r>
            <a:r>
              <a:rPr lang="en-GB" sz="1200" dirty="0">
                <a:latin typeface="Arial" panose="020B0604020202020204" pitchFamily="34" charset="0"/>
                <a:cs typeface="Arial" panose="020B0604020202020204" pitchFamily="34" charset="0"/>
              </a:rPr>
              <a:t>  (Accessed: 15/10/2021)</a:t>
            </a:r>
          </a:p>
          <a:p>
            <a:pPr marL="0" indent="0">
              <a:buNone/>
            </a:pPr>
            <a:endParaRPr lang="en-GB" sz="1200"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Welsh Government (2021) </a:t>
            </a:r>
            <a:r>
              <a:rPr lang="en-GB" sz="1200" dirty="0">
                <a:effectLst/>
                <a:latin typeface="Arial" panose="020B0604020202020204" pitchFamily="34" charset="0"/>
                <a:cs typeface="Arial" panose="020B0604020202020204" pitchFamily="34" charset="0"/>
              </a:rPr>
              <a:t>Welsh Government (2021) A curriculum for funded non-maintained nursery settings. Available at: </a:t>
            </a:r>
          </a:p>
          <a:p>
            <a:pPr marL="0" indent="0">
              <a:buNone/>
            </a:pPr>
            <a:endParaRPr lang="en-GB" dirty="0"/>
          </a:p>
        </p:txBody>
      </p:sp>
    </p:spTree>
    <p:extLst>
      <p:ext uri="{BB962C8B-B14F-4D97-AF65-F5344CB8AC3E}">
        <p14:creationId xmlns:p14="http://schemas.microsoft.com/office/powerpoint/2010/main" val="187479711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5" ma:contentTypeDescription="Create a new document." ma:contentTypeScope="" ma:versionID="cd6363ea4f4541baaf4aadf57a86f719">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24f73608559c122f1aad4c20a927a94a"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832FF2C-68B0-4E00-A2C8-A0C04167FED0}">
  <ds:schemaRefs>
    <ds:schemaRef ds:uri="http://schemas.microsoft.com/sharepoint/v3/contenttype/forms"/>
  </ds:schemaRefs>
</ds:datastoreItem>
</file>

<file path=customXml/itemProps2.xml><?xml version="1.0" encoding="utf-8"?>
<ds:datastoreItem xmlns:ds="http://schemas.openxmlformats.org/officeDocument/2006/customXml" ds:itemID="{017E4CE4-E2F6-4D5B-B0FB-8791E42937EB}">
  <ds:schemaRefs>
    <ds:schemaRef ds:uri="http://purl.org/dc/dcmitype/"/>
    <ds:schemaRef ds:uri="http://schemas.microsoft.com/office/2006/documentManagement/types"/>
    <ds:schemaRef ds:uri="http://schemas.microsoft.com/office/infopath/2007/PartnerControls"/>
    <ds:schemaRef ds:uri="http://purl.org/dc/terms/"/>
    <ds:schemaRef ds:uri="http://www.w3.org/XML/1998/namespace"/>
    <ds:schemaRef ds:uri="http://purl.org/dc/elements/1.1/"/>
    <ds:schemaRef ds:uri="4f627824-a7cf-4e54-9661-934e5f85792b"/>
    <ds:schemaRef ds:uri="http://schemas.openxmlformats.org/package/2006/metadata/core-properties"/>
    <ds:schemaRef ds:uri="19514574-b5d9-49eb-9678-28308461b4ba"/>
    <ds:schemaRef ds:uri="http://schemas.microsoft.com/office/2006/metadata/properties"/>
    <ds:schemaRef ds:uri="16bfc89a-06a0-41d6-ae50-6ff65b36cb8b"/>
    <ds:schemaRef ds:uri="e4a72011-89be-41d7-bd49-565121a9e247"/>
  </ds:schemaRefs>
</ds:datastoreItem>
</file>

<file path=customXml/itemProps3.xml><?xml version="1.0" encoding="utf-8"?>
<ds:datastoreItem xmlns:ds="http://schemas.openxmlformats.org/officeDocument/2006/customXml" ds:itemID="{C3E12468-C711-4CBA-96B2-9DA702E6B49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10178</TotalTime>
  <Words>6213</Words>
  <Application>Microsoft Office PowerPoint</Application>
  <PresentationFormat>Widescreen</PresentationFormat>
  <Paragraphs>349</Paragraphs>
  <Slides>64</Slides>
  <Notes>36</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64</vt:i4>
      </vt:variant>
    </vt:vector>
  </HeadingPairs>
  <TitlesOfParts>
    <vt:vector size="74" baseType="lpstr">
      <vt:lpstr>Aptos</vt:lpstr>
      <vt:lpstr>Arial</vt:lpstr>
      <vt:lpstr>Calibri</vt:lpstr>
      <vt:lpstr>Helvetica</vt:lpstr>
      <vt:lpstr>Myriad Pro</vt:lpstr>
      <vt:lpstr>Open Sans</vt:lpstr>
      <vt:lpstr>Oswald-Bold</vt:lpstr>
      <vt:lpstr>Oswald-RegularItalic</vt:lpstr>
      <vt:lpstr>Times New Roman</vt:lpstr>
      <vt:lpstr>20140311PresentationUWTSDTemplate</vt:lpstr>
      <vt:lpstr>Inclusive Leadership: Working together to support families.    </vt:lpstr>
      <vt:lpstr>Content</vt:lpstr>
      <vt:lpstr>Recap</vt:lpstr>
      <vt:lpstr>PowerPoint Presentation</vt:lpstr>
      <vt:lpstr>What is a policy?</vt:lpstr>
      <vt:lpstr>Common elements of policy</vt:lpstr>
      <vt:lpstr> Policies and practices: From Macro to Micro</vt:lpstr>
      <vt:lpstr>How are policies determined?</vt:lpstr>
      <vt:lpstr>Read these 2 views of childhood: what do you think?</vt:lpstr>
      <vt:lpstr>Words to look for in (any) policy documents that relate to inclusive leadership </vt:lpstr>
      <vt:lpstr>Some policies – do they enable inclusive leadership in EY? What are the problems?</vt:lpstr>
      <vt:lpstr>General issues in policy and early years</vt:lpstr>
      <vt:lpstr>PowerPoint Presentation</vt:lpstr>
      <vt:lpstr>Children’s Commissioner England: Embedding children’s right</vt:lpstr>
      <vt:lpstr>Children and Family Act 2014 </vt:lpstr>
      <vt:lpstr>PowerPoint Presentation</vt:lpstr>
      <vt:lpstr>How to search for legal documents</vt:lpstr>
      <vt:lpstr>EYFS Statutory Framework </vt:lpstr>
      <vt:lpstr>Excersise</vt:lpstr>
      <vt:lpstr>PowerPoint Presentation</vt:lpstr>
      <vt:lpstr>PowerPoint Presentation</vt:lpstr>
      <vt:lpstr>PowerPoint Presentation</vt:lpstr>
      <vt:lpstr>PowerPoint Presentation</vt:lpstr>
      <vt:lpstr>Read the Children’s Act 2004 and discuss how it applies to the multi-level framework.</vt:lpstr>
      <vt:lpstr>SEND code of practice 2015</vt:lpstr>
      <vt:lpstr>PowerPoint Presentation</vt:lpstr>
      <vt:lpstr> Embedding Children’s Rights in the Early Years</vt:lpstr>
      <vt:lpstr>  The Children and Families (Wales) Measure 2010)</vt:lpstr>
      <vt:lpstr>PowerPoint Presentation</vt:lpstr>
      <vt:lpstr>PowerPoint Presentation</vt:lpstr>
      <vt:lpstr>PowerPoint Presentation</vt:lpstr>
      <vt:lpstr>  Wellbeing of Future Generations (Wales) Act (2015) – The Five Ways of Working</vt:lpstr>
      <vt:lpstr>Wellbeing of Future Generations (Wales) Act (2015) – The Five Ways of Working</vt:lpstr>
      <vt:lpstr>Collaboration:</vt:lpstr>
      <vt:lpstr>Involvement   (WCVA, 2018 p.21)</vt:lpstr>
      <vt:lpstr>  Welsh Government (2020) Curriculum for Wales </vt:lpstr>
      <vt:lpstr>(OECD, 2020a t./p.71)</vt:lpstr>
      <vt:lpstr>PowerPoint Presentation</vt:lpstr>
      <vt:lpstr>Implementing the new curriculum</vt:lpstr>
      <vt:lpstr>Anti-Racist Wales Plan ( WG, 2022)</vt:lpstr>
      <vt:lpstr>The plan recognises that:</vt:lpstr>
      <vt:lpstr>WG (2022) Anti Racist Wales Plan:</vt:lpstr>
      <vt:lpstr>LlC (2022) Anti-Racist Wales Plan:</vt:lpstr>
      <vt:lpstr>WG (2022) Anti Racist Wales Plan:</vt:lpstr>
      <vt:lpstr>PowerPoint Presentation</vt:lpstr>
      <vt:lpstr>PowerPoint Presentation</vt:lpstr>
      <vt:lpstr>PowerPoint Presentation</vt:lpstr>
      <vt:lpstr>PowerPoint Presentation</vt:lpstr>
      <vt:lpstr> Changes to the Curriculum in Wales</vt:lpstr>
      <vt:lpstr>PowerPoint Presentation</vt:lpstr>
      <vt:lpstr>PowerPoint Presentation</vt:lpstr>
      <vt:lpstr> </vt:lpstr>
      <vt:lpstr>Welsh Government (2022)</vt:lpstr>
      <vt:lpstr>PowerPoint Presentation</vt:lpstr>
      <vt:lpstr>PowerPoint Presentation</vt:lpstr>
      <vt:lpstr>Micro level policies</vt:lpstr>
      <vt:lpstr>Welsh Government (2017) Flying Start – Annex Transition Guidance</vt:lpstr>
      <vt:lpstr>Consider</vt:lpstr>
      <vt:lpstr>Micro level policies – in settings</vt:lpstr>
      <vt:lpstr>PowerPoint Presentation</vt:lpstr>
      <vt:lpstr>Institutional racism</vt:lpstr>
      <vt:lpstr> Questions to consider for policy in the early years?</vt:lpstr>
      <vt:lpstr>References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EAEC6010-C Greening Childhood Lecture</dc:title>
  <dc:creator>Glenda Tinney</dc:creator>
  <cp:lastModifiedBy>Debra Odeh</cp:lastModifiedBy>
  <cp:revision>88</cp:revision>
  <dcterms:created xsi:type="dcterms:W3CDTF">2017-11-08T21:18:33Z</dcterms:created>
  <dcterms:modified xsi:type="dcterms:W3CDTF">2024-12-09T00:04:17Z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0x010100B144F219396AFE458016C97602F34B7A</vt:lpwstr>
  </property>
</Properties>
</file>