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30"/>
  </p:notesMasterIdLst>
  <p:sldIdLst>
    <p:sldId id="256" r:id="rId2"/>
    <p:sldId id="261" r:id="rId3"/>
    <p:sldId id="271" r:id="rId4"/>
    <p:sldId id="272" r:id="rId5"/>
    <p:sldId id="289" r:id="rId6"/>
    <p:sldId id="290" r:id="rId7"/>
    <p:sldId id="257" r:id="rId8"/>
    <p:sldId id="293" r:id="rId9"/>
    <p:sldId id="275" r:id="rId10"/>
    <p:sldId id="259" r:id="rId11"/>
    <p:sldId id="291" r:id="rId12"/>
    <p:sldId id="279" r:id="rId13"/>
    <p:sldId id="264" r:id="rId14"/>
    <p:sldId id="285" r:id="rId15"/>
    <p:sldId id="277" r:id="rId16"/>
    <p:sldId id="278" r:id="rId17"/>
    <p:sldId id="284" r:id="rId18"/>
    <p:sldId id="273" r:id="rId19"/>
    <p:sldId id="280" r:id="rId20"/>
    <p:sldId id="276" r:id="rId21"/>
    <p:sldId id="282" r:id="rId22"/>
    <p:sldId id="268" r:id="rId23"/>
    <p:sldId id="294" r:id="rId24"/>
    <p:sldId id="265" r:id="rId25"/>
    <p:sldId id="262" r:id="rId26"/>
    <p:sldId id="269" r:id="rId27"/>
    <p:sldId id="263" r:id="rId28"/>
    <p:sldId id="292"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59" autoAdjust="0"/>
    <p:restoredTop sz="86918" autoAdjust="0"/>
  </p:normalViewPr>
  <p:slideViewPr>
    <p:cSldViewPr>
      <p:cViewPr>
        <p:scale>
          <a:sx n="66" d="100"/>
          <a:sy n="66" d="100"/>
        </p:scale>
        <p:origin x="-1626" y="-38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C8D6D1-1D65-4ED9-B35B-C090190784BA}" type="datetimeFigureOut">
              <a:rPr lang="en-GB" smtClean="0"/>
              <a:pPr/>
              <a:t>08/11/2011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A2FC5-F6D0-4D8E-9FDE-0FF54F04B35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10</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4A2FC5-F6D0-4D8E-9FDE-0FF54F04B35C}" type="slidenum">
              <a:rPr lang="en-GB" smtClean="0"/>
              <a:pPr/>
              <a:t>18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 </a:t>
            </a:r>
          </a:p>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21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FEA193D1-8909-4E20-AB5E-828079124290}" type="datetime1">
              <a:rPr lang="en-US" smtClean="0"/>
              <a:pPr/>
              <a:t>11/8/2011</a:t>
            </a:fld>
            <a:endParaRPr lang="en-US" dirty="0"/>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FFC8E56-1E2C-49FC-BC81-71D7503DED59}" type="datetime1">
              <a:rPr lang="en-US" smtClean="0"/>
              <a:pPr/>
              <a:t>11/8/2011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A126C11D-8F11-4845-A6B0-BCD8A265C133}" type="datetime1">
              <a:rPr lang="en-US" smtClean="0"/>
              <a:pPr/>
              <a:t>11/8/2011</a:t>
            </a:fld>
            <a:endParaRPr lang="en-US" dirty="0"/>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22943FD-A6E8-481B-898E-267FC31EFB76}" type="datetime1">
              <a:rPr lang="en-US" smtClean="0"/>
              <a:pPr/>
              <a:t>11/8/2011</a:t>
            </a:fld>
            <a:endParaRPr lang="en-US" dirty="0"/>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B0B28E2E-25D2-4BE4-B5D2-3AE09DF772AB}" type="datetime1">
              <a:rPr lang="en-US" smtClean="0"/>
              <a:pPr/>
              <a:t>11/8/2011</a:t>
            </a:fld>
            <a:endParaRPr lang="en-US" dirty="0"/>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4EAE434-BCB2-4D3D-93AC-1F222A49DB17}" type="datetime1">
              <a:rPr lang="en-US" smtClean="0"/>
              <a:pPr/>
              <a:t>11/8/2011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B31B3D-41AA-4C15-BEBA-980C3CADAAF7}" type="datetime1">
              <a:rPr lang="en-US" smtClean="0"/>
              <a:pPr/>
              <a:t>11/8/2011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4E77AD32-AA9B-417B-BE96-3D67D68B466C}" type="datetime1">
              <a:rPr lang="en-US" smtClean="0"/>
              <a:pPr/>
              <a:t>11/8/2011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Date Placeholder 11"/>
          <p:cNvSpPr>
            <a:spLocks noGrp="1"/>
          </p:cNvSpPr>
          <p:nvPr>
            <p:ph type="dt" sz="half" idx="10"/>
          </p:nvPr>
        </p:nvSpPr>
        <p:spPr>
          <a:xfrm>
            <a:off x="6248400" y="6248400"/>
            <a:ext cx="2667000" cy="365125"/>
          </a:xfrm>
        </p:spPr>
        <p:txBody>
          <a:bodyPr rtlCol="0"/>
          <a:lstStyle/>
          <a:p>
            <a:fld id="{A6B0D7FA-A03A-49B4-A78A-DC95E1599583}" type="datetime1">
              <a:rPr lang="en-US" smtClean="0"/>
              <a:pPr/>
              <a:t>11/8/2011</a:t>
            </a:fld>
            <a:endParaRPr lang="en-US" dirty="0"/>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a:xfrm>
            <a:off x="1600200" y="6248206"/>
            <a:ext cx="4572000" cy="365125"/>
          </a:xfrm>
        </p:spPr>
        <p:txBody>
          <a:bodyPr rtlCol="0"/>
          <a:lstStyle/>
          <a:p>
            <a:endParaRPr lang="en-US" dirty="0"/>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dirty="0"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C4395B1-F4A4-405C-B575-8B641CD609BE}" type="datetime1">
              <a:rPr lang="en-US" smtClean="0"/>
              <a:pPr/>
              <a:t>11/8/2011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A949E672-E570-4745-99CE-62FA3696E40A}" type="datetime1">
              <a:rPr lang="en-US" smtClean="0"/>
              <a:pPr/>
              <a:t>11/8/2011</a:t>
            </a:fld>
            <a:endParaRPr lang="en-US" dirty="0"/>
          </a:p>
        </p:txBody>
      </p:sp>
      <p:sp>
        <p:nvSpPr>
          <p:cNvPr id="5" name="Footer Placeholder 4"/>
          <p:cNvSpPr>
            <a:spLocks noGrp="1"/>
          </p:cNvSpPr>
          <p:nvPr>
            <p:ph type="ftr" sz="quarter" idx="11"/>
          </p:nvPr>
        </p:nvSpPr>
        <p:spPr>
          <a:xfrm>
            <a:off x="457201" y="6248207"/>
            <a:ext cx="5573483" cy="365125"/>
          </a:xfrm>
        </p:spPr>
        <p:txBody>
          <a:bodyPr/>
          <a:lstStyle/>
          <a:p>
            <a:endParaRPr lang="en-US" dirty="0"/>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2C0C08DD-027A-4799-9B1F-1E3E7CBCB916}" type="datetime1">
              <a:rPr lang="en-US" smtClean="0"/>
              <a:pPr/>
              <a:t>11/8/2011</a:t>
            </a:fld>
            <a:endParaRPr lang="en-US" dirty="0"/>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faculty.up.edu/asarnow/classic1.htm" TargetMode="External"/><Relationship Id="rId2" Type="http://schemas.openxmlformats.org/officeDocument/2006/relationships/hyperlink" Target="http://hero055.edublogs.org/poetry-analysis-sonnet-75-by-edmund-spenser/" TargetMode="External"/><Relationship Id="rId1" Type="http://schemas.openxmlformats.org/officeDocument/2006/relationships/slideLayout" Target="../slideLayouts/slideLayout2.xml"/><Relationship Id="rId6" Type="http://schemas.openxmlformats.org/officeDocument/2006/relationships/hyperlink" Target="http://www.bbc.co.uk/religion/religions/christianity/saints/george_1.shtml" TargetMode="External"/><Relationship Id="rId5" Type="http://schemas.openxmlformats.org/officeDocument/2006/relationships/hyperlink" Target="http://www.lib.monash.edu.au/exhibitions/literature/xlit.html" TargetMode="External"/><Relationship Id="rId4" Type="http://schemas.openxmlformats.org/officeDocument/2006/relationships/hyperlink" Target="http://juliebindassanchez.blogspot.com/2010/09/faerie-queen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r"/>
            <a:r>
              <a:rPr lang="en-GB" sz="7300" cap="none" dirty="0" smtClean="0"/>
              <a:t>Edmund Spenser</a:t>
            </a:r>
            <a:r>
              <a:rPr lang="en-GB" dirty="0" smtClean="0"/>
              <a:t/>
            </a:r>
            <a:br>
              <a:rPr lang="en-GB" dirty="0" smtClean="0"/>
            </a:br>
            <a:r>
              <a:rPr lang="en-GB" dirty="0" smtClean="0"/>
              <a:t>The Renaissance</a:t>
            </a:r>
            <a:br>
              <a:rPr lang="en-GB" dirty="0" smtClean="0"/>
            </a:br>
            <a:endParaRPr lang="en-GB" dirty="0"/>
          </a:p>
        </p:txBody>
      </p:sp>
      <p:sp>
        <p:nvSpPr>
          <p:cNvPr id="3" name="Subtitle 2"/>
          <p:cNvSpPr>
            <a:spLocks noGrp="1"/>
          </p:cNvSpPr>
          <p:nvPr>
            <p:ph type="subTitle" idx="1"/>
          </p:nvPr>
        </p:nvSpPr>
        <p:spPr/>
        <p:txBody>
          <a:bodyPr>
            <a:normAutofit/>
          </a:bodyPr>
          <a:lstStyle/>
          <a:p>
            <a:pPr algn="r"/>
            <a:r>
              <a:rPr lang="en-GB" sz="3600" dirty="0" smtClean="0"/>
              <a:t>Louise Squire 2011</a:t>
            </a:r>
            <a:endParaRPr lang="en-GB" sz="36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a:t>
            </a:fld>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Edmund Spenser</a:t>
            </a:r>
            <a:br>
              <a:rPr lang="en-GB" dirty="0" smtClean="0"/>
            </a:br>
            <a:r>
              <a:rPr lang="en-GB" sz="2700" dirty="0" smtClean="0"/>
              <a:t>1552(?) - 1599</a:t>
            </a:r>
            <a:endParaRPr lang="en-GB" dirty="0"/>
          </a:p>
        </p:txBody>
      </p:sp>
      <p:sp>
        <p:nvSpPr>
          <p:cNvPr id="3" name="Content Placeholder 2"/>
          <p:cNvSpPr>
            <a:spLocks noGrp="1"/>
          </p:cNvSpPr>
          <p:nvPr>
            <p:ph sz="quarter" idx="1"/>
          </p:nvPr>
        </p:nvSpPr>
        <p:spPr>
          <a:xfrm>
            <a:off x="609600" y="1589566"/>
            <a:ext cx="4191000" cy="4963633"/>
          </a:xfrm>
        </p:spPr>
        <p:txBody>
          <a:bodyPr>
            <a:normAutofit fontScale="92500" lnSpcReduction="10000"/>
          </a:bodyPr>
          <a:lstStyle/>
          <a:p>
            <a:r>
              <a:rPr lang="en-GB" sz="2000" dirty="0" smtClean="0"/>
              <a:t>Born in London 1552?</a:t>
            </a:r>
          </a:p>
          <a:p>
            <a:r>
              <a:rPr lang="en-GB" sz="2000" dirty="0" smtClean="0"/>
              <a:t>Possibly couple of years later</a:t>
            </a:r>
          </a:p>
          <a:p>
            <a:r>
              <a:rPr lang="en-GB" sz="2000" dirty="0" smtClean="0"/>
              <a:t>Uncertainty about details: family possibly from Lancashire; father may have been a cloth weaver; possible connection with sheep</a:t>
            </a:r>
          </a:p>
          <a:p>
            <a:r>
              <a:rPr lang="en-GB" sz="2000" dirty="0" smtClean="0"/>
              <a:t>Entered school as a ‘poor scholar’ Merchant Taylor’s School; headmaster defender of the English Language </a:t>
            </a:r>
          </a:p>
          <a:p>
            <a:r>
              <a:rPr lang="en-GB" sz="2000" dirty="0" smtClean="0"/>
              <a:t>Published 6 epigrams and 2 sets of sonnets anonymously at age of 17-18</a:t>
            </a:r>
          </a:p>
          <a:p>
            <a:r>
              <a:rPr lang="en-GB" sz="2000" dirty="0" smtClean="0"/>
              <a:t>Pembroke Hall, Cambridge </a:t>
            </a:r>
          </a:p>
          <a:p>
            <a:r>
              <a:rPr lang="en-GB" sz="2000" dirty="0" smtClean="0"/>
              <a:t>Life in Ireland – desire to be at the Queen’s court </a:t>
            </a:r>
          </a:p>
          <a:p>
            <a:endParaRPr lang="en-GB" sz="2000" dirty="0" smtClean="0"/>
          </a:p>
          <a:p>
            <a:endParaRPr lang="en-GB" sz="2400" dirty="0" smtClean="0"/>
          </a:p>
          <a:p>
            <a:endParaRPr lang="en-GB" sz="2400" dirty="0"/>
          </a:p>
        </p:txBody>
      </p:sp>
      <p:pic>
        <p:nvPicPr>
          <p:cNvPr id="5" name="Content Placeholder 4" descr="sidneynpg_1.jpg"/>
          <p:cNvPicPr>
            <a:picLocks noGrp="1" noChangeAspect="1"/>
          </p:cNvPicPr>
          <p:nvPr>
            <p:ph sz="quarter" idx="2"/>
          </p:nvPr>
        </p:nvPicPr>
        <p:blipFill>
          <a:blip r:embed="rId2" cstate="print"/>
          <a:stretch>
            <a:fillRect/>
          </a:stretch>
        </p:blipFill>
        <p:spPr>
          <a:xfrm>
            <a:off x="4906186" y="1828800"/>
            <a:ext cx="3686986" cy="3686986"/>
          </a:xfrm>
        </p:spPr>
      </p:pic>
      <p:sp>
        <p:nvSpPr>
          <p:cNvPr id="6" name="TextBox 5"/>
          <p:cNvSpPr txBox="1"/>
          <p:nvPr/>
        </p:nvSpPr>
        <p:spPr>
          <a:xfrm>
            <a:off x="4876800" y="6096000"/>
            <a:ext cx="1600200" cy="369332"/>
          </a:xfrm>
          <a:prstGeom prst="rect">
            <a:avLst/>
          </a:prstGeom>
          <a:noFill/>
        </p:spPr>
        <p:txBody>
          <a:bodyPr wrap="square" rtlCol="0">
            <a:spAutoFit/>
          </a:bodyPr>
          <a:lstStyle/>
          <a:p>
            <a:r>
              <a:rPr lang="en-GB" dirty="0" smtClean="0"/>
              <a:t>Fig 1</a:t>
            </a:r>
            <a:endParaRPr lang="en-GB" dirty="0"/>
          </a:p>
        </p:txBody>
      </p:sp>
      <p:sp>
        <p:nvSpPr>
          <p:cNvPr id="7" name="Slide Number Placeholder 6"/>
          <p:cNvSpPr>
            <a:spLocks noGrp="1"/>
          </p:cNvSpPr>
          <p:nvPr>
            <p:ph type="sldNum" sz="quarter" idx="16"/>
          </p:nvPr>
        </p:nvSpPr>
        <p:spPr/>
        <p:txBody>
          <a:bodyPr>
            <a:normAutofit fontScale="85000" lnSpcReduction="20000"/>
          </a:bodyPr>
          <a:lstStyle/>
          <a:p>
            <a:fld id="{B6F15528-21DE-4FAA-801E-634DDDAF4B2B}" type="slidenum">
              <a:rPr lang="en-US" smtClean="0"/>
              <a:pPr/>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Background to Spenser (1552-1599)</a:t>
            </a:r>
            <a:endParaRPr lang="en-GB" dirty="0"/>
          </a:p>
        </p:txBody>
      </p:sp>
      <p:sp>
        <p:nvSpPr>
          <p:cNvPr id="3" name="Content Placeholder 2"/>
          <p:cNvSpPr>
            <a:spLocks noGrp="1"/>
          </p:cNvSpPr>
          <p:nvPr>
            <p:ph sz="quarter" idx="1"/>
          </p:nvPr>
        </p:nvSpPr>
        <p:spPr/>
        <p:txBody>
          <a:bodyPr>
            <a:normAutofit/>
          </a:bodyPr>
          <a:lstStyle/>
          <a:p>
            <a:r>
              <a:rPr lang="en-GB" sz="2800" dirty="0" smtClean="0"/>
              <a:t>Contemporaneous to Sidney</a:t>
            </a:r>
          </a:p>
          <a:p>
            <a:r>
              <a:rPr lang="en-GB" sz="2400" dirty="0" smtClean="0"/>
              <a:t>Reign of Elizabeth I</a:t>
            </a:r>
          </a:p>
          <a:p>
            <a:pPr lvl="1"/>
            <a:r>
              <a:rPr lang="en-GB" sz="2100" dirty="0" smtClean="0"/>
              <a:t>Establishment of national stability </a:t>
            </a:r>
          </a:p>
          <a:p>
            <a:r>
              <a:rPr lang="en-GB" sz="2400" dirty="0" err="1" smtClean="0"/>
              <a:t>More’s</a:t>
            </a:r>
            <a:r>
              <a:rPr lang="en-GB" sz="2400" dirty="0" smtClean="0"/>
              <a:t> </a:t>
            </a:r>
            <a:r>
              <a:rPr lang="en-GB" sz="2400" i="1" dirty="0" smtClean="0"/>
              <a:t>Utopia</a:t>
            </a:r>
            <a:r>
              <a:rPr lang="en-GB" sz="2400" dirty="0" smtClean="0"/>
              <a:t> translated into English </a:t>
            </a:r>
          </a:p>
          <a:p>
            <a:r>
              <a:rPr lang="en-GB" sz="2400" dirty="0" smtClean="0"/>
              <a:t>Influence of Virgil </a:t>
            </a:r>
            <a:r>
              <a:rPr lang="en-GB" sz="2400" i="1" dirty="0" smtClean="0"/>
              <a:t>The </a:t>
            </a:r>
            <a:r>
              <a:rPr lang="en-GB" sz="2400" i="1" dirty="0" err="1" smtClean="0"/>
              <a:t>Aeneid</a:t>
            </a:r>
            <a:r>
              <a:rPr lang="en-GB" sz="2400" i="1" dirty="0" smtClean="0"/>
              <a:t> </a:t>
            </a:r>
            <a:r>
              <a:rPr lang="en-GB" sz="2400" dirty="0" smtClean="0"/>
              <a:t>(e.g. relation of poet to ruler)</a:t>
            </a:r>
          </a:p>
          <a:p>
            <a:r>
              <a:rPr lang="en-GB" sz="2400" dirty="0" smtClean="0"/>
              <a:t>Calvinism  - Calvin’s </a:t>
            </a:r>
            <a:r>
              <a:rPr lang="en-GB" sz="2400" i="1" dirty="0" smtClean="0"/>
              <a:t>Institution of the Christian Religion  </a:t>
            </a:r>
            <a:r>
              <a:rPr lang="en-GB" sz="2400" dirty="0" smtClean="0"/>
              <a:t>translated by Norton, 1535. </a:t>
            </a:r>
          </a:p>
          <a:p>
            <a:r>
              <a:rPr lang="en-GB" sz="2400" dirty="0" smtClean="0"/>
              <a:t>1563 – start of Counter Reformation; plague throughout Europe</a:t>
            </a:r>
          </a:p>
          <a:p>
            <a:r>
              <a:rPr lang="en-GB" sz="2400" dirty="0" smtClean="0"/>
              <a:t>1564 births of Marlowe, Shakespeare, Galileo </a:t>
            </a:r>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3</a:t>
            </a:fld>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Faerie </a:t>
            </a:r>
            <a:r>
              <a:rPr lang="en-GB" i="1" dirty="0" err="1" smtClean="0"/>
              <a:t>Queene</a:t>
            </a:r>
            <a:r>
              <a:rPr lang="en-GB" i="1" dirty="0" smtClean="0"/>
              <a:t> </a:t>
            </a:r>
            <a:endParaRPr lang="en-GB" dirty="0"/>
          </a:p>
        </p:txBody>
      </p:sp>
      <p:pic>
        <p:nvPicPr>
          <p:cNvPr id="4" name="Content Placeholder 3" descr="title page faerie queene.gif"/>
          <p:cNvPicPr>
            <a:picLocks noGrp="1" noChangeAspect="1"/>
          </p:cNvPicPr>
          <p:nvPr>
            <p:ph sz="quarter" idx="1"/>
          </p:nvPr>
        </p:nvPicPr>
        <p:blipFill>
          <a:blip r:embed="rId2" cstate="print"/>
          <a:stretch>
            <a:fillRect/>
          </a:stretch>
        </p:blipFill>
        <p:spPr>
          <a:xfrm>
            <a:off x="945478" y="1589088"/>
            <a:ext cx="3214444" cy="4572000"/>
          </a:xfrm>
        </p:spPr>
      </p:pic>
      <p:sp>
        <p:nvSpPr>
          <p:cNvPr id="7" name="Content Placeholder 6"/>
          <p:cNvSpPr>
            <a:spLocks noGrp="1"/>
          </p:cNvSpPr>
          <p:nvPr>
            <p:ph sz="quarter" idx="2"/>
          </p:nvPr>
        </p:nvSpPr>
        <p:spPr>
          <a:xfrm>
            <a:off x="4844901" y="1600200"/>
            <a:ext cx="3886200" cy="5105400"/>
          </a:xfrm>
        </p:spPr>
        <p:txBody>
          <a:bodyPr>
            <a:normAutofit lnSpcReduction="10000"/>
          </a:bodyPr>
          <a:lstStyle/>
          <a:p>
            <a:pPr algn="ctr">
              <a:spcBef>
                <a:spcPts val="0"/>
              </a:spcBef>
              <a:buNone/>
            </a:pPr>
            <a:r>
              <a:rPr lang="en-GB" sz="1400" b="1" dirty="0" smtClean="0"/>
              <a:t>To</a:t>
            </a:r>
          </a:p>
          <a:p>
            <a:pPr algn="ctr">
              <a:spcBef>
                <a:spcPts val="0"/>
              </a:spcBef>
              <a:buNone/>
            </a:pPr>
            <a:r>
              <a:rPr lang="en-GB" sz="1400" b="1" dirty="0" smtClean="0"/>
              <a:t>THE MOST HIGH,</a:t>
            </a:r>
          </a:p>
          <a:p>
            <a:pPr algn="ctr">
              <a:spcBef>
                <a:spcPts val="0"/>
              </a:spcBef>
              <a:buNone/>
            </a:pPr>
            <a:r>
              <a:rPr lang="en-GB" sz="1400" b="1" dirty="0" smtClean="0"/>
              <a:t>MIGHTIE</a:t>
            </a:r>
          </a:p>
          <a:p>
            <a:pPr algn="ctr">
              <a:spcBef>
                <a:spcPts val="0"/>
              </a:spcBef>
              <a:buNone/>
            </a:pPr>
            <a:r>
              <a:rPr lang="en-GB" sz="1400" b="1" dirty="0" smtClean="0"/>
              <a:t>And</a:t>
            </a:r>
          </a:p>
          <a:p>
            <a:pPr algn="ctr">
              <a:spcBef>
                <a:spcPts val="0"/>
              </a:spcBef>
              <a:buNone/>
            </a:pPr>
            <a:r>
              <a:rPr lang="en-GB" sz="1400" b="1" dirty="0" smtClean="0"/>
              <a:t>MAGNIFICENT </a:t>
            </a:r>
          </a:p>
          <a:p>
            <a:pPr algn="ctr">
              <a:spcBef>
                <a:spcPts val="0"/>
              </a:spcBef>
              <a:buNone/>
            </a:pPr>
            <a:r>
              <a:rPr lang="en-GB" sz="1400" b="1" dirty="0" smtClean="0"/>
              <a:t>EMPRESSE RENOVV-</a:t>
            </a:r>
          </a:p>
          <a:p>
            <a:pPr algn="ctr">
              <a:spcBef>
                <a:spcPts val="0"/>
              </a:spcBef>
              <a:buNone/>
            </a:pPr>
            <a:r>
              <a:rPr lang="en-GB" sz="1400" b="1" dirty="0" smtClean="0"/>
              <a:t>MED FOR PIETE, VER-</a:t>
            </a:r>
          </a:p>
          <a:p>
            <a:pPr algn="ctr">
              <a:spcBef>
                <a:spcPts val="0"/>
              </a:spcBef>
              <a:buNone/>
            </a:pPr>
            <a:r>
              <a:rPr lang="en-GB" sz="1400" b="1" dirty="0" smtClean="0"/>
              <a:t>TVE, AND ALL GRATIOVS</a:t>
            </a:r>
          </a:p>
          <a:p>
            <a:pPr algn="ctr">
              <a:spcBef>
                <a:spcPts val="0"/>
              </a:spcBef>
              <a:buNone/>
            </a:pPr>
            <a:r>
              <a:rPr lang="en-GB" sz="1400" b="1" dirty="0" smtClean="0"/>
              <a:t>GOVERNMENT ELIZABETH BY</a:t>
            </a:r>
          </a:p>
          <a:p>
            <a:pPr algn="ctr">
              <a:spcBef>
                <a:spcPts val="0"/>
              </a:spcBef>
              <a:buNone/>
            </a:pPr>
            <a:r>
              <a:rPr lang="en-GB" sz="1400" b="1" dirty="0" smtClean="0"/>
              <a:t>THE GRACE OF GOD QVEENE</a:t>
            </a:r>
          </a:p>
          <a:p>
            <a:pPr algn="ctr">
              <a:spcBef>
                <a:spcPts val="0"/>
              </a:spcBef>
              <a:buNone/>
            </a:pPr>
            <a:r>
              <a:rPr lang="en-GB" sz="1400" b="1" dirty="0" smtClean="0"/>
              <a:t>OF ENGLAND FRAVNCE AND </a:t>
            </a:r>
          </a:p>
          <a:p>
            <a:pPr algn="ctr">
              <a:spcBef>
                <a:spcPts val="0"/>
              </a:spcBef>
              <a:buNone/>
            </a:pPr>
            <a:r>
              <a:rPr lang="en-GB" sz="1400" b="1" dirty="0" smtClean="0"/>
              <a:t>IRELAND AND OF VIRGI-</a:t>
            </a:r>
          </a:p>
          <a:p>
            <a:pPr algn="ctr">
              <a:spcBef>
                <a:spcPts val="0"/>
              </a:spcBef>
              <a:buNone/>
            </a:pPr>
            <a:r>
              <a:rPr lang="en-GB" sz="1400" b="1" dirty="0" smtClean="0"/>
              <a:t>NIA, DEFENDOVR OF THE</a:t>
            </a:r>
          </a:p>
          <a:p>
            <a:pPr algn="ctr">
              <a:spcBef>
                <a:spcPts val="0"/>
              </a:spcBef>
              <a:buNone/>
            </a:pPr>
            <a:r>
              <a:rPr lang="en-GB" sz="1400" b="1" dirty="0" smtClean="0"/>
              <a:t>FAITH, &amp;c. HER MOST</a:t>
            </a:r>
          </a:p>
          <a:p>
            <a:pPr algn="ctr">
              <a:spcBef>
                <a:spcPts val="0"/>
              </a:spcBef>
              <a:buNone/>
            </a:pPr>
            <a:r>
              <a:rPr lang="en-GB" sz="1400" b="1" dirty="0" smtClean="0"/>
              <a:t>HVMBLE SERVANT</a:t>
            </a:r>
          </a:p>
          <a:p>
            <a:pPr algn="ctr">
              <a:spcBef>
                <a:spcPts val="0"/>
              </a:spcBef>
              <a:buNone/>
            </a:pPr>
            <a:r>
              <a:rPr lang="en-GB" sz="1400" b="1" dirty="0" smtClean="0"/>
              <a:t>EDMVND SPENSER</a:t>
            </a:r>
          </a:p>
          <a:p>
            <a:pPr algn="ctr">
              <a:spcBef>
                <a:spcPts val="0"/>
              </a:spcBef>
              <a:buNone/>
            </a:pPr>
            <a:r>
              <a:rPr lang="en-GB" sz="1400" b="1" dirty="0" smtClean="0"/>
              <a:t>DOTHIN ALL HV-</a:t>
            </a:r>
          </a:p>
          <a:p>
            <a:pPr algn="ctr">
              <a:spcBef>
                <a:spcPts val="0"/>
              </a:spcBef>
              <a:buNone/>
            </a:pPr>
            <a:r>
              <a:rPr lang="en-GB" sz="1400" b="1" dirty="0" smtClean="0"/>
              <a:t>MILITIE DEDI-</a:t>
            </a:r>
          </a:p>
          <a:p>
            <a:pPr algn="ctr">
              <a:spcBef>
                <a:spcPts val="0"/>
              </a:spcBef>
              <a:buNone/>
            </a:pPr>
            <a:r>
              <a:rPr lang="en-GB" sz="1400" b="1" dirty="0" smtClean="0"/>
              <a:t>CATE, PRE-</a:t>
            </a:r>
          </a:p>
          <a:p>
            <a:pPr algn="ctr">
              <a:spcBef>
                <a:spcPts val="0"/>
              </a:spcBef>
              <a:buNone/>
            </a:pPr>
            <a:r>
              <a:rPr lang="en-GB" sz="1400" b="1" dirty="0" smtClean="0"/>
              <a:t>SENT</a:t>
            </a:r>
          </a:p>
          <a:p>
            <a:pPr algn="ctr">
              <a:spcBef>
                <a:spcPts val="0"/>
              </a:spcBef>
              <a:buNone/>
            </a:pPr>
            <a:r>
              <a:rPr lang="en-GB" sz="1400" b="1" dirty="0" smtClean="0"/>
              <a:t>AND CONSECRATE THESE</a:t>
            </a:r>
          </a:p>
          <a:p>
            <a:pPr algn="ctr">
              <a:spcBef>
                <a:spcPts val="0"/>
              </a:spcBef>
              <a:buNone/>
            </a:pPr>
            <a:r>
              <a:rPr lang="en-GB" sz="1400" b="1" dirty="0" smtClean="0"/>
              <a:t>HIS LABOVRS TO LIVE </a:t>
            </a:r>
          </a:p>
          <a:p>
            <a:pPr algn="ctr">
              <a:spcBef>
                <a:spcPts val="0"/>
              </a:spcBef>
              <a:buNone/>
            </a:pPr>
            <a:r>
              <a:rPr lang="en-GB" sz="1400" b="1" dirty="0" smtClean="0"/>
              <a:t>VVITH THE ETERNI-</a:t>
            </a:r>
          </a:p>
          <a:p>
            <a:pPr algn="ctr">
              <a:spcBef>
                <a:spcPts val="0"/>
              </a:spcBef>
              <a:buNone/>
            </a:pPr>
            <a:r>
              <a:rPr lang="en-GB" sz="1400" b="1" dirty="0" smtClean="0"/>
              <a:t>TIE OF HER</a:t>
            </a:r>
          </a:p>
          <a:p>
            <a:pPr algn="ctr">
              <a:spcBef>
                <a:spcPts val="0"/>
              </a:spcBef>
              <a:buNone/>
            </a:pPr>
            <a:r>
              <a:rPr lang="en-GB" sz="1400" b="1" dirty="0" smtClean="0"/>
              <a:t>FAME</a:t>
            </a:r>
            <a:endParaRPr lang="en-GB" sz="1800" b="1" dirty="0"/>
          </a:p>
        </p:txBody>
      </p:sp>
      <p:sp>
        <p:nvSpPr>
          <p:cNvPr id="5" name="TextBox 4"/>
          <p:cNvSpPr txBox="1"/>
          <p:nvPr/>
        </p:nvSpPr>
        <p:spPr>
          <a:xfrm>
            <a:off x="2362200" y="6248400"/>
            <a:ext cx="1600200" cy="369332"/>
          </a:xfrm>
          <a:prstGeom prst="rect">
            <a:avLst/>
          </a:prstGeom>
          <a:noFill/>
        </p:spPr>
        <p:txBody>
          <a:bodyPr wrap="square" rtlCol="0">
            <a:spAutoFit/>
          </a:bodyPr>
          <a:lstStyle/>
          <a:p>
            <a:r>
              <a:rPr lang="en-GB" dirty="0" smtClean="0"/>
              <a:t>Fig 2</a:t>
            </a:r>
            <a:endParaRPr lang="en-GB" dirty="0"/>
          </a:p>
        </p:txBody>
      </p:sp>
      <p:sp>
        <p:nvSpPr>
          <p:cNvPr id="6" name="Slide Number Placeholder 5"/>
          <p:cNvSpPr>
            <a:spLocks noGrp="1"/>
          </p:cNvSpPr>
          <p:nvPr>
            <p:ph type="sldNum" sz="quarter" idx="16"/>
          </p:nvPr>
        </p:nvSpPr>
        <p:spPr/>
        <p:txBody>
          <a:bodyPr>
            <a:normAutofit fontScale="85000" lnSpcReduction="20000"/>
          </a:bodyPr>
          <a:lstStyle/>
          <a:p>
            <a:fld id="{B6F15528-21DE-4FAA-801E-634DDDAF4B2B}" type="slidenum">
              <a:rPr lang="en-US" smtClean="0"/>
              <a:pPr/>
              <a:t>4</a:t>
            </a:fld>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Faerie </a:t>
            </a:r>
            <a:r>
              <a:rPr lang="en-GB" i="1" dirty="0" err="1" smtClean="0"/>
              <a:t>Queene</a:t>
            </a:r>
            <a:r>
              <a:rPr lang="en-GB" i="1" dirty="0" smtClean="0"/>
              <a:t> ?</a:t>
            </a:r>
            <a:endParaRPr lang="en-GB" dirty="0"/>
          </a:p>
        </p:txBody>
      </p:sp>
      <p:pic>
        <p:nvPicPr>
          <p:cNvPr id="4" name="Content Placeholder 3" descr="faerie queen elizabeth.jpg"/>
          <p:cNvPicPr>
            <a:picLocks noGrp="1" noChangeAspect="1"/>
          </p:cNvPicPr>
          <p:nvPr>
            <p:ph sz="quarter" idx="1"/>
          </p:nvPr>
        </p:nvPicPr>
        <p:blipFill>
          <a:blip r:embed="rId2" cstate="print"/>
          <a:stretch>
            <a:fillRect/>
          </a:stretch>
        </p:blipFill>
        <p:spPr>
          <a:xfrm>
            <a:off x="3002739" y="1600200"/>
            <a:ext cx="3373472" cy="4495800"/>
          </a:xfrm>
        </p:spPr>
      </p:pic>
      <p:sp>
        <p:nvSpPr>
          <p:cNvPr id="5" name="TextBox 4"/>
          <p:cNvSpPr txBox="1"/>
          <p:nvPr/>
        </p:nvSpPr>
        <p:spPr>
          <a:xfrm>
            <a:off x="762000" y="2819400"/>
            <a:ext cx="1905000" cy="923330"/>
          </a:xfrm>
          <a:prstGeom prst="rect">
            <a:avLst/>
          </a:prstGeom>
          <a:noFill/>
        </p:spPr>
        <p:txBody>
          <a:bodyPr wrap="square" rtlCol="0">
            <a:spAutoFit/>
          </a:bodyPr>
          <a:lstStyle/>
          <a:p>
            <a:r>
              <a:rPr lang="en-GB" dirty="0" smtClean="0"/>
              <a:t>Elizabeth I</a:t>
            </a:r>
          </a:p>
          <a:p>
            <a:r>
              <a:rPr lang="en-GB" dirty="0" smtClean="0"/>
              <a:t>Fig 3</a:t>
            </a:r>
          </a:p>
          <a:p>
            <a:endParaRPr lang="en-GB" dirty="0"/>
          </a:p>
        </p:txBody>
      </p:sp>
      <p:sp>
        <p:nvSpPr>
          <p:cNvPr id="6" name="Slide Number Placeholder 5"/>
          <p:cNvSpPr>
            <a:spLocks noGrp="1"/>
          </p:cNvSpPr>
          <p:nvPr>
            <p:ph type="sldNum" sz="quarter" idx="12"/>
          </p:nvPr>
        </p:nvSpPr>
        <p:spPr/>
        <p:txBody>
          <a:bodyPr>
            <a:normAutofit fontScale="85000" lnSpcReduction="20000"/>
          </a:bodyPr>
          <a:lstStyle/>
          <a:p>
            <a:fld id="{B6F15528-21DE-4FAA-801E-634DDDAF4B2B}" type="slidenum">
              <a:rPr lang="en-US" smtClean="0"/>
              <a:pPr/>
              <a:t>5</a:t>
            </a:fld>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248400"/>
            <a:ext cx="8153400" cy="457200"/>
          </a:xfrm>
        </p:spPr>
        <p:txBody>
          <a:bodyPr>
            <a:normAutofit/>
          </a:bodyPr>
          <a:lstStyle/>
          <a:p>
            <a:r>
              <a:rPr lang="en-GB" sz="2000" dirty="0" smtClean="0"/>
              <a:t>Fig 4: The </a:t>
            </a:r>
            <a:r>
              <a:rPr lang="en-GB" sz="2000" i="1" dirty="0" smtClean="0"/>
              <a:t>Faerie </a:t>
            </a:r>
            <a:r>
              <a:rPr lang="en-GB" sz="2000" i="1" dirty="0" err="1" smtClean="0"/>
              <a:t>Queene</a:t>
            </a:r>
            <a:r>
              <a:rPr lang="en-GB" sz="2000" dirty="0" smtClean="0"/>
              <a:t>  by Edmund Spenser </a:t>
            </a:r>
            <a:endParaRPr lang="en-GB" sz="2000" dirty="0"/>
          </a:p>
        </p:txBody>
      </p:sp>
      <p:pic>
        <p:nvPicPr>
          <p:cNvPr id="4" name="Content Placeholder 3" descr="eng9small.jpg"/>
          <p:cNvPicPr>
            <a:picLocks noGrp="1" noChangeAspect="1"/>
          </p:cNvPicPr>
          <p:nvPr>
            <p:ph sz="quarter" idx="1"/>
          </p:nvPr>
        </p:nvPicPr>
        <p:blipFill>
          <a:blip r:embed="rId2" cstate="print"/>
          <a:stretch>
            <a:fillRect/>
          </a:stretch>
        </p:blipFill>
        <p:spPr>
          <a:xfrm>
            <a:off x="381000" y="381000"/>
            <a:ext cx="8465857" cy="5756783"/>
          </a:xfrm>
        </p:spPr>
      </p:pic>
      <p:sp>
        <p:nvSpPr>
          <p:cNvPr id="5" name="Slide Number Placeholder 4"/>
          <p:cNvSpPr>
            <a:spLocks noGrp="1"/>
          </p:cNvSpPr>
          <p:nvPr>
            <p:ph type="sldNum" sz="quarter" idx="12"/>
          </p:nvPr>
        </p:nvSpPr>
        <p:spPr/>
        <p:txBody>
          <a:bodyPr>
            <a:normAutofit fontScale="85000" lnSpcReduction="20000"/>
          </a:bodyPr>
          <a:lstStyle/>
          <a:p>
            <a:fld id="{B6F15528-21DE-4FAA-801E-634DDDAF4B2B}" type="slidenum">
              <a:rPr lang="en-US" smtClean="0"/>
              <a:pPr/>
              <a:t>6</a:t>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i="1" dirty="0" smtClean="0"/>
              <a:t>The Faerie </a:t>
            </a:r>
            <a:r>
              <a:rPr lang="en-GB" sz="4000" i="1" dirty="0" err="1" smtClean="0"/>
              <a:t>Queene</a:t>
            </a:r>
            <a:r>
              <a:rPr lang="en-GB" sz="4000" i="1" dirty="0" smtClean="0"/>
              <a:t> </a:t>
            </a:r>
            <a:endParaRPr lang="en-GB" sz="4000" b="1" dirty="0">
              <a:solidFill>
                <a:schemeClr val="accent1">
                  <a:lumMod val="60000"/>
                  <a:lumOff val="40000"/>
                </a:schemeClr>
              </a:solidFill>
            </a:endParaRPr>
          </a:p>
        </p:txBody>
      </p:sp>
      <p:sp>
        <p:nvSpPr>
          <p:cNvPr id="3" name="Content Placeholder 2"/>
          <p:cNvSpPr>
            <a:spLocks noGrp="1"/>
          </p:cNvSpPr>
          <p:nvPr>
            <p:ph sz="quarter" idx="1"/>
          </p:nvPr>
        </p:nvSpPr>
        <p:spPr>
          <a:xfrm>
            <a:off x="381000" y="1676400"/>
            <a:ext cx="8305800" cy="4876800"/>
          </a:xfrm>
        </p:spPr>
        <p:txBody>
          <a:bodyPr>
            <a:noAutofit/>
          </a:bodyPr>
          <a:lstStyle/>
          <a:p>
            <a:r>
              <a:rPr lang="en-GB" sz="2400" dirty="0" smtClean="0"/>
              <a:t>“Disposed into twelve books, Fashioning XII </a:t>
            </a:r>
            <a:r>
              <a:rPr lang="en-GB" sz="2400" dirty="0" err="1" smtClean="0"/>
              <a:t>Morall</a:t>
            </a:r>
            <a:r>
              <a:rPr lang="en-GB" sz="2400" dirty="0" smtClean="0"/>
              <a:t> </a:t>
            </a:r>
            <a:r>
              <a:rPr lang="en-GB" sz="2400" dirty="0" err="1" smtClean="0"/>
              <a:t>vertues</a:t>
            </a:r>
            <a:r>
              <a:rPr lang="en-GB" sz="2400" dirty="0" smtClean="0"/>
              <a:t>” </a:t>
            </a:r>
          </a:p>
          <a:p>
            <a:r>
              <a:rPr lang="en-GB" sz="2400" dirty="0" smtClean="0"/>
              <a:t>“the general end ... Of all the </a:t>
            </a:r>
            <a:r>
              <a:rPr lang="en-GB" sz="2400" dirty="0" err="1" smtClean="0"/>
              <a:t>booke</a:t>
            </a:r>
            <a:r>
              <a:rPr lang="en-GB" sz="2400" dirty="0" smtClean="0"/>
              <a:t> is to fashion a gentleman or noble person in </a:t>
            </a:r>
            <a:r>
              <a:rPr lang="en-GB" sz="2400" dirty="0" err="1" smtClean="0"/>
              <a:t>vertuous</a:t>
            </a:r>
            <a:r>
              <a:rPr lang="en-GB" sz="2400" dirty="0" smtClean="0"/>
              <a:t> and gentle discipline” 1590 Edition, </a:t>
            </a:r>
            <a:r>
              <a:rPr lang="en-GB" sz="2400" i="1" dirty="0" smtClean="0"/>
              <a:t>Letter to Raleigh </a:t>
            </a:r>
          </a:p>
          <a:p>
            <a:r>
              <a:rPr lang="en-GB" sz="2400" dirty="0" smtClean="0"/>
              <a:t> Wide range of readings of the text </a:t>
            </a:r>
          </a:p>
          <a:p>
            <a:pPr lvl="1"/>
            <a:r>
              <a:rPr lang="en-GB" sz="2000" dirty="0" smtClean="0"/>
              <a:t>Textual / historical – interchanging</a:t>
            </a:r>
          </a:p>
          <a:p>
            <a:pPr lvl="1"/>
            <a:r>
              <a:rPr lang="en-GB" sz="2000" dirty="0" smtClean="0"/>
              <a:t>Allegory – political, religious, moral </a:t>
            </a:r>
          </a:p>
          <a:p>
            <a:pPr lvl="1"/>
            <a:r>
              <a:rPr lang="en-GB" sz="2000" dirty="0" smtClean="0"/>
              <a:t>Theme of </a:t>
            </a:r>
            <a:r>
              <a:rPr lang="en-GB" sz="2000" dirty="0" smtClean="0"/>
              <a:t>virtue</a:t>
            </a:r>
            <a:endParaRPr lang="en-GB" sz="2000" dirty="0" smtClean="0"/>
          </a:p>
          <a:p>
            <a:pPr lvl="1"/>
            <a:r>
              <a:rPr lang="en-GB" sz="2000" dirty="0" smtClean="0"/>
              <a:t>Gender: the reader as female (Virginia </a:t>
            </a:r>
            <a:r>
              <a:rPr lang="en-GB" sz="2000" dirty="0" err="1" smtClean="0"/>
              <a:t>Woolfe</a:t>
            </a:r>
            <a:r>
              <a:rPr lang="en-GB" sz="2000" dirty="0" smtClean="0"/>
              <a:t>)</a:t>
            </a:r>
          </a:p>
          <a:p>
            <a:pPr lvl="1"/>
            <a:r>
              <a:rPr lang="en-GB" sz="2000" dirty="0" smtClean="0"/>
              <a:t>O’Connell – prefers to think of ‘the historical dimension of </a:t>
            </a:r>
            <a:r>
              <a:rPr lang="en-GB" sz="2000" i="1" dirty="0" smtClean="0"/>
              <a:t>The Faerie </a:t>
            </a:r>
            <a:r>
              <a:rPr lang="en-GB" sz="2000" i="1" dirty="0" err="1" smtClean="0"/>
              <a:t>Queene</a:t>
            </a:r>
            <a:r>
              <a:rPr lang="en-GB" sz="2000" dirty="0" smtClean="0"/>
              <a:t>, rather than use the term ‘historical allegory’ (1977, 11)</a:t>
            </a:r>
          </a:p>
        </p:txBody>
      </p:sp>
      <p:sp>
        <p:nvSpPr>
          <p:cNvPr id="4" name="Slide Number Placeholder 3"/>
          <p:cNvSpPr>
            <a:spLocks noGrp="1"/>
          </p:cNvSpPr>
          <p:nvPr>
            <p:ph type="sldNum" sz="quarter" idx="16"/>
          </p:nvPr>
        </p:nvSpPr>
        <p:spPr/>
        <p:txBody>
          <a:bodyPr>
            <a:normAutofit fontScale="85000" lnSpcReduction="20000"/>
          </a:bodyPr>
          <a:lstStyle/>
          <a:p>
            <a:fld id="{B6F15528-21DE-4FAA-801E-634DDDAF4B2B}" type="slidenum">
              <a:rPr lang="en-US" smtClean="0"/>
              <a:pPr/>
              <a:t>7</a:t>
            </a:fld>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458200" cy="990600"/>
          </a:xfrm>
        </p:spPr>
        <p:txBody>
          <a:bodyPr>
            <a:noAutofit/>
          </a:bodyPr>
          <a:lstStyle/>
          <a:p>
            <a:pPr algn="ctr"/>
            <a:r>
              <a:rPr lang="en-GB" sz="3600" i="1" dirty="0" smtClean="0"/>
              <a:t>The Faerie </a:t>
            </a:r>
            <a:r>
              <a:rPr lang="en-GB" sz="3600" i="1" dirty="0" err="1" smtClean="0"/>
              <a:t>Queene</a:t>
            </a:r>
            <a:endParaRPr lang="en-GB" sz="3600" i="1" dirty="0"/>
          </a:p>
        </p:txBody>
      </p:sp>
      <p:sp>
        <p:nvSpPr>
          <p:cNvPr id="3" name="Content Placeholder 2"/>
          <p:cNvSpPr>
            <a:spLocks noGrp="1"/>
          </p:cNvSpPr>
          <p:nvPr>
            <p:ph sz="quarter" idx="1"/>
          </p:nvPr>
        </p:nvSpPr>
        <p:spPr>
          <a:xfrm>
            <a:off x="612648" y="1752600"/>
            <a:ext cx="8153400" cy="4800600"/>
          </a:xfrm>
        </p:spPr>
        <p:txBody>
          <a:bodyPr>
            <a:normAutofit fontScale="85000" lnSpcReduction="20000"/>
          </a:bodyPr>
          <a:lstStyle/>
          <a:p>
            <a:pPr>
              <a:buNone/>
            </a:pPr>
            <a:r>
              <a:rPr lang="en-GB" sz="3300" dirty="0" smtClean="0"/>
              <a:t>The general character of </a:t>
            </a:r>
            <a:r>
              <a:rPr lang="en-GB" sz="3300" i="1" dirty="0" smtClean="0"/>
              <a:t>The Faerie </a:t>
            </a:r>
            <a:r>
              <a:rPr lang="en-GB" sz="3300" i="1" dirty="0" err="1" smtClean="0"/>
              <a:t>Queene</a:t>
            </a:r>
            <a:endParaRPr lang="en-GB" sz="3300" dirty="0" smtClean="0"/>
          </a:p>
          <a:p>
            <a:r>
              <a:rPr lang="en-GB" sz="2800" dirty="0" smtClean="0"/>
              <a:t>Nationalistic politics</a:t>
            </a:r>
          </a:p>
          <a:p>
            <a:r>
              <a:rPr lang="en-GB" sz="2800" dirty="0" smtClean="0"/>
              <a:t>Protestant religiosity</a:t>
            </a:r>
          </a:p>
          <a:p>
            <a:r>
              <a:rPr lang="en-GB" sz="2800" dirty="0" smtClean="0"/>
              <a:t>Humanist summation of mythology</a:t>
            </a:r>
          </a:p>
          <a:p>
            <a:r>
              <a:rPr lang="en-GB" sz="2800" dirty="0" smtClean="0"/>
              <a:t>Literary anatomy of the imagination </a:t>
            </a:r>
          </a:p>
          <a:p>
            <a:pPr>
              <a:buNone/>
            </a:pPr>
            <a:endParaRPr lang="en-GB" sz="1000" dirty="0" smtClean="0"/>
          </a:p>
          <a:p>
            <a:pPr>
              <a:buNone/>
            </a:pPr>
            <a:r>
              <a:rPr lang="en-GB" sz="3300" dirty="0" smtClean="0"/>
              <a:t>The generic character of </a:t>
            </a:r>
            <a:r>
              <a:rPr lang="en-GB" sz="3300" i="1" dirty="0" smtClean="0"/>
              <a:t>The Faerie </a:t>
            </a:r>
            <a:r>
              <a:rPr lang="en-GB" sz="3300" i="1" dirty="0" err="1" smtClean="0"/>
              <a:t>Queene</a:t>
            </a:r>
            <a:r>
              <a:rPr lang="en-GB" sz="3300" i="1" dirty="0" smtClean="0"/>
              <a:t> </a:t>
            </a:r>
          </a:p>
          <a:p>
            <a:r>
              <a:rPr lang="en-GB" sz="2800" dirty="0" smtClean="0"/>
              <a:t>“</a:t>
            </a:r>
            <a:r>
              <a:rPr lang="en-GB" sz="2800" dirty="0" err="1" smtClean="0"/>
              <a:t>Heroical</a:t>
            </a:r>
            <a:r>
              <a:rPr lang="en-GB" sz="2800" dirty="0" smtClean="0"/>
              <a:t> Poetry” </a:t>
            </a:r>
            <a:r>
              <a:rPr lang="en-GB" sz="2800" i="1" dirty="0" smtClean="0"/>
              <a:t>(</a:t>
            </a:r>
            <a:r>
              <a:rPr lang="en-GB" sz="2800" dirty="0" smtClean="0"/>
              <a:t>Sidney, </a:t>
            </a:r>
            <a:r>
              <a:rPr lang="en-GB" sz="2800" i="1" dirty="0" smtClean="0"/>
              <a:t>Defence of </a:t>
            </a:r>
            <a:r>
              <a:rPr lang="en-GB" sz="2800" i="1" dirty="0" err="1" smtClean="0"/>
              <a:t>Poesie</a:t>
            </a:r>
            <a:r>
              <a:rPr lang="en-GB" sz="2800" i="1" dirty="0" smtClean="0"/>
              <a:t>)</a:t>
            </a:r>
          </a:p>
          <a:p>
            <a:r>
              <a:rPr lang="en-GB" sz="2800" dirty="0" smtClean="0"/>
              <a:t>Epic </a:t>
            </a:r>
          </a:p>
          <a:p>
            <a:r>
              <a:rPr lang="en-GB" sz="2800" dirty="0" smtClean="0"/>
              <a:t>Homer – The Iliad ; Virgil – </a:t>
            </a:r>
            <a:r>
              <a:rPr lang="en-GB" sz="2800" i="1" dirty="0" smtClean="0"/>
              <a:t>The </a:t>
            </a:r>
            <a:r>
              <a:rPr lang="en-GB" sz="2800" i="1" dirty="0" err="1" smtClean="0"/>
              <a:t>Aneid</a:t>
            </a:r>
            <a:r>
              <a:rPr lang="en-GB" sz="2800" i="1" dirty="0" smtClean="0"/>
              <a:t> </a:t>
            </a:r>
          </a:p>
          <a:p>
            <a:r>
              <a:rPr lang="en-GB" sz="2800" dirty="0" smtClean="0"/>
              <a:t>Romance epics such as Ariosto’s </a:t>
            </a:r>
            <a:r>
              <a:rPr lang="en-GB" sz="2800" i="1" dirty="0" err="1" smtClean="0"/>
              <a:t>Orlando</a:t>
            </a:r>
            <a:r>
              <a:rPr lang="en-GB" sz="2800" i="1" dirty="0" smtClean="0"/>
              <a:t> </a:t>
            </a:r>
            <a:r>
              <a:rPr lang="en-GB" sz="2800" i="1" dirty="0" err="1" smtClean="0"/>
              <a:t>Furioso</a:t>
            </a:r>
            <a:endParaRPr lang="en-GB" sz="2800" i="1" dirty="0" smtClean="0"/>
          </a:p>
          <a:p>
            <a:r>
              <a:rPr lang="en-GB" sz="2800" dirty="0" smtClean="0"/>
              <a:t>Chivalric / Arthurian romance </a:t>
            </a:r>
          </a:p>
          <a:p>
            <a:pPr>
              <a:buNone/>
            </a:pPr>
            <a:endParaRPr lang="en-GB" sz="800" dirty="0" smtClean="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To fashion a gentleman ...</a:t>
            </a:r>
            <a:endParaRPr lang="en-GB" dirty="0"/>
          </a:p>
        </p:txBody>
      </p:sp>
      <p:sp>
        <p:nvSpPr>
          <p:cNvPr id="6" name="Content Placeholder 5"/>
          <p:cNvSpPr>
            <a:spLocks noGrp="1"/>
          </p:cNvSpPr>
          <p:nvPr>
            <p:ph sz="quarter" idx="1"/>
          </p:nvPr>
        </p:nvSpPr>
        <p:spPr>
          <a:xfrm>
            <a:off x="612648" y="1752600"/>
            <a:ext cx="8153400" cy="4343400"/>
          </a:xfrm>
        </p:spPr>
        <p:txBody>
          <a:bodyPr>
            <a:normAutofit fontScale="92500" lnSpcReduction="10000"/>
          </a:bodyPr>
          <a:lstStyle/>
          <a:p>
            <a:pPr algn="just"/>
            <a:r>
              <a:rPr lang="en-GB" sz="3200" dirty="0" smtClean="0"/>
              <a:t>“the general end ... Of all the </a:t>
            </a:r>
            <a:r>
              <a:rPr lang="en-GB" sz="3200" dirty="0" err="1" smtClean="0"/>
              <a:t>booke</a:t>
            </a:r>
            <a:r>
              <a:rPr lang="en-GB" sz="3200" dirty="0" smtClean="0"/>
              <a:t> is to fashion a gentleman or noble person in </a:t>
            </a:r>
            <a:r>
              <a:rPr lang="en-GB" sz="3200" dirty="0" err="1" smtClean="0"/>
              <a:t>vertuous</a:t>
            </a:r>
            <a:r>
              <a:rPr lang="en-GB" sz="3200" dirty="0" smtClean="0"/>
              <a:t> and gentle discipline”</a:t>
            </a:r>
          </a:p>
          <a:p>
            <a:pPr algn="just">
              <a:buNone/>
            </a:pPr>
            <a:r>
              <a:rPr lang="en-GB" sz="3200" dirty="0" smtClean="0"/>
              <a:t>			</a:t>
            </a:r>
            <a:r>
              <a:rPr lang="en-GB" sz="3000" dirty="0" smtClean="0"/>
              <a:t>Edmund Spenser, ‘Letter to Raleigh’ </a:t>
            </a:r>
          </a:p>
          <a:p>
            <a:pPr algn="just">
              <a:buNone/>
            </a:pPr>
            <a:endParaRPr lang="en-GB" sz="900" i="1" dirty="0" smtClean="0"/>
          </a:p>
          <a:p>
            <a:pPr algn="just"/>
            <a:r>
              <a:rPr lang="en-GB" sz="3200" dirty="0" smtClean="0"/>
              <a:t>“... it is that feigning notable images of virtues, vices or what else, with that delightful teaching, that must be the right describing note to know a poet by” </a:t>
            </a:r>
          </a:p>
          <a:p>
            <a:pPr>
              <a:buNone/>
            </a:pPr>
            <a:r>
              <a:rPr lang="en-GB" sz="3200" dirty="0" smtClean="0"/>
              <a:t>			</a:t>
            </a:r>
            <a:r>
              <a:rPr lang="en-GB" sz="3000" dirty="0" smtClean="0"/>
              <a:t>Sir Philip Sidney, </a:t>
            </a:r>
            <a:r>
              <a:rPr lang="en-GB" sz="3000" i="1" dirty="0" smtClean="0"/>
              <a:t>The Defence of Poesy </a:t>
            </a:r>
            <a:endParaRPr lang="en-GB" i="1"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9</a:t>
            </a:fld>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8156448" cy="990600"/>
          </a:xfrm>
        </p:spPr>
        <p:txBody>
          <a:bodyPr>
            <a:normAutofit/>
          </a:bodyPr>
          <a:lstStyle/>
          <a:p>
            <a:pPr algn="ctr"/>
            <a:r>
              <a:rPr lang="en-GB" sz="3600" dirty="0" smtClean="0"/>
              <a:t>The moral virtues</a:t>
            </a:r>
            <a:endParaRPr lang="en-GB" sz="3600" i="1" dirty="0"/>
          </a:p>
        </p:txBody>
      </p:sp>
      <p:sp>
        <p:nvSpPr>
          <p:cNvPr id="3" name="Content Placeholder 2"/>
          <p:cNvSpPr>
            <a:spLocks noGrp="1"/>
          </p:cNvSpPr>
          <p:nvPr>
            <p:ph sz="quarter" idx="1"/>
          </p:nvPr>
        </p:nvSpPr>
        <p:spPr>
          <a:xfrm>
            <a:off x="533400" y="1752600"/>
            <a:ext cx="8153400" cy="2133600"/>
          </a:xfrm>
        </p:spPr>
        <p:txBody>
          <a:bodyPr>
            <a:normAutofit/>
          </a:bodyPr>
          <a:lstStyle/>
          <a:p>
            <a:pPr algn="just">
              <a:buNone/>
            </a:pPr>
            <a:r>
              <a:rPr lang="en-GB" sz="2000" dirty="0" smtClean="0"/>
              <a:t>	“Spenser’s intention to fashion the twelve moral virtues is most directly informed and sustained by Sidney’s claim in his </a:t>
            </a:r>
            <a:r>
              <a:rPr lang="en-GB" sz="2000" i="1" dirty="0" smtClean="0"/>
              <a:t>Defence of Poetry </a:t>
            </a:r>
            <a:r>
              <a:rPr lang="en-GB" sz="2000" dirty="0" smtClean="0"/>
              <a:t>81-82: ‘it is that feigning notable images of virtues, vices, or what else, with that delightful teaching, which must be the right describing note to know a poet by’”  				(Hamilton 2007, 5)</a:t>
            </a:r>
          </a:p>
          <a:p>
            <a:pPr algn="just">
              <a:buNone/>
            </a:pPr>
            <a:r>
              <a:rPr lang="en-GB" sz="2000" dirty="0" smtClean="0"/>
              <a:t>			</a:t>
            </a:r>
          </a:p>
        </p:txBody>
      </p:sp>
      <p:sp>
        <p:nvSpPr>
          <p:cNvPr id="5" name="TextBox 4"/>
          <p:cNvSpPr txBox="1"/>
          <p:nvPr/>
        </p:nvSpPr>
        <p:spPr>
          <a:xfrm>
            <a:off x="5105400" y="3733800"/>
            <a:ext cx="3505200" cy="2677656"/>
          </a:xfrm>
          <a:prstGeom prst="rect">
            <a:avLst/>
          </a:prstGeom>
          <a:solidFill>
            <a:schemeClr val="accent6">
              <a:lumMod val="40000"/>
              <a:lumOff val="60000"/>
            </a:schemeClr>
          </a:solidFill>
        </p:spPr>
        <p:txBody>
          <a:bodyPr wrap="square" rtlCol="0">
            <a:spAutoFit/>
          </a:bodyPr>
          <a:lstStyle/>
          <a:p>
            <a:pPr algn="just">
              <a:buNone/>
            </a:pPr>
            <a:r>
              <a:rPr lang="en-GB" sz="2800" dirty="0" smtClean="0"/>
              <a:t>Book 1: Holiness</a:t>
            </a:r>
          </a:p>
          <a:p>
            <a:pPr algn="just">
              <a:buNone/>
            </a:pPr>
            <a:r>
              <a:rPr lang="en-GB" sz="2800" dirty="0" smtClean="0"/>
              <a:t>Book 2: Temperance</a:t>
            </a:r>
          </a:p>
          <a:p>
            <a:pPr algn="just">
              <a:buNone/>
            </a:pPr>
            <a:r>
              <a:rPr lang="en-GB" sz="2800" dirty="0" smtClean="0"/>
              <a:t>Book 3: Chastity</a:t>
            </a:r>
          </a:p>
          <a:p>
            <a:pPr algn="just">
              <a:buNone/>
            </a:pPr>
            <a:r>
              <a:rPr lang="en-GB" sz="2800" dirty="0" smtClean="0"/>
              <a:t>Book 4: Friendship</a:t>
            </a:r>
          </a:p>
          <a:p>
            <a:pPr algn="just">
              <a:buNone/>
            </a:pPr>
            <a:r>
              <a:rPr lang="en-GB" sz="2800" dirty="0" smtClean="0"/>
              <a:t>Book 5: Justice</a:t>
            </a:r>
          </a:p>
          <a:p>
            <a:pPr algn="just">
              <a:buNone/>
            </a:pPr>
            <a:r>
              <a:rPr lang="en-GB" sz="2800" dirty="0" smtClean="0"/>
              <a:t>Book 6: Courtesy</a:t>
            </a:r>
          </a:p>
        </p:txBody>
      </p:sp>
      <p:sp>
        <p:nvSpPr>
          <p:cNvPr id="6" name="TextBox 5"/>
          <p:cNvSpPr txBox="1"/>
          <p:nvPr/>
        </p:nvSpPr>
        <p:spPr>
          <a:xfrm>
            <a:off x="990600" y="4114800"/>
            <a:ext cx="3581400" cy="1384995"/>
          </a:xfrm>
          <a:prstGeom prst="rect">
            <a:avLst/>
          </a:prstGeom>
          <a:noFill/>
        </p:spPr>
        <p:txBody>
          <a:bodyPr wrap="square" rtlCol="0">
            <a:spAutoFit/>
          </a:bodyPr>
          <a:lstStyle/>
          <a:p>
            <a:pPr>
              <a:buNone/>
            </a:pPr>
            <a:r>
              <a:rPr lang="en-GB" sz="2400" dirty="0" smtClean="0"/>
              <a:t>The virtue of Book I</a:t>
            </a:r>
          </a:p>
          <a:p>
            <a:pPr>
              <a:buNone/>
            </a:pPr>
            <a:endParaRPr lang="en-GB" sz="1100" dirty="0" smtClean="0"/>
          </a:p>
          <a:p>
            <a:pPr>
              <a:buFont typeface="Arial" pitchFamily="34" charset="0"/>
              <a:buChar char="•"/>
            </a:pPr>
            <a:r>
              <a:rPr lang="en-GB" sz="2400" dirty="0" smtClean="0"/>
              <a:t>   The legend of St George </a:t>
            </a:r>
          </a:p>
          <a:p>
            <a:pPr>
              <a:buFont typeface="Arial" pitchFamily="34" charset="0"/>
              <a:buChar char="•"/>
            </a:pPr>
            <a:r>
              <a:rPr lang="en-GB" sz="2400" dirty="0" smtClean="0"/>
              <a:t>   The Book of Revelation</a:t>
            </a:r>
            <a:endParaRPr lang="en-GB" sz="2400" dirty="0"/>
          </a:p>
        </p:txBody>
      </p:sp>
      <p:sp>
        <p:nvSpPr>
          <p:cNvPr id="7" name="Slide Number Placeholder 6"/>
          <p:cNvSpPr>
            <a:spLocks noGrp="1"/>
          </p:cNvSpPr>
          <p:nvPr>
            <p:ph type="sldNum" sz="quarter" idx="12"/>
          </p:nvPr>
        </p:nvSpPr>
        <p:spPr/>
        <p:txBody>
          <a:bodyPr>
            <a:normAutofit fontScale="85000" lnSpcReduction="20000"/>
          </a:bodyPr>
          <a:lstStyle/>
          <a:p>
            <a:fld id="{B6F15528-21DE-4FAA-801E-634DDDAF4B2B}" type="slidenum">
              <a:rPr lang="en-US" smtClean="0"/>
              <a:pPr/>
              <a:t>10</a:t>
            </a:fld>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2800" dirty="0" smtClean="0"/>
              <a:t>T</a:t>
            </a:r>
            <a:r>
              <a:rPr lang="en-GB" sz="2700" dirty="0" smtClean="0"/>
              <a:t>he Red Cross Knight and the legend of St George </a:t>
            </a:r>
            <a:endParaRPr lang="en-GB" dirty="0"/>
          </a:p>
        </p:txBody>
      </p:sp>
      <p:sp>
        <p:nvSpPr>
          <p:cNvPr id="5" name="Content Placeholder 4"/>
          <p:cNvSpPr>
            <a:spLocks noGrp="1"/>
          </p:cNvSpPr>
          <p:nvPr>
            <p:ph sz="quarter" idx="1"/>
          </p:nvPr>
        </p:nvSpPr>
        <p:spPr>
          <a:xfrm>
            <a:off x="381000" y="1589566"/>
            <a:ext cx="4495800" cy="5116034"/>
          </a:xfrm>
        </p:spPr>
        <p:txBody>
          <a:bodyPr>
            <a:normAutofit fontScale="92500"/>
          </a:bodyPr>
          <a:lstStyle/>
          <a:p>
            <a:r>
              <a:rPr lang="en-GB" sz="2000" dirty="0" smtClean="0"/>
              <a:t>The original St George – myth / martyr </a:t>
            </a:r>
          </a:p>
          <a:p>
            <a:pPr lvl="1"/>
            <a:r>
              <a:rPr lang="en-GB" sz="1800" dirty="0" smtClean="0"/>
              <a:t>Born in Turkey 3</a:t>
            </a:r>
            <a:r>
              <a:rPr lang="en-GB" sz="1800" baseline="30000" dirty="0" smtClean="0"/>
              <a:t>rd</a:t>
            </a:r>
            <a:r>
              <a:rPr lang="en-GB" sz="1800" dirty="0" smtClean="0"/>
              <a:t> C; soldier in the Roman army</a:t>
            </a:r>
          </a:p>
          <a:p>
            <a:pPr lvl="1"/>
            <a:r>
              <a:rPr lang="en-GB" sz="1800" dirty="0" smtClean="0"/>
              <a:t>Refused an order by the emperor that banned Christians and was beheaded for refusing to give up his faith </a:t>
            </a:r>
          </a:p>
          <a:p>
            <a:r>
              <a:rPr lang="en-GB" sz="2000" i="1" dirty="0" smtClean="0"/>
              <a:t>The Golden Legend </a:t>
            </a:r>
            <a:r>
              <a:rPr lang="en-GB" sz="2000" dirty="0" smtClean="0"/>
              <a:t>(1483)</a:t>
            </a:r>
          </a:p>
          <a:p>
            <a:pPr lvl="1"/>
            <a:r>
              <a:rPr lang="en-GB" sz="1700" dirty="0" smtClean="0"/>
              <a:t>A city in Libya – </a:t>
            </a:r>
            <a:r>
              <a:rPr lang="en-GB" sz="1700" dirty="0" err="1" smtClean="0"/>
              <a:t>Silene</a:t>
            </a:r>
            <a:r>
              <a:rPr lang="en-GB" sz="1700" dirty="0" smtClean="0"/>
              <a:t> – a dragon  envenomed the city</a:t>
            </a:r>
          </a:p>
          <a:p>
            <a:pPr lvl="1"/>
            <a:r>
              <a:rPr lang="en-GB" sz="1700" dirty="0" smtClean="0"/>
              <a:t>Fed 2 sheep, then a sheep and a human – drawn by lots – the King’s daughter – meets  St. George who captures the dragon</a:t>
            </a:r>
          </a:p>
          <a:p>
            <a:pPr lvl="1"/>
            <a:r>
              <a:rPr lang="en-GB" sz="1700" dirty="0" smtClean="0"/>
              <a:t> "Ne doubt ye no thing, without more, believe ye in God, </a:t>
            </a:r>
            <a:r>
              <a:rPr lang="en-GB" sz="1700" dirty="0" err="1" smtClean="0"/>
              <a:t>Jesu</a:t>
            </a:r>
            <a:r>
              <a:rPr lang="en-GB" sz="1700" dirty="0" smtClean="0"/>
              <a:t> Christ, and do ye to be baptized and I shall slay the dragon.“</a:t>
            </a:r>
          </a:p>
          <a:p>
            <a:r>
              <a:rPr lang="en-GB" sz="2000" dirty="0" smtClean="0"/>
              <a:t>The king and the people are baptised, and St George slays the dragon</a:t>
            </a:r>
          </a:p>
          <a:p>
            <a:endParaRPr lang="en-GB" sz="2000" dirty="0" smtClean="0"/>
          </a:p>
          <a:p>
            <a:endParaRPr lang="en-GB" sz="2000" dirty="0" smtClean="0"/>
          </a:p>
          <a:p>
            <a:endParaRPr lang="en-GB" dirty="0" smtClean="0"/>
          </a:p>
        </p:txBody>
      </p:sp>
      <p:pic>
        <p:nvPicPr>
          <p:cNvPr id="7" name="Content Placeholder 6" descr="Saint George on his horse attacking the dragon with a lance in an old religious painting"/>
          <p:cNvPicPr>
            <a:picLocks noGrp="1"/>
          </p:cNvPicPr>
          <p:nvPr>
            <p:ph sz="quarter" idx="2"/>
          </p:nvPr>
        </p:nvPicPr>
        <p:blipFill>
          <a:blip r:embed="rId2" cstate="print"/>
          <a:srcRect/>
          <a:stretch>
            <a:fillRect/>
          </a:stretch>
        </p:blipFill>
        <p:spPr bwMode="auto">
          <a:xfrm>
            <a:off x="5181600" y="1752600"/>
            <a:ext cx="3657600" cy="2743200"/>
          </a:xfrm>
          <a:prstGeom prst="rect">
            <a:avLst/>
          </a:prstGeom>
          <a:noFill/>
          <a:ln w="9525">
            <a:noFill/>
            <a:miter lim="800000"/>
            <a:headEnd/>
            <a:tailEnd/>
          </a:ln>
        </p:spPr>
      </p:pic>
      <p:sp>
        <p:nvSpPr>
          <p:cNvPr id="8" name="TextBox 7"/>
          <p:cNvSpPr txBox="1"/>
          <p:nvPr/>
        </p:nvSpPr>
        <p:spPr>
          <a:xfrm>
            <a:off x="5791200" y="4648200"/>
            <a:ext cx="2438400" cy="1477328"/>
          </a:xfrm>
          <a:prstGeom prst="rect">
            <a:avLst/>
          </a:prstGeom>
          <a:noFill/>
        </p:spPr>
        <p:txBody>
          <a:bodyPr wrap="square" rtlCol="0">
            <a:spAutoFit/>
          </a:bodyPr>
          <a:lstStyle/>
          <a:p>
            <a:r>
              <a:rPr lang="en-GB" dirty="0" smtClean="0"/>
              <a:t>George and the dragon</a:t>
            </a:r>
          </a:p>
          <a:p>
            <a:r>
              <a:rPr lang="en-GB" dirty="0" smtClean="0"/>
              <a:t>Fig 5</a:t>
            </a:r>
          </a:p>
          <a:p>
            <a:endParaRPr lang="en-GB" dirty="0" smtClean="0"/>
          </a:p>
          <a:p>
            <a:r>
              <a:rPr lang="en-GB" dirty="0" smtClean="0"/>
              <a:t> BBC Religions: </a:t>
            </a:r>
          </a:p>
          <a:p>
            <a:r>
              <a:rPr lang="en-GB" dirty="0" smtClean="0"/>
              <a:t>St George.</a:t>
            </a:r>
            <a:endParaRPr lang="en-GB" dirty="0"/>
          </a:p>
        </p:txBody>
      </p:sp>
      <p:sp>
        <p:nvSpPr>
          <p:cNvPr id="10" name="Slide Number Placeholder 9"/>
          <p:cNvSpPr>
            <a:spLocks noGrp="1"/>
          </p:cNvSpPr>
          <p:nvPr>
            <p:ph type="sldNum" sz="quarter" idx="16"/>
          </p:nvPr>
        </p:nvSpPr>
        <p:spPr/>
        <p:txBody>
          <a:bodyPr>
            <a:normAutofit fontScale="85000" lnSpcReduction="20000"/>
          </a:bodyPr>
          <a:lstStyle/>
          <a:p>
            <a:fld id="{B6F15528-21DE-4FAA-801E-634DDDAF4B2B}" type="slidenum">
              <a:rPr lang="en-US" smtClean="0"/>
              <a:pPr/>
              <a:t>11</a:t>
            </a:fld>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Didactic aim ... </a:t>
            </a:r>
            <a:endParaRPr lang="en-GB" dirty="0"/>
          </a:p>
        </p:txBody>
      </p:sp>
      <p:sp>
        <p:nvSpPr>
          <p:cNvPr id="3" name="Content Placeholder 2"/>
          <p:cNvSpPr>
            <a:spLocks noGrp="1"/>
          </p:cNvSpPr>
          <p:nvPr>
            <p:ph sz="quarter" idx="1"/>
          </p:nvPr>
        </p:nvSpPr>
        <p:spPr>
          <a:xfrm>
            <a:off x="612648" y="1600200"/>
            <a:ext cx="7997952" cy="5029200"/>
          </a:xfrm>
        </p:spPr>
        <p:txBody>
          <a:bodyPr>
            <a:normAutofit fontScale="92500" lnSpcReduction="10000"/>
          </a:bodyPr>
          <a:lstStyle/>
          <a:p>
            <a:pPr algn="just"/>
            <a:r>
              <a:rPr lang="en-GB" dirty="0" smtClean="0"/>
              <a:t>Spenser </a:t>
            </a:r>
            <a:r>
              <a:rPr lang="en-GB" dirty="0" err="1" smtClean="0"/>
              <a:t>problematises</a:t>
            </a:r>
            <a:r>
              <a:rPr lang="en-GB" dirty="0" smtClean="0"/>
              <a:t> the act of reading, discouraging his audience from taking the interpretations that are offered immediately on trust ... the alert reader is reminded, by a series of what amount to alienation effects, to keep experience under constant rational scrutiny</a:t>
            </a:r>
          </a:p>
          <a:p>
            <a:pPr algn="just"/>
            <a:endParaRPr lang="en-GB" sz="900" dirty="0" smtClean="0"/>
          </a:p>
          <a:p>
            <a:pPr algn="just"/>
            <a:r>
              <a:rPr lang="en-GB" dirty="0" smtClean="0"/>
              <a:t>This does not mean, however, that Spenser sets out to plunge his readers into an existential void. The enormous self-consciousness of the poem is designed to reinforce the didactic aim of fashioning a gentleman, not to undermine it. </a:t>
            </a:r>
          </a:p>
          <a:p>
            <a:pPr>
              <a:buNone/>
            </a:pPr>
            <a:r>
              <a:rPr lang="en-GB" dirty="0" smtClean="0"/>
              <a:t>					</a:t>
            </a:r>
            <a:r>
              <a:rPr lang="en-GB" sz="2600" dirty="0" smtClean="0"/>
              <a:t>(</a:t>
            </a:r>
            <a:r>
              <a:rPr lang="en-GB" sz="2600" dirty="0" err="1" smtClean="0"/>
              <a:t>Norbrook</a:t>
            </a:r>
            <a:r>
              <a:rPr lang="en-GB" sz="2600" dirty="0" smtClean="0"/>
              <a:t> 1984, 111)</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 ... To fashion a gentleman</a:t>
            </a:r>
            <a:endParaRPr lang="en-GB" dirty="0"/>
          </a:p>
        </p:txBody>
      </p:sp>
      <p:sp>
        <p:nvSpPr>
          <p:cNvPr id="3" name="Content Placeholder 2"/>
          <p:cNvSpPr>
            <a:spLocks noGrp="1"/>
          </p:cNvSpPr>
          <p:nvPr>
            <p:ph sz="quarter" idx="1"/>
          </p:nvPr>
        </p:nvSpPr>
        <p:spPr>
          <a:xfrm>
            <a:off x="612648" y="1752600"/>
            <a:ext cx="7997952" cy="4724400"/>
          </a:xfrm>
        </p:spPr>
        <p:txBody>
          <a:bodyPr>
            <a:normAutofit/>
          </a:bodyPr>
          <a:lstStyle/>
          <a:p>
            <a:pPr algn="just">
              <a:buNone/>
            </a:pPr>
            <a:r>
              <a:rPr lang="en-GB" sz="2800" dirty="0" smtClean="0"/>
              <a:t>	‘... The role of courtier was still important, but it had evolved from a dependency upon the mediaeval feudal hierarchy to encompass a gentleman drawn from the lower nobility or even the middle classes. </a:t>
            </a:r>
          </a:p>
          <a:p>
            <a:pPr algn="just">
              <a:buNone/>
            </a:pPr>
            <a:endParaRPr lang="en-GB" sz="800" dirty="0" smtClean="0"/>
          </a:p>
          <a:p>
            <a:pPr algn="just">
              <a:buNone/>
            </a:pPr>
            <a:r>
              <a:rPr lang="en-GB" sz="2800" dirty="0" smtClean="0"/>
              <a:t>	‘...One of the most dramatic shifts in the relationship between spiritual, secular and political location of individual identity occurs in the writing of Edmund Spenser ...’ 								</a:t>
            </a:r>
            <a:r>
              <a:rPr lang="en-GB" sz="2400" dirty="0" smtClean="0"/>
              <a:t>(Wynne-Davies 2003, 39)</a:t>
            </a:r>
            <a:endParaRPr lang="en-GB" sz="3200"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8153400" cy="990600"/>
          </a:xfrm>
        </p:spPr>
        <p:txBody>
          <a:bodyPr/>
          <a:lstStyle/>
          <a:p>
            <a:r>
              <a:rPr lang="en-GB" dirty="0" smtClean="0"/>
              <a:t>Shift – private to public virtues</a:t>
            </a:r>
            <a:endParaRPr lang="en-GB" dirty="0"/>
          </a:p>
        </p:txBody>
      </p:sp>
      <p:sp>
        <p:nvSpPr>
          <p:cNvPr id="3" name="Content Placeholder 2"/>
          <p:cNvSpPr>
            <a:spLocks noGrp="1"/>
          </p:cNvSpPr>
          <p:nvPr>
            <p:ph sz="quarter" idx="1"/>
          </p:nvPr>
        </p:nvSpPr>
        <p:spPr>
          <a:xfrm>
            <a:off x="612648" y="1600200"/>
            <a:ext cx="8153400" cy="4724400"/>
          </a:xfrm>
        </p:spPr>
        <p:txBody>
          <a:bodyPr>
            <a:normAutofit/>
          </a:bodyPr>
          <a:lstStyle/>
          <a:p>
            <a:pPr marL="320040" lvl="1" indent="-320040">
              <a:spcBef>
                <a:spcPts val="700"/>
              </a:spcBef>
              <a:buClr>
                <a:schemeClr val="accent2"/>
              </a:buClr>
              <a:buSzPct val="60000"/>
              <a:buFont typeface="Wingdings"/>
              <a:buChar char=""/>
            </a:pPr>
            <a:endParaRPr lang="en-GB" sz="2800" dirty="0" smtClean="0"/>
          </a:p>
          <a:p>
            <a:pPr marL="320040" lvl="1" indent="-320040">
              <a:spcBef>
                <a:spcPts val="700"/>
              </a:spcBef>
              <a:buClr>
                <a:schemeClr val="accent2"/>
              </a:buClr>
              <a:buSzPct val="60000"/>
              <a:buFont typeface="Wingdings"/>
              <a:buChar char=""/>
            </a:pPr>
            <a:r>
              <a:rPr lang="en-GB" sz="2800" dirty="0" smtClean="0"/>
              <a:t>‘There is a general shift in </a:t>
            </a:r>
            <a:r>
              <a:rPr lang="en-GB" sz="2800" i="1" dirty="0" smtClean="0"/>
              <a:t>The Faerie </a:t>
            </a:r>
            <a:r>
              <a:rPr lang="en-GB" sz="2800" i="1" dirty="0" err="1" smtClean="0"/>
              <a:t>Queene</a:t>
            </a:r>
            <a:r>
              <a:rPr lang="en-GB" sz="2800" i="1" dirty="0" smtClean="0"/>
              <a:t> </a:t>
            </a:r>
            <a:r>
              <a:rPr lang="en-GB" sz="2800" dirty="0" smtClean="0"/>
              <a:t>from private to public virtues, which culminates in Books V and VI’ 				</a:t>
            </a:r>
            <a:r>
              <a:rPr lang="en-GB" sz="2400" dirty="0" smtClean="0"/>
              <a:t>(</a:t>
            </a:r>
            <a:r>
              <a:rPr lang="en-GB" sz="2400" dirty="0" err="1" smtClean="0"/>
              <a:t>Norbrook</a:t>
            </a:r>
            <a:r>
              <a:rPr lang="en-GB" sz="2400" dirty="0" smtClean="0"/>
              <a:t> 1984, 126)</a:t>
            </a:r>
          </a:p>
          <a:p>
            <a:pPr marL="320040" lvl="1" indent="-320040">
              <a:spcBef>
                <a:spcPts val="700"/>
              </a:spcBef>
              <a:buClr>
                <a:schemeClr val="accent2"/>
              </a:buClr>
              <a:buSzPct val="60000"/>
              <a:buFont typeface="Wingdings"/>
              <a:buChar char=""/>
            </a:pPr>
            <a:endParaRPr lang="en-GB" sz="2400" dirty="0" smtClean="0"/>
          </a:p>
          <a:p>
            <a:pPr marL="320040" lvl="1" indent="-320040">
              <a:spcBef>
                <a:spcPts val="700"/>
              </a:spcBef>
              <a:buClr>
                <a:schemeClr val="accent2"/>
              </a:buClr>
              <a:buSzPct val="60000"/>
              <a:buFont typeface="Wingdings"/>
              <a:buChar char=""/>
            </a:pPr>
            <a:r>
              <a:rPr lang="en-GB" sz="2800" dirty="0" smtClean="0"/>
              <a:t>“...the private virtues of the first three books and the public virtues of the second ‘seem to run in a sort of Hegelian progression’” </a:t>
            </a:r>
            <a:endParaRPr lang="en-GB" sz="2000" dirty="0" smtClean="0"/>
          </a:p>
          <a:p>
            <a:pPr marL="320040" lvl="1" indent="-320040">
              <a:spcBef>
                <a:spcPts val="700"/>
              </a:spcBef>
              <a:buClr>
                <a:schemeClr val="accent2"/>
              </a:buClr>
              <a:buSzPct val="60000"/>
              <a:buNone/>
            </a:pPr>
            <a:r>
              <a:rPr lang="en-GB" sz="1800" dirty="0" smtClean="0"/>
              <a:t>		</a:t>
            </a:r>
            <a:r>
              <a:rPr lang="en-GB" sz="2400" dirty="0" smtClean="0"/>
              <a:t>(Northrop Frye 1963, 75, cited by Hamilton 2007, 5)</a:t>
            </a:r>
            <a:endParaRPr lang="en-GB" sz="3200" dirty="0" smtClean="0"/>
          </a:p>
          <a:p>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14</a:t>
            </a:fld>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Faerie </a:t>
            </a:r>
            <a:r>
              <a:rPr lang="en-GB" i="1" dirty="0" err="1" smtClean="0"/>
              <a:t>Queene</a:t>
            </a:r>
            <a:r>
              <a:rPr lang="en-GB" i="1" dirty="0" smtClean="0"/>
              <a:t> </a:t>
            </a:r>
            <a:endParaRPr lang="en-GB" dirty="0"/>
          </a:p>
        </p:txBody>
      </p:sp>
      <p:sp>
        <p:nvSpPr>
          <p:cNvPr id="5" name="Content Placeholder 4"/>
          <p:cNvSpPr>
            <a:spLocks noGrp="1"/>
          </p:cNvSpPr>
          <p:nvPr>
            <p:ph sz="quarter" idx="1"/>
          </p:nvPr>
        </p:nvSpPr>
        <p:spPr>
          <a:xfrm>
            <a:off x="612648" y="1676400"/>
            <a:ext cx="8153400" cy="5181600"/>
          </a:xfrm>
        </p:spPr>
        <p:txBody>
          <a:bodyPr>
            <a:normAutofit fontScale="77500" lnSpcReduction="20000"/>
          </a:bodyPr>
          <a:lstStyle/>
          <a:p>
            <a:pPr algn="just">
              <a:lnSpc>
                <a:spcPct val="120000"/>
              </a:lnSpc>
              <a:spcBef>
                <a:spcPts val="0"/>
              </a:spcBef>
            </a:pPr>
            <a:r>
              <a:rPr lang="en-GB" dirty="0" smtClean="0"/>
              <a:t>‘Spenser’s Faerie </a:t>
            </a:r>
            <a:r>
              <a:rPr lang="en-GB" dirty="0" err="1" smtClean="0"/>
              <a:t>Queene</a:t>
            </a:r>
            <a:r>
              <a:rPr lang="en-GB" dirty="0" smtClean="0"/>
              <a:t> is presented as a mirror or image of </a:t>
            </a:r>
            <a:r>
              <a:rPr lang="en-GB" dirty="0" err="1" smtClean="0"/>
              <a:t>Queene</a:t>
            </a:r>
            <a:r>
              <a:rPr lang="en-GB" dirty="0" smtClean="0"/>
              <a:t> Elizabeth who is in turn imaged by other female figures ... all of whom are emanations of the glory of the Virgin Queen.’</a:t>
            </a:r>
          </a:p>
          <a:p>
            <a:pPr algn="just">
              <a:lnSpc>
                <a:spcPct val="120000"/>
              </a:lnSpc>
              <a:spcBef>
                <a:spcPts val="0"/>
              </a:spcBef>
            </a:pPr>
            <a:endParaRPr lang="en-GB" sz="1000" dirty="0" smtClean="0"/>
          </a:p>
          <a:p>
            <a:pPr algn="just">
              <a:lnSpc>
                <a:spcPct val="120000"/>
              </a:lnSpc>
              <a:spcBef>
                <a:spcPts val="0"/>
              </a:spcBef>
            </a:pPr>
            <a:r>
              <a:rPr lang="en-GB" dirty="0" smtClean="0"/>
              <a:t>‘Spenser’s view of the universe is hierarchical: each image is inferior to the transcendent truth it images, and yet it also partakes of something of the dignity of its prototype, so that the social order becomes a mirror of the cosmic hierarchy.’</a:t>
            </a:r>
          </a:p>
          <a:p>
            <a:pPr algn="just">
              <a:lnSpc>
                <a:spcPct val="120000"/>
              </a:lnSpc>
              <a:spcBef>
                <a:spcPts val="0"/>
              </a:spcBef>
              <a:buNone/>
            </a:pPr>
            <a:endParaRPr lang="en-GB" sz="1000" dirty="0" smtClean="0"/>
          </a:p>
          <a:p>
            <a:pPr algn="just">
              <a:lnSpc>
                <a:spcPct val="120000"/>
              </a:lnSpc>
              <a:spcBef>
                <a:spcPts val="0"/>
              </a:spcBef>
            </a:pPr>
            <a:r>
              <a:rPr lang="en-GB" dirty="0" smtClean="0"/>
              <a:t>‘Like the Italian courtly writers, Spenser identifies political virtue with love rather than liberty. The quest for honour is identified with the quest for love: Arthur’s quest for </a:t>
            </a:r>
            <a:r>
              <a:rPr lang="en-GB" dirty="0" err="1" smtClean="0"/>
              <a:t>Gloriana</a:t>
            </a:r>
            <a:r>
              <a:rPr lang="en-GB" dirty="0" smtClean="0"/>
              <a:t> is an education of love, and all </a:t>
            </a:r>
            <a:r>
              <a:rPr lang="en-GB" dirty="0" err="1" smtClean="0"/>
              <a:t>Gloriana’s</a:t>
            </a:r>
            <a:r>
              <a:rPr lang="en-GB" dirty="0" smtClean="0"/>
              <a:t> knights are motivated by strong personal devotion to their sovereign.’ </a:t>
            </a:r>
          </a:p>
          <a:p>
            <a:pPr>
              <a:buNone/>
            </a:pPr>
            <a:r>
              <a:rPr lang="en-GB" dirty="0" smtClean="0"/>
              <a:t>						(</a:t>
            </a:r>
            <a:r>
              <a:rPr lang="en-GB" dirty="0" err="1" smtClean="0"/>
              <a:t>Norbrook</a:t>
            </a:r>
            <a:r>
              <a:rPr lang="en-GB" dirty="0" smtClean="0"/>
              <a:t> 1984, 109)</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15</a:t>
            </a:fld>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The poem as ‘pageant’</a:t>
            </a:r>
            <a:endParaRPr lang="en-GB" sz="4000" dirty="0"/>
          </a:p>
        </p:txBody>
      </p:sp>
      <p:sp>
        <p:nvSpPr>
          <p:cNvPr id="3" name="Content Placeholder 2"/>
          <p:cNvSpPr>
            <a:spLocks noGrp="1"/>
          </p:cNvSpPr>
          <p:nvPr>
            <p:ph sz="quarter" idx="1"/>
          </p:nvPr>
        </p:nvSpPr>
        <p:spPr>
          <a:xfrm>
            <a:off x="612648" y="1600200"/>
            <a:ext cx="7921752" cy="5257800"/>
          </a:xfrm>
        </p:spPr>
        <p:txBody>
          <a:bodyPr>
            <a:normAutofit fontScale="85000" lnSpcReduction="20000"/>
          </a:bodyPr>
          <a:lstStyle/>
          <a:p>
            <a:pPr algn="just">
              <a:lnSpc>
                <a:spcPct val="120000"/>
              </a:lnSpc>
              <a:spcBef>
                <a:spcPts val="0"/>
              </a:spcBef>
              <a:buNone/>
            </a:pPr>
            <a:r>
              <a:rPr lang="en-GB" dirty="0" smtClean="0"/>
              <a:t>	‘The proem to each book arouses expectations of a form rather like a masque at the court of the Medici, culminating in a ceremonial unveiling of an image of royal power: the actual ruler would be celebrated as a living embodiment of divine virtue, whose person could reconcile all social, religious and political conflicts. But the emphasis in the poem lies on the difficulty of achieving such transcendent visions, and the images of divine monarchs are much more elusive than would be normal in a masque ... The emphasis is on the difficulty of completing the quests and the dangers of complacency’ </a:t>
            </a:r>
          </a:p>
          <a:p>
            <a:pPr>
              <a:lnSpc>
                <a:spcPct val="120000"/>
              </a:lnSpc>
              <a:spcBef>
                <a:spcPts val="0"/>
              </a:spcBef>
              <a:buNone/>
            </a:pPr>
            <a:r>
              <a:rPr lang="en-GB" dirty="0" smtClean="0"/>
              <a:t> 					</a:t>
            </a:r>
            <a:r>
              <a:rPr lang="en-GB" sz="2800" dirty="0" smtClean="0"/>
              <a:t> (</a:t>
            </a:r>
            <a:r>
              <a:rPr lang="en-GB" sz="2800" dirty="0" err="1" smtClean="0"/>
              <a:t>Norbrook</a:t>
            </a:r>
            <a:r>
              <a:rPr lang="en-GB" sz="2800" dirty="0" smtClean="0"/>
              <a:t> 1984, 110) </a:t>
            </a:r>
            <a:r>
              <a:rPr lang="en-GB" dirty="0" smtClean="0"/>
              <a:t>	</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16</a:t>
            </a:fld>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consciousness</a:t>
            </a:r>
            <a:endParaRPr lang="en-GB" dirty="0"/>
          </a:p>
        </p:txBody>
      </p:sp>
      <p:sp>
        <p:nvSpPr>
          <p:cNvPr id="3" name="Content Placeholder 2"/>
          <p:cNvSpPr>
            <a:spLocks noGrp="1"/>
          </p:cNvSpPr>
          <p:nvPr>
            <p:ph sz="quarter" idx="1"/>
          </p:nvPr>
        </p:nvSpPr>
        <p:spPr>
          <a:xfrm>
            <a:off x="612648" y="1600200"/>
            <a:ext cx="8153400" cy="5105400"/>
          </a:xfrm>
        </p:spPr>
        <p:txBody>
          <a:bodyPr>
            <a:normAutofit fontScale="77500" lnSpcReduction="20000"/>
          </a:bodyPr>
          <a:lstStyle/>
          <a:p>
            <a:pPr algn="just">
              <a:lnSpc>
                <a:spcPct val="120000"/>
              </a:lnSpc>
              <a:spcBef>
                <a:spcPts val="0"/>
              </a:spcBef>
            </a:pPr>
            <a:r>
              <a:rPr lang="en-GB" dirty="0" smtClean="0"/>
              <a:t>‘The Faerie </a:t>
            </a:r>
            <a:r>
              <a:rPr lang="en-GB" dirty="0" err="1" smtClean="0"/>
              <a:t>Queene</a:t>
            </a:r>
            <a:r>
              <a:rPr lang="en-GB" dirty="0" smtClean="0"/>
              <a:t> is first and foremost a moral allegory, and one must ask how history fits into the poem’s moral scheme ... As allegory, Book I is about the achievement of holiness as a moral and psychological state. What part can history have in the achievement of a state that is finally so individual?’</a:t>
            </a:r>
          </a:p>
          <a:p>
            <a:pPr algn="just">
              <a:lnSpc>
                <a:spcPct val="120000"/>
              </a:lnSpc>
              <a:spcBef>
                <a:spcPts val="0"/>
              </a:spcBef>
            </a:pPr>
            <a:endParaRPr lang="en-GB" sz="1100" dirty="0" smtClean="0"/>
          </a:p>
          <a:p>
            <a:pPr algn="just">
              <a:lnSpc>
                <a:spcPct val="120000"/>
              </a:lnSpc>
              <a:spcBef>
                <a:spcPts val="0"/>
              </a:spcBef>
            </a:pPr>
            <a:r>
              <a:rPr lang="en-GB" dirty="0" smtClean="0"/>
              <a:t>‘...one can discern a pattern that suggests the importance of that dimension relative to the moral and spiritual allegory. In the moments of greatest spiritual testing in the book  ... we feel comparatively little pressure from the historical dimension. But when the pressure of the moral allegory is relaxed and the issue of spiritual or psychological import is resolved, historical allusion unexpectedly broadens our range of vision from the realm of the individual psyche to the arena where historical forces have fought analogous battles.’                   		   (O’Connell 1977, 40)</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17</a:t>
            </a:fld>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“Claims the title of the English Virgil”</a:t>
            </a:r>
            <a:br>
              <a:rPr lang="en-GB" dirty="0" smtClean="0"/>
            </a:br>
            <a:r>
              <a:rPr lang="en-GB" sz="3100" dirty="0" smtClean="0"/>
              <a:t>(Hamilton 2007, 29)</a:t>
            </a:r>
            <a:endParaRPr lang="en-GB" dirty="0"/>
          </a:p>
        </p:txBody>
      </p:sp>
      <p:sp>
        <p:nvSpPr>
          <p:cNvPr id="3" name="Content Placeholder 2"/>
          <p:cNvSpPr>
            <a:spLocks noGrp="1"/>
          </p:cNvSpPr>
          <p:nvPr>
            <p:ph sz="quarter" idx="1"/>
          </p:nvPr>
        </p:nvSpPr>
        <p:spPr>
          <a:xfrm>
            <a:off x="609600" y="1752600"/>
            <a:ext cx="6400800" cy="2144233"/>
          </a:xfrm>
          <a:solidFill>
            <a:schemeClr val="accent1">
              <a:lumMod val="20000"/>
              <a:lumOff val="80000"/>
            </a:schemeClr>
          </a:solidFill>
          <a:ln w="9525">
            <a:solidFill>
              <a:schemeClr val="tx1"/>
            </a:solidFill>
          </a:ln>
        </p:spPr>
        <p:txBody>
          <a:bodyPr>
            <a:normAutofit fontScale="85000" lnSpcReduction="10000"/>
          </a:bodyPr>
          <a:lstStyle/>
          <a:p>
            <a:pPr>
              <a:buNone/>
            </a:pPr>
            <a:r>
              <a:rPr lang="en-GB" dirty="0" smtClean="0"/>
              <a:t>	</a:t>
            </a:r>
            <a:r>
              <a:rPr lang="en-GB" sz="2600" dirty="0" smtClean="0"/>
              <a:t>Lo I the man, whose Muse </a:t>
            </a:r>
            <a:r>
              <a:rPr lang="en-GB" sz="2600" dirty="0" err="1" smtClean="0"/>
              <a:t>whylome</a:t>
            </a:r>
            <a:r>
              <a:rPr lang="en-GB" sz="2600" dirty="0" smtClean="0"/>
              <a:t> did </a:t>
            </a:r>
            <a:r>
              <a:rPr lang="en-GB" sz="2600" dirty="0" err="1" smtClean="0"/>
              <a:t>maske</a:t>
            </a:r>
            <a:r>
              <a:rPr lang="en-GB" sz="2600" dirty="0" smtClean="0"/>
              <a:t>,</a:t>
            </a:r>
          </a:p>
          <a:p>
            <a:pPr>
              <a:buNone/>
            </a:pPr>
            <a:r>
              <a:rPr lang="en-GB" sz="2600" dirty="0" smtClean="0"/>
              <a:t>	As time her </a:t>
            </a:r>
            <a:r>
              <a:rPr lang="en-GB" sz="2600" dirty="0" err="1" smtClean="0"/>
              <a:t>tought</a:t>
            </a:r>
            <a:r>
              <a:rPr lang="en-GB" sz="2600" dirty="0" smtClean="0"/>
              <a:t>, in lowly </a:t>
            </a:r>
            <a:r>
              <a:rPr lang="en-GB" sz="2600" dirty="0" err="1" smtClean="0"/>
              <a:t>Shephards</a:t>
            </a:r>
            <a:r>
              <a:rPr lang="en-GB" sz="2600" dirty="0" smtClean="0"/>
              <a:t> weeds,</a:t>
            </a:r>
          </a:p>
          <a:p>
            <a:pPr>
              <a:buNone/>
            </a:pPr>
            <a:r>
              <a:rPr lang="en-GB" sz="2600" dirty="0" smtClean="0"/>
              <a:t>	Am no </a:t>
            </a:r>
            <a:r>
              <a:rPr lang="en-GB" sz="2600" dirty="0" err="1" smtClean="0"/>
              <a:t>enforst</a:t>
            </a:r>
            <a:r>
              <a:rPr lang="en-GB" sz="2600" dirty="0" smtClean="0"/>
              <a:t> a </a:t>
            </a:r>
            <a:r>
              <a:rPr lang="en-GB" sz="2600" dirty="0" err="1" smtClean="0"/>
              <a:t>farre</a:t>
            </a:r>
            <a:r>
              <a:rPr lang="en-GB" sz="2600" dirty="0" smtClean="0"/>
              <a:t> </a:t>
            </a:r>
            <a:r>
              <a:rPr lang="en-GB" sz="2600" dirty="0" err="1" smtClean="0"/>
              <a:t>vnfitter</a:t>
            </a:r>
            <a:r>
              <a:rPr lang="en-GB" sz="2600" dirty="0" smtClean="0"/>
              <a:t> </a:t>
            </a:r>
            <a:r>
              <a:rPr lang="en-GB" sz="2600" dirty="0" err="1" smtClean="0"/>
              <a:t>taske</a:t>
            </a:r>
            <a:r>
              <a:rPr lang="en-GB" sz="2600" dirty="0" smtClean="0"/>
              <a:t>,</a:t>
            </a:r>
          </a:p>
          <a:p>
            <a:pPr>
              <a:buNone/>
            </a:pPr>
            <a:r>
              <a:rPr lang="en-GB" sz="2600" dirty="0" smtClean="0"/>
              <a:t>	For trumpets </a:t>
            </a:r>
            <a:r>
              <a:rPr lang="en-GB" sz="2600" dirty="0" err="1" smtClean="0"/>
              <a:t>sterne</a:t>
            </a:r>
            <a:r>
              <a:rPr lang="en-GB" sz="2600" dirty="0" smtClean="0"/>
              <a:t> to </a:t>
            </a:r>
            <a:r>
              <a:rPr lang="en-GB" sz="2600" dirty="0" err="1" smtClean="0"/>
              <a:t>chaunge</a:t>
            </a:r>
            <a:r>
              <a:rPr lang="en-GB" sz="2600" dirty="0" smtClean="0"/>
              <a:t> mine Oaten reeds:</a:t>
            </a:r>
          </a:p>
          <a:p>
            <a:pPr>
              <a:buNone/>
            </a:pPr>
            <a:r>
              <a:rPr lang="en-GB" sz="2000" dirty="0" smtClean="0"/>
              <a:t>			</a:t>
            </a:r>
            <a:r>
              <a:rPr lang="en-GB" sz="1900" dirty="0" smtClean="0"/>
              <a:t>(Spencer, The Faerie </a:t>
            </a:r>
            <a:r>
              <a:rPr lang="en-GB" sz="1900" dirty="0" err="1" smtClean="0"/>
              <a:t>Queene</a:t>
            </a:r>
            <a:r>
              <a:rPr lang="en-GB" sz="1900" dirty="0" smtClean="0"/>
              <a:t>, Book 1, stanza 1)</a:t>
            </a:r>
            <a:endParaRPr lang="en-GB" sz="2100" dirty="0" smtClean="0"/>
          </a:p>
        </p:txBody>
      </p:sp>
      <p:sp>
        <p:nvSpPr>
          <p:cNvPr id="4" name="Content Placeholder 3"/>
          <p:cNvSpPr>
            <a:spLocks noGrp="1"/>
          </p:cNvSpPr>
          <p:nvPr>
            <p:ph sz="quarter" idx="2"/>
          </p:nvPr>
        </p:nvSpPr>
        <p:spPr>
          <a:xfrm>
            <a:off x="2286000" y="4191000"/>
            <a:ext cx="6400800" cy="2362200"/>
          </a:xfrm>
          <a:solidFill>
            <a:schemeClr val="accent2">
              <a:lumMod val="20000"/>
              <a:lumOff val="80000"/>
            </a:schemeClr>
          </a:solidFill>
          <a:ln w="12700">
            <a:solidFill>
              <a:schemeClr val="tx1"/>
            </a:solidFill>
          </a:ln>
        </p:spPr>
        <p:txBody>
          <a:bodyPr>
            <a:normAutofit fontScale="85000" lnSpcReduction="10000"/>
          </a:bodyPr>
          <a:lstStyle/>
          <a:p>
            <a:pPr>
              <a:buNone/>
            </a:pPr>
            <a:r>
              <a:rPr lang="en-GB" dirty="0" smtClean="0"/>
              <a:t>	</a:t>
            </a:r>
            <a:r>
              <a:rPr lang="en-GB" sz="2800" dirty="0" smtClean="0"/>
              <a:t>I am he who once tuned my song on a slender reed, them leaving the woodland, constrained the neighbouring fields to serve the </a:t>
            </a:r>
            <a:r>
              <a:rPr lang="en-GB" sz="2800" dirty="0" err="1" smtClean="0"/>
              <a:t>husbandsmen</a:t>
            </a:r>
            <a:r>
              <a:rPr lang="en-GB" sz="2800" dirty="0" smtClean="0"/>
              <a:t>, however grasping – a work welcome to farmers: but now of Mars bristling</a:t>
            </a:r>
          </a:p>
          <a:p>
            <a:pPr>
              <a:buNone/>
            </a:pPr>
            <a:r>
              <a:rPr lang="en-GB" sz="2800" dirty="0" smtClean="0"/>
              <a:t>	</a:t>
            </a:r>
            <a:r>
              <a:rPr lang="en-GB" sz="2100" dirty="0" smtClean="0"/>
              <a:t>( in Renaissance version of Virgil, </a:t>
            </a:r>
            <a:r>
              <a:rPr lang="en-GB" sz="2100" i="1" dirty="0" smtClean="0"/>
              <a:t>The </a:t>
            </a:r>
            <a:r>
              <a:rPr lang="en-GB" sz="2100" i="1" dirty="0" err="1" smtClean="0"/>
              <a:t>Aneid</a:t>
            </a:r>
            <a:r>
              <a:rPr lang="en-GB" sz="2100" i="1" dirty="0" smtClean="0"/>
              <a:t> – the rota </a:t>
            </a:r>
            <a:r>
              <a:rPr lang="en-GB" sz="2100" i="1" dirty="0" err="1" smtClean="0"/>
              <a:t>Virgilii</a:t>
            </a:r>
            <a:r>
              <a:rPr lang="en-GB" sz="2100" dirty="0" smtClean="0"/>
              <a:t>) </a:t>
            </a:r>
            <a:endParaRPr lang="en-GB" dirty="0"/>
          </a:p>
        </p:txBody>
      </p:sp>
      <p:sp>
        <p:nvSpPr>
          <p:cNvPr id="5" name="Slide Number Placeholder 4"/>
          <p:cNvSpPr>
            <a:spLocks noGrp="1"/>
          </p:cNvSpPr>
          <p:nvPr>
            <p:ph type="sldNum" sz="quarter" idx="16"/>
          </p:nvPr>
        </p:nvSpPr>
        <p:spPr/>
        <p:txBody>
          <a:bodyPr>
            <a:normAutofit fontScale="85000" lnSpcReduction="20000"/>
          </a:bodyPr>
          <a:lstStyle/>
          <a:p>
            <a:fld id="{B6F15528-21DE-4FAA-801E-634DDDAF4B2B}" type="slidenum">
              <a:rPr lang="en-US" smtClean="0"/>
              <a:pPr/>
              <a:t>18</a:t>
            </a:fld>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302752" cy="990600"/>
          </a:xfrm>
        </p:spPr>
        <p:txBody>
          <a:bodyPr>
            <a:noAutofit/>
          </a:bodyPr>
          <a:lstStyle/>
          <a:p>
            <a:r>
              <a:rPr lang="en-GB" sz="3200" dirty="0" smtClean="0"/>
              <a:t>Ideological meaning; Protestant narrative</a:t>
            </a:r>
            <a:endParaRPr lang="en-GB" sz="3200" dirty="0"/>
          </a:p>
        </p:txBody>
      </p:sp>
      <p:sp>
        <p:nvSpPr>
          <p:cNvPr id="3" name="Content Placeholder 2"/>
          <p:cNvSpPr>
            <a:spLocks noGrp="1"/>
          </p:cNvSpPr>
          <p:nvPr>
            <p:ph sz="quarter" idx="1"/>
          </p:nvPr>
        </p:nvSpPr>
        <p:spPr>
          <a:xfrm>
            <a:off x="457200" y="1600200"/>
            <a:ext cx="8308848" cy="5257800"/>
          </a:xfrm>
        </p:spPr>
        <p:txBody>
          <a:bodyPr>
            <a:normAutofit fontScale="85000" lnSpcReduction="20000"/>
          </a:bodyPr>
          <a:lstStyle/>
          <a:p>
            <a:pPr algn="just"/>
            <a:r>
              <a:rPr lang="en-GB" dirty="0" smtClean="0"/>
              <a:t>Spenser sets himself to ‘</a:t>
            </a:r>
            <a:r>
              <a:rPr lang="en-GB" dirty="0" err="1" smtClean="0"/>
              <a:t>overgo</a:t>
            </a:r>
            <a:r>
              <a:rPr lang="en-GB" dirty="0" smtClean="0"/>
              <a:t>’ Ariosto and all other previous authors of heroic poems from ideological as well as personal motives: his poem attempts the extraordinarily ambitious task of emulating all the major Western epics and romances, imitating their best features but simultaneously demonstrating the superior ideological perspective provided by Reformed humanism.</a:t>
            </a:r>
          </a:p>
          <a:p>
            <a:pPr algn="just"/>
            <a:endParaRPr lang="en-GB" sz="900" dirty="0" smtClean="0"/>
          </a:p>
          <a:p>
            <a:pPr algn="just"/>
            <a:r>
              <a:rPr lang="en-GB" dirty="0" smtClean="0"/>
              <a:t>For example, the knight’s battle with the dragon at the end of Book I draws on the most basic elements of popular romance, but conspicuously allegorises the story. Humanists and reformers had been hostile to legends about dragons, and in particular to the legend of St George, but Spenser’s Biblical allusions make it clear that the knight’s struggle foreshadows an apocalyptic battle.</a:t>
            </a:r>
          </a:p>
          <a:p>
            <a:pPr algn="just">
              <a:buNone/>
            </a:pPr>
            <a:r>
              <a:rPr lang="en-GB" dirty="0" smtClean="0"/>
              <a:t>		 					</a:t>
            </a:r>
            <a:r>
              <a:rPr lang="en-GB" sz="2400" dirty="0" smtClean="0"/>
              <a:t>(</a:t>
            </a:r>
            <a:r>
              <a:rPr lang="en-GB" sz="2400" dirty="0" err="1" smtClean="0"/>
              <a:t>Norbrook</a:t>
            </a:r>
            <a:r>
              <a:rPr lang="en-GB" sz="2400" dirty="0" smtClean="0"/>
              <a:t> 1984, 111)</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19</a:t>
            </a:fld>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Virtue and vice </a:t>
            </a:r>
            <a:endParaRPr lang="en-GB" dirty="0"/>
          </a:p>
        </p:txBody>
      </p:sp>
      <p:sp>
        <p:nvSpPr>
          <p:cNvPr id="3" name="Content Placeholder 2"/>
          <p:cNvSpPr>
            <a:spLocks noGrp="1"/>
          </p:cNvSpPr>
          <p:nvPr>
            <p:ph sz="quarter" idx="1"/>
          </p:nvPr>
        </p:nvSpPr>
        <p:spPr>
          <a:xfrm>
            <a:off x="612648" y="1752600"/>
            <a:ext cx="8153400" cy="4876800"/>
          </a:xfrm>
        </p:spPr>
        <p:txBody>
          <a:bodyPr>
            <a:normAutofit fontScale="77500" lnSpcReduction="20000"/>
          </a:bodyPr>
          <a:lstStyle/>
          <a:p>
            <a:pPr algn="just">
              <a:lnSpc>
                <a:spcPct val="120000"/>
              </a:lnSpc>
              <a:spcBef>
                <a:spcPts val="0"/>
              </a:spcBef>
              <a:buNone/>
            </a:pPr>
            <a:r>
              <a:rPr lang="en-GB" dirty="0" smtClean="0"/>
              <a:t>	‘Today Spenser’s purpose may seem ideologically innocuous but in his day those who called virtue vice, and vice virtue may well have regarded the poem as subversive. But who were they? Most likely the pillars of society ... theologians .... And those religiously minded for whom holiness meant professing correct doctrine; temperance meant life in a moral straight-jacket; chastity meant the rejection of sexual love; friendship meant patriarchal family ties; justice meant the justification of present authority; and courtesy meant the conduct of Elizabeth’s courtiers – in sum, those for whom virtue meant remaining subject to external law rather than living in the freedom of the gospel’</a:t>
            </a:r>
          </a:p>
          <a:p>
            <a:pPr>
              <a:lnSpc>
                <a:spcPct val="120000"/>
              </a:lnSpc>
              <a:spcBef>
                <a:spcPts val="0"/>
              </a:spcBef>
              <a:buNone/>
            </a:pPr>
            <a:endParaRPr lang="en-GB" dirty="0" smtClean="0"/>
          </a:p>
          <a:p>
            <a:pPr>
              <a:lnSpc>
                <a:spcPct val="120000"/>
              </a:lnSpc>
              <a:spcBef>
                <a:spcPts val="0"/>
              </a:spcBef>
              <a:buNone/>
            </a:pPr>
            <a:r>
              <a:rPr lang="en-GB" dirty="0" smtClean="0"/>
              <a:t>							(Hamilton 2007, 7)</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20</a:t>
            </a:fld>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Virtue and vice </a:t>
            </a:r>
            <a:endParaRPr lang="en-GB" dirty="0"/>
          </a:p>
        </p:txBody>
      </p:sp>
      <p:sp>
        <p:nvSpPr>
          <p:cNvPr id="3" name="Content Placeholder 2"/>
          <p:cNvSpPr>
            <a:spLocks noGrp="1"/>
          </p:cNvSpPr>
          <p:nvPr>
            <p:ph sz="quarter" idx="1"/>
          </p:nvPr>
        </p:nvSpPr>
        <p:spPr>
          <a:xfrm>
            <a:off x="612648" y="1676400"/>
            <a:ext cx="8074152" cy="5029200"/>
          </a:xfrm>
        </p:spPr>
        <p:txBody>
          <a:bodyPr>
            <a:normAutofit fontScale="85000" lnSpcReduction="20000"/>
          </a:bodyPr>
          <a:lstStyle/>
          <a:p>
            <a:pPr algn="just">
              <a:buNone/>
            </a:pPr>
            <a:r>
              <a:rPr lang="en-GB" dirty="0" err="1" smtClean="0"/>
              <a:t>Norbrook</a:t>
            </a:r>
            <a:r>
              <a:rPr lang="en-GB" dirty="0" smtClean="0"/>
              <a:t> suggests dualistic values :</a:t>
            </a:r>
          </a:p>
          <a:p>
            <a:pPr algn="just">
              <a:buNone/>
            </a:pPr>
            <a:endParaRPr lang="en-GB" sz="900" dirty="0" smtClean="0"/>
          </a:p>
          <a:p>
            <a:pPr lvl="1" algn="just"/>
            <a:r>
              <a:rPr lang="en-GB" dirty="0" smtClean="0"/>
              <a:t>‘Virtue is humble and characteristically to be found wondering far from palaces – the word wondering is constantly repeated, emphasising </a:t>
            </a:r>
            <a:r>
              <a:rPr lang="en-GB" dirty="0" err="1" smtClean="0"/>
              <a:t>Una’s</a:t>
            </a:r>
            <a:r>
              <a:rPr lang="en-GB" dirty="0" smtClean="0"/>
              <a:t> status as a woman wondering in the wilderness’ (1984, 120)</a:t>
            </a:r>
          </a:p>
          <a:p>
            <a:pPr lvl="1" algn="just"/>
            <a:r>
              <a:rPr lang="en-GB" dirty="0" smtClean="0"/>
              <a:t>Recurrent temptations by idolatry – associated with female sexuality and courtly splendour and magnificence </a:t>
            </a:r>
          </a:p>
          <a:p>
            <a:pPr lvl="1" algn="just"/>
            <a:r>
              <a:rPr lang="en-GB" dirty="0" smtClean="0"/>
              <a:t>Undercurrent of fear of women throughout the poem – anti-female element in Protestant thought, associating ‘imagery and ornamentation in churches’ with ‘lascivious young women using cosmetics to seduce upright men’ (1984, 120-121)</a:t>
            </a:r>
          </a:p>
          <a:p>
            <a:pPr algn="just"/>
            <a:endParaRPr lang="en-GB" sz="1000" dirty="0" smtClean="0"/>
          </a:p>
          <a:p>
            <a:pPr algn="just"/>
            <a:r>
              <a:rPr lang="en-GB" dirty="0" err="1" smtClean="0"/>
              <a:t>Norbrook</a:t>
            </a:r>
            <a:r>
              <a:rPr lang="en-GB" dirty="0" smtClean="0"/>
              <a:t> argues that the ‘political rhetoric of Book I is ‘the defence of reformed Christianity against idolatry rather than a defence of mediaeval Christendom against zealous Protestants’ (Ibid, 123)</a:t>
            </a:r>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21</a:t>
            </a:fld>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Reading the virtues allegorically </a:t>
            </a:r>
            <a:endParaRPr lang="en-GB" dirty="0"/>
          </a:p>
        </p:txBody>
      </p:sp>
      <p:sp>
        <p:nvSpPr>
          <p:cNvPr id="3" name="Content Placeholder 2"/>
          <p:cNvSpPr>
            <a:spLocks noGrp="1"/>
          </p:cNvSpPr>
          <p:nvPr>
            <p:ph sz="quarter" idx="1"/>
          </p:nvPr>
        </p:nvSpPr>
        <p:spPr>
          <a:xfrm>
            <a:off x="457200" y="1676400"/>
            <a:ext cx="8308848" cy="4800600"/>
          </a:xfrm>
        </p:spPr>
        <p:txBody>
          <a:bodyPr>
            <a:normAutofit/>
          </a:bodyPr>
          <a:lstStyle/>
          <a:p>
            <a:pPr lvl="1"/>
            <a:endParaRPr lang="en-GB" sz="900" dirty="0" smtClean="0"/>
          </a:p>
          <a:p>
            <a:endParaRPr lang="en-GB" sz="900" dirty="0" smtClean="0"/>
          </a:p>
          <a:p>
            <a:r>
              <a:rPr lang="en-GB" dirty="0" smtClean="0"/>
              <a:t>Book 1, stanza 11 (lost in the woods)</a:t>
            </a:r>
          </a:p>
          <a:p>
            <a:pPr>
              <a:buNone/>
            </a:pPr>
            <a:r>
              <a:rPr lang="en-GB" sz="2200" dirty="0" smtClean="0"/>
              <a:t>		</a:t>
            </a:r>
            <a:r>
              <a:rPr lang="en-GB" sz="2600" dirty="0" smtClean="0"/>
              <a:t>That path they take, that beaten seemed most bare</a:t>
            </a:r>
          </a:p>
          <a:p>
            <a:pPr>
              <a:buNone/>
            </a:pPr>
            <a:r>
              <a:rPr lang="en-GB" sz="2600" dirty="0" smtClean="0"/>
              <a:t>		And like to lead the labyrinth about;</a:t>
            </a:r>
          </a:p>
          <a:p>
            <a:pPr>
              <a:buNone/>
            </a:pPr>
            <a:endParaRPr lang="en-GB" sz="900" dirty="0" smtClean="0"/>
          </a:p>
          <a:p>
            <a:r>
              <a:rPr lang="en-GB" sz="2600" dirty="0" smtClean="0"/>
              <a:t>Drayton 1931, 41:2.138-39 – describes the labyrinth as ‘an </a:t>
            </a:r>
            <a:r>
              <a:rPr lang="en-GB" sz="2600" dirty="0" err="1" smtClean="0"/>
              <a:t>Allegorie</a:t>
            </a:r>
            <a:r>
              <a:rPr lang="en-GB" sz="2600" dirty="0" smtClean="0"/>
              <a:t> of Mans life ... for what liker to a labyrinth, than the Maze of life?’ 	</a:t>
            </a:r>
            <a:r>
              <a:rPr lang="en-GB" sz="2200" dirty="0" smtClean="0"/>
              <a:t>	(cited by Hamilton 2007, 34)</a:t>
            </a:r>
          </a:p>
          <a:p>
            <a:endParaRPr lang="en-GB" sz="1000" dirty="0" smtClean="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22</a:t>
            </a:fld>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the virtues allegorically </a:t>
            </a:r>
            <a:endParaRPr lang="en-GB" dirty="0"/>
          </a:p>
        </p:txBody>
      </p:sp>
      <p:sp>
        <p:nvSpPr>
          <p:cNvPr id="3" name="Content Placeholder 2"/>
          <p:cNvSpPr>
            <a:spLocks noGrp="1"/>
          </p:cNvSpPr>
          <p:nvPr>
            <p:ph sz="quarter" idx="1"/>
          </p:nvPr>
        </p:nvSpPr>
        <p:spPr>
          <a:xfrm>
            <a:off x="762000" y="1752600"/>
            <a:ext cx="8004048" cy="4724400"/>
          </a:xfrm>
        </p:spPr>
        <p:txBody>
          <a:bodyPr>
            <a:normAutofit fontScale="85000" lnSpcReduction="20000"/>
          </a:bodyPr>
          <a:lstStyle/>
          <a:p>
            <a:r>
              <a:rPr lang="en-GB" dirty="0" smtClean="0"/>
              <a:t>Moral allegory </a:t>
            </a:r>
          </a:p>
          <a:p>
            <a:pPr lvl="1"/>
            <a:r>
              <a:rPr lang="en-GB" dirty="0" smtClean="0"/>
              <a:t>Psychological</a:t>
            </a:r>
          </a:p>
          <a:p>
            <a:pPr lvl="1"/>
            <a:r>
              <a:rPr lang="en-GB" dirty="0" smtClean="0"/>
              <a:t>Spiritual</a:t>
            </a:r>
          </a:p>
          <a:p>
            <a:pPr lvl="1">
              <a:buNone/>
            </a:pPr>
            <a:r>
              <a:rPr lang="en-GB" dirty="0" smtClean="0"/>
              <a:t> </a:t>
            </a:r>
          </a:p>
          <a:p>
            <a:r>
              <a:rPr lang="en-GB" dirty="0" smtClean="0"/>
              <a:t>Historical allegory</a:t>
            </a:r>
          </a:p>
          <a:p>
            <a:pPr lvl="1"/>
            <a:r>
              <a:rPr lang="en-GB" dirty="0" smtClean="0"/>
              <a:t>The history of the true Church </a:t>
            </a:r>
          </a:p>
          <a:p>
            <a:pPr lvl="1"/>
            <a:r>
              <a:rPr lang="en-GB" dirty="0" smtClean="0"/>
              <a:t>The Reformation  </a:t>
            </a:r>
          </a:p>
          <a:p>
            <a:pPr lvl="1">
              <a:buNone/>
            </a:pPr>
            <a:endParaRPr lang="en-GB" dirty="0" smtClean="0"/>
          </a:p>
          <a:p>
            <a:pPr lvl="1">
              <a:buNone/>
            </a:pPr>
            <a:r>
              <a:rPr lang="en-GB" dirty="0" smtClean="0"/>
              <a:t>Differentiate: allegory as ... </a:t>
            </a:r>
          </a:p>
          <a:p>
            <a:pPr lvl="1">
              <a:lnSpc>
                <a:spcPct val="160000"/>
              </a:lnSpc>
              <a:spcBef>
                <a:spcPts val="0"/>
              </a:spcBef>
              <a:buNone/>
            </a:pPr>
            <a:r>
              <a:rPr lang="en-GB" dirty="0" smtClean="0"/>
              <a:t>	‘A vertically organized spatial hierarchy of meanings’</a:t>
            </a:r>
          </a:p>
          <a:p>
            <a:pPr lvl="1">
              <a:lnSpc>
                <a:spcPct val="160000"/>
              </a:lnSpc>
              <a:spcBef>
                <a:spcPts val="0"/>
              </a:spcBef>
              <a:buNone/>
            </a:pPr>
            <a:r>
              <a:rPr lang="en-GB" dirty="0" smtClean="0"/>
              <a:t>	‘Simultaneous signifying multiple meaning – </a:t>
            </a:r>
            <a:r>
              <a:rPr lang="en-GB" dirty="0" err="1" smtClean="0"/>
              <a:t>polysemy</a:t>
            </a:r>
            <a:r>
              <a:rPr lang="en-GB" dirty="0" smtClean="0"/>
              <a:t>’</a:t>
            </a:r>
          </a:p>
          <a:p>
            <a:pPr lvl="1">
              <a:buNone/>
            </a:pPr>
            <a:r>
              <a:rPr lang="en-GB" dirty="0" smtClean="0"/>
              <a:t>					 	</a:t>
            </a:r>
            <a:r>
              <a:rPr lang="en-GB" sz="2000" dirty="0" smtClean="0"/>
              <a:t>(Peter Mitchell 2010)</a:t>
            </a:r>
            <a:endParaRPr lang="en-GB" dirty="0" smtClean="0"/>
          </a:p>
          <a:p>
            <a:pPr lvl="1"/>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23</a:t>
            </a:fld>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Holiness – Book 1</a:t>
            </a:r>
            <a:endParaRPr lang="en-GB" dirty="0"/>
          </a:p>
        </p:txBody>
      </p:sp>
      <p:sp>
        <p:nvSpPr>
          <p:cNvPr id="6" name="Text Placeholder 5"/>
          <p:cNvSpPr>
            <a:spLocks noGrp="1"/>
          </p:cNvSpPr>
          <p:nvPr>
            <p:ph type="body" idx="2"/>
          </p:nvPr>
        </p:nvSpPr>
        <p:spPr>
          <a:xfrm>
            <a:off x="2209800" y="1676400"/>
            <a:ext cx="4343400" cy="1676400"/>
          </a:xfrm>
        </p:spPr>
        <p:txBody>
          <a:bodyPr vert="horz">
            <a:noAutofit/>
          </a:bodyPr>
          <a:lstStyle/>
          <a:p>
            <a:pPr>
              <a:spcBef>
                <a:spcPts val="0"/>
              </a:spcBef>
              <a:spcAft>
                <a:spcPts val="0"/>
              </a:spcAft>
            </a:pPr>
            <a:r>
              <a:rPr lang="en-GB" sz="2400" b="1" dirty="0" smtClean="0"/>
              <a:t>The </a:t>
            </a:r>
            <a:r>
              <a:rPr lang="en-GB" sz="2400" b="1" dirty="0" err="1" smtClean="0"/>
              <a:t>Patrone</a:t>
            </a:r>
            <a:r>
              <a:rPr lang="en-GB" sz="2400" b="1" dirty="0" smtClean="0"/>
              <a:t> of true </a:t>
            </a:r>
            <a:r>
              <a:rPr lang="en-GB" sz="2400" b="1" dirty="0" err="1" smtClean="0"/>
              <a:t>Holinesse</a:t>
            </a:r>
            <a:r>
              <a:rPr lang="en-GB" sz="2400" b="1" dirty="0" smtClean="0"/>
              <a:t>,</a:t>
            </a:r>
          </a:p>
          <a:p>
            <a:pPr>
              <a:spcBef>
                <a:spcPts val="0"/>
              </a:spcBef>
              <a:spcAft>
                <a:spcPts val="0"/>
              </a:spcAft>
            </a:pPr>
            <a:r>
              <a:rPr lang="en-GB" sz="2400" b="1" dirty="0" err="1" smtClean="0"/>
              <a:t>Foule</a:t>
            </a:r>
            <a:r>
              <a:rPr lang="en-GB" sz="2400" b="1" dirty="0" smtClean="0"/>
              <a:t> </a:t>
            </a:r>
            <a:r>
              <a:rPr lang="en-GB" sz="2400" b="1" dirty="0" err="1" smtClean="0"/>
              <a:t>Errour</a:t>
            </a:r>
            <a:r>
              <a:rPr lang="en-GB" sz="2400" b="1" dirty="0" smtClean="0"/>
              <a:t> doth </a:t>
            </a:r>
            <a:r>
              <a:rPr lang="en-GB" sz="2400" b="1" dirty="0" err="1" smtClean="0"/>
              <a:t>defeate</a:t>
            </a:r>
            <a:r>
              <a:rPr lang="en-GB" sz="2400" b="1" dirty="0" smtClean="0"/>
              <a:t>:</a:t>
            </a:r>
          </a:p>
          <a:p>
            <a:pPr>
              <a:spcBef>
                <a:spcPts val="0"/>
              </a:spcBef>
              <a:spcAft>
                <a:spcPts val="0"/>
              </a:spcAft>
            </a:pPr>
            <a:r>
              <a:rPr lang="en-GB" sz="2400" b="1" dirty="0" err="1" smtClean="0"/>
              <a:t>Hypocrisie</a:t>
            </a:r>
            <a:r>
              <a:rPr lang="en-GB" sz="2400" b="1" dirty="0" smtClean="0"/>
              <a:t> him to </a:t>
            </a:r>
            <a:r>
              <a:rPr lang="en-GB" sz="2400" b="1" dirty="0" err="1" smtClean="0"/>
              <a:t>entrappe</a:t>
            </a:r>
            <a:r>
              <a:rPr lang="en-GB" sz="2400" b="1" dirty="0" smtClean="0"/>
              <a:t>,</a:t>
            </a:r>
          </a:p>
          <a:p>
            <a:pPr>
              <a:spcBef>
                <a:spcPts val="0"/>
              </a:spcBef>
              <a:spcAft>
                <a:spcPts val="0"/>
              </a:spcAft>
            </a:pPr>
            <a:r>
              <a:rPr lang="en-GB" sz="2400" b="1" dirty="0" smtClean="0"/>
              <a:t>Doth to his home </a:t>
            </a:r>
            <a:r>
              <a:rPr lang="en-GB" sz="2400" b="1" dirty="0" err="1" smtClean="0"/>
              <a:t>entreate</a:t>
            </a:r>
            <a:r>
              <a:rPr lang="en-GB" sz="2400" b="1" dirty="0" smtClean="0"/>
              <a:t>. </a:t>
            </a:r>
            <a:endParaRPr lang="en-GB" sz="2400" b="1" dirty="0"/>
          </a:p>
        </p:txBody>
      </p:sp>
      <p:sp>
        <p:nvSpPr>
          <p:cNvPr id="5" name="Content Placeholder 4"/>
          <p:cNvSpPr>
            <a:spLocks noGrp="1"/>
          </p:cNvSpPr>
          <p:nvPr>
            <p:ph sz="quarter" idx="1"/>
          </p:nvPr>
        </p:nvSpPr>
        <p:spPr>
          <a:xfrm>
            <a:off x="762000" y="3810000"/>
            <a:ext cx="8001000" cy="2819400"/>
          </a:xfrm>
        </p:spPr>
        <p:txBody>
          <a:bodyPr>
            <a:normAutofit fontScale="85000" lnSpcReduction="20000"/>
          </a:bodyPr>
          <a:lstStyle/>
          <a:p>
            <a:r>
              <a:rPr lang="en-GB" dirty="0" smtClean="0"/>
              <a:t>The legend of St George (allegory of Christ)</a:t>
            </a:r>
          </a:p>
          <a:p>
            <a:r>
              <a:rPr lang="en-GB" dirty="0" smtClean="0"/>
              <a:t>The nature of holiness – a subject of ‘intense sectarian debate’; in Protestant thought, it ‘re-establishes the right relationship of the </a:t>
            </a:r>
            <a:r>
              <a:rPr lang="en-GB" dirty="0" err="1" smtClean="0"/>
              <a:t>unfallen</a:t>
            </a:r>
            <a:r>
              <a:rPr lang="en-GB" dirty="0" smtClean="0"/>
              <a:t> body to God upon which all the other virtues depend; the Red Cross Knight defeats </a:t>
            </a:r>
            <a:r>
              <a:rPr lang="en-GB" dirty="0" err="1" smtClean="0"/>
              <a:t>Errour</a:t>
            </a:r>
            <a:r>
              <a:rPr lang="en-GB" dirty="0" smtClean="0"/>
              <a:t> through “faith” </a:t>
            </a:r>
          </a:p>
          <a:p>
            <a:r>
              <a:rPr lang="en-GB" dirty="0" smtClean="0"/>
              <a:t>The Red Cross Knight – a ‘pilgrimage from error to salvation’ </a:t>
            </a:r>
            <a:r>
              <a:rPr lang="en-GB" sz="2400" dirty="0" smtClean="0"/>
              <a:t>(Hamilton 2003, 9)</a:t>
            </a:r>
            <a:endParaRPr lang="en-GB" dirty="0"/>
          </a:p>
        </p:txBody>
      </p:sp>
      <p:sp>
        <p:nvSpPr>
          <p:cNvPr id="7" name="TextBox 6"/>
          <p:cNvSpPr txBox="1"/>
          <p:nvPr/>
        </p:nvSpPr>
        <p:spPr>
          <a:xfrm rot="20851708">
            <a:off x="5754588" y="3129140"/>
            <a:ext cx="1867924" cy="369332"/>
          </a:xfrm>
          <a:prstGeom prst="rect">
            <a:avLst/>
          </a:prstGeom>
          <a:solidFill>
            <a:schemeClr val="accent1">
              <a:lumMod val="60000"/>
              <a:lumOff val="40000"/>
            </a:schemeClr>
          </a:solidFill>
          <a:ln>
            <a:solidFill>
              <a:schemeClr val="accent1">
                <a:lumMod val="20000"/>
                <a:lumOff val="80000"/>
              </a:schemeClr>
            </a:solidFill>
          </a:ln>
        </p:spPr>
        <p:txBody>
          <a:bodyPr wrap="square" rtlCol="0">
            <a:spAutoFit/>
          </a:bodyPr>
          <a:lstStyle/>
          <a:p>
            <a:pPr algn="ctr"/>
            <a:r>
              <a:rPr lang="en-GB" dirty="0" smtClean="0"/>
              <a:t>“The Argument”</a:t>
            </a:r>
            <a:endParaRPr lang="en-GB" dirty="0"/>
          </a:p>
        </p:txBody>
      </p:sp>
      <p:sp>
        <p:nvSpPr>
          <p:cNvPr id="8" name="Slide Number Placeholder 7"/>
          <p:cNvSpPr>
            <a:spLocks noGrp="1"/>
          </p:cNvSpPr>
          <p:nvPr>
            <p:ph type="sldNum" sz="quarter" idx="12"/>
          </p:nvPr>
        </p:nvSpPr>
        <p:spPr/>
        <p:txBody>
          <a:bodyPr>
            <a:normAutofit fontScale="85000" lnSpcReduction="20000"/>
          </a:bodyPr>
          <a:lstStyle/>
          <a:p>
            <a:fld id="{B6F15528-21DE-4FAA-801E-634DDDAF4B2B}" type="slidenum">
              <a:rPr lang="en-US" smtClean="0"/>
              <a:pPr/>
              <a:t>24</a:t>
            </a:fld>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t>Holiness – Book 1</a:t>
            </a:r>
            <a:endParaRPr lang="en-GB" dirty="0"/>
          </a:p>
        </p:txBody>
      </p:sp>
      <p:sp>
        <p:nvSpPr>
          <p:cNvPr id="3" name="Content Placeholder 2"/>
          <p:cNvSpPr>
            <a:spLocks noGrp="1"/>
          </p:cNvSpPr>
          <p:nvPr>
            <p:ph sz="quarter" idx="1"/>
          </p:nvPr>
        </p:nvSpPr>
        <p:spPr>
          <a:xfrm>
            <a:off x="457200" y="1676400"/>
            <a:ext cx="8308848" cy="4953000"/>
          </a:xfrm>
        </p:spPr>
        <p:txBody>
          <a:bodyPr>
            <a:normAutofit/>
          </a:bodyPr>
          <a:lstStyle/>
          <a:p>
            <a:r>
              <a:rPr lang="en-GB" sz="2400" dirty="0" smtClean="0"/>
              <a:t> Book I as a ‘kind of extended prologue to the whole poem, setting secular values in a wider context’ (</a:t>
            </a:r>
            <a:r>
              <a:rPr lang="en-GB" sz="2400" dirty="0" err="1" smtClean="0"/>
              <a:t>Norbrook</a:t>
            </a:r>
            <a:r>
              <a:rPr lang="en-GB" sz="2400" dirty="0" smtClean="0"/>
              <a:t> 1984, 119)</a:t>
            </a:r>
          </a:p>
          <a:p>
            <a:endParaRPr lang="en-GB" sz="800" dirty="0" smtClean="0"/>
          </a:p>
          <a:p>
            <a:r>
              <a:rPr lang="en-GB" sz="2400" dirty="0" smtClean="0"/>
              <a:t>Influence of the Protestant prophetic tradition – Revelation </a:t>
            </a:r>
          </a:p>
          <a:p>
            <a:endParaRPr lang="en-GB" sz="800" dirty="0" smtClean="0"/>
          </a:p>
          <a:p>
            <a:pPr>
              <a:buNone/>
            </a:pPr>
            <a:r>
              <a:rPr lang="en-GB" sz="2400" dirty="0" smtClean="0"/>
              <a:t>		‘In the House of Holiness </a:t>
            </a:r>
            <a:r>
              <a:rPr lang="en-GB" sz="2400" dirty="0" err="1" smtClean="0"/>
              <a:t>Fidella</a:t>
            </a:r>
            <a:r>
              <a:rPr lang="en-GB" sz="2400" dirty="0" smtClean="0"/>
              <a:t> presents the Red Cross 	Knight with a book, warning him that it can be properly 	understood only by faith’ (Ibid., 111)</a:t>
            </a:r>
          </a:p>
          <a:p>
            <a:endParaRPr lang="en-GB" sz="800" dirty="0" smtClean="0"/>
          </a:p>
          <a:p>
            <a:r>
              <a:rPr lang="en-GB" sz="2400" dirty="0" err="1" smtClean="0"/>
              <a:t>Norbrook</a:t>
            </a:r>
            <a:r>
              <a:rPr lang="en-GB" sz="2400" dirty="0" smtClean="0"/>
              <a:t> suggests that the Red Cross Knight’s choice between two women – the innocent </a:t>
            </a:r>
            <a:r>
              <a:rPr lang="en-GB" sz="2400" dirty="0" err="1" smtClean="0"/>
              <a:t>Una</a:t>
            </a:r>
            <a:r>
              <a:rPr lang="en-GB" sz="2400" dirty="0" smtClean="0"/>
              <a:t> and the seductive and corrupt </a:t>
            </a:r>
            <a:r>
              <a:rPr lang="en-GB" sz="2400" dirty="0" err="1" smtClean="0"/>
              <a:t>Duessa</a:t>
            </a:r>
            <a:r>
              <a:rPr lang="en-GB" sz="2400" dirty="0" smtClean="0"/>
              <a:t> is analogous to the choice between the ‘Invisible Church and the corrupt Visible Church’ (1984, 112)</a:t>
            </a:r>
          </a:p>
          <a:p>
            <a:endParaRPr lang="en-GB" sz="2400" dirty="0" smtClean="0"/>
          </a:p>
          <a:p>
            <a:endParaRPr lang="en-GB" sz="2400" dirty="0" smtClean="0"/>
          </a:p>
          <a:p>
            <a:endParaRPr lang="en-GB" sz="1600" dirty="0" smtClean="0"/>
          </a:p>
          <a:p>
            <a:pPr lvl="1"/>
            <a:endParaRPr lang="en-GB" sz="1500" dirty="0" smtClean="0"/>
          </a:p>
        </p:txBody>
      </p:sp>
      <p:sp>
        <p:nvSpPr>
          <p:cNvPr id="7" name="Slide Number Placeholder 6"/>
          <p:cNvSpPr>
            <a:spLocks noGrp="1"/>
          </p:cNvSpPr>
          <p:nvPr>
            <p:ph type="sldNum" sz="quarter" idx="12"/>
          </p:nvPr>
        </p:nvSpPr>
        <p:spPr/>
        <p:txBody>
          <a:bodyPr>
            <a:normAutofit fontScale="85000" lnSpcReduction="20000"/>
          </a:bodyPr>
          <a:lstStyle/>
          <a:p>
            <a:fld id="{B6F15528-21DE-4FAA-801E-634DDDAF4B2B}" type="slidenum">
              <a:rPr lang="en-US" smtClean="0"/>
              <a:pPr/>
              <a:t>25</a:t>
            </a:fld>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Book 1 </a:t>
            </a:r>
            <a:r>
              <a:rPr lang="en-GB" dirty="0" err="1" smtClean="0"/>
              <a:t>Errour’s</a:t>
            </a:r>
            <a:r>
              <a:rPr lang="en-GB" dirty="0" smtClean="0"/>
              <a:t> Den </a:t>
            </a:r>
            <a:endParaRPr lang="en-GB" dirty="0"/>
          </a:p>
        </p:txBody>
      </p:sp>
      <p:sp>
        <p:nvSpPr>
          <p:cNvPr id="3" name="Content Placeholder 2"/>
          <p:cNvSpPr>
            <a:spLocks noGrp="1"/>
          </p:cNvSpPr>
          <p:nvPr>
            <p:ph sz="quarter" idx="1"/>
          </p:nvPr>
        </p:nvSpPr>
        <p:spPr>
          <a:xfrm>
            <a:off x="609600" y="1600200"/>
            <a:ext cx="8153400" cy="4953000"/>
          </a:xfrm>
        </p:spPr>
        <p:txBody>
          <a:bodyPr>
            <a:normAutofit/>
          </a:bodyPr>
          <a:lstStyle/>
          <a:p>
            <a:endParaRPr lang="en-GB" sz="200" dirty="0" smtClean="0"/>
          </a:p>
          <a:p>
            <a:r>
              <a:rPr lang="en-GB" sz="2400" dirty="0" smtClean="0"/>
              <a:t>The Red Cross Knight, his Lady &amp; a dwarf :‘gently pricking on the </a:t>
            </a:r>
            <a:r>
              <a:rPr lang="en-GB" sz="2400" dirty="0" err="1" smtClean="0"/>
              <a:t>plaine</a:t>
            </a:r>
            <a:r>
              <a:rPr lang="en-GB" sz="2400" dirty="0" smtClean="0"/>
              <a:t>’</a:t>
            </a:r>
          </a:p>
          <a:p>
            <a:r>
              <a:rPr lang="en-GB" sz="2400" dirty="0" smtClean="0"/>
              <a:t>Following a rain shower, they  seek shelter in a wood</a:t>
            </a:r>
          </a:p>
          <a:p>
            <a:pPr lvl="1"/>
            <a:r>
              <a:rPr lang="en-GB" sz="2000" dirty="0" smtClean="0"/>
              <a:t>They get lost – the Lady warns the knight of the dangers – ‘this is the </a:t>
            </a:r>
            <a:r>
              <a:rPr lang="en-GB" sz="2000" dirty="0" err="1" smtClean="0"/>
              <a:t>wondring</a:t>
            </a:r>
            <a:r>
              <a:rPr lang="en-GB" sz="2000" dirty="0" smtClean="0"/>
              <a:t> wood, this </a:t>
            </a:r>
            <a:r>
              <a:rPr lang="en-GB" sz="2000" i="1" dirty="0" err="1" smtClean="0"/>
              <a:t>Errours</a:t>
            </a:r>
            <a:r>
              <a:rPr lang="en-GB" sz="2000" i="1" dirty="0" smtClean="0"/>
              <a:t> Den’  </a:t>
            </a:r>
            <a:r>
              <a:rPr lang="en-GB" sz="2000" dirty="0" smtClean="0"/>
              <a:t>stanza 1</a:t>
            </a:r>
            <a:r>
              <a:rPr lang="en-GB" sz="2000" i="1" dirty="0" smtClean="0"/>
              <a:t>3</a:t>
            </a:r>
          </a:p>
          <a:p>
            <a:pPr lvl="1"/>
            <a:endParaRPr lang="en-GB" sz="2000" i="1" dirty="0" smtClean="0"/>
          </a:p>
          <a:p>
            <a:pPr lvl="1">
              <a:buNone/>
            </a:pPr>
            <a:r>
              <a:rPr lang="en-GB" sz="2000" i="1" dirty="0" smtClean="0"/>
              <a:t>Consider the meanings of: </a:t>
            </a:r>
            <a:endParaRPr lang="en-GB" sz="2000" dirty="0" smtClean="0"/>
          </a:p>
          <a:p>
            <a:pPr lvl="1"/>
            <a:r>
              <a:rPr lang="en-GB" sz="2000" dirty="0" smtClean="0"/>
              <a:t>The </a:t>
            </a:r>
            <a:r>
              <a:rPr lang="en-GB" sz="2000" dirty="0" err="1" smtClean="0"/>
              <a:t>wondring</a:t>
            </a:r>
            <a:r>
              <a:rPr lang="en-GB" sz="2000" dirty="0" smtClean="0"/>
              <a:t> wood</a:t>
            </a:r>
          </a:p>
          <a:p>
            <a:pPr lvl="1"/>
            <a:r>
              <a:rPr lang="en-GB" sz="2000" dirty="0" err="1" smtClean="0"/>
              <a:t>Errour’s</a:t>
            </a:r>
            <a:r>
              <a:rPr lang="en-GB" sz="2000" dirty="0" smtClean="0"/>
              <a:t> Den</a:t>
            </a:r>
          </a:p>
          <a:p>
            <a:pPr lvl="1"/>
            <a:r>
              <a:rPr lang="en-GB" sz="2000" dirty="0" smtClean="0"/>
              <a:t>The monster </a:t>
            </a:r>
          </a:p>
          <a:p>
            <a:pPr lvl="1"/>
            <a:endParaRPr lang="en-GB" sz="2000" dirty="0" smtClean="0"/>
          </a:p>
          <a:p>
            <a:pPr>
              <a:buNone/>
            </a:pPr>
            <a:r>
              <a:rPr lang="en-GB" sz="2000" dirty="0" smtClean="0"/>
              <a:t>Include both moral and religious meanings</a:t>
            </a:r>
          </a:p>
          <a:p>
            <a:endParaRPr lang="en-GB" sz="2000" i="1" dirty="0" smtClean="0"/>
          </a:p>
          <a:p>
            <a:endParaRPr lang="en-GB" i="1" dirty="0" smtClean="0"/>
          </a:p>
          <a:p>
            <a:endParaRPr lang="en-GB" i="1" dirty="0" smtClean="0"/>
          </a:p>
          <a:p>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26</a:t>
            </a:fld>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t>Bibliography </a:t>
            </a:r>
            <a:endParaRPr lang="en-GB" dirty="0"/>
          </a:p>
        </p:txBody>
      </p:sp>
      <p:sp>
        <p:nvSpPr>
          <p:cNvPr id="6" name="Content Placeholder 5"/>
          <p:cNvSpPr>
            <a:spLocks noGrp="1"/>
          </p:cNvSpPr>
          <p:nvPr>
            <p:ph sz="quarter" idx="1"/>
          </p:nvPr>
        </p:nvSpPr>
        <p:spPr>
          <a:xfrm>
            <a:off x="228600" y="1600200"/>
            <a:ext cx="8915400" cy="5257800"/>
          </a:xfrm>
        </p:spPr>
        <p:txBody>
          <a:bodyPr>
            <a:normAutofit/>
          </a:bodyPr>
          <a:lstStyle/>
          <a:p>
            <a:r>
              <a:rPr lang="en-GB" sz="1900" dirty="0" smtClean="0">
                <a:solidFill>
                  <a:srgbClr val="002060"/>
                </a:solidFill>
              </a:rPr>
              <a:t>Hamilton, A.C. (</a:t>
            </a:r>
            <a:r>
              <a:rPr lang="en-GB" sz="1900" dirty="0" err="1" smtClean="0">
                <a:solidFill>
                  <a:srgbClr val="002060"/>
                </a:solidFill>
              </a:rPr>
              <a:t>ed</a:t>
            </a:r>
            <a:r>
              <a:rPr lang="en-GB" sz="1900" dirty="0" smtClean="0">
                <a:solidFill>
                  <a:srgbClr val="002060"/>
                </a:solidFill>
              </a:rPr>
              <a:t>) </a:t>
            </a:r>
            <a:r>
              <a:rPr lang="en-GB" sz="1900" i="1" dirty="0" smtClean="0">
                <a:solidFill>
                  <a:srgbClr val="002060"/>
                </a:solidFill>
              </a:rPr>
              <a:t>Edmund Spencer The FAERIE QVEENE</a:t>
            </a:r>
            <a:r>
              <a:rPr lang="en-GB" sz="1900" dirty="0" smtClean="0">
                <a:solidFill>
                  <a:srgbClr val="002060"/>
                </a:solidFill>
              </a:rPr>
              <a:t>, revised 2</a:t>
            </a:r>
            <a:r>
              <a:rPr lang="en-GB" sz="1900" baseline="30000" dirty="0" smtClean="0">
                <a:solidFill>
                  <a:srgbClr val="002060"/>
                </a:solidFill>
              </a:rPr>
              <a:t>nd</a:t>
            </a:r>
            <a:r>
              <a:rPr lang="en-GB" sz="1900" dirty="0" smtClean="0">
                <a:solidFill>
                  <a:srgbClr val="002060"/>
                </a:solidFill>
              </a:rPr>
              <a:t> edition (UK Longman, 2007, 1</a:t>
            </a:r>
            <a:r>
              <a:rPr lang="en-GB" sz="1900" baseline="30000" dirty="0" smtClean="0">
                <a:solidFill>
                  <a:srgbClr val="002060"/>
                </a:solidFill>
              </a:rPr>
              <a:t>st</a:t>
            </a:r>
            <a:r>
              <a:rPr lang="en-GB" sz="1900" dirty="0" smtClean="0">
                <a:solidFill>
                  <a:srgbClr val="002060"/>
                </a:solidFill>
              </a:rPr>
              <a:t> pub. 2001) </a:t>
            </a:r>
          </a:p>
          <a:p>
            <a:r>
              <a:rPr lang="en-GB" sz="1900" dirty="0" smtClean="0">
                <a:solidFill>
                  <a:srgbClr val="002060"/>
                </a:solidFill>
              </a:rPr>
              <a:t>Lewis</a:t>
            </a:r>
          </a:p>
          <a:p>
            <a:r>
              <a:rPr lang="en-GB" sz="1900" dirty="0" err="1" smtClean="0">
                <a:solidFill>
                  <a:srgbClr val="002060"/>
                </a:solidFill>
              </a:rPr>
              <a:t>Norbrook</a:t>
            </a:r>
            <a:r>
              <a:rPr lang="en-GB" sz="1900" dirty="0" smtClean="0">
                <a:solidFill>
                  <a:srgbClr val="002060"/>
                </a:solidFill>
              </a:rPr>
              <a:t>, David, </a:t>
            </a:r>
            <a:r>
              <a:rPr lang="en-GB" sz="1900" i="1" dirty="0" smtClean="0">
                <a:solidFill>
                  <a:srgbClr val="002060"/>
                </a:solidFill>
              </a:rPr>
              <a:t>Poetry and Politics in the English Renaissance </a:t>
            </a:r>
            <a:r>
              <a:rPr lang="en-GB" sz="1900" dirty="0" smtClean="0">
                <a:solidFill>
                  <a:srgbClr val="002060"/>
                </a:solidFill>
              </a:rPr>
              <a:t>(London: Routledge and Kegan Paul, 1984)</a:t>
            </a:r>
          </a:p>
          <a:p>
            <a:r>
              <a:rPr lang="en-GB" sz="1900" dirty="0" smtClean="0">
                <a:solidFill>
                  <a:srgbClr val="002060"/>
                </a:solidFill>
              </a:rPr>
              <a:t>O’Connell, Michael, </a:t>
            </a:r>
            <a:r>
              <a:rPr lang="en-GB" sz="1900" i="1" dirty="0" smtClean="0">
                <a:solidFill>
                  <a:srgbClr val="002060"/>
                </a:solidFill>
              </a:rPr>
              <a:t>Mirror and Veil: The Historical Dimension of Spenser’s Faerie </a:t>
            </a:r>
            <a:r>
              <a:rPr lang="en-GB" sz="1900" i="1" dirty="0" err="1" smtClean="0">
                <a:solidFill>
                  <a:srgbClr val="002060"/>
                </a:solidFill>
              </a:rPr>
              <a:t>Queene</a:t>
            </a:r>
            <a:r>
              <a:rPr lang="en-GB" sz="1900" i="1" dirty="0" smtClean="0">
                <a:solidFill>
                  <a:srgbClr val="002060"/>
                </a:solidFill>
              </a:rPr>
              <a:t> </a:t>
            </a:r>
            <a:r>
              <a:rPr lang="en-GB" sz="1900" dirty="0" smtClean="0">
                <a:solidFill>
                  <a:srgbClr val="002060"/>
                </a:solidFill>
              </a:rPr>
              <a:t>(US: University of North Carolina Press, 1977)</a:t>
            </a:r>
          </a:p>
          <a:p>
            <a:r>
              <a:rPr lang="en-GB" sz="1900" dirty="0" smtClean="0">
                <a:solidFill>
                  <a:srgbClr val="002060"/>
                </a:solidFill>
              </a:rPr>
              <a:t>Russell, Bertrand, </a:t>
            </a:r>
            <a:r>
              <a:rPr lang="en-GB" sz="1900" i="1" dirty="0" smtClean="0">
                <a:solidFill>
                  <a:srgbClr val="002060"/>
                </a:solidFill>
              </a:rPr>
              <a:t>History of Western Philosophy , </a:t>
            </a:r>
            <a:r>
              <a:rPr lang="en-GB" sz="1900" dirty="0" smtClean="0">
                <a:solidFill>
                  <a:srgbClr val="002060"/>
                </a:solidFill>
              </a:rPr>
              <a:t>2</a:t>
            </a:r>
            <a:r>
              <a:rPr lang="en-GB" sz="1900" baseline="30000" dirty="0" smtClean="0">
                <a:solidFill>
                  <a:srgbClr val="002060"/>
                </a:solidFill>
              </a:rPr>
              <a:t>nd</a:t>
            </a:r>
            <a:r>
              <a:rPr lang="en-GB" sz="1900" dirty="0" smtClean="0">
                <a:solidFill>
                  <a:srgbClr val="002060"/>
                </a:solidFill>
              </a:rPr>
              <a:t> Edn. (London: Routledge, 1961, 1991)</a:t>
            </a:r>
          </a:p>
          <a:p>
            <a:r>
              <a:rPr lang="en-GB" sz="1900" i="1" dirty="0" smtClean="0">
                <a:solidFill>
                  <a:srgbClr val="002060"/>
                </a:solidFill>
              </a:rPr>
              <a:t>The Norton Anthology of Theory and Criticism</a:t>
            </a:r>
            <a:r>
              <a:rPr lang="en-GB" sz="1900" dirty="0" smtClean="0">
                <a:solidFill>
                  <a:srgbClr val="002060"/>
                </a:solidFill>
              </a:rPr>
              <a:t>, 2</a:t>
            </a:r>
            <a:r>
              <a:rPr lang="en-GB" sz="1900" baseline="30000" dirty="0" smtClean="0">
                <a:solidFill>
                  <a:srgbClr val="002060"/>
                </a:solidFill>
              </a:rPr>
              <a:t>nd</a:t>
            </a:r>
            <a:r>
              <a:rPr lang="en-GB" sz="1900" dirty="0" smtClean="0">
                <a:solidFill>
                  <a:srgbClr val="002060"/>
                </a:solidFill>
              </a:rPr>
              <a:t> Edn. Vincent B </a:t>
            </a:r>
            <a:r>
              <a:rPr lang="en-GB" sz="1900" dirty="0" err="1" smtClean="0">
                <a:solidFill>
                  <a:srgbClr val="002060"/>
                </a:solidFill>
              </a:rPr>
              <a:t>Leitch</a:t>
            </a:r>
            <a:r>
              <a:rPr lang="en-GB" sz="1900" dirty="0" smtClean="0">
                <a:solidFill>
                  <a:srgbClr val="002060"/>
                </a:solidFill>
              </a:rPr>
              <a:t> (ed.) (London: Norton, 2010)</a:t>
            </a:r>
          </a:p>
          <a:p>
            <a:r>
              <a:rPr lang="en-GB" sz="1900" dirty="0" smtClean="0">
                <a:solidFill>
                  <a:srgbClr val="002060"/>
                </a:solidFill>
              </a:rPr>
              <a:t>Wynne-Davies, Marion, </a:t>
            </a:r>
            <a:r>
              <a:rPr lang="en-GB" sz="1900" i="1" dirty="0" smtClean="0">
                <a:solidFill>
                  <a:srgbClr val="002060"/>
                </a:solidFill>
              </a:rPr>
              <a:t>Sidney to Milton 1580-1660</a:t>
            </a:r>
            <a:r>
              <a:rPr lang="en-GB" sz="1900" dirty="0" smtClean="0">
                <a:solidFill>
                  <a:srgbClr val="002060"/>
                </a:solidFill>
              </a:rPr>
              <a:t> (UK: Palgrave Macmillan, 2003)</a:t>
            </a:r>
          </a:p>
          <a:p>
            <a:endParaRPr lang="en-GB" sz="1600" dirty="0" smtClean="0"/>
          </a:p>
          <a:p>
            <a:endParaRPr lang="en-GB" sz="1600" dirty="0" smtClean="0"/>
          </a:p>
          <a:p>
            <a:endParaRPr lang="en-GB" sz="1600" dirty="0" smtClean="0"/>
          </a:p>
          <a:p>
            <a:endParaRPr lang="en-GB" sz="1800" dirty="0" smtClean="0">
              <a:solidFill>
                <a:srgbClr val="002060"/>
              </a:solidFill>
            </a:endParaRPr>
          </a:p>
          <a:p>
            <a:endParaRPr lang="en-GB" dirty="0">
              <a:solidFill>
                <a:schemeClr val="tx2">
                  <a:lumMod val="75000"/>
                </a:schemeClr>
              </a:solidFill>
            </a:endParaRPr>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27</a:t>
            </a:fld>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 of figures</a:t>
            </a:r>
            <a:endParaRPr lang="en-GB" dirty="0"/>
          </a:p>
        </p:txBody>
      </p:sp>
      <p:sp>
        <p:nvSpPr>
          <p:cNvPr id="3" name="Content Placeholder 2"/>
          <p:cNvSpPr>
            <a:spLocks noGrp="1"/>
          </p:cNvSpPr>
          <p:nvPr>
            <p:ph sz="quarter" idx="1"/>
          </p:nvPr>
        </p:nvSpPr>
        <p:spPr/>
        <p:txBody>
          <a:bodyPr>
            <a:normAutofit fontScale="55000" lnSpcReduction="20000"/>
          </a:bodyPr>
          <a:lstStyle/>
          <a:p>
            <a:r>
              <a:rPr lang="en-GB" sz="3200" dirty="0" smtClean="0">
                <a:solidFill>
                  <a:srgbClr val="002060"/>
                </a:solidFill>
              </a:rPr>
              <a:t>Fig 1: Edmund Spenser, available at Gregory’s Blog:  </a:t>
            </a:r>
            <a:r>
              <a:rPr lang="en-GB" sz="3200" dirty="0" smtClean="0">
                <a:solidFill>
                  <a:srgbClr val="002060"/>
                </a:solidFill>
                <a:hlinkClick r:id="rId2"/>
              </a:rPr>
              <a:t>http://hero055.edublogs.org/poetry-analysis-sonnet-75-by-edmund-spenser/</a:t>
            </a:r>
            <a:r>
              <a:rPr lang="en-GB" sz="3200" dirty="0" smtClean="0">
                <a:solidFill>
                  <a:srgbClr val="002060"/>
                </a:solidFill>
              </a:rPr>
              <a:t> last accessed 14</a:t>
            </a:r>
            <a:r>
              <a:rPr lang="en-GB" sz="3200" baseline="30000" dirty="0" smtClean="0">
                <a:solidFill>
                  <a:srgbClr val="002060"/>
                </a:solidFill>
              </a:rPr>
              <a:t>th</a:t>
            </a:r>
            <a:r>
              <a:rPr lang="en-GB" sz="3200" dirty="0" smtClean="0">
                <a:solidFill>
                  <a:srgbClr val="002060"/>
                </a:solidFill>
              </a:rPr>
              <a:t> September 2011</a:t>
            </a:r>
          </a:p>
          <a:p>
            <a:r>
              <a:rPr lang="en-GB" sz="3200" dirty="0" smtClean="0">
                <a:solidFill>
                  <a:srgbClr val="002060"/>
                </a:solidFill>
              </a:rPr>
              <a:t>Fig 2:</a:t>
            </a:r>
            <a:r>
              <a:rPr lang="en-GB" sz="3200" i="1" dirty="0" smtClean="0">
                <a:solidFill>
                  <a:srgbClr val="002060"/>
                </a:solidFill>
              </a:rPr>
              <a:t> The Faerie </a:t>
            </a:r>
            <a:r>
              <a:rPr lang="en-GB" sz="3200" i="1" dirty="0" err="1" smtClean="0">
                <a:solidFill>
                  <a:srgbClr val="002060"/>
                </a:solidFill>
              </a:rPr>
              <a:t>Queene</a:t>
            </a:r>
            <a:r>
              <a:rPr lang="en-GB" sz="3200" i="1" dirty="0" smtClean="0">
                <a:solidFill>
                  <a:srgbClr val="002060"/>
                </a:solidFill>
              </a:rPr>
              <a:t> </a:t>
            </a:r>
            <a:r>
              <a:rPr lang="en-GB" sz="3200" dirty="0" smtClean="0">
                <a:solidFill>
                  <a:srgbClr val="002060"/>
                </a:solidFill>
              </a:rPr>
              <a:t>(title page), University of Portland Professor Herman </a:t>
            </a:r>
            <a:r>
              <a:rPr lang="en-GB" sz="3200" dirty="0" err="1" smtClean="0">
                <a:solidFill>
                  <a:srgbClr val="002060"/>
                </a:solidFill>
              </a:rPr>
              <a:t>Asarnow</a:t>
            </a:r>
            <a:r>
              <a:rPr lang="en-GB" sz="3200" dirty="0" smtClean="0">
                <a:solidFill>
                  <a:srgbClr val="002060"/>
                </a:solidFill>
              </a:rPr>
              <a:t> </a:t>
            </a:r>
            <a:r>
              <a:rPr lang="en-GB" sz="3200" i="1" dirty="0" smtClean="0">
                <a:solidFill>
                  <a:srgbClr val="002060"/>
                </a:solidFill>
              </a:rPr>
              <a:t>An Image-Oriented Introduction to Backgrounds</a:t>
            </a:r>
            <a:r>
              <a:rPr lang="en-GB" sz="3200" dirty="0" smtClean="0">
                <a:solidFill>
                  <a:srgbClr val="002060"/>
                </a:solidFill>
              </a:rPr>
              <a:t> </a:t>
            </a:r>
            <a:r>
              <a:rPr lang="en-GB" sz="3200" i="1" dirty="0" smtClean="0">
                <a:solidFill>
                  <a:srgbClr val="002060"/>
                </a:solidFill>
              </a:rPr>
              <a:t>for English Renaissance [Early Modern] Literature,</a:t>
            </a:r>
            <a:r>
              <a:rPr lang="en-GB" sz="3200" dirty="0" smtClean="0">
                <a:solidFill>
                  <a:srgbClr val="002060"/>
                </a:solidFill>
              </a:rPr>
              <a:t> "The Classics" in English: Title pages of the Great Translations, available at: </a:t>
            </a:r>
            <a:r>
              <a:rPr lang="en-GB" sz="3200" u="sng" dirty="0" smtClean="0">
                <a:solidFill>
                  <a:srgbClr val="002060"/>
                </a:solidFill>
                <a:hlinkClick r:id="rId3"/>
              </a:rPr>
              <a:t>http://faculty.up.edu/asarnow/classic1.htm</a:t>
            </a:r>
            <a:r>
              <a:rPr lang="en-GB" sz="3200" dirty="0" smtClean="0">
                <a:solidFill>
                  <a:srgbClr val="002060"/>
                </a:solidFill>
              </a:rPr>
              <a:t>, last accessed 25</a:t>
            </a:r>
            <a:r>
              <a:rPr lang="en-GB" sz="3200" baseline="30000" dirty="0" smtClean="0">
                <a:solidFill>
                  <a:srgbClr val="002060"/>
                </a:solidFill>
              </a:rPr>
              <a:t>th</a:t>
            </a:r>
            <a:r>
              <a:rPr lang="en-GB" sz="3200" dirty="0" smtClean="0">
                <a:solidFill>
                  <a:srgbClr val="002060"/>
                </a:solidFill>
              </a:rPr>
              <a:t> September 2011</a:t>
            </a:r>
          </a:p>
          <a:p>
            <a:r>
              <a:rPr lang="en-GB" sz="3200" dirty="0" smtClean="0"/>
              <a:t>Fig 3: Faerie queen ‘Elizabeth’  Julie </a:t>
            </a:r>
            <a:r>
              <a:rPr lang="en-GB" sz="3200" dirty="0" err="1" smtClean="0"/>
              <a:t>Bindas</a:t>
            </a:r>
            <a:r>
              <a:rPr lang="en-GB" sz="3200" dirty="0" smtClean="0"/>
              <a:t>- </a:t>
            </a:r>
            <a:r>
              <a:rPr lang="en-GB" sz="3200" dirty="0" err="1" smtClean="0"/>
              <a:t>Sánchez</a:t>
            </a:r>
            <a:r>
              <a:rPr lang="en-GB" sz="3200" dirty="0" smtClean="0"/>
              <a:t>  </a:t>
            </a:r>
            <a:r>
              <a:rPr lang="en-GB" sz="3200" u="sng" dirty="0" smtClean="0">
                <a:hlinkClick r:id="rId4"/>
              </a:rPr>
              <a:t>http://juliebindassanchez.blogspot.com/2010/09/faerie-queene.html</a:t>
            </a:r>
            <a:r>
              <a:rPr lang="en-GB" sz="3200" dirty="0" smtClean="0"/>
              <a:t>, last accessed Oct 15</a:t>
            </a:r>
            <a:r>
              <a:rPr lang="en-GB" sz="3200" baseline="30000" dirty="0" smtClean="0"/>
              <a:t>th</a:t>
            </a:r>
            <a:r>
              <a:rPr lang="en-GB" sz="3200" dirty="0" smtClean="0"/>
              <a:t> 2011</a:t>
            </a:r>
          </a:p>
          <a:p>
            <a:r>
              <a:rPr lang="en-GB" sz="3200" dirty="0" smtClean="0"/>
              <a:t>Fig 4: Eng9 small  ‘English Literature to 1800’ </a:t>
            </a:r>
            <a:r>
              <a:rPr lang="en-GB" sz="3200" dirty="0" smtClean="0">
                <a:hlinkClick r:id="rId5"/>
              </a:rPr>
              <a:t>http://www.lib.monash.edu.au/exhibitions/literature/xlit.html</a:t>
            </a:r>
            <a:r>
              <a:rPr lang="en-GB" sz="3200" dirty="0" smtClean="0"/>
              <a:t> last accessed Oct 15</a:t>
            </a:r>
            <a:r>
              <a:rPr lang="en-GB" sz="3200" baseline="30000" dirty="0" smtClean="0"/>
              <a:t>th</a:t>
            </a:r>
            <a:r>
              <a:rPr lang="en-GB" sz="3200" dirty="0" smtClean="0"/>
              <a:t> 2011</a:t>
            </a:r>
          </a:p>
          <a:p>
            <a:r>
              <a:rPr lang="en-GB" sz="3200" dirty="0" smtClean="0"/>
              <a:t>Fig 5: George and the Dragon , BBC Religions: ‘Saint George’ </a:t>
            </a:r>
          </a:p>
          <a:p>
            <a:r>
              <a:rPr lang="en-GB" sz="3200" dirty="0" smtClean="0">
                <a:hlinkClick r:id="rId6"/>
              </a:rPr>
              <a:t>http://www.bbc.co.uk/religion/religions/christianity/saints/george_1.shtml</a:t>
            </a:r>
            <a:r>
              <a:rPr lang="en-GB" sz="3200" dirty="0" smtClean="0"/>
              <a:t> last accessed Oct 15</a:t>
            </a:r>
            <a:r>
              <a:rPr lang="en-GB" sz="3200" baseline="30000" dirty="0" smtClean="0"/>
              <a:t>th</a:t>
            </a:r>
            <a:r>
              <a:rPr lang="en-GB" sz="3200" dirty="0" smtClean="0"/>
              <a:t> 2011</a:t>
            </a:r>
          </a:p>
          <a:p>
            <a:endParaRPr lang="en-GB" dirty="0"/>
          </a:p>
        </p:txBody>
      </p:sp>
      <p:sp>
        <p:nvSpPr>
          <p:cNvPr id="4" name="Slide Number Placeholder 3"/>
          <p:cNvSpPr>
            <a:spLocks noGrp="1"/>
          </p:cNvSpPr>
          <p:nvPr>
            <p:ph type="sldNum" sz="quarter" idx="12"/>
          </p:nvPr>
        </p:nvSpPr>
        <p:spPr/>
        <p:txBody>
          <a:bodyPr>
            <a:normAutofit fontScale="85000" lnSpcReduction="20000"/>
          </a:bodyPr>
          <a:lstStyle/>
          <a:p>
            <a:fld id="{B6F15528-21DE-4FAA-801E-634DDDAF4B2B}" type="slidenum">
              <a:rPr lang="en-US" smtClean="0"/>
              <a:pPr/>
              <a:t>28</a:t>
            </a:fld>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4345</TotalTime>
  <Words>1914</Words>
  <Application>Microsoft Office PowerPoint</Application>
  <PresentationFormat>On-screen Show (4:3)</PresentationFormat>
  <Paragraphs>268</Paragraphs>
  <Slides>28</Slides>
  <Notes>5</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Median</vt:lpstr>
      <vt:lpstr>Edmund Spenser The Renaissance </vt:lpstr>
      <vt:lpstr>Edmund Spenser 1552(?) - 1599</vt:lpstr>
      <vt:lpstr>Background to Spenser (1552-1599)</vt:lpstr>
      <vt:lpstr>The Faerie Queene </vt:lpstr>
      <vt:lpstr>The Faerie Queene ?</vt:lpstr>
      <vt:lpstr>Fig 4: The Faerie Queene  by Edmund Spenser </vt:lpstr>
      <vt:lpstr>The Faerie Queene </vt:lpstr>
      <vt:lpstr>The Faerie Queene</vt:lpstr>
      <vt:lpstr>To fashion a gentleman ...</vt:lpstr>
      <vt:lpstr>The moral virtues</vt:lpstr>
      <vt:lpstr>The Red Cross Knight and the legend of St George </vt:lpstr>
      <vt:lpstr>Didactic aim ... </vt:lpstr>
      <vt:lpstr> ... To fashion a gentleman</vt:lpstr>
      <vt:lpstr>Shift – private to public virtues</vt:lpstr>
      <vt:lpstr>The Faerie Queene </vt:lpstr>
      <vt:lpstr>The poem as ‘pageant’</vt:lpstr>
      <vt:lpstr>Historical consciousness</vt:lpstr>
      <vt:lpstr>“Claims the title of the English Virgil” (Hamilton 2007, 29)</vt:lpstr>
      <vt:lpstr>Ideological meaning; Protestant narrative</vt:lpstr>
      <vt:lpstr>Virtue and vice </vt:lpstr>
      <vt:lpstr>Virtue and vice </vt:lpstr>
      <vt:lpstr>Reading the virtues allegorically </vt:lpstr>
      <vt:lpstr>Reading the virtues allegorically </vt:lpstr>
      <vt:lpstr>Holiness – Book 1</vt:lpstr>
      <vt:lpstr>Holiness – Book 1</vt:lpstr>
      <vt:lpstr>Book 1 Errour’s Den </vt:lpstr>
      <vt:lpstr>Bibliography </vt:lpstr>
      <vt:lpstr>List of figures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Renaissance</dc:title>
  <dc:creator>LOU</dc:creator>
  <cp:lastModifiedBy>sa020</cp:lastModifiedBy>
  <cp:revision>177</cp:revision>
  <dcterms:created xsi:type="dcterms:W3CDTF">2006-08-16T00:00:00Z</dcterms:created>
  <dcterms:modified xsi:type="dcterms:W3CDTF">2011-11-08T18:43:31Z</dcterms:modified>
</cp:coreProperties>
</file>