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70" r:id="rId2"/>
    <p:sldId id="273" r:id="rId3"/>
    <p:sldId id="271" r:id="rId4"/>
    <p:sldId id="272" r:id="rId5"/>
    <p:sldId id="261" r:id="rId6"/>
    <p:sldId id="259"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10/30/2020</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96693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770065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19346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392407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10/30/2020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30316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10/30/2020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13622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10/30/2020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66336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84542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635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0026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658755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691657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161532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10/30/2020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1917027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10/30/2020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596343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896225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57622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10/30/2020</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1592024939"/>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Barriers to implementation</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852574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585684-61FF-48F4-AFF0-B0313F69C60D}"/>
              </a:ext>
            </a:extLst>
          </p:cNvPr>
          <p:cNvSpPr>
            <a:spLocks noGrp="1"/>
          </p:cNvSpPr>
          <p:nvPr>
            <p:ph sz="quarter" idx="13"/>
          </p:nvPr>
        </p:nvSpPr>
        <p:spPr>
          <a:xfrm>
            <a:off x="685800" y="301842"/>
            <a:ext cx="10394707" cy="5072744"/>
          </a:xfrm>
        </p:spPr>
        <p:txBody>
          <a:bodyPr>
            <a:normAutofit/>
          </a:bodyPr>
          <a:lstStyle/>
          <a:p>
            <a:pPr marL="0" indent="0">
              <a:buNone/>
            </a:pPr>
            <a:r>
              <a:rPr lang="en-GB" sz="2400" b="0" i="0" dirty="0">
                <a:solidFill>
                  <a:srgbClr val="333333"/>
                </a:solidFill>
                <a:effectLst/>
                <a:latin typeface="Open Sans"/>
              </a:rPr>
              <a:t>‘As promotion of mentoring in the nursing workplace can improve workforce retention and cohesion, understanding of nurse managers’ perceptions of the barriers to the mentoring of early career researchers in hospitals can offer insights that enhance the efficacy of mentoring in these dynamic contexts. In-depth interviews with 20 nurse managers were conducted to identify these barriers, with interpersonal conflict, competing priorities for time and financial resources, and lack of training emerging as recurring themes raised by participants.’ </a:t>
            </a:r>
          </a:p>
          <a:p>
            <a:pPr marL="0" indent="0">
              <a:buNone/>
            </a:pPr>
            <a:r>
              <a:rPr lang="en-GB" sz="1200" b="0" i="0" dirty="0">
                <a:solidFill>
                  <a:srgbClr val="333333"/>
                </a:solidFill>
                <a:effectLst/>
                <a:latin typeface="Open Sans"/>
              </a:rPr>
              <a:t>(Margaret Kristin </a:t>
            </a:r>
            <a:r>
              <a:rPr lang="en-GB" sz="1200" b="0" i="0" dirty="0" err="1">
                <a:solidFill>
                  <a:srgbClr val="333333"/>
                </a:solidFill>
                <a:effectLst/>
                <a:latin typeface="Open Sans"/>
              </a:rPr>
              <a:t>Merga</a:t>
            </a:r>
            <a:r>
              <a:rPr lang="en-GB" sz="1200" b="0" i="0" dirty="0">
                <a:solidFill>
                  <a:srgbClr val="333333"/>
                </a:solidFill>
                <a:effectLst/>
                <a:latin typeface="Open Sans"/>
              </a:rPr>
              <a:t>, Ann-Marie Hays &amp; Tracey Coventry (2020) Nurse managers’ perceptions of barriers to the mentoring of early career nurses, Mentoring &amp; Tutoring: Partnership in Learning, 28:1)</a:t>
            </a:r>
            <a:endParaRPr lang="en-GB" sz="1200" dirty="0"/>
          </a:p>
        </p:txBody>
      </p:sp>
    </p:spTree>
    <p:extLst>
      <p:ext uri="{BB962C8B-B14F-4D97-AF65-F5344CB8AC3E}">
        <p14:creationId xmlns:p14="http://schemas.microsoft.com/office/powerpoint/2010/main" val="1456339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Reality and rhetoric…. </a:t>
            </a:r>
          </a:p>
        </p:txBody>
      </p:sp>
      <p:sp>
        <p:nvSpPr>
          <p:cNvPr id="3" name="Content Placeholder 2"/>
          <p:cNvSpPr>
            <a:spLocks noGrp="1"/>
          </p:cNvSpPr>
          <p:nvPr>
            <p:ph sz="quarter" idx="13"/>
          </p:nvPr>
        </p:nvSpPr>
        <p:spPr/>
        <p:txBody>
          <a:bodyPr/>
          <a:lstStyle/>
          <a:p>
            <a:r>
              <a:rPr lang="en-GB" dirty="0"/>
              <a:t>Implementing a coaching and/or mentoring strategy needs to follow the old adage of ‘do it once and do it right’.</a:t>
            </a:r>
          </a:p>
          <a:p>
            <a:r>
              <a:rPr lang="en-GB" dirty="0"/>
              <a:t>It is common for these initiatives to fail – examples from a google search</a:t>
            </a:r>
          </a:p>
        </p:txBody>
      </p:sp>
    </p:spTree>
    <p:extLst>
      <p:ext uri="{BB962C8B-B14F-4D97-AF65-F5344CB8AC3E}">
        <p14:creationId xmlns:p14="http://schemas.microsoft.com/office/powerpoint/2010/main" val="2595195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 is so often the case it comes down to culture…..</a:t>
            </a:r>
          </a:p>
        </p:txBody>
      </p:sp>
      <p:sp>
        <p:nvSpPr>
          <p:cNvPr id="3" name="Content Placeholder 2"/>
          <p:cNvSpPr>
            <a:spLocks noGrp="1"/>
          </p:cNvSpPr>
          <p:nvPr>
            <p:ph sz="quarter" idx="13"/>
          </p:nvPr>
        </p:nvSpPr>
        <p:spPr/>
        <p:txBody>
          <a:bodyPr>
            <a:normAutofit/>
          </a:bodyPr>
          <a:lstStyle/>
          <a:p>
            <a:r>
              <a:rPr lang="en-GB" dirty="0"/>
              <a:t>For a coaching programme to work the organisation must believe the following:</a:t>
            </a:r>
          </a:p>
          <a:p>
            <a:pPr>
              <a:buFont typeface="Wingdings" panose="05000000000000000000" pitchFamily="2" charset="2"/>
              <a:buChar char="Ø"/>
            </a:pPr>
            <a:r>
              <a:rPr lang="en-GB" dirty="0"/>
              <a:t>you value your staff and believe they have unlocked potential</a:t>
            </a:r>
          </a:p>
          <a:p>
            <a:pPr>
              <a:buFont typeface="Wingdings" panose="05000000000000000000" pitchFamily="2" charset="2"/>
              <a:buChar char="Ø"/>
            </a:pPr>
            <a:r>
              <a:rPr lang="en-GB" dirty="0"/>
              <a:t>As an organisation you are driven to search for hard truths about yourselves</a:t>
            </a:r>
          </a:p>
          <a:p>
            <a:pPr>
              <a:buFont typeface="Wingdings" panose="05000000000000000000" pitchFamily="2" charset="2"/>
              <a:buChar char="Ø"/>
            </a:pPr>
            <a:r>
              <a:rPr lang="en-GB" dirty="0"/>
              <a:t>You are prepared to invest in something that has no immediate, or clear, return</a:t>
            </a:r>
          </a:p>
          <a:p>
            <a:pPr>
              <a:buFont typeface="Wingdings" panose="05000000000000000000" pitchFamily="2" charset="2"/>
              <a:buChar char="Ø"/>
            </a:pPr>
            <a:r>
              <a:rPr lang="en-GB" dirty="0"/>
              <a:t>You are prepared to be bold and ambitious and explore unknown lands!</a:t>
            </a:r>
          </a:p>
        </p:txBody>
      </p:sp>
    </p:spTree>
    <p:extLst>
      <p:ext uri="{BB962C8B-B14F-4D97-AF65-F5344CB8AC3E}">
        <p14:creationId xmlns:p14="http://schemas.microsoft.com/office/powerpoint/2010/main" val="266870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39EB3-5CBC-4200-88EE-601B0D7028EE}"/>
              </a:ext>
            </a:extLst>
          </p:cNvPr>
          <p:cNvSpPr>
            <a:spLocks noGrp="1"/>
          </p:cNvSpPr>
          <p:nvPr>
            <p:ph type="title"/>
          </p:nvPr>
        </p:nvSpPr>
        <p:spPr/>
        <p:txBody>
          <a:bodyPr/>
          <a:lstStyle/>
          <a:p>
            <a:r>
              <a:rPr lang="en-GB" dirty="0"/>
              <a:t>Tangible issues</a:t>
            </a:r>
          </a:p>
        </p:txBody>
      </p:sp>
      <p:sp>
        <p:nvSpPr>
          <p:cNvPr id="3" name="Content Placeholder 2">
            <a:extLst>
              <a:ext uri="{FF2B5EF4-FFF2-40B4-BE49-F238E27FC236}">
                <a16:creationId xmlns:a16="http://schemas.microsoft.com/office/drawing/2014/main" id="{8D4B695F-D283-4164-9610-7AA24B722712}"/>
              </a:ext>
            </a:extLst>
          </p:cNvPr>
          <p:cNvSpPr>
            <a:spLocks noGrp="1"/>
          </p:cNvSpPr>
          <p:nvPr>
            <p:ph sz="quarter" idx="13"/>
          </p:nvPr>
        </p:nvSpPr>
        <p:spPr/>
        <p:txBody>
          <a:bodyPr/>
          <a:lstStyle/>
          <a:p>
            <a:r>
              <a:rPr lang="en-GB" dirty="0"/>
              <a:t>Lack of leadership and buy in</a:t>
            </a:r>
          </a:p>
          <a:p>
            <a:r>
              <a:rPr lang="en-GB" dirty="0"/>
              <a:t>Lack of understanding of the value of coaching within the workforce</a:t>
            </a:r>
          </a:p>
          <a:p>
            <a:r>
              <a:rPr lang="en-GB" dirty="0"/>
              <a:t>Lack of Time </a:t>
            </a:r>
          </a:p>
          <a:p>
            <a:r>
              <a:rPr lang="en-GB" dirty="0"/>
              <a:t>Overcomplicating the process</a:t>
            </a:r>
          </a:p>
          <a:p>
            <a:r>
              <a:rPr lang="en-GB" dirty="0"/>
              <a:t>Absence of achievement recognition. </a:t>
            </a:r>
          </a:p>
          <a:p>
            <a:endParaRPr lang="en-GB" dirty="0"/>
          </a:p>
        </p:txBody>
      </p:sp>
    </p:spTree>
    <p:extLst>
      <p:ext uri="{BB962C8B-B14F-4D97-AF65-F5344CB8AC3E}">
        <p14:creationId xmlns:p14="http://schemas.microsoft.com/office/powerpoint/2010/main" val="3771576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organisation needs to have:</a:t>
            </a:r>
          </a:p>
        </p:txBody>
      </p:sp>
      <p:sp>
        <p:nvSpPr>
          <p:cNvPr id="3" name="Content Placeholder 2"/>
          <p:cNvSpPr>
            <a:spLocks noGrp="1"/>
          </p:cNvSpPr>
          <p:nvPr>
            <p:ph sz="quarter" idx="13"/>
          </p:nvPr>
        </p:nvSpPr>
        <p:spPr/>
        <p:txBody>
          <a:bodyPr>
            <a:normAutofit fontScale="85000" lnSpcReduction="10000"/>
          </a:bodyPr>
          <a:lstStyle/>
          <a:p>
            <a:pPr marL="0" indent="0">
              <a:buNone/>
            </a:pPr>
            <a:endParaRPr lang="en-GB" dirty="0"/>
          </a:p>
          <a:p>
            <a:pPr>
              <a:buFont typeface="Wingdings" panose="05000000000000000000" pitchFamily="2" charset="2"/>
              <a:buChar char="Ø"/>
            </a:pPr>
            <a:r>
              <a:rPr lang="en-GB" dirty="0"/>
              <a:t>A belief in the value of coaching at all levels and managers with the skills to use it.</a:t>
            </a:r>
          </a:p>
          <a:p>
            <a:pPr>
              <a:buFont typeface="Wingdings" panose="05000000000000000000" pitchFamily="2" charset="2"/>
              <a:buChar char="Ø"/>
            </a:pPr>
            <a:r>
              <a:rPr lang="en-GB" dirty="0"/>
              <a:t>staff that are committed to the organisation and prepared to commit to the initiative even though it will both challenge and push them.</a:t>
            </a:r>
          </a:p>
          <a:p>
            <a:pPr>
              <a:buFont typeface="Wingdings" panose="05000000000000000000" pitchFamily="2" charset="2"/>
              <a:buChar char="Ø"/>
            </a:pPr>
            <a:r>
              <a:rPr lang="en-GB" dirty="0"/>
              <a:t>clear and effective communication channels so it can educate the whole organisation on this process and have leadership that is sufficiently respected by the workforce to inspire them to come along.</a:t>
            </a:r>
          </a:p>
          <a:p>
            <a:pPr>
              <a:buFont typeface="Wingdings" panose="05000000000000000000" pitchFamily="2" charset="2"/>
              <a:buChar char="Ø"/>
            </a:pPr>
            <a:r>
              <a:rPr lang="en-GB" dirty="0"/>
              <a:t>A willingness to challenge the process throughout and therefore adapt as required.</a:t>
            </a:r>
          </a:p>
          <a:p>
            <a:pPr>
              <a:buFont typeface="Wingdings" panose="05000000000000000000" pitchFamily="2" charset="2"/>
              <a:buChar char="Ø"/>
            </a:pPr>
            <a:r>
              <a:rPr lang="en-GB" dirty="0"/>
              <a:t>Clarity is key!</a:t>
            </a:r>
          </a:p>
          <a:p>
            <a:endParaRPr lang="en-GB" dirty="0"/>
          </a:p>
        </p:txBody>
      </p:sp>
    </p:spTree>
    <p:extLst>
      <p:ext uri="{BB962C8B-B14F-4D97-AF65-F5344CB8AC3E}">
        <p14:creationId xmlns:p14="http://schemas.microsoft.com/office/powerpoint/2010/main" val="1174479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process……</a:t>
            </a:r>
          </a:p>
        </p:txBody>
      </p:sp>
      <p:sp>
        <p:nvSpPr>
          <p:cNvPr id="3" name="Content Placeholder 2"/>
          <p:cNvSpPr>
            <a:spLocks noGrp="1"/>
          </p:cNvSpPr>
          <p:nvPr>
            <p:ph sz="quarter" idx="13"/>
          </p:nvPr>
        </p:nvSpPr>
        <p:spPr/>
        <p:txBody>
          <a:bodyPr>
            <a:normAutofit fontScale="92500"/>
          </a:bodyPr>
          <a:lstStyle/>
          <a:p>
            <a:r>
              <a:rPr lang="en-GB" dirty="0"/>
              <a:t>As identified on the first slide you need to do it once and do it right, often coaching programmes fail because the systems aren’t in place.  Common issues include:</a:t>
            </a:r>
          </a:p>
          <a:p>
            <a:pPr>
              <a:buFont typeface="Wingdings" panose="05000000000000000000" pitchFamily="2" charset="2"/>
              <a:buChar char="Ø"/>
            </a:pPr>
            <a:r>
              <a:rPr lang="en-GB" dirty="0"/>
              <a:t>Not making enough time and resources available.</a:t>
            </a:r>
          </a:p>
          <a:p>
            <a:pPr>
              <a:buFont typeface="Wingdings" panose="05000000000000000000" pitchFamily="2" charset="2"/>
              <a:buChar char="Ø"/>
            </a:pPr>
            <a:r>
              <a:rPr lang="en-GB" dirty="0"/>
              <a:t>Management not being trained in sufficiently</a:t>
            </a:r>
          </a:p>
          <a:p>
            <a:pPr>
              <a:buFont typeface="Wingdings" panose="05000000000000000000" pitchFamily="2" charset="2"/>
              <a:buChar char="Ø"/>
            </a:pPr>
            <a:r>
              <a:rPr lang="en-GB" dirty="0"/>
              <a:t>Not maintaining communication.</a:t>
            </a:r>
          </a:p>
          <a:p>
            <a:pPr>
              <a:buFont typeface="Wingdings" panose="05000000000000000000" pitchFamily="2" charset="2"/>
              <a:buChar char="Ø"/>
            </a:pPr>
            <a:r>
              <a:rPr lang="en-GB" dirty="0"/>
              <a:t>Not having a system to ensure objectives from sessions are followed up on.</a:t>
            </a:r>
          </a:p>
          <a:p>
            <a:pPr>
              <a:buFont typeface="Wingdings" panose="05000000000000000000" pitchFamily="2" charset="2"/>
              <a:buChar char="Ø"/>
            </a:pPr>
            <a:r>
              <a:rPr lang="en-GB" dirty="0"/>
              <a:t>Not having a sufficient long term means of measuring the impact and value of the initiative.</a:t>
            </a:r>
          </a:p>
        </p:txBody>
      </p:sp>
    </p:spTree>
    <p:extLst>
      <p:ext uri="{BB962C8B-B14F-4D97-AF65-F5344CB8AC3E}">
        <p14:creationId xmlns:p14="http://schemas.microsoft.com/office/powerpoint/2010/main" val="43435586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emplate>Banded</Template>
  <TotalTime>25</TotalTime>
  <Words>456</Words>
  <Application>Microsoft Office PowerPoint</Application>
  <PresentationFormat>Widescreen</PresentationFormat>
  <Paragraphs>32</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Impact</vt:lpstr>
      <vt:lpstr>Open Sans</vt:lpstr>
      <vt:lpstr>Wingdings</vt:lpstr>
      <vt:lpstr>Main Event</vt:lpstr>
      <vt:lpstr>Barriers to implementation</vt:lpstr>
      <vt:lpstr>PowerPoint Presentation</vt:lpstr>
      <vt:lpstr>Reality and rhetoric…. </vt:lpstr>
      <vt:lpstr>As is so often the case it comes down to culture…..</vt:lpstr>
      <vt:lpstr>Tangible issues</vt:lpstr>
      <vt:lpstr>The organisation needs to have:</vt:lpstr>
      <vt:lpstr>The process……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Coaching and mentoring, does it work?</dc:title>
  <dc:creator>Neil Hapgood</dc:creator>
  <cp:lastModifiedBy>Neil Hapgood</cp:lastModifiedBy>
  <cp:revision>4</cp:revision>
  <dcterms:created xsi:type="dcterms:W3CDTF">2020-10-29T11:30:21Z</dcterms:created>
  <dcterms:modified xsi:type="dcterms:W3CDTF">2020-10-30T10:59:02Z</dcterms:modified>
</cp:coreProperties>
</file>