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0" r:id="rId4"/>
    <p:sldId id="258" r:id="rId5"/>
    <p:sldId id="259"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50"/>
    <p:restoredTop sz="94727"/>
  </p:normalViewPr>
  <p:slideViewPr>
    <p:cSldViewPr snapToGrid="0" snapToObjects="1">
      <p:cViewPr varScale="1">
        <p:scale>
          <a:sx n="90" d="100"/>
          <a:sy n="90" d="100"/>
        </p:scale>
        <p:origin x="118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5C15E1-AF23-4432-9025-462A04258F81}" type="doc">
      <dgm:prSet loTypeId="urn:microsoft.com/office/officeart/2005/8/layout/vProcess5" loCatId="process" qsTypeId="urn:microsoft.com/office/officeart/2005/8/quickstyle/simple5" qsCatId="simple" csTypeId="urn:microsoft.com/office/officeart/2005/8/colors/colorful3" csCatId="colorful" phldr="1"/>
      <dgm:spPr/>
      <dgm:t>
        <a:bodyPr/>
        <a:lstStyle/>
        <a:p>
          <a:endParaRPr lang="en-US"/>
        </a:p>
      </dgm:t>
    </dgm:pt>
    <dgm:pt modelId="{00C21FD6-2687-451F-8552-E4E6360567E7}">
      <dgm:prSet/>
      <dgm:spPr/>
      <dgm:t>
        <a:bodyPr/>
        <a:lstStyle/>
        <a:p>
          <a:r>
            <a:rPr lang="en-GB" b="0" i="0"/>
            <a:t>Takes into account children’s developing needs </a:t>
          </a:r>
          <a:endParaRPr lang="en-US"/>
        </a:p>
      </dgm:t>
    </dgm:pt>
    <dgm:pt modelId="{E8B1BD7C-F4FD-4866-ACA8-0795E32E26A8}" type="parTrans" cxnId="{DEABD918-98B8-45A1-9A65-D0A10AD01640}">
      <dgm:prSet/>
      <dgm:spPr/>
      <dgm:t>
        <a:bodyPr/>
        <a:lstStyle/>
        <a:p>
          <a:endParaRPr lang="en-US"/>
        </a:p>
      </dgm:t>
    </dgm:pt>
    <dgm:pt modelId="{9E7011C3-256B-4D8A-9CB6-6657DF9CB40A}" type="sibTrans" cxnId="{DEABD918-98B8-45A1-9A65-D0A10AD01640}">
      <dgm:prSet/>
      <dgm:spPr/>
      <dgm:t>
        <a:bodyPr/>
        <a:lstStyle/>
        <a:p>
          <a:endParaRPr lang="en-US"/>
        </a:p>
      </dgm:t>
    </dgm:pt>
    <dgm:pt modelId="{4A5B527A-E958-4F1E-B72F-1FCC07DCD468}">
      <dgm:prSet/>
      <dgm:spPr/>
      <dgm:t>
        <a:bodyPr/>
        <a:lstStyle/>
        <a:p>
          <a:r>
            <a:rPr lang="en-GB" b="0" i="0"/>
            <a:t>Puts the child at the heart of the strategy</a:t>
          </a:r>
          <a:endParaRPr lang="en-US"/>
        </a:p>
      </dgm:t>
    </dgm:pt>
    <dgm:pt modelId="{5CD45A55-2D1F-4720-B62C-DF91BFD12EA3}" type="parTrans" cxnId="{B965A972-E19A-4099-BDBE-205B2A051295}">
      <dgm:prSet/>
      <dgm:spPr/>
      <dgm:t>
        <a:bodyPr/>
        <a:lstStyle/>
        <a:p>
          <a:endParaRPr lang="en-US"/>
        </a:p>
      </dgm:t>
    </dgm:pt>
    <dgm:pt modelId="{AF09B140-5294-47C5-9D74-17FE400BEA7F}" type="sibTrans" cxnId="{B965A972-E19A-4099-BDBE-205B2A051295}">
      <dgm:prSet/>
      <dgm:spPr/>
      <dgm:t>
        <a:bodyPr/>
        <a:lstStyle/>
        <a:p>
          <a:endParaRPr lang="en-US"/>
        </a:p>
      </dgm:t>
    </dgm:pt>
    <dgm:pt modelId="{7D85CE60-166A-4148-8748-3350FCDEC13D}">
      <dgm:prSet/>
      <dgm:spPr/>
      <dgm:t>
        <a:bodyPr/>
        <a:lstStyle/>
        <a:p>
          <a:r>
            <a:rPr lang="en-GB" b="0" i="0"/>
            <a:t>Inclusive of every child </a:t>
          </a:r>
          <a:endParaRPr lang="en-US"/>
        </a:p>
      </dgm:t>
    </dgm:pt>
    <dgm:pt modelId="{4CF1041E-2B84-498C-8F5E-3726002A8D67}" type="parTrans" cxnId="{7B7A9993-C3EC-491F-BE35-5D7C7A3DA9D4}">
      <dgm:prSet/>
      <dgm:spPr/>
      <dgm:t>
        <a:bodyPr/>
        <a:lstStyle/>
        <a:p>
          <a:endParaRPr lang="en-US"/>
        </a:p>
      </dgm:t>
    </dgm:pt>
    <dgm:pt modelId="{B2331980-6720-4FAA-B8C4-CB3CA43C1C7F}" type="sibTrans" cxnId="{7B7A9993-C3EC-491F-BE35-5D7C7A3DA9D4}">
      <dgm:prSet/>
      <dgm:spPr/>
      <dgm:t>
        <a:bodyPr/>
        <a:lstStyle/>
        <a:p>
          <a:endParaRPr lang="en-US"/>
        </a:p>
      </dgm:t>
    </dgm:pt>
    <dgm:pt modelId="{640775DB-F1AC-42BD-9070-F68F625F01C6}">
      <dgm:prSet/>
      <dgm:spPr/>
      <dgm:t>
        <a:bodyPr/>
        <a:lstStyle/>
        <a:p>
          <a:r>
            <a:rPr lang="en-GB" b="0" i="0" dirty="0"/>
            <a:t>Develops skills </a:t>
          </a:r>
          <a:r>
            <a:rPr lang="en-GB" b="0" i="0" dirty="0" err="1"/>
            <a:t>e.g</a:t>
          </a:r>
          <a:r>
            <a:rPr lang="en-GB" b="0" i="0" dirty="0"/>
            <a:t> thinking, reflecting planning</a:t>
          </a:r>
          <a:endParaRPr lang="en-US" dirty="0"/>
        </a:p>
      </dgm:t>
    </dgm:pt>
    <dgm:pt modelId="{37890417-6106-4643-AB3F-F263100F2B99}" type="parTrans" cxnId="{DE85FA28-2787-406E-9159-D7282A2C83BC}">
      <dgm:prSet/>
      <dgm:spPr/>
      <dgm:t>
        <a:bodyPr/>
        <a:lstStyle/>
        <a:p>
          <a:endParaRPr lang="en-US"/>
        </a:p>
      </dgm:t>
    </dgm:pt>
    <dgm:pt modelId="{5522A5AF-0C98-4996-8A6E-59AC4B59C7EE}" type="sibTrans" cxnId="{DE85FA28-2787-406E-9159-D7282A2C83BC}">
      <dgm:prSet/>
      <dgm:spPr/>
      <dgm:t>
        <a:bodyPr/>
        <a:lstStyle/>
        <a:p>
          <a:endParaRPr lang="en-US"/>
        </a:p>
      </dgm:t>
    </dgm:pt>
    <dgm:pt modelId="{27C3936C-D2F5-E94F-B728-91565C18FA11}">
      <dgm:prSet/>
      <dgm:spPr/>
      <dgm:t>
        <a:bodyPr/>
        <a:lstStyle/>
        <a:p>
          <a:r>
            <a:rPr lang="en-GB" dirty="0"/>
            <a:t>Meets the criteria of Foundation phase and Key stage 2</a:t>
          </a:r>
          <a:endParaRPr lang="en-US" dirty="0"/>
        </a:p>
      </dgm:t>
    </dgm:pt>
    <dgm:pt modelId="{160DC651-1133-5740-85E8-A78738438BFB}" type="parTrans" cxnId="{7F69264B-4A59-3945-AE3A-9C364BFA0629}">
      <dgm:prSet/>
      <dgm:spPr/>
    </dgm:pt>
    <dgm:pt modelId="{14458359-B26F-4E49-96CB-B58FB430CE65}" type="sibTrans" cxnId="{7F69264B-4A59-3945-AE3A-9C364BFA0629}">
      <dgm:prSet/>
      <dgm:spPr/>
    </dgm:pt>
    <dgm:pt modelId="{5DFB6412-1051-9A49-96DB-0031B69E0824}" type="pres">
      <dgm:prSet presAssocID="{DD5C15E1-AF23-4432-9025-462A04258F81}" presName="outerComposite" presStyleCnt="0">
        <dgm:presLayoutVars>
          <dgm:chMax val="5"/>
          <dgm:dir/>
          <dgm:resizeHandles val="exact"/>
        </dgm:presLayoutVars>
      </dgm:prSet>
      <dgm:spPr/>
    </dgm:pt>
    <dgm:pt modelId="{B2DC9E8E-D781-EF40-990C-89AB2DDEFD75}" type="pres">
      <dgm:prSet presAssocID="{DD5C15E1-AF23-4432-9025-462A04258F81}" presName="dummyMaxCanvas" presStyleCnt="0">
        <dgm:presLayoutVars/>
      </dgm:prSet>
      <dgm:spPr/>
    </dgm:pt>
    <dgm:pt modelId="{BBBEA2E0-CE0D-B244-BB21-56097353DF9E}" type="pres">
      <dgm:prSet presAssocID="{DD5C15E1-AF23-4432-9025-462A04258F81}" presName="FiveNodes_1" presStyleLbl="node1" presStyleIdx="0" presStyleCnt="5">
        <dgm:presLayoutVars>
          <dgm:bulletEnabled val="1"/>
        </dgm:presLayoutVars>
      </dgm:prSet>
      <dgm:spPr/>
    </dgm:pt>
    <dgm:pt modelId="{461B58AB-336D-9B48-8767-E05C4B9C1831}" type="pres">
      <dgm:prSet presAssocID="{DD5C15E1-AF23-4432-9025-462A04258F81}" presName="FiveNodes_2" presStyleLbl="node1" presStyleIdx="1" presStyleCnt="5">
        <dgm:presLayoutVars>
          <dgm:bulletEnabled val="1"/>
        </dgm:presLayoutVars>
      </dgm:prSet>
      <dgm:spPr/>
    </dgm:pt>
    <dgm:pt modelId="{639205D7-1ADA-CD4E-B834-CEE9EC1E8E1E}" type="pres">
      <dgm:prSet presAssocID="{DD5C15E1-AF23-4432-9025-462A04258F81}" presName="FiveNodes_3" presStyleLbl="node1" presStyleIdx="2" presStyleCnt="5">
        <dgm:presLayoutVars>
          <dgm:bulletEnabled val="1"/>
        </dgm:presLayoutVars>
      </dgm:prSet>
      <dgm:spPr/>
    </dgm:pt>
    <dgm:pt modelId="{3044B31C-29A7-2548-B376-41F9C4FF72AD}" type="pres">
      <dgm:prSet presAssocID="{DD5C15E1-AF23-4432-9025-462A04258F81}" presName="FiveNodes_4" presStyleLbl="node1" presStyleIdx="3" presStyleCnt="5">
        <dgm:presLayoutVars>
          <dgm:bulletEnabled val="1"/>
        </dgm:presLayoutVars>
      </dgm:prSet>
      <dgm:spPr/>
    </dgm:pt>
    <dgm:pt modelId="{2F9BB38C-1789-AB43-81A6-F07EA4BE8E93}" type="pres">
      <dgm:prSet presAssocID="{DD5C15E1-AF23-4432-9025-462A04258F81}" presName="FiveNodes_5" presStyleLbl="node1" presStyleIdx="4" presStyleCnt="5">
        <dgm:presLayoutVars>
          <dgm:bulletEnabled val="1"/>
        </dgm:presLayoutVars>
      </dgm:prSet>
      <dgm:spPr/>
    </dgm:pt>
    <dgm:pt modelId="{0C09BF1C-C206-4741-B64D-AA3543A1484D}" type="pres">
      <dgm:prSet presAssocID="{DD5C15E1-AF23-4432-9025-462A04258F81}" presName="FiveConn_1-2" presStyleLbl="fgAccFollowNode1" presStyleIdx="0" presStyleCnt="4">
        <dgm:presLayoutVars>
          <dgm:bulletEnabled val="1"/>
        </dgm:presLayoutVars>
      </dgm:prSet>
      <dgm:spPr/>
    </dgm:pt>
    <dgm:pt modelId="{FDB92BF0-9AED-B543-ACEB-8A511B4EEA7D}" type="pres">
      <dgm:prSet presAssocID="{DD5C15E1-AF23-4432-9025-462A04258F81}" presName="FiveConn_2-3" presStyleLbl="fgAccFollowNode1" presStyleIdx="1" presStyleCnt="4">
        <dgm:presLayoutVars>
          <dgm:bulletEnabled val="1"/>
        </dgm:presLayoutVars>
      </dgm:prSet>
      <dgm:spPr/>
    </dgm:pt>
    <dgm:pt modelId="{618A837A-CE15-4146-9466-D8D4886E1FB8}" type="pres">
      <dgm:prSet presAssocID="{DD5C15E1-AF23-4432-9025-462A04258F81}" presName="FiveConn_3-4" presStyleLbl="fgAccFollowNode1" presStyleIdx="2" presStyleCnt="4">
        <dgm:presLayoutVars>
          <dgm:bulletEnabled val="1"/>
        </dgm:presLayoutVars>
      </dgm:prSet>
      <dgm:spPr/>
    </dgm:pt>
    <dgm:pt modelId="{1730B3BF-B523-D84B-91AC-4A1B5E85A940}" type="pres">
      <dgm:prSet presAssocID="{DD5C15E1-AF23-4432-9025-462A04258F81}" presName="FiveConn_4-5" presStyleLbl="fgAccFollowNode1" presStyleIdx="3" presStyleCnt="4">
        <dgm:presLayoutVars>
          <dgm:bulletEnabled val="1"/>
        </dgm:presLayoutVars>
      </dgm:prSet>
      <dgm:spPr/>
    </dgm:pt>
    <dgm:pt modelId="{5651778E-C9DA-C64D-9261-2035C01AC82C}" type="pres">
      <dgm:prSet presAssocID="{DD5C15E1-AF23-4432-9025-462A04258F81}" presName="FiveNodes_1_text" presStyleLbl="node1" presStyleIdx="4" presStyleCnt="5">
        <dgm:presLayoutVars>
          <dgm:bulletEnabled val="1"/>
        </dgm:presLayoutVars>
      </dgm:prSet>
      <dgm:spPr/>
    </dgm:pt>
    <dgm:pt modelId="{60A66206-4DA8-F143-AB6F-BB9B54A4E00E}" type="pres">
      <dgm:prSet presAssocID="{DD5C15E1-AF23-4432-9025-462A04258F81}" presName="FiveNodes_2_text" presStyleLbl="node1" presStyleIdx="4" presStyleCnt="5">
        <dgm:presLayoutVars>
          <dgm:bulletEnabled val="1"/>
        </dgm:presLayoutVars>
      </dgm:prSet>
      <dgm:spPr/>
    </dgm:pt>
    <dgm:pt modelId="{BC2902E4-1164-3248-9F92-4E820585EB16}" type="pres">
      <dgm:prSet presAssocID="{DD5C15E1-AF23-4432-9025-462A04258F81}" presName="FiveNodes_3_text" presStyleLbl="node1" presStyleIdx="4" presStyleCnt="5">
        <dgm:presLayoutVars>
          <dgm:bulletEnabled val="1"/>
        </dgm:presLayoutVars>
      </dgm:prSet>
      <dgm:spPr/>
    </dgm:pt>
    <dgm:pt modelId="{703142AD-744F-0F43-AA39-26F00520D7E2}" type="pres">
      <dgm:prSet presAssocID="{DD5C15E1-AF23-4432-9025-462A04258F81}" presName="FiveNodes_4_text" presStyleLbl="node1" presStyleIdx="4" presStyleCnt="5">
        <dgm:presLayoutVars>
          <dgm:bulletEnabled val="1"/>
        </dgm:presLayoutVars>
      </dgm:prSet>
      <dgm:spPr/>
    </dgm:pt>
    <dgm:pt modelId="{6E28A1FA-14B6-D84F-BB0F-B3D5A62E7F0B}" type="pres">
      <dgm:prSet presAssocID="{DD5C15E1-AF23-4432-9025-462A04258F81}" presName="FiveNodes_5_text" presStyleLbl="node1" presStyleIdx="4" presStyleCnt="5">
        <dgm:presLayoutVars>
          <dgm:bulletEnabled val="1"/>
        </dgm:presLayoutVars>
      </dgm:prSet>
      <dgm:spPr/>
    </dgm:pt>
  </dgm:ptLst>
  <dgm:cxnLst>
    <dgm:cxn modelId="{C9D0B712-7ABE-6F48-B0BA-D102BA2E0D26}" type="presOf" srcId="{DD5C15E1-AF23-4432-9025-462A04258F81}" destId="{5DFB6412-1051-9A49-96DB-0031B69E0824}" srcOrd="0" destOrd="0" presId="urn:microsoft.com/office/officeart/2005/8/layout/vProcess5"/>
    <dgm:cxn modelId="{DEABD918-98B8-45A1-9A65-D0A10AD01640}" srcId="{DD5C15E1-AF23-4432-9025-462A04258F81}" destId="{00C21FD6-2687-451F-8552-E4E6360567E7}" srcOrd="0" destOrd="0" parTransId="{E8B1BD7C-F4FD-4866-ACA8-0795E32E26A8}" sibTransId="{9E7011C3-256B-4D8A-9CB6-6657DF9CB40A}"/>
    <dgm:cxn modelId="{F5DC291A-F3B7-1B4E-8D5C-F28D5E9B76D3}" type="presOf" srcId="{B2331980-6720-4FAA-B8C4-CB3CA43C1C7F}" destId="{618A837A-CE15-4146-9466-D8D4886E1FB8}" srcOrd="0" destOrd="0" presId="urn:microsoft.com/office/officeart/2005/8/layout/vProcess5"/>
    <dgm:cxn modelId="{C15C951B-0AA3-9E49-92E2-8CDB818DED6F}" type="presOf" srcId="{4A5B527A-E958-4F1E-B72F-1FCC07DCD468}" destId="{60A66206-4DA8-F143-AB6F-BB9B54A4E00E}" srcOrd="1" destOrd="0" presId="urn:microsoft.com/office/officeart/2005/8/layout/vProcess5"/>
    <dgm:cxn modelId="{DE85FA28-2787-406E-9159-D7282A2C83BC}" srcId="{DD5C15E1-AF23-4432-9025-462A04258F81}" destId="{640775DB-F1AC-42BD-9070-F68F625F01C6}" srcOrd="3" destOrd="0" parTransId="{37890417-6106-4643-AB3F-F263100F2B99}" sibTransId="{5522A5AF-0C98-4996-8A6E-59AC4B59C7EE}"/>
    <dgm:cxn modelId="{7F69264B-4A59-3945-AE3A-9C364BFA0629}" srcId="{DD5C15E1-AF23-4432-9025-462A04258F81}" destId="{27C3936C-D2F5-E94F-B728-91565C18FA11}" srcOrd="4" destOrd="0" parTransId="{160DC651-1133-5740-85E8-A78738438BFB}" sibTransId="{14458359-B26F-4E49-96CB-B58FB430CE65}"/>
    <dgm:cxn modelId="{5418E760-EDF3-1142-8312-9A6B165AE16B}" type="presOf" srcId="{640775DB-F1AC-42BD-9070-F68F625F01C6}" destId="{3044B31C-29A7-2548-B376-41F9C4FF72AD}" srcOrd="0" destOrd="0" presId="urn:microsoft.com/office/officeart/2005/8/layout/vProcess5"/>
    <dgm:cxn modelId="{32EA076A-4EB0-1648-8B7A-879E61BB9DA0}" type="presOf" srcId="{7D85CE60-166A-4148-8748-3350FCDEC13D}" destId="{BC2902E4-1164-3248-9F92-4E820585EB16}" srcOrd="1" destOrd="0" presId="urn:microsoft.com/office/officeart/2005/8/layout/vProcess5"/>
    <dgm:cxn modelId="{B965A972-E19A-4099-BDBE-205B2A051295}" srcId="{DD5C15E1-AF23-4432-9025-462A04258F81}" destId="{4A5B527A-E958-4F1E-B72F-1FCC07DCD468}" srcOrd="1" destOrd="0" parTransId="{5CD45A55-2D1F-4720-B62C-DF91BFD12EA3}" sibTransId="{AF09B140-5294-47C5-9D74-17FE400BEA7F}"/>
    <dgm:cxn modelId="{5422B97C-6D86-F242-B318-8ADB6EA9E387}" type="presOf" srcId="{5522A5AF-0C98-4996-8A6E-59AC4B59C7EE}" destId="{1730B3BF-B523-D84B-91AC-4A1B5E85A940}" srcOrd="0" destOrd="0" presId="urn:microsoft.com/office/officeart/2005/8/layout/vProcess5"/>
    <dgm:cxn modelId="{7B7A9993-C3EC-491F-BE35-5D7C7A3DA9D4}" srcId="{DD5C15E1-AF23-4432-9025-462A04258F81}" destId="{7D85CE60-166A-4148-8748-3350FCDEC13D}" srcOrd="2" destOrd="0" parTransId="{4CF1041E-2B84-498C-8F5E-3726002A8D67}" sibTransId="{B2331980-6720-4FAA-B8C4-CB3CA43C1C7F}"/>
    <dgm:cxn modelId="{B769369E-1716-5144-AA27-844968F723DF}" type="presOf" srcId="{AF09B140-5294-47C5-9D74-17FE400BEA7F}" destId="{FDB92BF0-9AED-B543-ACEB-8A511B4EEA7D}" srcOrd="0" destOrd="0" presId="urn:microsoft.com/office/officeart/2005/8/layout/vProcess5"/>
    <dgm:cxn modelId="{78A8699E-58FF-F344-96F2-6E240B8D7A68}" type="presOf" srcId="{9E7011C3-256B-4D8A-9CB6-6657DF9CB40A}" destId="{0C09BF1C-C206-4741-B64D-AA3543A1484D}" srcOrd="0" destOrd="0" presId="urn:microsoft.com/office/officeart/2005/8/layout/vProcess5"/>
    <dgm:cxn modelId="{0A88479F-E79F-2244-922E-34DC06FF8097}" type="presOf" srcId="{7D85CE60-166A-4148-8748-3350FCDEC13D}" destId="{639205D7-1ADA-CD4E-B834-CEE9EC1E8E1E}" srcOrd="0" destOrd="0" presId="urn:microsoft.com/office/officeart/2005/8/layout/vProcess5"/>
    <dgm:cxn modelId="{2CCC3EB3-AA47-E747-8055-265E34BFAF5F}" type="presOf" srcId="{640775DB-F1AC-42BD-9070-F68F625F01C6}" destId="{703142AD-744F-0F43-AA39-26F00520D7E2}" srcOrd="1" destOrd="0" presId="urn:microsoft.com/office/officeart/2005/8/layout/vProcess5"/>
    <dgm:cxn modelId="{2E3379B7-9D4A-1341-B6D8-95DE75B3A3D9}" type="presOf" srcId="{27C3936C-D2F5-E94F-B728-91565C18FA11}" destId="{6E28A1FA-14B6-D84F-BB0F-B3D5A62E7F0B}" srcOrd="1" destOrd="0" presId="urn:microsoft.com/office/officeart/2005/8/layout/vProcess5"/>
    <dgm:cxn modelId="{88AD0AE1-B545-B04B-B12A-89FB77A975B7}" type="presOf" srcId="{00C21FD6-2687-451F-8552-E4E6360567E7}" destId="{5651778E-C9DA-C64D-9261-2035C01AC82C}" srcOrd="1" destOrd="0" presId="urn:microsoft.com/office/officeart/2005/8/layout/vProcess5"/>
    <dgm:cxn modelId="{08F39AE7-B245-6142-B498-D3D5432B8906}" type="presOf" srcId="{00C21FD6-2687-451F-8552-E4E6360567E7}" destId="{BBBEA2E0-CE0D-B244-BB21-56097353DF9E}" srcOrd="0" destOrd="0" presId="urn:microsoft.com/office/officeart/2005/8/layout/vProcess5"/>
    <dgm:cxn modelId="{27E900F3-0716-8348-876E-36643CA72A59}" type="presOf" srcId="{27C3936C-D2F5-E94F-B728-91565C18FA11}" destId="{2F9BB38C-1789-AB43-81A6-F07EA4BE8E93}" srcOrd="0" destOrd="0" presId="urn:microsoft.com/office/officeart/2005/8/layout/vProcess5"/>
    <dgm:cxn modelId="{947026F9-D988-5840-A40D-3CDBC1C42354}" type="presOf" srcId="{4A5B527A-E958-4F1E-B72F-1FCC07DCD468}" destId="{461B58AB-336D-9B48-8767-E05C4B9C1831}" srcOrd="0" destOrd="0" presId="urn:microsoft.com/office/officeart/2005/8/layout/vProcess5"/>
    <dgm:cxn modelId="{48F7358C-7F70-974B-90CE-649499416DD1}" type="presParOf" srcId="{5DFB6412-1051-9A49-96DB-0031B69E0824}" destId="{B2DC9E8E-D781-EF40-990C-89AB2DDEFD75}" srcOrd="0" destOrd="0" presId="urn:microsoft.com/office/officeart/2005/8/layout/vProcess5"/>
    <dgm:cxn modelId="{E8F383AD-4A59-C74C-903D-63BE0443C90E}" type="presParOf" srcId="{5DFB6412-1051-9A49-96DB-0031B69E0824}" destId="{BBBEA2E0-CE0D-B244-BB21-56097353DF9E}" srcOrd="1" destOrd="0" presId="urn:microsoft.com/office/officeart/2005/8/layout/vProcess5"/>
    <dgm:cxn modelId="{12159FAE-5EFE-974A-AAA6-BC4C017ED749}" type="presParOf" srcId="{5DFB6412-1051-9A49-96DB-0031B69E0824}" destId="{461B58AB-336D-9B48-8767-E05C4B9C1831}" srcOrd="2" destOrd="0" presId="urn:microsoft.com/office/officeart/2005/8/layout/vProcess5"/>
    <dgm:cxn modelId="{2F34A46F-25A8-AB47-B361-014873E8B255}" type="presParOf" srcId="{5DFB6412-1051-9A49-96DB-0031B69E0824}" destId="{639205D7-1ADA-CD4E-B834-CEE9EC1E8E1E}" srcOrd="3" destOrd="0" presId="urn:microsoft.com/office/officeart/2005/8/layout/vProcess5"/>
    <dgm:cxn modelId="{3E242DF1-2827-BF4B-92B5-F63AB80C7764}" type="presParOf" srcId="{5DFB6412-1051-9A49-96DB-0031B69E0824}" destId="{3044B31C-29A7-2548-B376-41F9C4FF72AD}" srcOrd="4" destOrd="0" presId="urn:microsoft.com/office/officeart/2005/8/layout/vProcess5"/>
    <dgm:cxn modelId="{9DC1E6E2-96D9-4D43-A01E-1574C37249CA}" type="presParOf" srcId="{5DFB6412-1051-9A49-96DB-0031B69E0824}" destId="{2F9BB38C-1789-AB43-81A6-F07EA4BE8E93}" srcOrd="5" destOrd="0" presId="urn:microsoft.com/office/officeart/2005/8/layout/vProcess5"/>
    <dgm:cxn modelId="{8F1193C0-CF68-4646-9047-B9C58FE60093}" type="presParOf" srcId="{5DFB6412-1051-9A49-96DB-0031B69E0824}" destId="{0C09BF1C-C206-4741-B64D-AA3543A1484D}" srcOrd="6" destOrd="0" presId="urn:microsoft.com/office/officeart/2005/8/layout/vProcess5"/>
    <dgm:cxn modelId="{ECB7B001-57BA-0646-B54F-5F5BB5DD4421}" type="presParOf" srcId="{5DFB6412-1051-9A49-96DB-0031B69E0824}" destId="{FDB92BF0-9AED-B543-ACEB-8A511B4EEA7D}" srcOrd="7" destOrd="0" presId="urn:microsoft.com/office/officeart/2005/8/layout/vProcess5"/>
    <dgm:cxn modelId="{BE8CBFED-CE8F-BB4F-A4D6-5C5E2C2F9070}" type="presParOf" srcId="{5DFB6412-1051-9A49-96DB-0031B69E0824}" destId="{618A837A-CE15-4146-9466-D8D4886E1FB8}" srcOrd="8" destOrd="0" presId="urn:microsoft.com/office/officeart/2005/8/layout/vProcess5"/>
    <dgm:cxn modelId="{015CDACC-1BFF-AB43-8FED-43E4E27EA510}" type="presParOf" srcId="{5DFB6412-1051-9A49-96DB-0031B69E0824}" destId="{1730B3BF-B523-D84B-91AC-4A1B5E85A940}" srcOrd="9" destOrd="0" presId="urn:microsoft.com/office/officeart/2005/8/layout/vProcess5"/>
    <dgm:cxn modelId="{26E42433-2CF0-314C-8E7D-4796A7FDFEBD}" type="presParOf" srcId="{5DFB6412-1051-9A49-96DB-0031B69E0824}" destId="{5651778E-C9DA-C64D-9261-2035C01AC82C}" srcOrd="10" destOrd="0" presId="urn:microsoft.com/office/officeart/2005/8/layout/vProcess5"/>
    <dgm:cxn modelId="{7FA5DF01-4250-5343-A9C8-1176A3783D78}" type="presParOf" srcId="{5DFB6412-1051-9A49-96DB-0031B69E0824}" destId="{60A66206-4DA8-F143-AB6F-BB9B54A4E00E}" srcOrd="11" destOrd="0" presId="urn:microsoft.com/office/officeart/2005/8/layout/vProcess5"/>
    <dgm:cxn modelId="{6D57B721-0D9B-AA47-87A1-988348AC1491}" type="presParOf" srcId="{5DFB6412-1051-9A49-96DB-0031B69E0824}" destId="{BC2902E4-1164-3248-9F92-4E820585EB16}" srcOrd="12" destOrd="0" presId="urn:microsoft.com/office/officeart/2005/8/layout/vProcess5"/>
    <dgm:cxn modelId="{9A6C2A6E-C640-EE4E-9776-1311CE41A286}" type="presParOf" srcId="{5DFB6412-1051-9A49-96DB-0031B69E0824}" destId="{703142AD-744F-0F43-AA39-26F00520D7E2}" srcOrd="13" destOrd="0" presId="urn:microsoft.com/office/officeart/2005/8/layout/vProcess5"/>
    <dgm:cxn modelId="{1F01ED0A-BFC4-0440-A4C9-38BC418B1224}" type="presParOf" srcId="{5DFB6412-1051-9A49-96DB-0031B69E0824}" destId="{6E28A1FA-14B6-D84F-BB0F-B3D5A62E7F0B}"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BEA2E0-CE0D-B244-BB21-56097353DF9E}">
      <dsp:nvSpPr>
        <dsp:cNvPr id="0" name=""/>
        <dsp:cNvSpPr/>
      </dsp:nvSpPr>
      <dsp:spPr>
        <a:xfrm>
          <a:off x="0" y="0"/>
          <a:ext cx="4921281" cy="944403"/>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Takes into account children’s developing needs </a:t>
          </a:r>
          <a:endParaRPr lang="en-US" sz="1900" kern="1200"/>
        </a:p>
      </dsp:txBody>
      <dsp:txXfrm>
        <a:off x="27661" y="27661"/>
        <a:ext cx="3791700" cy="889081"/>
      </dsp:txXfrm>
    </dsp:sp>
    <dsp:sp modelId="{461B58AB-336D-9B48-8767-E05C4B9C1831}">
      <dsp:nvSpPr>
        <dsp:cNvPr id="0" name=""/>
        <dsp:cNvSpPr/>
      </dsp:nvSpPr>
      <dsp:spPr>
        <a:xfrm>
          <a:off x="367498" y="1075570"/>
          <a:ext cx="4921281" cy="944403"/>
        </a:xfrm>
        <a:prstGeom prst="roundRect">
          <a:avLst>
            <a:gd name="adj" fmla="val 10000"/>
          </a:avLst>
        </a:prstGeom>
        <a:gradFill rotWithShape="0">
          <a:gsLst>
            <a:gs pos="0">
              <a:schemeClr val="accent3">
                <a:hueOff val="275361"/>
                <a:satOff val="1059"/>
                <a:lumOff val="147"/>
                <a:alphaOff val="0"/>
                <a:tint val="98000"/>
                <a:lumMod val="114000"/>
              </a:schemeClr>
            </a:gs>
            <a:gs pos="100000">
              <a:schemeClr val="accent3">
                <a:hueOff val="275361"/>
                <a:satOff val="1059"/>
                <a:lumOff val="147"/>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Puts the child at the heart of the strategy</a:t>
          </a:r>
          <a:endParaRPr lang="en-US" sz="1900" kern="1200"/>
        </a:p>
      </dsp:txBody>
      <dsp:txXfrm>
        <a:off x="395159" y="1103231"/>
        <a:ext cx="3884599" cy="889081"/>
      </dsp:txXfrm>
    </dsp:sp>
    <dsp:sp modelId="{639205D7-1ADA-CD4E-B834-CEE9EC1E8E1E}">
      <dsp:nvSpPr>
        <dsp:cNvPr id="0" name=""/>
        <dsp:cNvSpPr/>
      </dsp:nvSpPr>
      <dsp:spPr>
        <a:xfrm>
          <a:off x="734996" y="2151141"/>
          <a:ext cx="4921281" cy="944403"/>
        </a:xfrm>
        <a:prstGeom prst="roundRect">
          <a:avLst>
            <a:gd name="adj" fmla="val 10000"/>
          </a:avLst>
        </a:prstGeom>
        <a:gradFill rotWithShape="0">
          <a:gsLst>
            <a:gs pos="0">
              <a:schemeClr val="accent3">
                <a:hueOff val="550722"/>
                <a:satOff val="2117"/>
                <a:lumOff val="294"/>
                <a:alphaOff val="0"/>
                <a:tint val="98000"/>
                <a:lumMod val="114000"/>
              </a:schemeClr>
            </a:gs>
            <a:gs pos="100000">
              <a:schemeClr val="accent3">
                <a:hueOff val="550722"/>
                <a:satOff val="2117"/>
                <a:lumOff val="294"/>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Inclusive of every child </a:t>
          </a:r>
          <a:endParaRPr lang="en-US" sz="1900" kern="1200"/>
        </a:p>
      </dsp:txBody>
      <dsp:txXfrm>
        <a:off x="762657" y="2178802"/>
        <a:ext cx="3884599" cy="889081"/>
      </dsp:txXfrm>
    </dsp:sp>
    <dsp:sp modelId="{3044B31C-29A7-2548-B376-41F9C4FF72AD}">
      <dsp:nvSpPr>
        <dsp:cNvPr id="0" name=""/>
        <dsp:cNvSpPr/>
      </dsp:nvSpPr>
      <dsp:spPr>
        <a:xfrm>
          <a:off x="1102494" y="3226712"/>
          <a:ext cx="4921281" cy="944403"/>
        </a:xfrm>
        <a:prstGeom prst="roundRect">
          <a:avLst>
            <a:gd name="adj" fmla="val 10000"/>
          </a:avLst>
        </a:prstGeom>
        <a:gradFill rotWithShape="0">
          <a:gsLst>
            <a:gs pos="0">
              <a:schemeClr val="accent3">
                <a:hueOff val="826084"/>
                <a:satOff val="3176"/>
                <a:lumOff val="441"/>
                <a:alphaOff val="0"/>
                <a:tint val="98000"/>
                <a:lumMod val="114000"/>
              </a:schemeClr>
            </a:gs>
            <a:gs pos="100000">
              <a:schemeClr val="accent3">
                <a:hueOff val="826084"/>
                <a:satOff val="3176"/>
                <a:lumOff val="441"/>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Develops skills </a:t>
          </a:r>
          <a:r>
            <a:rPr lang="en-GB" sz="1900" b="0" i="0" kern="1200" dirty="0" err="1"/>
            <a:t>e.g</a:t>
          </a:r>
          <a:r>
            <a:rPr lang="en-GB" sz="1900" b="0" i="0" kern="1200" dirty="0"/>
            <a:t> thinking, reflecting planning</a:t>
          </a:r>
          <a:endParaRPr lang="en-US" sz="1900" kern="1200" dirty="0"/>
        </a:p>
      </dsp:txBody>
      <dsp:txXfrm>
        <a:off x="1130155" y="3254373"/>
        <a:ext cx="3884599" cy="889081"/>
      </dsp:txXfrm>
    </dsp:sp>
    <dsp:sp modelId="{2F9BB38C-1789-AB43-81A6-F07EA4BE8E93}">
      <dsp:nvSpPr>
        <dsp:cNvPr id="0" name=""/>
        <dsp:cNvSpPr/>
      </dsp:nvSpPr>
      <dsp:spPr>
        <a:xfrm>
          <a:off x="1469993" y="4302283"/>
          <a:ext cx="4921281" cy="944403"/>
        </a:xfrm>
        <a:prstGeom prst="roundRect">
          <a:avLst>
            <a:gd name="adj" fmla="val 10000"/>
          </a:avLst>
        </a:prstGeom>
        <a:gradFill rotWithShape="0">
          <a:gsLst>
            <a:gs pos="0">
              <a:schemeClr val="accent3">
                <a:hueOff val="1101445"/>
                <a:satOff val="4234"/>
                <a:lumOff val="588"/>
                <a:alphaOff val="0"/>
                <a:tint val="98000"/>
                <a:lumMod val="114000"/>
              </a:schemeClr>
            </a:gs>
            <a:gs pos="100000">
              <a:schemeClr val="accent3">
                <a:hueOff val="1101445"/>
                <a:satOff val="4234"/>
                <a:lumOff val="588"/>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Meets the criteria of Foundation phase and Key stage 2</a:t>
          </a:r>
          <a:endParaRPr lang="en-US" sz="1900" kern="1200" dirty="0"/>
        </a:p>
      </dsp:txBody>
      <dsp:txXfrm>
        <a:off x="1497654" y="4329944"/>
        <a:ext cx="3884599" cy="889081"/>
      </dsp:txXfrm>
    </dsp:sp>
    <dsp:sp modelId="{0C09BF1C-C206-4741-B64D-AA3543A1484D}">
      <dsp:nvSpPr>
        <dsp:cNvPr id="0" name=""/>
        <dsp:cNvSpPr/>
      </dsp:nvSpPr>
      <dsp:spPr>
        <a:xfrm>
          <a:off x="4307419" y="689939"/>
          <a:ext cx="613862" cy="613862"/>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445538" y="689939"/>
        <a:ext cx="337624" cy="461931"/>
      </dsp:txXfrm>
    </dsp:sp>
    <dsp:sp modelId="{FDB92BF0-9AED-B543-ACEB-8A511B4EEA7D}">
      <dsp:nvSpPr>
        <dsp:cNvPr id="0" name=""/>
        <dsp:cNvSpPr/>
      </dsp:nvSpPr>
      <dsp:spPr>
        <a:xfrm>
          <a:off x="4674917" y="1765510"/>
          <a:ext cx="613862" cy="613862"/>
        </a:xfrm>
        <a:prstGeom prst="downArrow">
          <a:avLst>
            <a:gd name="adj1" fmla="val 55000"/>
            <a:gd name="adj2" fmla="val 45000"/>
          </a:avLst>
        </a:prstGeom>
        <a:solidFill>
          <a:schemeClr val="accent3">
            <a:tint val="40000"/>
            <a:alpha val="90000"/>
            <a:hueOff val="300302"/>
            <a:satOff val="1794"/>
            <a:lumOff val="109"/>
            <a:alphaOff val="0"/>
          </a:schemeClr>
        </a:solidFill>
        <a:ln w="9525" cap="rnd" cmpd="sng" algn="ctr">
          <a:solidFill>
            <a:schemeClr val="accent3">
              <a:tint val="40000"/>
              <a:alpha val="90000"/>
              <a:hueOff val="300302"/>
              <a:satOff val="1794"/>
              <a:lumOff val="109"/>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813036" y="1765510"/>
        <a:ext cx="337624" cy="461931"/>
      </dsp:txXfrm>
    </dsp:sp>
    <dsp:sp modelId="{618A837A-CE15-4146-9466-D8D4886E1FB8}">
      <dsp:nvSpPr>
        <dsp:cNvPr id="0" name=""/>
        <dsp:cNvSpPr/>
      </dsp:nvSpPr>
      <dsp:spPr>
        <a:xfrm>
          <a:off x="5042415" y="2825340"/>
          <a:ext cx="613862" cy="613862"/>
        </a:xfrm>
        <a:prstGeom prst="downArrow">
          <a:avLst>
            <a:gd name="adj1" fmla="val 55000"/>
            <a:gd name="adj2" fmla="val 45000"/>
          </a:avLst>
        </a:prstGeom>
        <a:solidFill>
          <a:schemeClr val="accent3">
            <a:tint val="40000"/>
            <a:alpha val="90000"/>
            <a:hueOff val="600603"/>
            <a:satOff val="3589"/>
            <a:lumOff val="217"/>
            <a:alphaOff val="0"/>
          </a:schemeClr>
        </a:solidFill>
        <a:ln w="9525" cap="rnd" cmpd="sng" algn="ctr">
          <a:solidFill>
            <a:schemeClr val="accent3">
              <a:tint val="40000"/>
              <a:alpha val="90000"/>
              <a:hueOff val="600603"/>
              <a:satOff val="3589"/>
              <a:lumOff val="217"/>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5180534" y="2825340"/>
        <a:ext cx="337624" cy="461931"/>
      </dsp:txXfrm>
    </dsp:sp>
    <dsp:sp modelId="{1730B3BF-B523-D84B-91AC-4A1B5E85A940}">
      <dsp:nvSpPr>
        <dsp:cNvPr id="0" name=""/>
        <dsp:cNvSpPr/>
      </dsp:nvSpPr>
      <dsp:spPr>
        <a:xfrm>
          <a:off x="5409914" y="3911405"/>
          <a:ext cx="613862" cy="613862"/>
        </a:xfrm>
        <a:prstGeom prst="downArrow">
          <a:avLst>
            <a:gd name="adj1" fmla="val 55000"/>
            <a:gd name="adj2" fmla="val 45000"/>
          </a:avLst>
        </a:prstGeom>
        <a:solidFill>
          <a:schemeClr val="accent3">
            <a:tint val="40000"/>
            <a:alpha val="90000"/>
            <a:hueOff val="900905"/>
            <a:satOff val="5383"/>
            <a:lumOff val="326"/>
            <a:alphaOff val="0"/>
          </a:schemeClr>
        </a:solidFill>
        <a:ln w="9525" cap="rnd" cmpd="sng" algn="ctr">
          <a:solidFill>
            <a:schemeClr val="accent3">
              <a:tint val="40000"/>
              <a:alpha val="90000"/>
              <a:hueOff val="900905"/>
              <a:satOff val="5383"/>
              <a:lumOff val="326"/>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5548033" y="3911405"/>
        <a:ext cx="337624" cy="46193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2/15/18</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2/15/18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2/15/18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2/15/18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2/15/18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2/15/18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2/15/18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2/15/18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2/15/18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2/15/18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2/15/18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2/15/18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2/15/18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2/15/18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2/15/18</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2/15/18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2/15/18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2/15/18</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8.xml"/><Relationship Id="rId4" Type="http://schemas.openxmlformats.org/officeDocument/2006/relationships/image" Target="../media/image7.tif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images.twinkl.co.uk/tw1n/image/private/t_630_eco/image_repo/5b/77/T-M-168-2-Stars-and-a-Wish-Teacher-Comment-Cards-Small_ver_4.jpg" TargetMode="External"/><Relationship Id="rId2" Type="http://schemas.openxmlformats.org/officeDocument/2006/relationships/hyperlink" Target="http://displays.tpet.co.uk/ResourceImages/Previews/197/1.jpg" TargetMode="External"/><Relationship Id="rId1" Type="http://schemas.openxmlformats.org/officeDocument/2006/relationships/slideLayout" Target="../slideLayouts/slideLayout2.xml"/><Relationship Id="rId4" Type="http://schemas.openxmlformats.org/officeDocument/2006/relationships/hyperlink" Target="http://www.ridgewayprimaryschool.org.uk/about_our_school/fac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EF189-C440-ED48-B36A-9B67E5C616B1}"/>
              </a:ext>
            </a:extLst>
          </p:cNvPr>
          <p:cNvSpPr>
            <a:spLocks noGrp="1"/>
          </p:cNvSpPr>
          <p:nvPr>
            <p:ph type="ctrTitle"/>
          </p:nvPr>
        </p:nvSpPr>
        <p:spPr/>
        <p:txBody>
          <a:bodyPr/>
          <a:lstStyle/>
          <a:p>
            <a:r>
              <a:rPr lang="en-GB" dirty="0"/>
              <a:t>Assessment for Learning </a:t>
            </a:r>
            <a:endParaRPr lang="en-US" dirty="0"/>
          </a:p>
        </p:txBody>
      </p:sp>
      <p:sp>
        <p:nvSpPr>
          <p:cNvPr id="3" name="Subtitle 2">
            <a:extLst>
              <a:ext uri="{FF2B5EF4-FFF2-40B4-BE49-F238E27FC236}">
                <a16:creationId xmlns:a16="http://schemas.microsoft.com/office/drawing/2014/main" id="{7C2290EC-4F08-474A-BA35-30E59FE3C012}"/>
              </a:ext>
            </a:extLst>
          </p:cNvPr>
          <p:cNvSpPr>
            <a:spLocks noGrp="1"/>
          </p:cNvSpPr>
          <p:nvPr>
            <p:ph type="subTitle" idx="1"/>
          </p:nvPr>
        </p:nvSpPr>
        <p:spPr/>
        <p:txBody>
          <a:bodyPr/>
          <a:lstStyle/>
          <a:p>
            <a:r>
              <a:rPr lang="en-GB" dirty="0"/>
              <a:t>My Whole School approach</a:t>
            </a:r>
            <a:endParaRPr lang="en-US" dirty="0"/>
          </a:p>
        </p:txBody>
      </p:sp>
    </p:spTree>
    <p:extLst>
      <p:ext uri="{BB962C8B-B14F-4D97-AF65-F5344CB8AC3E}">
        <p14:creationId xmlns:p14="http://schemas.microsoft.com/office/powerpoint/2010/main" val="2355157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5CFE4-5C11-1D49-A63F-A1AC084409A5}"/>
              </a:ext>
            </a:extLst>
          </p:cNvPr>
          <p:cNvSpPr>
            <a:spLocks noGrp="1"/>
          </p:cNvSpPr>
          <p:nvPr>
            <p:ph type="title"/>
          </p:nvPr>
        </p:nvSpPr>
        <p:spPr>
          <a:xfrm>
            <a:off x="1154954" y="973668"/>
            <a:ext cx="8825659" cy="1114624"/>
          </a:xfrm>
        </p:spPr>
        <p:txBody>
          <a:bodyPr/>
          <a:lstStyle/>
          <a:p>
            <a:r>
              <a:rPr lang="en-GB" b="1" dirty="0"/>
              <a:t>What is Assessment for Learning?</a:t>
            </a:r>
            <a:endParaRPr lang="en-US" b="1" dirty="0"/>
          </a:p>
        </p:txBody>
      </p:sp>
      <p:sp>
        <p:nvSpPr>
          <p:cNvPr id="3" name="Content Placeholder 2">
            <a:extLst>
              <a:ext uri="{FF2B5EF4-FFF2-40B4-BE49-F238E27FC236}">
                <a16:creationId xmlns:a16="http://schemas.microsoft.com/office/drawing/2014/main" id="{2F085253-66DB-2847-8C3F-C2D2431FA3E4}"/>
              </a:ext>
            </a:extLst>
          </p:cNvPr>
          <p:cNvSpPr>
            <a:spLocks noGrp="1"/>
          </p:cNvSpPr>
          <p:nvPr>
            <p:ph idx="1"/>
          </p:nvPr>
        </p:nvSpPr>
        <p:spPr>
          <a:xfrm>
            <a:off x="1154955" y="2603499"/>
            <a:ext cx="5717334" cy="3725864"/>
          </a:xfrm>
        </p:spPr>
        <p:txBody>
          <a:bodyPr>
            <a:normAutofit/>
          </a:bodyPr>
          <a:lstStyle/>
          <a:p>
            <a:r>
              <a:rPr lang="en-GB" b="1" dirty="0"/>
              <a:t>Gathering, interpreting, recording and using information about how pupils have responded to an educational task. (Pollard, 2014)</a:t>
            </a:r>
          </a:p>
          <a:p>
            <a:r>
              <a:rPr lang="en-GB" b="1" dirty="0"/>
              <a:t>Any assessment that’s first priority is to promote students learning (Black, P </a:t>
            </a:r>
            <a:r>
              <a:rPr lang="en-GB" b="1" i="1" dirty="0"/>
              <a:t>et al</a:t>
            </a:r>
            <a:r>
              <a:rPr lang="en-GB" b="1" dirty="0"/>
              <a:t> 2004)</a:t>
            </a:r>
          </a:p>
          <a:p>
            <a:r>
              <a:rPr lang="en-GB" b="1" dirty="0"/>
              <a:t>Provides feedback to teachers and pupils throughout the learning process </a:t>
            </a:r>
          </a:p>
          <a:p>
            <a:r>
              <a:rPr lang="en-GB" b="1" dirty="0"/>
              <a:t>A means of gauging the progress of a pupil or entire school</a:t>
            </a:r>
          </a:p>
          <a:p>
            <a:r>
              <a:rPr lang="en-GB" b="1" dirty="0"/>
              <a:t>Highlights areas that are progressing well or require improvement </a:t>
            </a:r>
          </a:p>
          <a:p>
            <a:pPr marL="0" indent="0">
              <a:buNone/>
            </a:pPr>
            <a:endParaRPr lang="en-US" dirty="0"/>
          </a:p>
        </p:txBody>
      </p:sp>
      <p:sp>
        <p:nvSpPr>
          <p:cNvPr id="4" name="TextBox 3">
            <a:extLst>
              <a:ext uri="{FF2B5EF4-FFF2-40B4-BE49-F238E27FC236}">
                <a16:creationId xmlns:a16="http://schemas.microsoft.com/office/drawing/2014/main" id="{C15C37DA-6388-C74A-B5C1-687B3E38CB21}"/>
              </a:ext>
            </a:extLst>
          </p:cNvPr>
          <p:cNvSpPr txBox="1"/>
          <p:nvPr/>
        </p:nvSpPr>
        <p:spPr>
          <a:xfrm>
            <a:off x="7529512" y="2814638"/>
            <a:ext cx="4129087" cy="3416320"/>
          </a:xfrm>
          <a:prstGeom prst="rect">
            <a:avLst/>
          </a:prstGeom>
          <a:noFill/>
        </p:spPr>
        <p:txBody>
          <a:bodyPr wrap="square" rtlCol="0">
            <a:spAutoFit/>
          </a:bodyPr>
          <a:lstStyle/>
          <a:p>
            <a:r>
              <a:rPr lang="en-GB" sz="2400" b="1" dirty="0"/>
              <a:t>“</a:t>
            </a:r>
            <a:r>
              <a:rPr lang="en-GB" sz="2400" b="1" dirty="0">
                <a:solidFill>
                  <a:schemeClr val="accent6">
                    <a:lumMod val="50000"/>
                  </a:schemeClr>
                </a:solidFill>
              </a:rPr>
              <a:t>Being clear about the purpose of an assessment is an essential, although often neglected first step. It is about establishing what needs to be learned; about classroom control; or about managerial control” (Stobart, 2008)</a:t>
            </a:r>
            <a:endParaRPr lang="en-US" sz="2400" b="1" dirty="0">
              <a:solidFill>
                <a:schemeClr val="accent6">
                  <a:lumMod val="50000"/>
                </a:schemeClr>
              </a:solidFill>
            </a:endParaRPr>
          </a:p>
        </p:txBody>
      </p:sp>
    </p:spTree>
    <p:extLst>
      <p:ext uri="{BB962C8B-B14F-4D97-AF65-F5344CB8AC3E}">
        <p14:creationId xmlns:p14="http://schemas.microsoft.com/office/powerpoint/2010/main" val="254677396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AF50E-648C-3647-AD7D-ABCC313E5974}"/>
              </a:ext>
            </a:extLst>
          </p:cNvPr>
          <p:cNvSpPr>
            <a:spLocks noGrp="1"/>
          </p:cNvSpPr>
          <p:nvPr>
            <p:ph type="title"/>
          </p:nvPr>
        </p:nvSpPr>
        <p:spPr>
          <a:xfrm>
            <a:off x="1154954" y="665205"/>
            <a:ext cx="2793158" cy="1600200"/>
          </a:xfrm>
        </p:spPr>
        <p:txBody>
          <a:bodyPr/>
          <a:lstStyle/>
          <a:p>
            <a:r>
              <a:rPr lang="en-GB" b="1" dirty="0"/>
              <a:t>Assessment for Learning </a:t>
            </a:r>
            <a:endParaRPr lang="en-US" b="1" dirty="0"/>
          </a:p>
        </p:txBody>
      </p:sp>
      <p:sp>
        <p:nvSpPr>
          <p:cNvPr id="4" name="Text Placeholder 3">
            <a:extLst>
              <a:ext uri="{FF2B5EF4-FFF2-40B4-BE49-F238E27FC236}">
                <a16:creationId xmlns:a16="http://schemas.microsoft.com/office/drawing/2014/main" id="{87232BA6-6AB5-2F4A-A85C-02D40BF0DFE0}"/>
              </a:ext>
            </a:extLst>
          </p:cNvPr>
          <p:cNvSpPr>
            <a:spLocks noGrp="1"/>
          </p:cNvSpPr>
          <p:nvPr>
            <p:ph type="body" sz="half" idx="2"/>
          </p:nvPr>
        </p:nvSpPr>
        <p:spPr>
          <a:xfrm>
            <a:off x="1154954" y="2462788"/>
            <a:ext cx="2793158" cy="2895599"/>
          </a:xfrm>
        </p:spPr>
        <p:txBody>
          <a:bodyPr>
            <a:noAutofit/>
          </a:bodyPr>
          <a:lstStyle/>
          <a:p>
            <a:r>
              <a:rPr lang="en-GB" sz="1800" b="1" dirty="0">
                <a:solidFill>
                  <a:schemeClr val="bg1"/>
                </a:solidFill>
              </a:rPr>
              <a:t>“Assessment for Learning is the process of seeking and interpreting evidence for use by learners and their teachers to decide where the learners are in their learning, where they need to go and how best to get there” (Assessment Reform Group, 2002)</a:t>
            </a:r>
            <a:endParaRPr lang="en-US" sz="1800" b="1" dirty="0">
              <a:solidFill>
                <a:schemeClr val="bg1"/>
              </a:solidFill>
            </a:endParaRPr>
          </a:p>
        </p:txBody>
      </p:sp>
      <p:pic>
        <p:nvPicPr>
          <p:cNvPr id="9" name="Content Placeholder 8">
            <a:extLst>
              <a:ext uri="{FF2B5EF4-FFF2-40B4-BE49-F238E27FC236}">
                <a16:creationId xmlns:a16="http://schemas.microsoft.com/office/drawing/2014/main" id="{5EE23747-2AE2-0148-A163-A2C8190E85D9}"/>
              </a:ext>
            </a:extLst>
          </p:cNvPr>
          <p:cNvPicPr>
            <a:picLocks noGrp="1" noChangeAspect="1"/>
          </p:cNvPicPr>
          <p:nvPr>
            <p:ph idx="1"/>
          </p:nvPr>
        </p:nvPicPr>
        <p:blipFill>
          <a:blip r:embed="rId2"/>
          <a:stretch>
            <a:fillRect/>
          </a:stretch>
        </p:blipFill>
        <p:spPr>
          <a:xfrm>
            <a:off x="5798904" y="1295400"/>
            <a:ext cx="5158656" cy="4852115"/>
          </a:xfrm>
        </p:spPr>
      </p:pic>
    </p:spTree>
    <p:extLst>
      <p:ext uri="{BB962C8B-B14F-4D97-AF65-F5344CB8AC3E}">
        <p14:creationId xmlns:p14="http://schemas.microsoft.com/office/powerpoint/2010/main" val="377624046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EF869-F661-AD4B-9959-3BA7DCC27152}"/>
              </a:ext>
            </a:extLst>
          </p:cNvPr>
          <p:cNvSpPr>
            <a:spLocks noGrp="1"/>
          </p:cNvSpPr>
          <p:nvPr>
            <p:ph type="title"/>
          </p:nvPr>
        </p:nvSpPr>
        <p:spPr/>
        <p:txBody>
          <a:bodyPr/>
          <a:lstStyle/>
          <a:p>
            <a:r>
              <a:rPr lang="en-GB" b="1" dirty="0"/>
              <a:t>Assessment Breakdown</a:t>
            </a:r>
            <a:endParaRPr lang="en-US" b="1" dirty="0"/>
          </a:p>
        </p:txBody>
      </p:sp>
      <p:sp>
        <p:nvSpPr>
          <p:cNvPr id="3" name="Text Placeholder 2">
            <a:extLst>
              <a:ext uri="{FF2B5EF4-FFF2-40B4-BE49-F238E27FC236}">
                <a16:creationId xmlns:a16="http://schemas.microsoft.com/office/drawing/2014/main" id="{3BDDDF87-9077-3644-AFC6-72130398E581}"/>
              </a:ext>
            </a:extLst>
          </p:cNvPr>
          <p:cNvSpPr>
            <a:spLocks noGrp="1"/>
          </p:cNvSpPr>
          <p:nvPr>
            <p:ph type="body" idx="1"/>
          </p:nvPr>
        </p:nvSpPr>
        <p:spPr/>
        <p:txBody>
          <a:bodyPr/>
          <a:lstStyle/>
          <a:p>
            <a:r>
              <a:rPr lang="en-GB" dirty="0"/>
              <a:t>Formative </a:t>
            </a:r>
            <a:endParaRPr lang="en-US" dirty="0"/>
          </a:p>
        </p:txBody>
      </p:sp>
      <p:sp>
        <p:nvSpPr>
          <p:cNvPr id="4" name="Content Placeholder 3">
            <a:extLst>
              <a:ext uri="{FF2B5EF4-FFF2-40B4-BE49-F238E27FC236}">
                <a16:creationId xmlns:a16="http://schemas.microsoft.com/office/drawing/2014/main" id="{0199F572-C563-804C-B5F3-923D67F78E26}"/>
              </a:ext>
            </a:extLst>
          </p:cNvPr>
          <p:cNvSpPr>
            <a:spLocks noGrp="1"/>
          </p:cNvSpPr>
          <p:nvPr>
            <p:ph sz="half" idx="2"/>
          </p:nvPr>
        </p:nvSpPr>
        <p:spPr/>
        <p:txBody>
          <a:bodyPr>
            <a:normAutofit fontScale="92500" lnSpcReduction="10000"/>
          </a:bodyPr>
          <a:lstStyle/>
          <a:p>
            <a:r>
              <a:rPr lang="en-GB" b="1" dirty="0"/>
              <a:t>Monitoring learning on a daily basis </a:t>
            </a:r>
          </a:p>
          <a:p>
            <a:r>
              <a:rPr lang="en-GB" b="1" dirty="0"/>
              <a:t>Informs teachers to make decisions about learning </a:t>
            </a:r>
          </a:p>
          <a:p>
            <a:r>
              <a:rPr lang="en-GB" b="1" dirty="0"/>
              <a:t>Concerns performance of individuals </a:t>
            </a:r>
          </a:p>
          <a:p>
            <a:r>
              <a:rPr lang="en-GB" b="1" dirty="0"/>
              <a:t>Gathering of information, through numerous means </a:t>
            </a:r>
          </a:p>
          <a:p>
            <a:r>
              <a:rPr lang="en-GB" b="1" dirty="0"/>
              <a:t>Helps students identify strengths or weaknesses </a:t>
            </a:r>
          </a:p>
          <a:p>
            <a:r>
              <a:rPr lang="en-GB" b="1" dirty="0"/>
              <a:t>Low point value </a:t>
            </a:r>
            <a:endParaRPr lang="en-US" b="1" dirty="0"/>
          </a:p>
        </p:txBody>
      </p:sp>
      <p:sp>
        <p:nvSpPr>
          <p:cNvPr id="5" name="Text Placeholder 4">
            <a:extLst>
              <a:ext uri="{FF2B5EF4-FFF2-40B4-BE49-F238E27FC236}">
                <a16:creationId xmlns:a16="http://schemas.microsoft.com/office/drawing/2014/main" id="{5A9A25EC-6506-F947-B5F3-F8A95ED9E422}"/>
              </a:ext>
            </a:extLst>
          </p:cNvPr>
          <p:cNvSpPr>
            <a:spLocks noGrp="1"/>
          </p:cNvSpPr>
          <p:nvPr>
            <p:ph type="body" sz="quarter" idx="3"/>
          </p:nvPr>
        </p:nvSpPr>
        <p:spPr/>
        <p:txBody>
          <a:bodyPr/>
          <a:lstStyle/>
          <a:p>
            <a:r>
              <a:rPr lang="en-GB" dirty="0"/>
              <a:t>Summative </a:t>
            </a:r>
            <a:endParaRPr lang="en-US" dirty="0"/>
          </a:p>
        </p:txBody>
      </p:sp>
      <p:sp>
        <p:nvSpPr>
          <p:cNvPr id="6" name="Content Placeholder 5">
            <a:extLst>
              <a:ext uri="{FF2B5EF4-FFF2-40B4-BE49-F238E27FC236}">
                <a16:creationId xmlns:a16="http://schemas.microsoft.com/office/drawing/2014/main" id="{EFAE0658-4093-FA49-9F4B-71605ED9D428}"/>
              </a:ext>
            </a:extLst>
          </p:cNvPr>
          <p:cNvSpPr>
            <a:spLocks noGrp="1"/>
          </p:cNvSpPr>
          <p:nvPr>
            <p:ph sz="quarter" idx="4"/>
          </p:nvPr>
        </p:nvSpPr>
        <p:spPr/>
        <p:txBody>
          <a:bodyPr>
            <a:normAutofit fontScale="92500" lnSpcReduction="10000"/>
          </a:bodyPr>
          <a:lstStyle/>
          <a:p>
            <a:r>
              <a:rPr lang="en-GB" b="1" dirty="0"/>
              <a:t>Involves the summarising of information on individuals at specified times. </a:t>
            </a:r>
          </a:p>
          <a:p>
            <a:r>
              <a:rPr lang="en-GB" b="1" dirty="0"/>
              <a:t>A detailed summary of achievements acquired of a period of time</a:t>
            </a:r>
          </a:p>
          <a:p>
            <a:r>
              <a:rPr lang="en-GB" b="1" dirty="0"/>
              <a:t>Usually done as a profile</a:t>
            </a:r>
          </a:p>
          <a:p>
            <a:r>
              <a:rPr lang="en-GB" b="1" dirty="0"/>
              <a:t>High point value</a:t>
            </a:r>
            <a:endParaRPr lang="en-US" b="1" dirty="0"/>
          </a:p>
        </p:txBody>
      </p:sp>
    </p:spTree>
    <p:extLst>
      <p:ext uri="{BB962C8B-B14F-4D97-AF65-F5344CB8AC3E}">
        <p14:creationId xmlns:p14="http://schemas.microsoft.com/office/powerpoint/2010/main" val="14611523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cxnSp>
        <p:nvCxnSpPr>
          <p:cNvPr id="14" name="Straight Connector 13">
            <a:extLst>
              <a:ext uri="{FF2B5EF4-FFF2-40B4-BE49-F238E27FC236}">
                <a16:creationId xmlns:a16="http://schemas.microsoft.com/office/drawing/2014/main" id="{789E20C7-BB50-4317-93C7-90C8ED80B275}"/>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6" name="Date Placeholder 3">
            <a:extLst>
              <a:ext uri="{FF2B5EF4-FFF2-40B4-BE49-F238E27FC236}">
                <a16:creationId xmlns:a16="http://schemas.microsoft.com/office/drawing/2014/main" id="{95B8172D-A4C8-41B4-8991-78BBEC4039D5}"/>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7718854" y="6391839"/>
            <a:ext cx="2997637" cy="304798"/>
          </a:xfrm>
          <a:prstGeom prst="rect">
            <a:avLst/>
          </a:prstGeom>
        </p:spPr>
        <p:txBody>
          <a:bodyPr vert="horz" lIns="91440" tIns="45720" rIns="91440" bIns="45720" rtlCol="0" anchor="t"/>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endParaRPr lang="en-US" b="1" dirty="0">
              <a:solidFill>
                <a:srgbClr val="B31166"/>
              </a:solidFill>
            </a:endParaRPr>
          </a:p>
        </p:txBody>
      </p:sp>
      <p:sp>
        <p:nvSpPr>
          <p:cNvPr id="18" name="Footer Placeholder 4">
            <a:extLst>
              <a:ext uri="{FF2B5EF4-FFF2-40B4-BE49-F238E27FC236}">
                <a16:creationId xmlns:a16="http://schemas.microsoft.com/office/drawing/2014/main" id="{0308D749-5984-4BB8-A788-A85D24304A0A}"/>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61110" y="6391838"/>
            <a:ext cx="3859795" cy="304801"/>
          </a:xfrm>
          <a:prstGeom prst="rect">
            <a:avLst/>
          </a:prstGeom>
        </p:spPr>
        <p:txBody>
          <a:bodyPr vert="horz" lIns="91440" tIns="45720" rIns="91440" bIns="45720" rtlCol="0" anchor="ctr"/>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b="1" dirty="0">
              <a:solidFill>
                <a:srgbClr val="B31166"/>
              </a:solidFill>
            </a:endParaRPr>
          </a:p>
        </p:txBody>
      </p:sp>
      <p:sp>
        <p:nvSpPr>
          <p:cNvPr id="2" name="Title 1">
            <a:extLst>
              <a:ext uri="{FF2B5EF4-FFF2-40B4-BE49-F238E27FC236}">
                <a16:creationId xmlns:a16="http://schemas.microsoft.com/office/drawing/2014/main" id="{5E2203C1-49A1-8A43-B6C5-08A73D68E924}"/>
              </a:ext>
            </a:extLst>
          </p:cNvPr>
          <p:cNvSpPr>
            <a:spLocks noGrp="1"/>
          </p:cNvSpPr>
          <p:nvPr>
            <p:ph type="title"/>
          </p:nvPr>
        </p:nvSpPr>
        <p:spPr>
          <a:xfrm>
            <a:off x="1154954" y="1085549"/>
            <a:ext cx="2879999" cy="4686903"/>
          </a:xfrm>
        </p:spPr>
        <p:txBody>
          <a:bodyPr anchor="ctr">
            <a:normAutofit/>
          </a:bodyPr>
          <a:lstStyle/>
          <a:p>
            <a:pPr algn="r"/>
            <a:r>
              <a:rPr lang="en-GB" b="1">
                <a:solidFill>
                  <a:schemeClr val="tx1"/>
                </a:solidFill>
              </a:rPr>
              <a:t>Why is Assessment for Learning important?</a:t>
            </a:r>
            <a:endParaRPr lang="en-US" b="1">
              <a:solidFill>
                <a:schemeClr val="tx1"/>
              </a:solidFill>
            </a:endParaRPr>
          </a:p>
        </p:txBody>
      </p:sp>
      <p:sp>
        <p:nvSpPr>
          <p:cNvPr id="3" name="Content Placeholder 2">
            <a:extLst>
              <a:ext uri="{FF2B5EF4-FFF2-40B4-BE49-F238E27FC236}">
                <a16:creationId xmlns:a16="http://schemas.microsoft.com/office/drawing/2014/main" id="{0E4F31A7-4C6C-C443-AE1F-3675C8EB4BCF}"/>
              </a:ext>
            </a:extLst>
          </p:cNvPr>
          <p:cNvSpPr>
            <a:spLocks noGrp="1"/>
          </p:cNvSpPr>
          <p:nvPr>
            <p:ph idx="1"/>
          </p:nvPr>
        </p:nvSpPr>
        <p:spPr>
          <a:xfrm>
            <a:off x="4691238" y="1085549"/>
            <a:ext cx="5289376" cy="4686903"/>
          </a:xfrm>
        </p:spPr>
        <p:txBody>
          <a:bodyPr anchor="ctr">
            <a:normAutofit/>
          </a:bodyPr>
          <a:lstStyle/>
          <a:p>
            <a:r>
              <a:rPr lang="en-GB" sz="1600" b="1" dirty="0">
                <a:solidFill>
                  <a:schemeClr val="tx1"/>
                </a:solidFill>
              </a:rPr>
              <a:t>Integral to effective planning </a:t>
            </a:r>
          </a:p>
          <a:p>
            <a:r>
              <a:rPr lang="en-GB" sz="1600" b="1" dirty="0">
                <a:solidFill>
                  <a:schemeClr val="tx1"/>
                </a:solidFill>
              </a:rPr>
              <a:t>Improves teachers ability and performance </a:t>
            </a:r>
          </a:p>
          <a:p>
            <a:r>
              <a:rPr lang="en-GB" sz="1600" b="1" dirty="0">
                <a:solidFill>
                  <a:schemeClr val="tx1"/>
                </a:solidFill>
              </a:rPr>
              <a:t>Increases pupil motivation/ motivation for learning </a:t>
            </a:r>
          </a:p>
          <a:p>
            <a:r>
              <a:rPr lang="en-GB" sz="1600" b="1" dirty="0">
                <a:solidFill>
                  <a:schemeClr val="tx1"/>
                </a:solidFill>
              </a:rPr>
              <a:t>Assessment is the key to developing motivated learners </a:t>
            </a:r>
          </a:p>
          <a:p>
            <a:r>
              <a:rPr lang="en-GB" sz="1600" b="1" dirty="0">
                <a:solidFill>
                  <a:schemeClr val="tx1"/>
                </a:solidFill>
              </a:rPr>
              <a:t>Allows students to understand where they need to improve </a:t>
            </a:r>
          </a:p>
          <a:p>
            <a:r>
              <a:rPr lang="en-GB" sz="1600" b="1" dirty="0">
                <a:solidFill>
                  <a:schemeClr val="tx1"/>
                </a:solidFill>
              </a:rPr>
              <a:t>Research suggests that assessment for learning produces substantial learning gains (William and Black, 1998)</a:t>
            </a:r>
          </a:p>
          <a:p>
            <a:r>
              <a:rPr lang="en-GB" sz="1600" b="1" dirty="0">
                <a:solidFill>
                  <a:schemeClr val="tx1"/>
                </a:solidFill>
              </a:rPr>
              <a:t>Develops reflective skills</a:t>
            </a:r>
          </a:p>
          <a:p>
            <a:r>
              <a:rPr lang="en-GB" sz="1600" b="1" dirty="0">
                <a:solidFill>
                  <a:schemeClr val="tx1"/>
                </a:solidFill>
              </a:rPr>
              <a:t>Goals and criteria are made easier to understand </a:t>
            </a:r>
            <a:endParaRPr lang="en-US" sz="1600" b="1" dirty="0">
              <a:solidFill>
                <a:schemeClr val="tx1"/>
              </a:solidFill>
            </a:endParaRPr>
          </a:p>
        </p:txBody>
      </p:sp>
    </p:spTree>
    <p:extLst>
      <p:ext uri="{BB962C8B-B14F-4D97-AF65-F5344CB8AC3E}">
        <p14:creationId xmlns:p14="http://schemas.microsoft.com/office/powerpoint/2010/main" val="308497760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B0067-B10F-3A4A-BA56-808B4FBBF75A}"/>
              </a:ext>
            </a:extLst>
          </p:cNvPr>
          <p:cNvSpPr>
            <a:spLocks noGrp="1"/>
          </p:cNvSpPr>
          <p:nvPr>
            <p:ph type="title"/>
          </p:nvPr>
        </p:nvSpPr>
        <p:spPr/>
        <p:txBody>
          <a:bodyPr/>
          <a:lstStyle/>
          <a:p>
            <a:r>
              <a:rPr lang="en-GB" dirty="0"/>
              <a:t> </a:t>
            </a:r>
            <a:r>
              <a:rPr lang="en-GB" b="1" dirty="0"/>
              <a:t>Self Assessment </a:t>
            </a:r>
            <a:endParaRPr lang="en-US" b="1" dirty="0"/>
          </a:p>
        </p:txBody>
      </p:sp>
      <p:sp>
        <p:nvSpPr>
          <p:cNvPr id="3" name="Text Placeholder 2">
            <a:extLst>
              <a:ext uri="{FF2B5EF4-FFF2-40B4-BE49-F238E27FC236}">
                <a16:creationId xmlns:a16="http://schemas.microsoft.com/office/drawing/2014/main" id="{13568BDB-8ABE-644A-91D6-33F4AFC2E87F}"/>
              </a:ext>
            </a:extLst>
          </p:cNvPr>
          <p:cNvSpPr>
            <a:spLocks noGrp="1"/>
          </p:cNvSpPr>
          <p:nvPr>
            <p:ph type="body" idx="1"/>
          </p:nvPr>
        </p:nvSpPr>
        <p:spPr>
          <a:xfrm>
            <a:off x="912067" y="2238665"/>
            <a:ext cx="3129168" cy="869050"/>
          </a:xfrm>
        </p:spPr>
        <p:txBody>
          <a:bodyPr/>
          <a:lstStyle/>
          <a:p>
            <a:r>
              <a:rPr lang="en-GB" b="1" dirty="0"/>
              <a:t>Self Assessment Targets </a:t>
            </a:r>
            <a:endParaRPr lang="en-US" b="1" dirty="0"/>
          </a:p>
        </p:txBody>
      </p:sp>
      <p:sp>
        <p:nvSpPr>
          <p:cNvPr id="4" name="Text Placeholder 3">
            <a:extLst>
              <a:ext uri="{FF2B5EF4-FFF2-40B4-BE49-F238E27FC236}">
                <a16:creationId xmlns:a16="http://schemas.microsoft.com/office/drawing/2014/main" id="{C029CC22-D870-DB43-9BE5-FAB4B69A1628}"/>
              </a:ext>
            </a:extLst>
          </p:cNvPr>
          <p:cNvSpPr>
            <a:spLocks noGrp="1"/>
          </p:cNvSpPr>
          <p:nvPr>
            <p:ph type="body" sz="half" idx="15"/>
          </p:nvPr>
        </p:nvSpPr>
        <p:spPr>
          <a:xfrm>
            <a:off x="812053" y="3216274"/>
            <a:ext cx="3129169" cy="3335336"/>
          </a:xfrm>
        </p:spPr>
        <p:txBody>
          <a:bodyPr>
            <a:normAutofit/>
          </a:bodyPr>
          <a:lstStyle/>
          <a:p>
            <a:pPr marL="285750" indent="-285750">
              <a:buFont typeface="Arial" panose="020B0604020202020204" pitchFamily="34" charset="0"/>
              <a:buChar char="•"/>
            </a:pPr>
            <a:r>
              <a:rPr lang="en-GB" sz="1800" b="1" dirty="0"/>
              <a:t>Learners give themselves targets </a:t>
            </a:r>
          </a:p>
          <a:p>
            <a:pPr marL="285750" indent="-285750">
              <a:buFont typeface="Arial" panose="020B0604020202020204" pitchFamily="34" charset="0"/>
              <a:buChar char="•"/>
            </a:pPr>
            <a:r>
              <a:rPr lang="en-GB" sz="1800" b="1" dirty="0"/>
              <a:t>These are based on their self assessment </a:t>
            </a:r>
          </a:p>
          <a:p>
            <a:pPr marL="285750" indent="-285750">
              <a:buFont typeface="Arial" panose="020B0604020202020204" pitchFamily="34" charset="0"/>
              <a:buChar char="•"/>
            </a:pPr>
            <a:r>
              <a:rPr lang="en-GB" sz="1800" b="1" dirty="0"/>
              <a:t>Targets can be kept in Workbook</a:t>
            </a:r>
          </a:p>
          <a:p>
            <a:pPr marL="285750" indent="-285750">
              <a:buFont typeface="Arial" panose="020B0604020202020204" pitchFamily="34" charset="0"/>
              <a:buChar char="•"/>
            </a:pPr>
            <a:r>
              <a:rPr lang="en-GB" sz="1800" b="1" dirty="0"/>
              <a:t>Targets can be held up against the teachers allowing discussion to take place </a:t>
            </a:r>
            <a:endParaRPr lang="en-US" sz="1800" b="1" dirty="0"/>
          </a:p>
        </p:txBody>
      </p:sp>
      <p:sp>
        <p:nvSpPr>
          <p:cNvPr id="5" name="Text Placeholder 4">
            <a:extLst>
              <a:ext uri="{FF2B5EF4-FFF2-40B4-BE49-F238E27FC236}">
                <a16:creationId xmlns:a16="http://schemas.microsoft.com/office/drawing/2014/main" id="{44EC71D7-1092-E944-B40A-DD6C206EBA12}"/>
              </a:ext>
            </a:extLst>
          </p:cNvPr>
          <p:cNvSpPr>
            <a:spLocks noGrp="1"/>
          </p:cNvSpPr>
          <p:nvPr>
            <p:ph type="body" sz="quarter" idx="3"/>
          </p:nvPr>
        </p:nvSpPr>
        <p:spPr>
          <a:xfrm>
            <a:off x="4857251" y="2454136"/>
            <a:ext cx="2802479" cy="438107"/>
          </a:xfrm>
        </p:spPr>
        <p:txBody>
          <a:bodyPr/>
          <a:lstStyle/>
          <a:p>
            <a:r>
              <a:rPr lang="en-GB" b="1" dirty="0"/>
              <a:t>Traffic Lights </a:t>
            </a:r>
            <a:endParaRPr lang="en-US" b="1" dirty="0"/>
          </a:p>
        </p:txBody>
      </p:sp>
      <p:sp>
        <p:nvSpPr>
          <p:cNvPr id="6" name="Text Placeholder 5">
            <a:extLst>
              <a:ext uri="{FF2B5EF4-FFF2-40B4-BE49-F238E27FC236}">
                <a16:creationId xmlns:a16="http://schemas.microsoft.com/office/drawing/2014/main" id="{D2737FC8-8B8E-EE43-AD6D-C31C4E5F6B17}"/>
              </a:ext>
            </a:extLst>
          </p:cNvPr>
          <p:cNvSpPr>
            <a:spLocks noGrp="1"/>
          </p:cNvSpPr>
          <p:nvPr>
            <p:ph type="body" sz="half" idx="16"/>
          </p:nvPr>
        </p:nvSpPr>
        <p:spPr/>
        <p:txBody>
          <a:bodyPr>
            <a:normAutofit/>
          </a:bodyPr>
          <a:lstStyle/>
          <a:p>
            <a:pPr marL="285750" indent="-285750">
              <a:buFont typeface="Arial" panose="020B0604020202020204" pitchFamily="34" charset="0"/>
              <a:buChar char="•"/>
            </a:pPr>
            <a:r>
              <a:rPr lang="en-GB" sz="1800" b="1" dirty="0"/>
              <a:t>Red, Green and Amber </a:t>
            </a:r>
          </a:p>
          <a:p>
            <a:pPr marL="285750" indent="-285750">
              <a:buFont typeface="Arial" panose="020B0604020202020204" pitchFamily="34" charset="0"/>
              <a:buChar char="•"/>
            </a:pPr>
            <a:r>
              <a:rPr lang="en-GB" sz="1800" b="1" dirty="0"/>
              <a:t>Students able to self Assess </a:t>
            </a:r>
          </a:p>
          <a:p>
            <a:pPr marL="285750" indent="-285750">
              <a:buFont typeface="Arial" panose="020B0604020202020204" pitchFamily="34" charset="0"/>
              <a:buChar char="•"/>
            </a:pPr>
            <a:r>
              <a:rPr lang="en-GB" sz="1800" b="1" dirty="0"/>
              <a:t>Teachers can observe each students assessment and note it</a:t>
            </a:r>
          </a:p>
          <a:p>
            <a:endParaRPr lang="en-US" sz="1800" b="1" dirty="0"/>
          </a:p>
        </p:txBody>
      </p:sp>
      <p:sp>
        <p:nvSpPr>
          <p:cNvPr id="7" name="Text Placeholder 6">
            <a:extLst>
              <a:ext uri="{FF2B5EF4-FFF2-40B4-BE49-F238E27FC236}">
                <a16:creationId xmlns:a16="http://schemas.microsoft.com/office/drawing/2014/main" id="{8C2691B2-59BF-5745-87E7-0698562E2C66}"/>
              </a:ext>
            </a:extLst>
          </p:cNvPr>
          <p:cNvSpPr>
            <a:spLocks noGrp="1"/>
          </p:cNvSpPr>
          <p:nvPr>
            <p:ph type="body" sz="quarter" idx="13"/>
          </p:nvPr>
        </p:nvSpPr>
        <p:spPr>
          <a:xfrm>
            <a:off x="8124864" y="2299890"/>
            <a:ext cx="3145730" cy="869049"/>
          </a:xfrm>
        </p:spPr>
        <p:txBody>
          <a:bodyPr/>
          <a:lstStyle/>
          <a:p>
            <a:r>
              <a:rPr lang="en-GB" b="1" dirty="0"/>
              <a:t>Why Self Assessment?</a:t>
            </a:r>
            <a:endParaRPr lang="en-US" b="1" dirty="0"/>
          </a:p>
        </p:txBody>
      </p:sp>
      <p:sp>
        <p:nvSpPr>
          <p:cNvPr id="8" name="Text Placeholder 7">
            <a:extLst>
              <a:ext uri="{FF2B5EF4-FFF2-40B4-BE49-F238E27FC236}">
                <a16:creationId xmlns:a16="http://schemas.microsoft.com/office/drawing/2014/main" id="{84016D0B-4EA1-5B4B-8D8D-438BD4E6F71F}"/>
              </a:ext>
            </a:extLst>
          </p:cNvPr>
          <p:cNvSpPr>
            <a:spLocks noGrp="1"/>
          </p:cNvSpPr>
          <p:nvPr>
            <p:ph type="body" sz="half" idx="17"/>
          </p:nvPr>
        </p:nvSpPr>
        <p:spPr>
          <a:xfrm>
            <a:off x="7888328" y="3179762"/>
            <a:ext cx="3198771" cy="3371848"/>
          </a:xfrm>
        </p:spPr>
        <p:txBody>
          <a:bodyPr>
            <a:normAutofit/>
          </a:bodyPr>
          <a:lstStyle/>
          <a:p>
            <a:pPr marL="285750" indent="-285750">
              <a:buFont typeface="Arial" panose="020B0604020202020204" pitchFamily="34" charset="0"/>
              <a:buChar char="•"/>
            </a:pPr>
            <a:r>
              <a:rPr lang="en-GB" sz="1800" b="1" dirty="0"/>
              <a:t>Requires the learner to do more </a:t>
            </a:r>
          </a:p>
          <a:p>
            <a:pPr marL="285750" indent="-285750">
              <a:buFont typeface="Arial" panose="020B0604020202020204" pitchFamily="34" charset="0"/>
              <a:buChar char="•"/>
            </a:pPr>
            <a:r>
              <a:rPr lang="en-GB" sz="1800" b="1" dirty="0"/>
              <a:t>Increased Student responsibility </a:t>
            </a:r>
          </a:p>
          <a:p>
            <a:pPr marL="285750" indent="-285750">
              <a:buFont typeface="Arial" panose="020B0604020202020204" pitchFamily="34" charset="0"/>
              <a:buChar char="•"/>
            </a:pPr>
            <a:r>
              <a:rPr lang="en-GB" sz="1800" b="1" dirty="0"/>
              <a:t>Learners are able to feel embedded into their learning (Butt, 2010)</a:t>
            </a:r>
          </a:p>
        </p:txBody>
      </p:sp>
      <p:pic>
        <p:nvPicPr>
          <p:cNvPr id="10" name="Picture 9">
            <a:extLst>
              <a:ext uri="{FF2B5EF4-FFF2-40B4-BE49-F238E27FC236}">
                <a16:creationId xmlns:a16="http://schemas.microsoft.com/office/drawing/2014/main" id="{81CFC70B-C4DF-AA43-9E64-71255B7090A6}"/>
              </a:ext>
            </a:extLst>
          </p:cNvPr>
          <p:cNvPicPr>
            <a:picLocks noChangeAspect="1"/>
          </p:cNvPicPr>
          <p:nvPr/>
        </p:nvPicPr>
        <p:blipFill>
          <a:blip r:embed="rId2"/>
          <a:stretch>
            <a:fillRect/>
          </a:stretch>
        </p:blipFill>
        <p:spPr>
          <a:xfrm>
            <a:off x="5607072" y="5212277"/>
            <a:ext cx="1164428" cy="1645723"/>
          </a:xfrm>
          <a:prstGeom prst="rect">
            <a:avLst/>
          </a:prstGeom>
        </p:spPr>
      </p:pic>
    </p:spTree>
    <p:extLst>
      <p:ext uri="{BB962C8B-B14F-4D97-AF65-F5344CB8AC3E}">
        <p14:creationId xmlns:p14="http://schemas.microsoft.com/office/powerpoint/2010/main" val="32545513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B02FB-DA1C-EF47-B359-B12DCF1D814B}"/>
              </a:ext>
            </a:extLst>
          </p:cNvPr>
          <p:cNvSpPr>
            <a:spLocks noGrp="1"/>
          </p:cNvSpPr>
          <p:nvPr>
            <p:ph type="title"/>
          </p:nvPr>
        </p:nvSpPr>
        <p:spPr/>
        <p:txBody>
          <a:bodyPr/>
          <a:lstStyle/>
          <a:p>
            <a:r>
              <a:rPr lang="en-GB" b="1" dirty="0"/>
              <a:t>Self Assessment </a:t>
            </a:r>
            <a:endParaRPr lang="en-US" b="1" dirty="0"/>
          </a:p>
        </p:txBody>
      </p:sp>
      <p:sp>
        <p:nvSpPr>
          <p:cNvPr id="3" name="Content Placeholder 2">
            <a:extLst>
              <a:ext uri="{FF2B5EF4-FFF2-40B4-BE49-F238E27FC236}">
                <a16:creationId xmlns:a16="http://schemas.microsoft.com/office/drawing/2014/main" id="{41386564-ED4A-F743-94A9-C7B7E98453A2}"/>
              </a:ext>
            </a:extLst>
          </p:cNvPr>
          <p:cNvSpPr>
            <a:spLocks noGrp="1"/>
          </p:cNvSpPr>
          <p:nvPr>
            <p:ph sz="half" idx="1"/>
          </p:nvPr>
        </p:nvSpPr>
        <p:spPr>
          <a:xfrm>
            <a:off x="1154953" y="2457450"/>
            <a:ext cx="4831509" cy="3986213"/>
          </a:xfrm>
        </p:spPr>
        <p:txBody>
          <a:bodyPr/>
          <a:lstStyle/>
          <a:p>
            <a:pPr marL="0" indent="0">
              <a:buNone/>
            </a:pPr>
            <a:r>
              <a:rPr lang="en-GB" b="1" u="sng" dirty="0"/>
              <a:t>Positives </a:t>
            </a:r>
          </a:p>
          <a:p>
            <a:r>
              <a:rPr lang="en-GB" b="1" dirty="0"/>
              <a:t>Enhances the involvement of students and increases responsibility </a:t>
            </a:r>
          </a:p>
          <a:p>
            <a:r>
              <a:rPr lang="en-GB" b="1" dirty="0"/>
              <a:t>Develops reflection skills and encourages learners to contribute to the development of their own work </a:t>
            </a:r>
          </a:p>
          <a:p>
            <a:r>
              <a:rPr lang="en-GB" b="1" dirty="0"/>
              <a:t>Can make the teachers job easier as students correct their work before they hand it in (Butt, 2010)</a:t>
            </a:r>
          </a:p>
          <a:p>
            <a:endParaRPr lang="en-US" b="1" dirty="0"/>
          </a:p>
        </p:txBody>
      </p:sp>
      <p:sp>
        <p:nvSpPr>
          <p:cNvPr id="4" name="Content Placeholder 3">
            <a:extLst>
              <a:ext uri="{FF2B5EF4-FFF2-40B4-BE49-F238E27FC236}">
                <a16:creationId xmlns:a16="http://schemas.microsoft.com/office/drawing/2014/main" id="{048E438D-0B09-0441-9D37-2BE07821A08A}"/>
              </a:ext>
            </a:extLst>
          </p:cNvPr>
          <p:cNvSpPr>
            <a:spLocks noGrp="1"/>
          </p:cNvSpPr>
          <p:nvPr>
            <p:ph sz="half" idx="2"/>
          </p:nvPr>
        </p:nvSpPr>
        <p:spPr>
          <a:xfrm>
            <a:off x="6208712" y="2457449"/>
            <a:ext cx="4821238" cy="3986213"/>
          </a:xfrm>
        </p:spPr>
        <p:txBody>
          <a:bodyPr/>
          <a:lstStyle/>
          <a:p>
            <a:pPr marL="0" indent="0">
              <a:buNone/>
            </a:pPr>
            <a:r>
              <a:rPr lang="en-GB" b="1" u="sng" dirty="0"/>
              <a:t>Negatives </a:t>
            </a:r>
          </a:p>
          <a:p>
            <a:r>
              <a:rPr lang="en-GB" b="1" dirty="0"/>
              <a:t>Teacher workload can be increased as the skills of self assessment must be taught, and also the ongoing process</a:t>
            </a:r>
          </a:p>
          <a:p>
            <a:r>
              <a:rPr lang="en-GB" b="1" dirty="0"/>
              <a:t>The self assessments may be seen as inaccurate or self inflated </a:t>
            </a:r>
          </a:p>
          <a:p>
            <a:r>
              <a:rPr lang="en-GB" b="1" dirty="0"/>
              <a:t>Learners may not possess the ability to assess themselves effectively </a:t>
            </a:r>
          </a:p>
          <a:p>
            <a:pPr marL="0" indent="0">
              <a:buNone/>
            </a:pPr>
            <a:endParaRPr lang="en-US" b="1" dirty="0"/>
          </a:p>
        </p:txBody>
      </p:sp>
    </p:spTree>
    <p:extLst>
      <p:ext uri="{BB962C8B-B14F-4D97-AF65-F5344CB8AC3E}">
        <p14:creationId xmlns:p14="http://schemas.microsoft.com/office/powerpoint/2010/main" val="28466424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DA34B8A-FA8D-4E16-AD72-7B60B1C2582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6" name="Rectangle 15">
              <a:extLst>
                <a:ext uri="{FF2B5EF4-FFF2-40B4-BE49-F238E27FC236}">
                  <a16:creationId xmlns:a16="http://schemas.microsoft.com/office/drawing/2014/main" id="{6885D229-60DD-4D71-8181-10E781C14917}"/>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a:extLst>
                <a:ext uri="{FF2B5EF4-FFF2-40B4-BE49-F238E27FC236}">
                  <a16:creationId xmlns:a16="http://schemas.microsoft.com/office/drawing/2014/main" id="{0B0DAA45-BE66-4F0C-93A6-519D941071F9}"/>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EF449A3D-A43B-4688-BD89-35734D00725B}"/>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74E9975C-AF3D-48EF-B3F0-112A01A3820B}"/>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CF00A076-2FEA-40D1-8F85-84248179796B}"/>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A2E68741-6133-4CAA-BF3C-F0E6CF40C5B7}"/>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a:extLst>
                <a:ext uri="{FF2B5EF4-FFF2-40B4-BE49-F238E27FC236}">
                  <a16:creationId xmlns:a16="http://schemas.microsoft.com/office/drawing/2014/main" id="{76C01C64-4A8B-42FC-93C5-2D6A3EBAB74B}"/>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3" name="Freeform 5">
              <a:extLst>
                <a:ext uri="{FF2B5EF4-FFF2-40B4-BE49-F238E27FC236}">
                  <a16:creationId xmlns:a16="http://schemas.microsoft.com/office/drawing/2014/main" id="{D969AEA9-C1EE-45E1-9964-D9705492E128}"/>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4" name="Freeform 5">
              <a:extLst>
                <a:ext uri="{FF2B5EF4-FFF2-40B4-BE49-F238E27FC236}">
                  <a16:creationId xmlns:a16="http://schemas.microsoft.com/office/drawing/2014/main" id="{4845E67D-4E5B-44B3-AB74-5E95C839E7A5}"/>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6" name="Rectangle 25">
            <a:extLst>
              <a:ext uri="{FF2B5EF4-FFF2-40B4-BE49-F238E27FC236}">
                <a16:creationId xmlns:a16="http://schemas.microsoft.com/office/drawing/2014/main" id="{079CE317-680B-449C-A423-71C1FE069B4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28" name="Group 27">
            <a:extLst>
              <a:ext uri="{FF2B5EF4-FFF2-40B4-BE49-F238E27FC236}">
                <a16:creationId xmlns:a16="http://schemas.microsoft.com/office/drawing/2014/main" id="{427E0A4F-FE1D-4A81-8D8F-986345F71CBE}"/>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9" name="Rectangle 28">
              <a:extLst>
                <a:ext uri="{FF2B5EF4-FFF2-40B4-BE49-F238E27FC236}">
                  <a16:creationId xmlns:a16="http://schemas.microsoft.com/office/drawing/2014/main" id="{F70C2B8F-6B1B-46D5-86E6-40F36C695FC2}"/>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Oval 29">
              <a:extLst>
                <a:ext uri="{FF2B5EF4-FFF2-40B4-BE49-F238E27FC236}">
                  <a16:creationId xmlns:a16="http://schemas.microsoft.com/office/drawing/2014/main" id="{77B237C1-E8A0-4DD3-B6C5-F2D54F796F82}"/>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Oval 30">
              <a:extLst>
                <a:ext uri="{FF2B5EF4-FFF2-40B4-BE49-F238E27FC236}">
                  <a16:creationId xmlns:a16="http://schemas.microsoft.com/office/drawing/2014/main" id="{88D62F0D-6BD4-4DD4-B125-6F7A952A3122}"/>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F928E8CD-5219-4795-91D4-9618DB8ED6C1}"/>
                </a:ext>
              </a:extLst>
            </p:cNvPr>
            <p:cNvSpPr/>
            <p:nvPr>
              <p:extLst>
                <p:ext uri="{386F3935-93C4-4BCD-93E2-E3B085C9AB24}">
                  <p16:designElem xmlns:p16="http://schemas.microsoft.com/office/powerpoint/2015/main" val="1"/>
                </p:ext>
              </p:extLst>
            </p:nvPr>
          </p:nvSpPr>
          <p:spPr bwMode="gray">
            <a:xfrm>
              <a:off x="6700828" y="402165"/>
              <a:ext cx="506783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5">
              <a:extLst>
                <a:ext uri="{FF2B5EF4-FFF2-40B4-BE49-F238E27FC236}">
                  <a16:creationId xmlns:a16="http://schemas.microsoft.com/office/drawing/2014/main" id="{A00A43E1-4FE7-498F-AFFF-FDFC1FAF04AD}"/>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4" name="Freeform 5">
              <a:extLst>
                <a:ext uri="{FF2B5EF4-FFF2-40B4-BE49-F238E27FC236}">
                  <a16:creationId xmlns:a16="http://schemas.microsoft.com/office/drawing/2014/main" id="{DB521824-592C-476A-AB0A-CA0C6D1F3407}"/>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5" name="Freeform 5">
              <a:extLst>
                <a:ext uri="{FF2B5EF4-FFF2-40B4-BE49-F238E27FC236}">
                  <a16:creationId xmlns:a16="http://schemas.microsoft.com/office/drawing/2014/main" id="{B5C860C9-D4F9-4350-80DA-0D1CD36C774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10" name="Content Placeholder 9">
            <a:extLst>
              <a:ext uri="{FF2B5EF4-FFF2-40B4-BE49-F238E27FC236}">
                <a16:creationId xmlns:a16="http://schemas.microsoft.com/office/drawing/2014/main" id="{1A7BBEF1-A207-E048-887B-4ACEFAB46549}"/>
              </a:ext>
            </a:extLst>
          </p:cNvPr>
          <p:cNvPicPr>
            <a:picLocks noGrp="1" noChangeAspect="1"/>
          </p:cNvPicPr>
          <p:nvPr>
            <p:ph sz="half" idx="2"/>
          </p:nvPr>
        </p:nvPicPr>
        <p:blipFill>
          <a:blip r:embed="rId3"/>
          <a:stretch>
            <a:fillRect/>
          </a:stretch>
        </p:blipFill>
        <p:spPr>
          <a:xfrm>
            <a:off x="6707670" y="1460314"/>
            <a:ext cx="5253183" cy="2626591"/>
          </a:xfrm>
          <a:prstGeom prst="rect">
            <a:avLst/>
          </a:prstGeom>
        </p:spPr>
      </p:pic>
      <p:sp>
        <p:nvSpPr>
          <p:cNvPr id="37" name="Rectangle 36">
            <a:extLst>
              <a:ext uri="{FF2B5EF4-FFF2-40B4-BE49-F238E27FC236}">
                <a16:creationId xmlns:a16="http://schemas.microsoft.com/office/drawing/2014/main" id="{538A90C8-AE0E-4EBA-9AF8-EEDB206020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5DFA2E3-C381-E045-926C-DB68C567000E}"/>
              </a:ext>
            </a:extLst>
          </p:cNvPr>
          <p:cNvSpPr>
            <a:spLocks noGrp="1"/>
          </p:cNvSpPr>
          <p:nvPr>
            <p:ph type="title"/>
          </p:nvPr>
        </p:nvSpPr>
        <p:spPr>
          <a:xfrm>
            <a:off x="639098" y="629265"/>
            <a:ext cx="5132438" cy="1622322"/>
          </a:xfrm>
        </p:spPr>
        <p:txBody>
          <a:bodyPr vert="horz" lIns="91440" tIns="45720" rIns="91440" bIns="45720" rtlCol="0" anchor="ctr">
            <a:normAutofit/>
          </a:bodyPr>
          <a:lstStyle/>
          <a:p>
            <a:r>
              <a:rPr lang="en-US" b="1" i="0" kern="1200" dirty="0">
                <a:solidFill>
                  <a:srgbClr val="EBEBEB"/>
                </a:solidFill>
                <a:latin typeface="+mj-lt"/>
                <a:ea typeface="+mj-ea"/>
                <a:cs typeface="+mj-cs"/>
              </a:rPr>
              <a:t>Peer Assessment </a:t>
            </a:r>
          </a:p>
        </p:txBody>
      </p:sp>
      <p:sp>
        <p:nvSpPr>
          <p:cNvPr id="3" name="Content Placeholder 2">
            <a:extLst>
              <a:ext uri="{FF2B5EF4-FFF2-40B4-BE49-F238E27FC236}">
                <a16:creationId xmlns:a16="http://schemas.microsoft.com/office/drawing/2014/main" id="{372C0476-8994-8A42-AA3C-FDA332338F3A}"/>
              </a:ext>
            </a:extLst>
          </p:cNvPr>
          <p:cNvSpPr>
            <a:spLocks noGrp="1"/>
          </p:cNvSpPr>
          <p:nvPr>
            <p:ph sz="half" idx="1"/>
          </p:nvPr>
        </p:nvSpPr>
        <p:spPr>
          <a:xfrm>
            <a:off x="850691" y="1949540"/>
            <a:ext cx="4946928" cy="3387845"/>
          </a:xfrm>
        </p:spPr>
        <p:txBody>
          <a:bodyPr vert="horz" lIns="91440" tIns="45720" rIns="91440" bIns="45720" rtlCol="0" anchor="ctr">
            <a:normAutofit/>
          </a:bodyPr>
          <a:lstStyle/>
          <a:p>
            <a:pPr marL="0" indent="0"/>
            <a:r>
              <a:rPr lang="en-US" sz="2000" b="1" dirty="0">
                <a:solidFill>
                  <a:srgbClr val="FFFFFF"/>
                </a:solidFill>
              </a:rPr>
              <a:t>   Two Stars and a Wish</a:t>
            </a:r>
          </a:p>
          <a:p>
            <a:r>
              <a:rPr lang="en-US" sz="2000" b="1" dirty="0">
                <a:solidFill>
                  <a:srgbClr val="FFFFFF"/>
                </a:solidFill>
              </a:rPr>
              <a:t>Students assess a peers work</a:t>
            </a:r>
          </a:p>
          <a:p>
            <a:r>
              <a:rPr lang="en-US" sz="2000" b="1" dirty="0">
                <a:solidFill>
                  <a:srgbClr val="FFFFFF"/>
                </a:solidFill>
              </a:rPr>
              <a:t>Two ‘stars’</a:t>
            </a:r>
          </a:p>
          <a:p>
            <a:r>
              <a:rPr lang="en-US" sz="2000" b="1" dirty="0">
                <a:solidFill>
                  <a:srgbClr val="FFFFFF"/>
                </a:solidFill>
              </a:rPr>
              <a:t>Two positives about the work</a:t>
            </a:r>
          </a:p>
          <a:p>
            <a:r>
              <a:rPr lang="en-US" sz="2000" b="1" dirty="0">
                <a:solidFill>
                  <a:srgbClr val="FFFFFF"/>
                </a:solidFill>
              </a:rPr>
              <a:t>A ‘wish’</a:t>
            </a:r>
          </a:p>
          <a:p>
            <a:r>
              <a:rPr lang="en-US" sz="2000" b="1" dirty="0">
                <a:solidFill>
                  <a:srgbClr val="FFFFFF"/>
                </a:solidFill>
              </a:rPr>
              <a:t>One element that could be improved </a:t>
            </a:r>
          </a:p>
        </p:txBody>
      </p:sp>
      <p:sp>
        <p:nvSpPr>
          <p:cNvPr id="11" name="TextBox 10">
            <a:extLst>
              <a:ext uri="{FF2B5EF4-FFF2-40B4-BE49-F238E27FC236}">
                <a16:creationId xmlns:a16="http://schemas.microsoft.com/office/drawing/2014/main" id="{61C024CB-00E3-BF43-B740-DD79D28E1436}"/>
              </a:ext>
            </a:extLst>
          </p:cNvPr>
          <p:cNvSpPr txBox="1"/>
          <p:nvPr/>
        </p:nvSpPr>
        <p:spPr>
          <a:xfrm>
            <a:off x="6707670" y="4495800"/>
            <a:ext cx="5253183" cy="1477328"/>
          </a:xfrm>
          <a:prstGeom prst="rect">
            <a:avLst/>
          </a:prstGeom>
          <a:noFill/>
        </p:spPr>
        <p:txBody>
          <a:bodyPr wrap="square" rtlCol="0">
            <a:spAutoFit/>
          </a:bodyPr>
          <a:lstStyle/>
          <a:p>
            <a:r>
              <a:rPr lang="en-GB" b="1" dirty="0">
                <a:solidFill>
                  <a:srgbClr val="7030A0"/>
                </a:solidFill>
              </a:rPr>
              <a:t>“Peer assessment is uniquely valuable because students may accept criticisms of their work from one another that they would not take seriously if the remarks were offered by a teacher” (Black, P </a:t>
            </a:r>
            <a:r>
              <a:rPr lang="en-GB" b="1" i="1" dirty="0">
                <a:solidFill>
                  <a:srgbClr val="7030A0"/>
                </a:solidFill>
              </a:rPr>
              <a:t>et al</a:t>
            </a:r>
            <a:r>
              <a:rPr lang="en-GB" b="1" dirty="0">
                <a:solidFill>
                  <a:srgbClr val="7030A0"/>
                </a:solidFill>
              </a:rPr>
              <a:t> 2004)</a:t>
            </a:r>
            <a:endParaRPr lang="en-US" b="1" dirty="0">
              <a:solidFill>
                <a:srgbClr val="7030A0"/>
              </a:solidFill>
            </a:endParaRPr>
          </a:p>
        </p:txBody>
      </p:sp>
    </p:spTree>
    <p:extLst>
      <p:ext uri="{BB962C8B-B14F-4D97-AF65-F5344CB8AC3E}">
        <p14:creationId xmlns:p14="http://schemas.microsoft.com/office/powerpoint/2010/main" val="23035498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AA5DE-A3D4-5A4D-AA91-39D412AAB4F4}"/>
              </a:ext>
            </a:extLst>
          </p:cNvPr>
          <p:cNvSpPr>
            <a:spLocks noGrp="1"/>
          </p:cNvSpPr>
          <p:nvPr>
            <p:ph type="title"/>
          </p:nvPr>
        </p:nvSpPr>
        <p:spPr>
          <a:xfrm>
            <a:off x="754904" y="916518"/>
            <a:ext cx="8761413" cy="706964"/>
          </a:xfrm>
        </p:spPr>
        <p:txBody>
          <a:bodyPr/>
          <a:lstStyle/>
          <a:p>
            <a:r>
              <a:rPr lang="en-GB" b="1" dirty="0"/>
              <a:t>Peer Assessment </a:t>
            </a:r>
            <a:endParaRPr lang="en-US" b="1" dirty="0"/>
          </a:p>
        </p:txBody>
      </p:sp>
      <p:sp>
        <p:nvSpPr>
          <p:cNvPr id="3" name="Text Placeholder 2">
            <a:extLst>
              <a:ext uri="{FF2B5EF4-FFF2-40B4-BE49-F238E27FC236}">
                <a16:creationId xmlns:a16="http://schemas.microsoft.com/office/drawing/2014/main" id="{7B96FEC3-F582-C64F-AF87-4A790ECA9BE6}"/>
              </a:ext>
            </a:extLst>
          </p:cNvPr>
          <p:cNvSpPr>
            <a:spLocks noGrp="1"/>
          </p:cNvSpPr>
          <p:nvPr>
            <p:ph type="body" idx="1"/>
          </p:nvPr>
        </p:nvSpPr>
        <p:spPr/>
        <p:txBody>
          <a:bodyPr/>
          <a:lstStyle/>
          <a:p>
            <a:pPr algn="ctr"/>
            <a:r>
              <a:rPr lang="en-GB" dirty="0"/>
              <a:t>Advantages </a:t>
            </a:r>
            <a:endParaRPr lang="en-US" dirty="0"/>
          </a:p>
        </p:txBody>
      </p:sp>
      <p:sp>
        <p:nvSpPr>
          <p:cNvPr id="4" name="Content Placeholder 3">
            <a:extLst>
              <a:ext uri="{FF2B5EF4-FFF2-40B4-BE49-F238E27FC236}">
                <a16:creationId xmlns:a16="http://schemas.microsoft.com/office/drawing/2014/main" id="{43CD0772-C620-604C-8806-AB913B15ADB5}"/>
              </a:ext>
            </a:extLst>
          </p:cNvPr>
          <p:cNvSpPr>
            <a:spLocks noGrp="1"/>
          </p:cNvSpPr>
          <p:nvPr>
            <p:ph sz="half" idx="2"/>
          </p:nvPr>
        </p:nvSpPr>
        <p:spPr/>
        <p:txBody>
          <a:bodyPr>
            <a:normAutofit lnSpcReduction="10000"/>
          </a:bodyPr>
          <a:lstStyle/>
          <a:p>
            <a:r>
              <a:rPr lang="en-GB" b="1" dirty="0"/>
              <a:t>Increases engagement, critical thinking and motivation (Li </a:t>
            </a:r>
            <a:r>
              <a:rPr lang="en-GB" b="1" i="1" dirty="0"/>
              <a:t>et al</a:t>
            </a:r>
            <a:r>
              <a:rPr lang="en-GB" b="1" dirty="0"/>
              <a:t>,2016) </a:t>
            </a:r>
          </a:p>
          <a:p>
            <a:r>
              <a:rPr lang="en-GB" b="1" dirty="0"/>
              <a:t>Increases learner maturity (Black, P </a:t>
            </a:r>
            <a:r>
              <a:rPr lang="en-GB" b="1" i="1" dirty="0"/>
              <a:t>et</a:t>
            </a:r>
            <a:r>
              <a:rPr lang="en-GB" b="1" dirty="0"/>
              <a:t> </a:t>
            </a:r>
            <a:r>
              <a:rPr lang="en-GB" b="1" i="1" dirty="0"/>
              <a:t>al</a:t>
            </a:r>
            <a:r>
              <a:rPr lang="en-GB" b="1" dirty="0"/>
              <a:t>, 2004)</a:t>
            </a:r>
          </a:p>
          <a:p>
            <a:r>
              <a:rPr lang="en-GB" b="1" dirty="0"/>
              <a:t>Frees the teacher to observe and reflect, and give guidance to learners </a:t>
            </a:r>
          </a:p>
          <a:p>
            <a:r>
              <a:rPr lang="en-GB" b="1" dirty="0"/>
              <a:t>Focuses on learner judgment development </a:t>
            </a:r>
          </a:p>
          <a:p>
            <a:endParaRPr lang="en-US" b="1" dirty="0"/>
          </a:p>
        </p:txBody>
      </p:sp>
      <p:sp>
        <p:nvSpPr>
          <p:cNvPr id="5" name="Text Placeholder 4">
            <a:extLst>
              <a:ext uri="{FF2B5EF4-FFF2-40B4-BE49-F238E27FC236}">
                <a16:creationId xmlns:a16="http://schemas.microsoft.com/office/drawing/2014/main" id="{B6694616-FAA5-4347-8EE4-4B415EC73C2D}"/>
              </a:ext>
            </a:extLst>
          </p:cNvPr>
          <p:cNvSpPr>
            <a:spLocks noGrp="1"/>
          </p:cNvSpPr>
          <p:nvPr>
            <p:ph type="body" sz="quarter" idx="3"/>
          </p:nvPr>
        </p:nvSpPr>
        <p:spPr/>
        <p:txBody>
          <a:bodyPr/>
          <a:lstStyle/>
          <a:p>
            <a:pPr algn="ctr"/>
            <a:r>
              <a:rPr lang="en-GB" dirty="0"/>
              <a:t>Disadvantages </a:t>
            </a:r>
            <a:endParaRPr lang="en-US" dirty="0"/>
          </a:p>
        </p:txBody>
      </p:sp>
      <p:sp>
        <p:nvSpPr>
          <p:cNvPr id="6" name="Content Placeholder 5">
            <a:extLst>
              <a:ext uri="{FF2B5EF4-FFF2-40B4-BE49-F238E27FC236}">
                <a16:creationId xmlns:a16="http://schemas.microsoft.com/office/drawing/2014/main" id="{A58FF925-2DAD-D743-8918-70C3C9E359B7}"/>
              </a:ext>
            </a:extLst>
          </p:cNvPr>
          <p:cNvSpPr>
            <a:spLocks noGrp="1"/>
          </p:cNvSpPr>
          <p:nvPr>
            <p:ph sz="quarter" idx="4"/>
          </p:nvPr>
        </p:nvSpPr>
        <p:spPr>
          <a:xfrm>
            <a:off x="6208712" y="3179762"/>
            <a:ext cx="4825159" cy="3135313"/>
          </a:xfrm>
        </p:spPr>
        <p:txBody>
          <a:bodyPr>
            <a:normAutofit lnSpcReduction="10000"/>
          </a:bodyPr>
          <a:lstStyle/>
          <a:p>
            <a:r>
              <a:rPr lang="en-GB" b="1" dirty="0"/>
              <a:t>Studies have found inconsistencies between learner and teacher assessment (Li </a:t>
            </a:r>
            <a:r>
              <a:rPr lang="en-GB" b="1" i="1" dirty="0"/>
              <a:t>et al, </a:t>
            </a:r>
            <a:r>
              <a:rPr lang="en-GB" b="1" dirty="0"/>
              <a:t>2016)</a:t>
            </a:r>
          </a:p>
          <a:p>
            <a:r>
              <a:rPr lang="en-GB" b="1" dirty="0"/>
              <a:t>Learners may have the tendency to give everyone similar feedback or mark </a:t>
            </a:r>
          </a:p>
          <a:p>
            <a:r>
              <a:rPr lang="en-GB" b="1" dirty="0"/>
              <a:t>Learners may feel unable to do the task</a:t>
            </a:r>
          </a:p>
          <a:p>
            <a:r>
              <a:rPr lang="en-GB" b="1" dirty="0"/>
              <a:t>Learners can feel uneasy about judging their peers work</a:t>
            </a:r>
          </a:p>
          <a:p>
            <a:endParaRPr lang="en-GB" b="1" dirty="0"/>
          </a:p>
          <a:p>
            <a:endParaRPr lang="en-US" b="1" dirty="0"/>
          </a:p>
        </p:txBody>
      </p:sp>
    </p:spTree>
    <p:extLst>
      <p:ext uri="{BB962C8B-B14F-4D97-AF65-F5344CB8AC3E}">
        <p14:creationId xmlns:p14="http://schemas.microsoft.com/office/powerpoint/2010/main" val="236394972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F6BCF-EA46-7243-A17C-99935B834B15}"/>
              </a:ext>
            </a:extLst>
          </p:cNvPr>
          <p:cNvSpPr>
            <a:spLocks noGrp="1"/>
          </p:cNvSpPr>
          <p:nvPr>
            <p:ph type="title"/>
          </p:nvPr>
        </p:nvSpPr>
        <p:spPr/>
        <p:txBody>
          <a:bodyPr/>
          <a:lstStyle/>
          <a:p>
            <a:r>
              <a:rPr lang="en-GB" dirty="0"/>
              <a:t>Feedback</a:t>
            </a:r>
            <a:endParaRPr lang="en-US" dirty="0"/>
          </a:p>
        </p:txBody>
      </p:sp>
      <p:sp>
        <p:nvSpPr>
          <p:cNvPr id="3" name="Content Placeholder 2">
            <a:extLst>
              <a:ext uri="{FF2B5EF4-FFF2-40B4-BE49-F238E27FC236}">
                <a16:creationId xmlns:a16="http://schemas.microsoft.com/office/drawing/2014/main" id="{01BCD42B-037A-E942-8141-907FDDE70907}"/>
              </a:ext>
            </a:extLst>
          </p:cNvPr>
          <p:cNvSpPr>
            <a:spLocks noGrp="1"/>
          </p:cNvSpPr>
          <p:nvPr>
            <p:ph sz="half" idx="1"/>
          </p:nvPr>
        </p:nvSpPr>
        <p:spPr/>
        <p:txBody>
          <a:bodyPr/>
          <a:lstStyle/>
          <a:p>
            <a:pPr marL="0" indent="0">
              <a:buNone/>
            </a:pPr>
            <a:r>
              <a:rPr lang="en-GB" b="1" u="sng" dirty="0"/>
              <a:t>Comment only Marking</a:t>
            </a:r>
          </a:p>
          <a:p>
            <a:r>
              <a:rPr lang="en-GB" b="1" dirty="0"/>
              <a:t>Provides a path to progression instead of a grade </a:t>
            </a:r>
          </a:p>
          <a:p>
            <a:r>
              <a:rPr lang="en-GB" b="1" dirty="0"/>
              <a:t>Comments could be kept by teachers In workbooks or diaries</a:t>
            </a:r>
          </a:p>
          <a:p>
            <a:r>
              <a:rPr lang="en-GB" b="1" dirty="0"/>
              <a:t>Promotes learning over satisfying ego</a:t>
            </a:r>
          </a:p>
          <a:p>
            <a:r>
              <a:rPr lang="en-GB" b="1" dirty="0"/>
              <a:t>Encourages students to take control over their learning and improve their performance (</a:t>
            </a:r>
            <a:r>
              <a:rPr lang="en-GB" b="1" dirty="0" err="1"/>
              <a:t>O’Mahoney</a:t>
            </a:r>
            <a:r>
              <a:rPr lang="en-GB" b="1" dirty="0"/>
              <a:t> and Heinz, 2016)</a:t>
            </a:r>
            <a:endParaRPr lang="en-US" b="1" dirty="0"/>
          </a:p>
        </p:txBody>
      </p:sp>
      <p:sp>
        <p:nvSpPr>
          <p:cNvPr id="4" name="Content Placeholder 3">
            <a:extLst>
              <a:ext uri="{FF2B5EF4-FFF2-40B4-BE49-F238E27FC236}">
                <a16:creationId xmlns:a16="http://schemas.microsoft.com/office/drawing/2014/main" id="{1D5A853E-FB9B-6145-874B-A6937A476403}"/>
              </a:ext>
            </a:extLst>
          </p:cNvPr>
          <p:cNvSpPr>
            <a:spLocks noGrp="1"/>
          </p:cNvSpPr>
          <p:nvPr>
            <p:ph sz="half" idx="2"/>
          </p:nvPr>
        </p:nvSpPr>
        <p:spPr/>
        <p:txBody>
          <a:bodyPr/>
          <a:lstStyle/>
          <a:p>
            <a:pPr marL="0" indent="0">
              <a:buNone/>
            </a:pPr>
            <a:r>
              <a:rPr lang="en-GB" b="1" u="sng" dirty="0"/>
              <a:t>Conferencing</a:t>
            </a:r>
            <a:r>
              <a:rPr lang="en-GB" u="sng" dirty="0"/>
              <a:t> </a:t>
            </a:r>
          </a:p>
          <a:p>
            <a:r>
              <a:rPr lang="en-GB" b="1" dirty="0"/>
              <a:t>Discussion between students and teacher about progress</a:t>
            </a:r>
          </a:p>
          <a:p>
            <a:r>
              <a:rPr lang="en-GB" b="1" dirty="0"/>
              <a:t>Constructive feedback </a:t>
            </a:r>
          </a:p>
          <a:p>
            <a:r>
              <a:rPr lang="en-GB" b="1" dirty="0"/>
              <a:t>Improves attitude towards learning (</a:t>
            </a:r>
            <a:r>
              <a:rPr lang="en-GB" b="1" dirty="0" err="1"/>
              <a:t>Sasan</a:t>
            </a:r>
            <a:r>
              <a:rPr lang="en-GB" b="1" dirty="0"/>
              <a:t> and Zahra, 2012)</a:t>
            </a:r>
          </a:p>
          <a:p>
            <a:r>
              <a:rPr lang="en-GB" b="1" dirty="0"/>
              <a:t>Improves student performance (</a:t>
            </a:r>
            <a:r>
              <a:rPr lang="en-GB" b="1" dirty="0" err="1"/>
              <a:t>Sasan</a:t>
            </a:r>
            <a:r>
              <a:rPr lang="en-GB" b="1" dirty="0"/>
              <a:t> and Zahra, 2012)</a:t>
            </a:r>
            <a:endParaRPr lang="en-US" b="1" dirty="0"/>
          </a:p>
        </p:txBody>
      </p:sp>
    </p:spTree>
    <p:extLst>
      <p:ext uri="{BB962C8B-B14F-4D97-AF65-F5344CB8AC3E}">
        <p14:creationId xmlns:p14="http://schemas.microsoft.com/office/powerpoint/2010/main" val="361378814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76BD8-575C-BD4A-B8B7-F862ED106AE9}"/>
              </a:ext>
            </a:extLst>
          </p:cNvPr>
          <p:cNvSpPr>
            <a:spLocks noGrp="1"/>
          </p:cNvSpPr>
          <p:nvPr>
            <p:ph type="title"/>
          </p:nvPr>
        </p:nvSpPr>
        <p:spPr/>
        <p:txBody>
          <a:bodyPr/>
          <a:lstStyle/>
          <a:p>
            <a:r>
              <a:rPr lang="en-GB" dirty="0"/>
              <a:t>Comment only Marking </a:t>
            </a:r>
            <a:endParaRPr lang="en-US" dirty="0"/>
          </a:p>
        </p:txBody>
      </p:sp>
      <p:sp>
        <p:nvSpPr>
          <p:cNvPr id="3" name="Content Placeholder 2">
            <a:extLst>
              <a:ext uri="{FF2B5EF4-FFF2-40B4-BE49-F238E27FC236}">
                <a16:creationId xmlns:a16="http://schemas.microsoft.com/office/drawing/2014/main" id="{5D54B4A3-C18A-9442-8616-6C3B9B54EB5B}"/>
              </a:ext>
            </a:extLst>
          </p:cNvPr>
          <p:cNvSpPr>
            <a:spLocks noGrp="1"/>
          </p:cNvSpPr>
          <p:nvPr>
            <p:ph sz="half" idx="1"/>
          </p:nvPr>
        </p:nvSpPr>
        <p:spPr/>
        <p:txBody>
          <a:bodyPr/>
          <a:lstStyle/>
          <a:p>
            <a:pPr marL="0" indent="0">
              <a:buNone/>
            </a:pPr>
            <a:r>
              <a:rPr lang="en-GB" b="1" dirty="0"/>
              <a:t>Advantages</a:t>
            </a:r>
          </a:p>
          <a:p>
            <a:r>
              <a:rPr lang="en-GB" b="1" dirty="0"/>
              <a:t> Improved performance over grade marking (</a:t>
            </a:r>
            <a:r>
              <a:rPr lang="en-GB" b="1" dirty="0" err="1"/>
              <a:t>O’Mahoney</a:t>
            </a:r>
            <a:r>
              <a:rPr lang="en-GB" b="1" dirty="0"/>
              <a:t> and Heinz, 2016)</a:t>
            </a:r>
          </a:p>
          <a:p>
            <a:r>
              <a:rPr lang="en-GB" dirty="0"/>
              <a:t> </a:t>
            </a:r>
            <a:r>
              <a:rPr lang="en-GB" b="1" dirty="0"/>
              <a:t>Motivational Incentive </a:t>
            </a:r>
          </a:p>
          <a:p>
            <a:r>
              <a:rPr lang="en-GB" b="1" dirty="0"/>
              <a:t>Provides teacher with a more accurate profile of students (</a:t>
            </a:r>
            <a:r>
              <a:rPr lang="en-GB" b="1" dirty="0" err="1"/>
              <a:t>O’Mahoney</a:t>
            </a:r>
            <a:r>
              <a:rPr lang="en-GB" b="1" dirty="0"/>
              <a:t> and Heinz, 2016)</a:t>
            </a:r>
            <a:endParaRPr lang="en-US" b="1" dirty="0"/>
          </a:p>
        </p:txBody>
      </p:sp>
      <p:sp>
        <p:nvSpPr>
          <p:cNvPr id="4" name="Content Placeholder 3">
            <a:extLst>
              <a:ext uri="{FF2B5EF4-FFF2-40B4-BE49-F238E27FC236}">
                <a16:creationId xmlns:a16="http://schemas.microsoft.com/office/drawing/2014/main" id="{73254F53-24D0-DE4F-B25C-21E43FD12823}"/>
              </a:ext>
            </a:extLst>
          </p:cNvPr>
          <p:cNvSpPr>
            <a:spLocks noGrp="1"/>
          </p:cNvSpPr>
          <p:nvPr>
            <p:ph sz="half" idx="2"/>
          </p:nvPr>
        </p:nvSpPr>
        <p:spPr/>
        <p:txBody>
          <a:bodyPr/>
          <a:lstStyle/>
          <a:p>
            <a:pPr marL="0" indent="0">
              <a:buNone/>
            </a:pPr>
            <a:r>
              <a:rPr lang="en-GB" b="1" dirty="0"/>
              <a:t>Disadvantages </a:t>
            </a:r>
          </a:p>
          <a:p>
            <a:r>
              <a:rPr lang="en-GB" b="1" dirty="0"/>
              <a:t>Students may want a mark as well or instead of feedback</a:t>
            </a:r>
          </a:p>
          <a:p>
            <a:r>
              <a:rPr lang="en-GB" b="1" dirty="0"/>
              <a:t>Feedback must be constructive and in the form of goals or targets or will be ineffective</a:t>
            </a:r>
          </a:p>
          <a:p>
            <a:pPr marL="0" indent="0">
              <a:buNone/>
            </a:pPr>
            <a:endParaRPr lang="en-GB" b="1" dirty="0"/>
          </a:p>
        </p:txBody>
      </p:sp>
    </p:spTree>
    <p:extLst>
      <p:ext uri="{BB962C8B-B14F-4D97-AF65-F5344CB8AC3E}">
        <p14:creationId xmlns:p14="http://schemas.microsoft.com/office/powerpoint/2010/main" val="124103501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B88E-A924-164F-A0BE-69A62EE1D289}"/>
              </a:ext>
            </a:extLst>
          </p:cNvPr>
          <p:cNvSpPr>
            <a:spLocks noGrp="1"/>
          </p:cNvSpPr>
          <p:nvPr>
            <p:ph type="title"/>
          </p:nvPr>
        </p:nvSpPr>
        <p:spPr/>
        <p:txBody>
          <a:bodyPr/>
          <a:lstStyle/>
          <a:p>
            <a:r>
              <a:rPr lang="en-GB" dirty="0"/>
              <a:t>Conferencing</a:t>
            </a:r>
            <a:endParaRPr lang="en-US" dirty="0"/>
          </a:p>
        </p:txBody>
      </p:sp>
      <p:sp>
        <p:nvSpPr>
          <p:cNvPr id="3" name="Content Placeholder 2">
            <a:extLst>
              <a:ext uri="{FF2B5EF4-FFF2-40B4-BE49-F238E27FC236}">
                <a16:creationId xmlns:a16="http://schemas.microsoft.com/office/drawing/2014/main" id="{8C021FF4-2867-0E4F-A9CA-9DD8CC947116}"/>
              </a:ext>
            </a:extLst>
          </p:cNvPr>
          <p:cNvSpPr>
            <a:spLocks noGrp="1"/>
          </p:cNvSpPr>
          <p:nvPr>
            <p:ph sz="half" idx="1"/>
          </p:nvPr>
        </p:nvSpPr>
        <p:spPr/>
        <p:txBody>
          <a:bodyPr/>
          <a:lstStyle/>
          <a:p>
            <a:pPr marL="0" indent="0">
              <a:buNone/>
            </a:pPr>
            <a:r>
              <a:rPr lang="en-GB" b="1" u="sng" dirty="0"/>
              <a:t>Advantages</a:t>
            </a:r>
            <a:r>
              <a:rPr lang="en-GB" dirty="0"/>
              <a:t> </a:t>
            </a:r>
          </a:p>
          <a:p>
            <a:r>
              <a:rPr lang="en-GB" b="1" dirty="0"/>
              <a:t>Students receive personal instruction on how to improve </a:t>
            </a:r>
          </a:p>
          <a:p>
            <a:r>
              <a:rPr lang="en-GB" b="1" dirty="0"/>
              <a:t>Student reinforcement </a:t>
            </a:r>
          </a:p>
          <a:p>
            <a:r>
              <a:rPr lang="en-GB" b="1" dirty="0"/>
              <a:t>Increased motivation </a:t>
            </a:r>
          </a:p>
          <a:p>
            <a:r>
              <a:rPr lang="en-GB" b="1" dirty="0"/>
              <a:t>Allows the teacher to gain a better understanding of where their learner is</a:t>
            </a:r>
            <a:endParaRPr lang="en-US" b="1" dirty="0"/>
          </a:p>
        </p:txBody>
      </p:sp>
      <p:sp>
        <p:nvSpPr>
          <p:cNvPr id="4" name="Content Placeholder 3">
            <a:extLst>
              <a:ext uri="{FF2B5EF4-FFF2-40B4-BE49-F238E27FC236}">
                <a16:creationId xmlns:a16="http://schemas.microsoft.com/office/drawing/2014/main" id="{FB42CD2D-AF23-9F4A-B138-C2ACAE734294}"/>
              </a:ext>
            </a:extLst>
          </p:cNvPr>
          <p:cNvSpPr>
            <a:spLocks noGrp="1"/>
          </p:cNvSpPr>
          <p:nvPr>
            <p:ph sz="half" idx="2"/>
          </p:nvPr>
        </p:nvSpPr>
        <p:spPr/>
        <p:txBody>
          <a:bodyPr/>
          <a:lstStyle/>
          <a:p>
            <a:pPr marL="0" indent="0">
              <a:buNone/>
            </a:pPr>
            <a:r>
              <a:rPr lang="en-GB" b="1" u="sng" dirty="0"/>
              <a:t>Disadvantages</a:t>
            </a:r>
            <a:r>
              <a:rPr lang="en-GB" b="1" dirty="0"/>
              <a:t> </a:t>
            </a:r>
          </a:p>
          <a:p>
            <a:r>
              <a:rPr lang="en-GB" b="1" dirty="0"/>
              <a:t>Time consuming </a:t>
            </a:r>
          </a:p>
          <a:p>
            <a:r>
              <a:rPr lang="en-GB" b="1" dirty="0"/>
              <a:t>Other students may feel neglected </a:t>
            </a:r>
          </a:p>
          <a:p>
            <a:r>
              <a:rPr lang="en-GB" b="1" dirty="0"/>
              <a:t>Motivation levels vary</a:t>
            </a:r>
            <a:endParaRPr lang="en-US" b="1" dirty="0"/>
          </a:p>
        </p:txBody>
      </p:sp>
    </p:spTree>
    <p:extLst>
      <p:ext uri="{BB962C8B-B14F-4D97-AF65-F5344CB8AC3E}">
        <p14:creationId xmlns:p14="http://schemas.microsoft.com/office/powerpoint/2010/main" val="28777994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8BCF048-8940-4354-B9EC-5AD74E283CE3}"/>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D024C14A-78BD-44B0-82BE-6A0D0A27063A}"/>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809F3D29-EDB1-4F1C-A0E0-36F28CE17188}"/>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5282F4AB-C7B8-4A86-9927-AA106AA27B4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60B26874-5AFA-4D1E-94A9-53AF9790D702}"/>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A1DA6C95-40F8-4305-89F6-17F6167C0BF2}"/>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A2FA2D29-AEEE-4FFA-B233-94FBE84C9B4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6DA5143E-FA8E-4EC1-99F7-35AE5AD4E377}"/>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9" name="Rectangle 18">
            <a:extLst>
              <a:ext uri="{FF2B5EF4-FFF2-40B4-BE49-F238E27FC236}">
                <a16:creationId xmlns:a16="http://schemas.microsoft.com/office/drawing/2014/main" id="{CC28BCC9-4093-4FD5-83EB-7EC297F5139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6B9FC01-D3A1-4944-A32A-A17E4C6EFEA7}"/>
              </a:ext>
            </a:extLst>
          </p:cNvPr>
          <p:cNvSpPr>
            <a:spLocks noGrp="1"/>
          </p:cNvSpPr>
          <p:nvPr>
            <p:ph type="title"/>
          </p:nvPr>
        </p:nvSpPr>
        <p:spPr>
          <a:xfrm>
            <a:off x="1154955" y="973667"/>
            <a:ext cx="2942210" cy="4833745"/>
          </a:xfrm>
        </p:spPr>
        <p:txBody>
          <a:bodyPr>
            <a:normAutofit/>
          </a:bodyPr>
          <a:lstStyle/>
          <a:p>
            <a:r>
              <a:rPr lang="en-GB">
                <a:solidFill>
                  <a:srgbClr val="EBEBEB"/>
                </a:solidFill>
              </a:rPr>
              <a:t>Why should you approve my Strategy?</a:t>
            </a:r>
            <a:endParaRPr lang="en-US">
              <a:solidFill>
                <a:srgbClr val="EBEBEB"/>
              </a:solidFill>
            </a:endParaRP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4175518533"/>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5159762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50D90-411F-F148-8943-2BA9BEEBF39B}"/>
              </a:ext>
            </a:extLst>
          </p:cNvPr>
          <p:cNvSpPr>
            <a:spLocks noGrp="1"/>
          </p:cNvSpPr>
          <p:nvPr>
            <p:ph type="title"/>
          </p:nvPr>
        </p:nvSpPr>
        <p:spPr>
          <a:xfrm>
            <a:off x="1051301" y="857249"/>
            <a:ext cx="2596773" cy="1333183"/>
          </a:xfrm>
        </p:spPr>
        <p:txBody>
          <a:bodyPr/>
          <a:lstStyle/>
          <a:p>
            <a:r>
              <a:rPr lang="en-GB" b="1" dirty="0"/>
              <a:t>Ridgway Primary School</a:t>
            </a:r>
            <a:endParaRPr lang="en-US" b="1" dirty="0"/>
          </a:p>
        </p:txBody>
      </p:sp>
      <p:pic>
        <p:nvPicPr>
          <p:cNvPr id="6" name="Content Placeholder 5">
            <a:extLst>
              <a:ext uri="{FF2B5EF4-FFF2-40B4-BE49-F238E27FC236}">
                <a16:creationId xmlns:a16="http://schemas.microsoft.com/office/drawing/2014/main" id="{6E13EED5-1D60-6945-8021-B865D3FCF4CB}"/>
              </a:ext>
            </a:extLst>
          </p:cNvPr>
          <p:cNvPicPr>
            <a:picLocks noGrp="1" noChangeAspect="1"/>
          </p:cNvPicPr>
          <p:nvPr>
            <p:ph idx="1"/>
          </p:nvPr>
        </p:nvPicPr>
        <p:blipFill>
          <a:blip r:embed="rId2"/>
          <a:stretch>
            <a:fillRect/>
          </a:stretch>
        </p:blipFill>
        <p:spPr>
          <a:xfrm>
            <a:off x="8449207" y="2088105"/>
            <a:ext cx="3373229" cy="2777530"/>
          </a:xfrm>
          <a:prstGeom prst="rect">
            <a:avLst/>
          </a:prstGeom>
        </p:spPr>
      </p:pic>
      <p:sp>
        <p:nvSpPr>
          <p:cNvPr id="4" name="Text Placeholder 3">
            <a:extLst>
              <a:ext uri="{FF2B5EF4-FFF2-40B4-BE49-F238E27FC236}">
                <a16:creationId xmlns:a16="http://schemas.microsoft.com/office/drawing/2014/main" id="{53CBD918-E4AE-3D48-8430-75CEDDFD27B2}"/>
              </a:ext>
            </a:extLst>
          </p:cNvPr>
          <p:cNvSpPr>
            <a:spLocks noGrp="1"/>
          </p:cNvSpPr>
          <p:nvPr>
            <p:ph type="body" sz="half" idx="2"/>
          </p:nvPr>
        </p:nvSpPr>
        <p:spPr>
          <a:xfrm>
            <a:off x="1125942" y="2361883"/>
            <a:ext cx="2874557" cy="3696017"/>
          </a:xfrm>
        </p:spPr>
        <p:txBody>
          <a:bodyPr>
            <a:normAutofit/>
          </a:bodyPr>
          <a:lstStyle/>
          <a:p>
            <a:pPr marL="342900" indent="-342900">
              <a:buFont typeface="Arial" panose="020B0604020202020204" pitchFamily="34" charset="0"/>
              <a:buChar char="•"/>
            </a:pPr>
            <a:r>
              <a:rPr lang="en-GB" sz="2000" b="1" dirty="0">
                <a:solidFill>
                  <a:schemeClr val="accent1">
                    <a:lumMod val="40000"/>
                    <a:lumOff val="60000"/>
                  </a:schemeClr>
                </a:solidFill>
              </a:rPr>
              <a:t>Feedback – Focus groups </a:t>
            </a:r>
          </a:p>
          <a:p>
            <a:pPr marL="342900" indent="-342900">
              <a:buFont typeface="Arial" panose="020B0604020202020204" pitchFamily="34" charset="0"/>
              <a:buChar char="•"/>
            </a:pPr>
            <a:r>
              <a:rPr lang="en-GB" sz="2000" b="1" dirty="0">
                <a:solidFill>
                  <a:schemeClr val="accent1">
                    <a:lumMod val="40000"/>
                    <a:lumOff val="60000"/>
                  </a:schemeClr>
                </a:solidFill>
              </a:rPr>
              <a:t>Self Assessment </a:t>
            </a:r>
          </a:p>
          <a:p>
            <a:pPr marL="342900" indent="-342900">
              <a:buFont typeface="Arial" panose="020B0604020202020204" pitchFamily="34" charset="0"/>
              <a:buChar char="•"/>
            </a:pPr>
            <a:r>
              <a:rPr lang="en-GB" sz="2000" b="1" dirty="0">
                <a:solidFill>
                  <a:schemeClr val="accent1">
                    <a:lumMod val="40000"/>
                    <a:lumOff val="60000"/>
                  </a:schemeClr>
                </a:solidFill>
              </a:rPr>
              <a:t>Self Evaluation </a:t>
            </a:r>
          </a:p>
          <a:p>
            <a:pPr marL="342900" indent="-342900">
              <a:buFont typeface="Arial" panose="020B0604020202020204" pitchFamily="34" charset="0"/>
              <a:buChar char="•"/>
            </a:pPr>
            <a:r>
              <a:rPr lang="en-GB" sz="2000" b="1" dirty="0">
                <a:solidFill>
                  <a:schemeClr val="accent1">
                    <a:lumMod val="40000"/>
                    <a:lumOff val="60000"/>
                  </a:schemeClr>
                </a:solidFill>
              </a:rPr>
              <a:t>Recognised by OFSTED for outstanding attainment </a:t>
            </a:r>
          </a:p>
          <a:p>
            <a:pPr marL="342900" indent="-342900">
              <a:buFont typeface="Arial" panose="020B0604020202020204" pitchFamily="34" charset="0"/>
              <a:buChar char="•"/>
            </a:pPr>
            <a:r>
              <a:rPr lang="en-GB" sz="2000" b="1" dirty="0">
                <a:solidFill>
                  <a:schemeClr val="accent1">
                    <a:lumMod val="40000"/>
                    <a:lumOff val="60000"/>
                  </a:schemeClr>
                </a:solidFill>
              </a:rPr>
              <a:t>Located in Croydon</a:t>
            </a:r>
          </a:p>
          <a:p>
            <a:pPr marL="342900" indent="-342900">
              <a:buFont typeface="Arial" panose="020B0604020202020204" pitchFamily="34" charset="0"/>
              <a:buChar char="•"/>
            </a:pPr>
            <a:endParaRPr lang="en-US" sz="2000" b="1" dirty="0">
              <a:solidFill>
                <a:schemeClr val="accent1">
                  <a:lumMod val="40000"/>
                  <a:lumOff val="60000"/>
                </a:schemeClr>
              </a:solidFill>
            </a:endParaRPr>
          </a:p>
        </p:txBody>
      </p:sp>
      <p:pic>
        <p:nvPicPr>
          <p:cNvPr id="5" name="Picture 4">
            <a:extLst>
              <a:ext uri="{FF2B5EF4-FFF2-40B4-BE49-F238E27FC236}">
                <a16:creationId xmlns:a16="http://schemas.microsoft.com/office/drawing/2014/main" id="{DE2C76B3-99FE-1143-944E-E724FC25B4B3}"/>
              </a:ext>
            </a:extLst>
          </p:cNvPr>
          <p:cNvPicPr>
            <a:picLocks noChangeAspect="1"/>
          </p:cNvPicPr>
          <p:nvPr/>
        </p:nvPicPr>
        <p:blipFill>
          <a:blip r:embed="rId3"/>
          <a:stretch>
            <a:fillRect/>
          </a:stretch>
        </p:blipFill>
        <p:spPr>
          <a:xfrm>
            <a:off x="4845875" y="237579"/>
            <a:ext cx="5473457" cy="766284"/>
          </a:xfrm>
          <a:prstGeom prst="rect">
            <a:avLst/>
          </a:prstGeom>
        </p:spPr>
      </p:pic>
      <p:sp>
        <p:nvSpPr>
          <p:cNvPr id="7" name="TextBox 6">
            <a:extLst>
              <a:ext uri="{FF2B5EF4-FFF2-40B4-BE49-F238E27FC236}">
                <a16:creationId xmlns:a16="http://schemas.microsoft.com/office/drawing/2014/main" id="{CEA0817B-C68A-3642-890E-48B6C605BBDF}"/>
              </a:ext>
            </a:extLst>
          </p:cNvPr>
          <p:cNvSpPr txBox="1"/>
          <p:nvPr/>
        </p:nvSpPr>
        <p:spPr>
          <a:xfrm>
            <a:off x="8449207" y="4970455"/>
            <a:ext cx="3276600" cy="369332"/>
          </a:xfrm>
          <a:prstGeom prst="rect">
            <a:avLst/>
          </a:prstGeom>
          <a:noFill/>
        </p:spPr>
        <p:txBody>
          <a:bodyPr wrap="square" rtlCol="0">
            <a:spAutoFit/>
          </a:bodyPr>
          <a:lstStyle/>
          <a:p>
            <a:r>
              <a:rPr lang="en-GB" b="1" dirty="0"/>
              <a:t>Year 1 comment on work</a:t>
            </a:r>
            <a:endParaRPr lang="en-US" b="1" dirty="0"/>
          </a:p>
        </p:txBody>
      </p:sp>
      <p:pic>
        <p:nvPicPr>
          <p:cNvPr id="8" name="Picture 7">
            <a:extLst>
              <a:ext uri="{FF2B5EF4-FFF2-40B4-BE49-F238E27FC236}">
                <a16:creationId xmlns:a16="http://schemas.microsoft.com/office/drawing/2014/main" id="{68FD9C0D-48B0-0045-9E40-EE18836F08B4}"/>
              </a:ext>
            </a:extLst>
          </p:cNvPr>
          <p:cNvPicPr>
            <a:picLocks noChangeAspect="1"/>
          </p:cNvPicPr>
          <p:nvPr/>
        </p:nvPicPr>
        <p:blipFill>
          <a:blip r:embed="rId4"/>
          <a:stretch>
            <a:fillRect/>
          </a:stretch>
        </p:blipFill>
        <p:spPr>
          <a:xfrm>
            <a:off x="4887321" y="2190432"/>
            <a:ext cx="3561886" cy="2675203"/>
          </a:xfrm>
          <a:prstGeom prst="rect">
            <a:avLst/>
          </a:prstGeom>
        </p:spPr>
      </p:pic>
      <p:sp>
        <p:nvSpPr>
          <p:cNvPr id="9" name="TextBox 8">
            <a:extLst>
              <a:ext uri="{FF2B5EF4-FFF2-40B4-BE49-F238E27FC236}">
                <a16:creationId xmlns:a16="http://schemas.microsoft.com/office/drawing/2014/main" id="{4B9FB89A-0F39-6140-920A-18BA2A4745ED}"/>
              </a:ext>
            </a:extLst>
          </p:cNvPr>
          <p:cNvSpPr txBox="1"/>
          <p:nvPr/>
        </p:nvSpPr>
        <p:spPr>
          <a:xfrm>
            <a:off x="4887321" y="4970455"/>
            <a:ext cx="3321752" cy="369332"/>
          </a:xfrm>
          <a:prstGeom prst="rect">
            <a:avLst/>
          </a:prstGeom>
          <a:noFill/>
        </p:spPr>
        <p:txBody>
          <a:bodyPr wrap="square" rtlCol="0">
            <a:spAutoFit/>
          </a:bodyPr>
          <a:lstStyle/>
          <a:p>
            <a:r>
              <a:rPr lang="en-GB" b="1" dirty="0"/>
              <a:t>Year 6 comment on work</a:t>
            </a:r>
            <a:endParaRPr lang="en-US" b="1" dirty="0"/>
          </a:p>
        </p:txBody>
      </p:sp>
    </p:spTree>
    <p:extLst>
      <p:ext uri="{BB962C8B-B14F-4D97-AF65-F5344CB8AC3E}">
        <p14:creationId xmlns:p14="http://schemas.microsoft.com/office/powerpoint/2010/main" val="254072038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7BA32-92B7-0E42-B1C9-C85E818BAE7E}"/>
              </a:ext>
            </a:extLst>
          </p:cNvPr>
          <p:cNvSpPr>
            <a:spLocks noGrp="1"/>
          </p:cNvSpPr>
          <p:nvPr>
            <p:ph type="title"/>
          </p:nvPr>
        </p:nvSpPr>
        <p:spPr/>
        <p:txBody>
          <a:bodyPr/>
          <a:lstStyle/>
          <a:p>
            <a:r>
              <a:rPr lang="en-GB" dirty="0"/>
              <a:t>Reference List</a:t>
            </a:r>
            <a:endParaRPr lang="en-US" dirty="0"/>
          </a:p>
        </p:txBody>
      </p:sp>
      <p:sp>
        <p:nvSpPr>
          <p:cNvPr id="3" name="Content Placeholder 2">
            <a:extLst>
              <a:ext uri="{FF2B5EF4-FFF2-40B4-BE49-F238E27FC236}">
                <a16:creationId xmlns:a16="http://schemas.microsoft.com/office/drawing/2014/main" id="{E065174B-F01F-7846-BE3F-920EEBFC2155}"/>
              </a:ext>
            </a:extLst>
          </p:cNvPr>
          <p:cNvSpPr>
            <a:spLocks noGrp="1"/>
          </p:cNvSpPr>
          <p:nvPr>
            <p:ph idx="1"/>
          </p:nvPr>
        </p:nvSpPr>
        <p:spPr>
          <a:xfrm>
            <a:off x="1154954" y="2377440"/>
            <a:ext cx="10549366" cy="4312920"/>
          </a:xfrm>
        </p:spPr>
        <p:txBody>
          <a:bodyPr>
            <a:normAutofit fontScale="55000" lnSpcReduction="20000"/>
          </a:bodyPr>
          <a:lstStyle/>
          <a:p>
            <a:r>
              <a:rPr lang="en-GB" sz="1900" dirty="0"/>
              <a:t>BALEGHIZADEH, S. and ZARGHAMI, Z., 2012. </a:t>
            </a:r>
            <a:r>
              <a:rPr lang="en-GB" sz="1900" i="1" dirty="0"/>
              <a:t>The Impact of Conferencing Assessment on EFL Students' Grammar Learning</a:t>
            </a:r>
            <a:r>
              <a:rPr lang="en-GB" sz="1900" dirty="0"/>
              <a:t>. </a:t>
            </a:r>
            <a:r>
              <a:rPr lang="en-GB" sz="1900" i="1" dirty="0"/>
              <a:t>Profile, </a:t>
            </a:r>
            <a:r>
              <a:rPr lang="en-GB" sz="1900" b="1" dirty="0"/>
              <a:t>14</a:t>
            </a:r>
            <a:r>
              <a:rPr lang="en-GB" sz="1900" dirty="0"/>
              <a:t>(2), pp. 131-144.</a:t>
            </a:r>
          </a:p>
          <a:p>
            <a:r>
              <a:rPr lang="en-GB" sz="1900" dirty="0"/>
              <a:t>Black, P., Harrison, C., Lee, C., Marshall, B. and </a:t>
            </a:r>
            <a:r>
              <a:rPr lang="en-GB" sz="1900" dirty="0" err="1"/>
              <a:t>Wiliam</a:t>
            </a:r>
            <a:r>
              <a:rPr lang="en-GB" sz="1900" dirty="0"/>
              <a:t>, D. (2004). Working inside the Black Box: Assessment for Learning in the Classroom. </a:t>
            </a:r>
            <a:r>
              <a:rPr lang="en-GB" sz="1900" i="1" dirty="0"/>
              <a:t>Phi Delta </a:t>
            </a:r>
            <a:r>
              <a:rPr lang="en-GB" sz="1900" i="1" dirty="0" err="1"/>
              <a:t>Kappan</a:t>
            </a:r>
            <a:r>
              <a:rPr lang="en-GB" sz="1900" dirty="0"/>
              <a:t>, 86(1), pp.8-21.</a:t>
            </a:r>
          </a:p>
          <a:p>
            <a:r>
              <a:rPr lang="en-GB" sz="1900" dirty="0"/>
              <a:t>Butt, G. (2010). </a:t>
            </a:r>
            <a:r>
              <a:rPr lang="en-GB" sz="1900" i="1" dirty="0"/>
              <a:t>Making assessment matter</a:t>
            </a:r>
            <a:r>
              <a:rPr lang="en-GB" sz="1900" dirty="0"/>
              <a:t>. London: Continuum.</a:t>
            </a:r>
          </a:p>
          <a:p>
            <a:r>
              <a:rPr lang="en-GB" sz="1900" dirty="0"/>
              <a:t>Gardner, J. (2013). </a:t>
            </a:r>
            <a:r>
              <a:rPr lang="en-GB" sz="1900" i="1" dirty="0"/>
              <a:t>Assessment and learning</a:t>
            </a:r>
            <a:r>
              <a:rPr lang="en-GB" sz="1900" dirty="0"/>
              <a:t>. London: SAGE Publications Ltd.</a:t>
            </a:r>
          </a:p>
          <a:p>
            <a:r>
              <a:rPr lang="en-GB" dirty="0"/>
              <a:t>Li, H., </a:t>
            </a:r>
            <a:r>
              <a:rPr lang="en-GB" dirty="0" err="1"/>
              <a:t>Xiong</a:t>
            </a:r>
            <a:r>
              <a:rPr lang="en-GB" dirty="0"/>
              <a:t>, Y., </a:t>
            </a:r>
            <a:r>
              <a:rPr lang="en-GB" dirty="0" err="1"/>
              <a:t>Zang</a:t>
            </a:r>
            <a:r>
              <a:rPr lang="en-GB" dirty="0"/>
              <a:t>, X., L. </a:t>
            </a:r>
            <a:r>
              <a:rPr lang="en-GB" dirty="0" err="1"/>
              <a:t>Kornhaber</a:t>
            </a:r>
            <a:r>
              <a:rPr lang="en-GB" dirty="0"/>
              <a:t>, M., </a:t>
            </a:r>
            <a:r>
              <a:rPr lang="en-GB" dirty="0" err="1"/>
              <a:t>Lyu</a:t>
            </a:r>
            <a:r>
              <a:rPr lang="en-GB" dirty="0"/>
              <a:t>, Y., Chung, K. and K. </a:t>
            </a:r>
            <a:r>
              <a:rPr lang="en-GB" dirty="0" err="1"/>
              <a:t>Suen</a:t>
            </a:r>
            <a:r>
              <a:rPr lang="en-GB" dirty="0"/>
              <a:t>, H. (2015). Peer assessment in the digital age: a meta-analysis comparing peer and teacher ratings. </a:t>
            </a:r>
            <a:r>
              <a:rPr lang="en-GB" i="1" dirty="0" err="1"/>
              <a:t>Assessment&amp;Evaluation</a:t>
            </a:r>
            <a:r>
              <a:rPr lang="en-GB" i="1" dirty="0"/>
              <a:t> in Higher Education</a:t>
            </a:r>
            <a:r>
              <a:rPr lang="en-GB" dirty="0"/>
              <a:t>, 41(2), pp.245-264.</a:t>
            </a:r>
            <a:endParaRPr lang="en-GB" sz="1900" dirty="0"/>
          </a:p>
          <a:p>
            <a:r>
              <a:rPr lang="en-GB" sz="1900" dirty="0" err="1"/>
              <a:t>Nuffieldfoundation.org</a:t>
            </a:r>
            <a:r>
              <a:rPr lang="en-GB" sz="1900" dirty="0"/>
              <a:t>. (2018). </a:t>
            </a:r>
            <a:r>
              <a:rPr lang="en-GB" sz="1900" i="1" dirty="0"/>
              <a:t>The Assessment Reform Group | Nuffield Foundation</a:t>
            </a:r>
            <a:r>
              <a:rPr lang="en-GB" sz="1900" dirty="0"/>
              <a:t>. [online] Available at: http://</a:t>
            </a:r>
            <a:r>
              <a:rPr lang="en-GB" sz="1900" dirty="0" err="1"/>
              <a:t>www.nuffieldfoundation.org</a:t>
            </a:r>
            <a:r>
              <a:rPr lang="en-GB" sz="1900" dirty="0"/>
              <a:t>/assessment-reform-group [Accessed 15 Feb. 2018].</a:t>
            </a:r>
          </a:p>
          <a:p>
            <a:r>
              <a:rPr lang="en-GB" sz="1900" dirty="0" err="1"/>
              <a:t>O'Mahoney</a:t>
            </a:r>
            <a:r>
              <a:rPr lang="en-GB" sz="1900" dirty="0"/>
              <a:t>, </a:t>
            </a:r>
            <a:r>
              <a:rPr lang="en-GB" sz="1900" dirty="0" err="1"/>
              <a:t>K.&amp;Heinz</a:t>
            </a:r>
            <a:r>
              <a:rPr lang="en-GB" sz="1900" dirty="0"/>
              <a:t>, M., 2016. Using comment only marking in a mathematics classroom in the Republic of Ireland: experience and learning of a student teacher. , </a:t>
            </a:r>
            <a:r>
              <a:rPr lang="en-GB" sz="1900" dirty="0" err="1"/>
              <a:t>pp.O'Mahoney</a:t>
            </a:r>
            <a:r>
              <a:rPr lang="en-GB" sz="1900" dirty="0"/>
              <a:t>, </a:t>
            </a:r>
            <a:r>
              <a:rPr lang="en-GB" sz="1900" dirty="0" err="1"/>
              <a:t>K&amp;Heinz</a:t>
            </a:r>
            <a:r>
              <a:rPr lang="en-GB" sz="1900" dirty="0"/>
              <a:t>, M. (2016) 'Using Comment Only Marking in a Mathematics Classroom in the Republic of Ireland: Experience and Learning of a Student Teacher'. Journal of Teacher Action Research, 2 (2):58–69.</a:t>
            </a:r>
          </a:p>
          <a:p>
            <a:r>
              <a:rPr lang="en-GB" sz="1900" dirty="0"/>
              <a:t>Pollard, A., 2014. </a:t>
            </a:r>
            <a:r>
              <a:rPr lang="en-GB" sz="1900" i="1" dirty="0"/>
              <a:t>Readings for reflective teaching in schools</a:t>
            </a:r>
            <a:r>
              <a:rPr lang="en-GB" sz="1900" dirty="0"/>
              <a:t> Second., London: Bloomsbury Academic.</a:t>
            </a:r>
          </a:p>
          <a:p>
            <a:r>
              <a:rPr lang="en-GB" sz="1900" dirty="0" err="1"/>
              <a:t>Reinholz</a:t>
            </a:r>
            <a:r>
              <a:rPr lang="en-GB" sz="1900" dirty="0"/>
              <a:t>, D 2016, 'The assessment cycle: a model for learning through peer assessment', </a:t>
            </a:r>
            <a:r>
              <a:rPr lang="en-GB" sz="1900" i="1" dirty="0" err="1"/>
              <a:t>Assessment&amp;Evaluation</a:t>
            </a:r>
            <a:r>
              <a:rPr lang="en-GB" sz="1900" i="1" dirty="0"/>
              <a:t> In Higher Education</a:t>
            </a:r>
            <a:r>
              <a:rPr lang="en-GB" sz="1900" dirty="0"/>
              <a:t>, 41, 2, pp. 301-315, Education Source, EBSCO</a:t>
            </a:r>
            <a:r>
              <a:rPr lang="en-GB" sz="1900" i="1" dirty="0"/>
              <a:t>host</a:t>
            </a:r>
            <a:r>
              <a:rPr lang="en-GB" sz="1900" dirty="0"/>
              <a:t>, viewed 15 February 2018.</a:t>
            </a:r>
          </a:p>
          <a:p>
            <a:r>
              <a:rPr lang="en-GB" sz="1900" dirty="0"/>
              <a:t>Stobart, G., 2008. </a:t>
            </a:r>
            <a:r>
              <a:rPr lang="en-GB" sz="1900" i="1" dirty="0"/>
              <a:t>Testing times : the uses and abuses of assessment</a:t>
            </a:r>
            <a:r>
              <a:rPr lang="en-GB" sz="1900" dirty="0"/>
              <a:t>, London: Routledge.</a:t>
            </a:r>
          </a:p>
          <a:p>
            <a:r>
              <a:rPr lang="en-GB" sz="1900" dirty="0"/>
              <a:t>Anon, (2018). </a:t>
            </a:r>
            <a:r>
              <a:rPr lang="en-GB" sz="1900" i="1" dirty="0"/>
              <a:t>Self and Peer assessment advantages and disadvantages</a:t>
            </a:r>
            <a:r>
              <a:rPr lang="en-GB" sz="1900" dirty="0"/>
              <a:t>. [online] Available at: https://</a:t>
            </a:r>
            <a:r>
              <a:rPr lang="en-GB" sz="1900" dirty="0" err="1"/>
              <a:t>sydney.edu.au</a:t>
            </a:r>
            <a:r>
              <a:rPr lang="en-GB" sz="1900" dirty="0"/>
              <a:t>/</a:t>
            </a:r>
            <a:r>
              <a:rPr lang="en-GB" sz="1900" dirty="0" err="1"/>
              <a:t>education_social_work</a:t>
            </a:r>
            <a:r>
              <a:rPr lang="en-GB" sz="1900" dirty="0"/>
              <a:t>/</a:t>
            </a:r>
            <a:r>
              <a:rPr lang="en-GB" sz="1900" dirty="0" err="1"/>
              <a:t>groupwork</a:t>
            </a:r>
            <a:r>
              <a:rPr lang="en-GB" sz="1900" dirty="0"/>
              <a:t>/docs/</a:t>
            </a:r>
            <a:r>
              <a:rPr lang="en-GB" sz="1900" dirty="0" err="1"/>
              <a:t>SelfPeerAssessment.pdf</a:t>
            </a:r>
            <a:r>
              <a:rPr lang="en-GB" sz="1900" dirty="0"/>
              <a:t> [Accessed 15 Feb. 2018].</a:t>
            </a:r>
          </a:p>
          <a:p>
            <a:r>
              <a:rPr lang="en-GB" sz="1900" dirty="0"/>
              <a:t>University, C. (2018). </a:t>
            </a:r>
            <a:r>
              <a:rPr lang="en-GB" sz="1900" i="1" dirty="0"/>
              <a:t>Formative vs Summative Assessment - </a:t>
            </a:r>
            <a:r>
              <a:rPr lang="en-GB" sz="1900" i="1" dirty="0" err="1"/>
              <a:t>Eberly</a:t>
            </a:r>
            <a:r>
              <a:rPr lang="en-GB" sz="1900" i="1" dirty="0"/>
              <a:t> </a:t>
            </a:r>
            <a:r>
              <a:rPr lang="en-GB" sz="1900" i="1" dirty="0" err="1"/>
              <a:t>Center</a:t>
            </a:r>
            <a:r>
              <a:rPr lang="en-GB" sz="1900" i="1" dirty="0"/>
              <a:t> - Carnegie Mellon University</a:t>
            </a:r>
            <a:r>
              <a:rPr lang="en-GB" sz="1900" dirty="0"/>
              <a:t>. [online] </a:t>
            </a:r>
            <a:r>
              <a:rPr lang="en-GB" sz="1900" dirty="0" err="1"/>
              <a:t>Cmu.edu</a:t>
            </a:r>
            <a:r>
              <a:rPr lang="en-GB" sz="1900" dirty="0"/>
              <a:t>. Available at: https://</a:t>
            </a:r>
            <a:r>
              <a:rPr lang="en-GB" sz="1900" dirty="0" err="1"/>
              <a:t>www.cmu.edu</a:t>
            </a:r>
            <a:r>
              <a:rPr lang="en-GB" sz="1900" dirty="0"/>
              <a:t>/teaching/assessment/basics/formative-</a:t>
            </a:r>
            <a:r>
              <a:rPr lang="en-GB" sz="1900" dirty="0" err="1"/>
              <a:t>summative.html</a:t>
            </a:r>
            <a:r>
              <a:rPr lang="en-GB" sz="1900" dirty="0"/>
              <a:t> [Accessed 15 </a:t>
            </a:r>
            <a:r>
              <a:rPr lang="en-GB" dirty="0"/>
              <a:t>Feb. 2018].</a:t>
            </a:r>
            <a:endParaRPr lang="en-US" dirty="0"/>
          </a:p>
        </p:txBody>
      </p:sp>
    </p:spTree>
    <p:extLst>
      <p:ext uri="{BB962C8B-B14F-4D97-AF65-F5344CB8AC3E}">
        <p14:creationId xmlns:p14="http://schemas.microsoft.com/office/powerpoint/2010/main" val="23430870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80789-34F7-6D41-A856-D5BD28BF5338}"/>
              </a:ext>
            </a:extLst>
          </p:cNvPr>
          <p:cNvSpPr>
            <a:spLocks noGrp="1"/>
          </p:cNvSpPr>
          <p:nvPr>
            <p:ph type="title"/>
          </p:nvPr>
        </p:nvSpPr>
        <p:spPr/>
        <p:txBody>
          <a:bodyPr/>
          <a:lstStyle/>
          <a:p>
            <a:r>
              <a:rPr lang="en-GB" dirty="0"/>
              <a:t>Picture References</a:t>
            </a:r>
            <a:endParaRPr lang="en-US" dirty="0"/>
          </a:p>
        </p:txBody>
      </p:sp>
      <p:sp>
        <p:nvSpPr>
          <p:cNvPr id="3" name="Content Placeholder 2">
            <a:extLst>
              <a:ext uri="{FF2B5EF4-FFF2-40B4-BE49-F238E27FC236}">
                <a16:creationId xmlns:a16="http://schemas.microsoft.com/office/drawing/2014/main" id="{AD3C4460-2C08-E141-9DFF-B76EB484318B}"/>
              </a:ext>
            </a:extLst>
          </p:cNvPr>
          <p:cNvSpPr>
            <a:spLocks noGrp="1"/>
          </p:cNvSpPr>
          <p:nvPr>
            <p:ph idx="1"/>
          </p:nvPr>
        </p:nvSpPr>
        <p:spPr/>
        <p:txBody>
          <a:bodyPr/>
          <a:lstStyle/>
          <a:p>
            <a:r>
              <a:rPr lang="en-US" dirty="0">
                <a:hlinkClick r:id="rId2"/>
              </a:rPr>
              <a:t>http://displays.tpet.co.uk/ResourceImages/Previews/197/1.jpg</a:t>
            </a:r>
            <a:endParaRPr lang="en-US" dirty="0"/>
          </a:p>
          <a:p>
            <a:r>
              <a:rPr lang="en-US" dirty="0">
                <a:hlinkClick r:id="rId3"/>
              </a:rPr>
              <a:t>https://images.twinkl.co.uk/tw1n/image/private/t_630_eco/image_repo/5b/77/T-M-168-2-Stars-and-a-Wish-Teacher-Comment-Cards-Small_ver_4.jpg</a:t>
            </a:r>
            <a:endParaRPr lang="en-US" dirty="0"/>
          </a:p>
          <a:p>
            <a:r>
              <a:rPr lang="en-US" dirty="0">
                <a:hlinkClick r:id="rId4"/>
              </a:rPr>
              <a:t>http://www.ridgewayprimaryschool.org.uk/about_our_school/facts/</a:t>
            </a:r>
            <a:endParaRPr lang="en-US" dirty="0"/>
          </a:p>
          <a:p>
            <a:r>
              <a:rPr lang="en-US" dirty="0"/>
              <a:t>https://</a:t>
            </a:r>
            <a:r>
              <a:rPr lang="en-US" dirty="0" err="1"/>
              <a:t>artofeducation.files.wordpress.com</a:t>
            </a:r>
            <a:r>
              <a:rPr lang="en-US" dirty="0"/>
              <a:t>/2012/05/last-</a:t>
            </a:r>
            <a:r>
              <a:rPr lang="en-US" dirty="0" err="1"/>
              <a:t>part.png</a:t>
            </a:r>
            <a:endParaRPr lang="en-US" dirty="0"/>
          </a:p>
          <a:p>
            <a:endParaRPr lang="en-US" dirty="0"/>
          </a:p>
        </p:txBody>
      </p:sp>
    </p:spTree>
    <p:extLst>
      <p:ext uri="{BB962C8B-B14F-4D97-AF65-F5344CB8AC3E}">
        <p14:creationId xmlns:p14="http://schemas.microsoft.com/office/powerpoint/2010/main" val="20889704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{512CCD29-9D1F-3340-88BD-5E5D4081B661}tf10001076</Template>
  <TotalTime>7585</TotalTime>
  <Words>1021</Words>
  <Application>Microsoft Macintosh PowerPoint</Application>
  <PresentationFormat>Widescreen</PresentationFormat>
  <Paragraphs>136</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Century Gothic</vt:lpstr>
      <vt:lpstr>Wingdings 3</vt:lpstr>
      <vt:lpstr>Ion Boardroom</vt:lpstr>
      <vt:lpstr>Assessment for Learning </vt:lpstr>
      <vt:lpstr>What is Assessment for Learning?</vt:lpstr>
      <vt:lpstr>Assessment for Learning </vt:lpstr>
      <vt:lpstr>Assessment Breakdown</vt:lpstr>
      <vt:lpstr>Why is Assessment for Learning important?</vt:lpstr>
      <vt:lpstr> Self Assessment </vt:lpstr>
      <vt:lpstr>Self Assessment </vt:lpstr>
      <vt:lpstr>Peer Assessment </vt:lpstr>
      <vt:lpstr>Peer Assessment </vt:lpstr>
      <vt:lpstr>Feedback</vt:lpstr>
      <vt:lpstr>Comment only Marking </vt:lpstr>
      <vt:lpstr>Conferencing</vt:lpstr>
      <vt:lpstr>Why should you approve my Strategy?</vt:lpstr>
      <vt:lpstr>Ridgway Primary School</vt:lpstr>
      <vt:lpstr>Reference List</vt:lpstr>
      <vt:lpstr>Picture References</vt:lpstr>
    </vt:vector>
  </TitlesOfParts>
  <Company/>
  <LinksUpToDate>false</LinksUpToDate>
  <SharedDoc>false</SharedDoc>
  <HyperlinksChanged>false</HyperlinksChanged>
  <AppVersion>16.0009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for Learning </dc:title>
  <dc:creator>Lewis Keen (P148069)</dc:creator>
  <cp:lastModifiedBy>Lewis Keen (P148069)</cp:lastModifiedBy>
  <cp:revision>53</cp:revision>
  <dcterms:created xsi:type="dcterms:W3CDTF">2018-02-10T14:25:50Z</dcterms:created>
  <dcterms:modified xsi:type="dcterms:W3CDTF">2018-02-15T20:54:59Z</dcterms:modified>
</cp:coreProperties>
</file>