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846CE7D5-CF57-46EF-B807-FDD0502418D4}" type="datetimeFigureOut">
              <a:rPr lang="en-US" smtClean="0"/>
              <a:t>1/10/2018</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800178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37498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846CE7D5-CF57-46EF-B807-FDD0502418D4}" type="datetimeFigureOut">
              <a:rPr lang="en-US" smtClean="0"/>
              <a:t>1/10/2018</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90129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04672" y="320040"/>
            <a:ext cx="3657600" cy="320040"/>
          </a:xfrm>
        </p:spPr>
        <p:txBody>
          <a:bodyPr/>
          <a:lstStyle/>
          <a:p>
            <a:fld id="{846CE7D5-CF57-46EF-B807-FDD0502418D4}" type="datetimeFigureOut">
              <a:rPr lang="en-US" smtClean="0"/>
              <a:t>1/10/2018</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31986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04672" y="320040"/>
            <a:ext cx="3657600" cy="320040"/>
          </a:xfrm>
        </p:spPr>
        <p:txBody>
          <a:bodyPr/>
          <a:lstStyle/>
          <a:p>
            <a:fld id="{846CE7D5-CF57-46EF-B807-FDD0502418D4}" type="datetimeFigureOut">
              <a:rPr lang="en-US" smtClean="0"/>
              <a:t>1/10/2018</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80323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876176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846CE7D5-CF57-46EF-B807-FDD0502418D4}" type="datetimeFigureOut">
              <a:rPr lang="en-US" smtClean="0"/>
              <a:t>1/10/2018</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4506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73417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846CE7D5-CF57-46EF-B807-FDD0502418D4}" type="datetimeFigureOut">
              <a:rPr lang="en-US" smtClean="0"/>
              <a:t>1/10/2018</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32839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96990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04672" y="320040"/>
            <a:ext cx="3657600" cy="320040"/>
          </a:xfrm>
        </p:spPr>
        <p:txBody>
          <a:bodyPr/>
          <a:lstStyle/>
          <a:p>
            <a:fld id="{846CE7D5-CF57-46EF-B807-FDD0502418D4}" type="datetimeFigureOut">
              <a:rPr lang="en-US" smtClean="0"/>
              <a:t>1/10/2018</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466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6</a:t>
            </a:r>
          </a:p>
          <a:p>
            <a:pPr lvl="6"/>
            <a:r>
              <a:rPr lang="en-US"/>
              <a:t>7</a:t>
            </a:r>
          </a:p>
          <a:p>
            <a:pPr lvl="7"/>
            <a:r>
              <a:rPr lang="en-US"/>
              <a:t>8</a:t>
            </a:r>
          </a:p>
          <a:p>
            <a:pPr lvl="8"/>
            <a:r>
              <a:rPr lang="en-US"/>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846CE7D5-CF57-46EF-B807-FDD0502418D4}" type="datetimeFigureOut">
              <a:rPr lang="en-US" smtClean="0"/>
              <a:t>1/10/2018</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30400589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AEA22-6161-4789-8130-26546DC6729D}"/>
              </a:ext>
            </a:extLst>
          </p:cNvPr>
          <p:cNvSpPr>
            <a:spLocks noGrp="1"/>
          </p:cNvSpPr>
          <p:nvPr>
            <p:ph type="ctrTitle"/>
          </p:nvPr>
        </p:nvSpPr>
        <p:spPr/>
        <p:txBody>
          <a:bodyPr/>
          <a:lstStyle/>
          <a:p>
            <a:r>
              <a:rPr lang="en-US">
                <a:cs typeface="Calibri Light"/>
              </a:rPr>
              <a:t>UWTSD inspire</a:t>
            </a:r>
            <a:endParaRPr lang="en-US"/>
          </a:p>
        </p:txBody>
      </p:sp>
    </p:spTree>
    <p:extLst>
      <p:ext uri="{BB962C8B-B14F-4D97-AF65-F5344CB8AC3E}">
        <p14:creationId xmlns:p14="http://schemas.microsoft.com/office/powerpoint/2010/main" val="14270243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7621AF-9CE3-4D36-A6ED-08EACB2E8804}"/>
              </a:ext>
            </a:extLst>
          </p:cNvPr>
          <p:cNvSpPr>
            <a:spLocks noGrp="1"/>
          </p:cNvSpPr>
          <p:nvPr>
            <p:ph idx="1"/>
          </p:nvPr>
        </p:nvSpPr>
        <p:spPr/>
        <p:txBody>
          <a:bodyPr/>
          <a:lstStyle/>
          <a:p>
            <a:r>
              <a:rPr lang="en-US"/>
              <a:t>UWTSD inspire means : Sustainable Practice, Innovation and Resource Effectiveness. </a:t>
            </a:r>
          </a:p>
          <a:p>
            <a:r>
              <a:rPr lang="en-US"/>
              <a:t>It was directed by Jane Davidson and launched in January 2012. </a:t>
            </a:r>
          </a:p>
        </p:txBody>
      </p:sp>
    </p:spTree>
    <p:extLst>
      <p:ext uri="{BB962C8B-B14F-4D97-AF65-F5344CB8AC3E}">
        <p14:creationId xmlns:p14="http://schemas.microsoft.com/office/powerpoint/2010/main" val="1099189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64C7B3-1061-43CD-AD0A-E0C418143A2B}"/>
              </a:ext>
            </a:extLst>
          </p:cNvPr>
          <p:cNvSpPr txBox="1"/>
          <p:nvPr/>
        </p:nvSpPr>
        <p:spPr>
          <a:xfrm>
            <a:off x="897768" y="1952625"/>
            <a:ext cx="7255111" cy="304698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latin typeface="Calibri"/>
                <a:cs typeface="Calibri"/>
              </a:rPr>
              <a:t>They have been working alongside with other universities in the UK.  higher education academy green academy program does sustainability within its operations and culture. </a:t>
            </a:r>
          </a:p>
          <a:p>
            <a:pPr algn="ctr"/>
            <a:endParaRPr lang="en-US" sz="2400">
              <a:latin typeface="Calibri"/>
              <a:cs typeface="Calibri"/>
            </a:endParaRPr>
          </a:p>
          <a:p>
            <a:pPr algn="ctr"/>
            <a:r>
              <a:rPr lang="en-US" sz="2400">
                <a:latin typeface="Calibri"/>
                <a:cs typeface="Calibri"/>
              </a:rPr>
              <a:t>They have a 'fit for the future'  framework which is going to make sustainable development through our community, culture and campus.</a:t>
            </a:r>
          </a:p>
        </p:txBody>
      </p:sp>
      <p:pic>
        <p:nvPicPr>
          <p:cNvPr id="3" name="Picture 3" descr="uwtsd-logo.png">
            <a:extLst>
              <a:ext uri="{FF2B5EF4-FFF2-40B4-BE49-F238E27FC236}">
                <a16:creationId xmlns:a16="http://schemas.microsoft.com/office/drawing/2014/main" id="{00B8AF73-55BF-4119-88D9-6C022C78ACB4}"/>
              </a:ext>
            </a:extLst>
          </p:cNvPr>
          <p:cNvPicPr>
            <a:picLocks noChangeAspect="1"/>
          </p:cNvPicPr>
          <p:nvPr/>
        </p:nvPicPr>
        <p:blipFill>
          <a:blip r:embed="rId2"/>
          <a:stretch>
            <a:fillRect/>
          </a:stretch>
        </p:blipFill>
        <p:spPr>
          <a:xfrm>
            <a:off x="8148638" y="396875"/>
            <a:ext cx="3390622" cy="1358963"/>
          </a:xfrm>
          <a:prstGeom prst="rect">
            <a:avLst/>
          </a:prstGeom>
        </p:spPr>
      </p:pic>
    </p:spTree>
    <p:extLst>
      <p:ext uri="{BB962C8B-B14F-4D97-AF65-F5344CB8AC3E}">
        <p14:creationId xmlns:p14="http://schemas.microsoft.com/office/powerpoint/2010/main" val="3708770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70E3D8-D2F4-4F28-871A-5DFB8E6F7CC4}"/>
              </a:ext>
            </a:extLst>
          </p:cNvPr>
          <p:cNvSpPr txBox="1"/>
          <p:nvPr/>
        </p:nvSpPr>
        <p:spPr>
          <a:xfrm>
            <a:off x="466725" y="790575"/>
            <a:ext cx="7834954" cy="507831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latin typeface="Calibri"/>
                <a:cs typeface="Calibri"/>
              </a:rPr>
              <a:t>Through inspire they aim to do a lot like:</a:t>
            </a:r>
          </a:p>
          <a:p>
            <a:pPr marL="285750" indent="-285750" algn="ctr">
              <a:buFont typeface="Arial"/>
              <a:buChar char="•"/>
            </a:pPr>
            <a:r>
              <a:rPr lang="en-US" sz="2400">
                <a:latin typeface="Calibri"/>
                <a:cs typeface="Calibri"/>
              </a:rPr>
              <a:t>To develop curriculum-related delivery so students have the knowledge and skills they need for the future.</a:t>
            </a:r>
          </a:p>
          <a:p>
            <a:pPr marL="285750" indent="-285750" algn="ctr">
              <a:buFont typeface="Arial"/>
              <a:buChar char="•"/>
            </a:pPr>
            <a:endParaRPr lang="en-US" sz="2400">
              <a:latin typeface="Calibri"/>
              <a:cs typeface="Calibri"/>
            </a:endParaRPr>
          </a:p>
          <a:p>
            <a:pPr marL="285750" indent="-285750" algn="ctr">
              <a:buFont typeface="Arial"/>
              <a:buChar char="•"/>
            </a:pPr>
            <a:r>
              <a:rPr lang="en-US" sz="2400">
                <a:latin typeface="Calibri"/>
                <a:cs typeface="Calibri"/>
              </a:rPr>
              <a:t>Improve the campus of high environmental performance.</a:t>
            </a:r>
          </a:p>
          <a:p>
            <a:pPr marL="285750" indent="-285750" algn="ctr">
              <a:buFont typeface="Arial"/>
              <a:buChar char="•"/>
            </a:pPr>
            <a:endParaRPr lang="en-US" sz="2400">
              <a:latin typeface="Calibri"/>
              <a:cs typeface="Calibri"/>
            </a:endParaRPr>
          </a:p>
          <a:p>
            <a:pPr marL="285750" indent="-285750" algn="ctr">
              <a:buFont typeface="Arial"/>
              <a:buChar char="•"/>
            </a:pPr>
            <a:r>
              <a:rPr lang="en-US" sz="2400">
                <a:latin typeface="Calibri"/>
                <a:cs typeface="Calibri"/>
              </a:rPr>
              <a:t>Give the community particular regard to issues of sustainable rural communities and the development of south west Wales as a low carbon region.</a:t>
            </a:r>
          </a:p>
          <a:p>
            <a:pPr marL="285750" indent="-285750" algn="ctr">
              <a:buFont typeface="Arial"/>
              <a:buChar char="•"/>
            </a:pPr>
            <a:endParaRPr lang="en-US" sz="2400">
              <a:latin typeface="Calibri"/>
              <a:cs typeface="Calibri"/>
            </a:endParaRPr>
          </a:p>
          <a:p>
            <a:pPr algn="ctr"/>
            <a:r>
              <a:rPr lang="en-US" sz="2400">
                <a:latin typeface="Calibri"/>
                <a:cs typeface="Calibri"/>
              </a:rPr>
              <a:t>Sustainable development is about making better decisions for the long term.</a:t>
            </a:r>
          </a:p>
          <a:p>
            <a:pPr algn="ctr"/>
            <a:endParaRPr lang="en-US"/>
          </a:p>
          <a:p>
            <a:pPr marL="285750" indent="-285750" algn="ctr">
              <a:buFont typeface="Arial"/>
              <a:buChar char="•"/>
            </a:pPr>
            <a:endParaRPr lang="en-US"/>
          </a:p>
        </p:txBody>
      </p:sp>
    </p:spTree>
    <p:extLst>
      <p:ext uri="{BB962C8B-B14F-4D97-AF65-F5344CB8AC3E}">
        <p14:creationId xmlns:p14="http://schemas.microsoft.com/office/powerpoint/2010/main" val="1463086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BAE16B-E2E8-4BDE-8428-3E9F0D678579}"/>
              </a:ext>
            </a:extLst>
          </p:cNvPr>
          <p:cNvSpPr txBox="1"/>
          <p:nvPr/>
        </p:nvSpPr>
        <p:spPr>
          <a:xfrm>
            <a:off x="762000" y="685800"/>
            <a:ext cx="8066542" cy="369331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Inspire supports the development of degree and college programs throughout the UWTSD by holding regular workshops for education sustainable development and global citizenship. </a:t>
            </a:r>
          </a:p>
          <a:p>
            <a:endParaRPr lang="en-US"/>
          </a:p>
          <a:p>
            <a:r>
              <a:rPr lang="en-US"/>
              <a:t>Sustainability committee:</a:t>
            </a:r>
          </a:p>
          <a:p>
            <a:endParaRPr lang="en-US"/>
          </a:p>
          <a:p>
            <a:r>
              <a:rPr lang="en-US"/>
              <a:t>The sustainability committee are focusing on what the university and community are doing to promote sustainability and what else they can do.  they have a website for students and staff so they can engage with the university's mission to become more sustainable it's called 'vocal eyes'.  also the Sustainability Committee papers are distributed electronically and each meeting is operated as paperless meetings.</a:t>
            </a:r>
          </a:p>
          <a:p>
            <a:endParaRPr lang="en-US"/>
          </a:p>
        </p:txBody>
      </p:sp>
      <p:pic>
        <p:nvPicPr>
          <p:cNvPr id="3" name="Picture 3" descr="vocaleyes-logo-ideas-into-action-180x90-184x96.jpg">
            <a:extLst>
              <a:ext uri="{FF2B5EF4-FFF2-40B4-BE49-F238E27FC236}">
                <a16:creationId xmlns:a16="http://schemas.microsoft.com/office/drawing/2014/main" id="{8551E939-C91B-411A-B02B-63152AD45906}"/>
              </a:ext>
            </a:extLst>
          </p:cNvPr>
          <p:cNvPicPr>
            <a:picLocks noChangeAspect="1"/>
          </p:cNvPicPr>
          <p:nvPr/>
        </p:nvPicPr>
        <p:blipFill>
          <a:blip r:embed="rId2"/>
          <a:stretch>
            <a:fillRect/>
          </a:stretch>
        </p:blipFill>
        <p:spPr>
          <a:xfrm>
            <a:off x="8782050" y="466725"/>
            <a:ext cx="3062953" cy="1601798"/>
          </a:xfrm>
          <a:prstGeom prst="rect">
            <a:avLst/>
          </a:prstGeom>
        </p:spPr>
      </p:pic>
    </p:spTree>
    <p:extLst>
      <p:ext uri="{BB962C8B-B14F-4D97-AF65-F5344CB8AC3E}">
        <p14:creationId xmlns:p14="http://schemas.microsoft.com/office/powerpoint/2010/main" val="3282924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36CD96-4917-4432-80E9-257920ECC654}"/>
              </a:ext>
            </a:extLst>
          </p:cNvPr>
          <p:cNvSpPr txBox="1"/>
          <p:nvPr/>
        </p:nvSpPr>
        <p:spPr>
          <a:xfrm>
            <a:off x="476250" y="171450"/>
            <a:ext cx="7203298" cy="369331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University have commitment to work together with TSDSU to work on the green impact environmental accreditation scheme.  they have received silver, bronze and gold rewards for both departments and union itself and they are aiming to increase each year.  </a:t>
            </a:r>
          </a:p>
          <a:p>
            <a:endParaRPr lang="en-US"/>
          </a:p>
          <a:p>
            <a:r>
              <a:rPr lang="en-US"/>
              <a:t>They have 10 dedicated INSPIRE Interns covering Green Impact, Fairtrade, Energy and help with web design and administration for the 3 main campuses in Lampeter, Carmarthen and Swansea.</a:t>
            </a:r>
          </a:p>
          <a:p>
            <a:endParaRPr lang="en-US"/>
          </a:p>
          <a:p>
            <a:r>
              <a:rPr lang="en-US"/>
              <a:t>They also do internships for students throughout the university.</a:t>
            </a:r>
          </a:p>
          <a:p>
            <a:endParaRPr lang="en-US"/>
          </a:p>
          <a:p>
            <a:endParaRPr lang="en-US"/>
          </a:p>
        </p:txBody>
      </p:sp>
    </p:spTree>
    <p:extLst>
      <p:ext uri="{BB962C8B-B14F-4D97-AF65-F5344CB8AC3E}">
        <p14:creationId xmlns:p14="http://schemas.microsoft.com/office/powerpoint/2010/main" val="2537767298"/>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Atlas</vt:lpstr>
      <vt:lpstr>UWTSD inspire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UWTSD inspire</dc:title>
  <cp:revision>3</cp:revision>
  <dcterms:modified xsi:type="dcterms:W3CDTF">2018-01-10T13:52:49Z</dcterms:modified>
</cp:coreProperties>
</file>