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0"/>
  </p:notesMasterIdLst>
  <p:handoutMasterIdLst>
    <p:handoutMasterId r:id="rId21"/>
  </p:handoutMasterIdLst>
  <p:sldIdLst>
    <p:sldId id="304" r:id="rId5"/>
    <p:sldId id="296" r:id="rId6"/>
    <p:sldId id="298" r:id="rId7"/>
    <p:sldId id="299" r:id="rId8"/>
    <p:sldId id="315" r:id="rId9"/>
    <p:sldId id="300" r:id="rId10"/>
    <p:sldId id="303" r:id="rId11"/>
    <p:sldId id="305" r:id="rId12"/>
    <p:sldId id="313" r:id="rId13"/>
    <p:sldId id="307" r:id="rId14"/>
    <p:sldId id="309" r:id="rId15"/>
    <p:sldId id="314" r:id="rId16"/>
    <p:sldId id="310" r:id="rId17"/>
    <p:sldId id="311" r:id="rId18"/>
    <p:sldId id="306" r:id="rId1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368" autoAdjust="0"/>
  </p:normalViewPr>
  <p:slideViewPr>
    <p:cSldViewPr>
      <p:cViewPr varScale="1">
        <p:scale>
          <a:sx n="78" d="100"/>
          <a:sy n="78" d="100"/>
        </p:scale>
        <p:origin x="878" y="7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Jasper" userId="4ffd114b8c34dc64" providerId="LiveId" clId="{C0D7528A-0784-4989-89F4-56BD3369B0E3}"/>
    <pc:docChg chg="undo custSel modSld">
      <pc:chgData name="Elizabeth Jasper" userId="4ffd114b8c34dc64" providerId="LiveId" clId="{C0D7528A-0784-4989-89F4-56BD3369B0E3}" dt="2026-05-04T01:45:21.769" v="986" actId="207"/>
      <pc:docMkLst>
        <pc:docMk/>
      </pc:docMkLst>
      <pc:sldChg chg="addSp delSp modSp mod modClrScheme chgLayout">
        <pc:chgData name="Elizabeth Jasper" userId="4ffd114b8c34dc64" providerId="LiveId" clId="{C0D7528A-0784-4989-89F4-56BD3369B0E3}" dt="2026-05-04T01:28:31.263" v="577" actId="1076"/>
        <pc:sldMkLst>
          <pc:docMk/>
          <pc:sldMk cId="3692166158" sldId="303"/>
        </pc:sldMkLst>
        <pc:spChg chg="mod ord">
          <ac:chgData name="Elizabeth Jasper" userId="4ffd114b8c34dc64" providerId="LiveId" clId="{C0D7528A-0784-4989-89F4-56BD3369B0E3}" dt="2026-05-04T01:28:25.668" v="576" actId="26606"/>
          <ac:spMkLst>
            <pc:docMk/>
            <pc:sldMk cId="3692166158" sldId="303"/>
            <ac:spMk id="3" creationId="{59DBB63A-DF09-2F40-2A91-91C62E78F965}"/>
          </ac:spMkLst>
        </pc:spChg>
        <pc:spChg chg="add del mod">
          <ac:chgData name="Elizabeth Jasper" userId="4ffd114b8c34dc64" providerId="LiveId" clId="{C0D7528A-0784-4989-89F4-56BD3369B0E3}" dt="2026-05-04T01:28:21.282" v="574" actId="931"/>
          <ac:spMkLst>
            <pc:docMk/>
            <pc:sldMk cId="3692166158" sldId="303"/>
            <ac:spMk id="5" creationId="{6B92D616-8D3B-ADF0-D7CD-96A17B55F7C9}"/>
          </ac:spMkLst>
        </pc:spChg>
        <pc:spChg chg="mod ord">
          <ac:chgData name="Elizabeth Jasper" userId="4ffd114b8c34dc64" providerId="LiveId" clId="{C0D7528A-0784-4989-89F4-56BD3369B0E3}" dt="2026-05-04T01:28:25.668" v="576" actId="26606"/>
          <ac:spMkLst>
            <pc:docMk/>
            <pc:sldMk cId="3692166158" sldId="303"/>
            <ac:spMk id="8" creationId="{DD46A1D0-26A7-89A9-11F9-72DBEEB392A3}"/>
          </ac:spMkLst>
        </pc:spChg>
        <pc:spChg chg="add del mod">
          <ac:chgData name="Elizabeth Jasper" userId="4ffd114b8c34dc64" providerId="LiveId" clId="{C0D7528A-0784-4989-89F4-56BD3369B0E3}" dt="2026-05-04T01:28:25.668" v="576" actId="26606"/>
          <ac:spMkLst>
            <pc:docMk/>
            <pc:sldMk cId="3692166158" sldId="303"/>
            <ac:spMk id="10" creationId="{0850C053-43DB-DF82-6F04-7E0972675B7C}"/>
          </ac:spMkLst>
        </pc:spChg>
        <pc:spChg chg="add del mod">
          <ac:chgData name="Elizabeth Jasper" userId="4ffd114b8c34dc64" providerId="LiveId" clId="{C0D7528A-0784-4989-89F4-56BD3369B0E3}" dt="2026-05-04T01:28:25.668" v="576" actId="26606"/>
          <ac:spMkLst>
            <pc:docMk/>
            <pc:sldMk cId="3692166158" sldId="303"/>
            <ac:spMk id="11" creationId="{785EAD13-4AB6-B6CB-7879-27B5872EF10C}"/>
          </ac:spMkLst>
        </pc:spChg>
        <pc:spChg chg="add del mod">
          <ac:chgData name="Elizabeth Jasper" userId="4ffd114b8c34dc64" providerId="LiveId" clId="{C0D7528A-0784-4989-89F4-56BD3369B0E3}" dt="2026-05-04T01:28:02.444" v="570" actId="26606"/>
          <ac:spMkLst>
            <pc:docMk/>
            <pc:sldMk cId="3692166158" sldId="303"/>
            <ac:spMk id="13" creationId="{7F6AB2C4-905E-47FB-4DD9-732BB7B9D8FA}"/>
          </ac:spMkLst>
        </pc:spChg>
        <pc:spChg chg="add del mod">
          <ac:chgData name="Elizabeth Jasper" userId="4ffd114b8c34dc64" providerId="LiveId" clId="{C0D7528A-0784-4989-89F4-56BD3369B0E3}" dt="2026-05-04T01:28:02.444" v="570" actId="26606"/>
          <ac:spMkLst>
            <pc:docMk/>
            <pc:sldMk cId="3692166158" sldId="303"/>
            <ac:spMk id="15" creationId="{8838097D-C763-D34F-4692-C81D51D96232}"/>
          </ac:spMkLst>
        </pc:spChg>
        <pc:picChg chg="del mod">
          <ac:chgData name="Elizabeth Jasper" userId="4ffd114b8c34dc64" providerId="LiveId" clId="{C0D7528A-0784-4989-89F4-56BD3369B0E3}" dt="2026-05-04T01:28:08.385" v="572" actId="478"/>
          <ac:picMkLst>
            <pc:docMk/>
            <pc:sldMk cId="3692166158" sldId="303"/>
            <ac:picMk id="4" creationId="{EB0CAA8D-A852-C4A7-5B8F-CCB921FFB6CF}"/>
          </ac:picMkLst>
        </pc:picChg>
        <pc:picChg chg="add mod ord">
          <ac:chgData name="Elizabeth Jasper" userId="4ffd114b8c34dc64" providerId="LiveId" clId="{C0D7528A-0784-4989-89F4-56BD3369B0E3}" dt="2026-05-04T01:28:31.263" v="577" actId="1076"/>
          <ac:picMkLst>
            <pc:docMk/>
            <pc:sldMk cId="3692166158" sldId="303"/>
            <ac:picMk id="7" creationId="{37FD5824-82DE-33CE-06EE-7CA7249BEC53}"/>
          </ac:picMkLst>
        </pc:picChg>
      </pc:sldChg>
      <pc:sldChg chg="modSp">
        <pc:chgData name="Elizabeth Jasper" userId="4ffd114b8c34dc64" providerId="LiveId" clId="{C0D7528A-0784-4989-89F4-56BD3369B0E3}" dt="2026-05-04T01:28:39.959" v="578" actId="14826"/>
        <pc:sldMkLst>
          <pc:docMk/>
          <pc:sldMk cId="1578486339" sldId="305"/>
        </pc:sldMkLst>
        <pc:picChg chg="mod">
          <ac:chgData name="Elizabeth Jasper" userId="4ffd114b8c34dc64" providerId="LiveId" clId="{C0D7528A-0784-4989-89F4-56BD3369B0E3}" dt="2026-05-04T01:28:39.959" v="578" actId="14826"/>
          <ac:picMkLst>
            <pc:docMk/>
            <pc:sldMk cId="1578486339" sldId="305"/>
            <ac:picMk id="15" creationId="{FB041D79-5B82-5892-F892-99D7C8AC57BF}"/>
          </ac:picMkLst>
        </pc:picChg>
      </pc:sldChg>
      <pc:sldChg chg="addSp delSp modSp mod">
        <pc:chgData name="Elizabeth Jasper" userId="4ffd114b8c34dc64" providerId="LiveId" clId="{C0D7528A-0784-4989-89F4-56BD3369B0E3}" dt="2026-05-04T01:45:21.769" v="986" actId="207"/>
        <pc:sldMkLst>
          <pc:docMk/>
          <pc:sldMk cId="4192891432" sldId="306"/>
        </pc:sldMkLst>
        <pc:spChg chg="add del mod">
          <ac:chgData name="Elizabeth Jasper" userId="4ffd114b8c34dc64" providerId="LiveId" clId="{C0D7528A-0784-4989-89F4-56BD3369B0E3}" dt="2026-05-04T01:44:56.143" v="985" actId="478"/>
          <ac:spMkLst>
            <pc:docMk/>
            <pc:sldMk cId="4192891432" sldId="306"/>
            <ac:spMk id="4" creationId="{1365642D-7E1D-B026-306E-CA9FC7176965}"/>
          </ac:spMkLst>
        </pc:spChg>
        <pc:picChg chg="add del mod modCrop">
          <ac:chgData name="Elizabeth Jasper" userId="4ffd114b8c34dc64" providerId="LiveId" clId="{C0D7528A-0784-4989-89F4-56BD3369B0E3}" dt="2026-05-04T01:45:21.769" v="986" actId="207"/>
          <ac:picMkLst>
            <pc:docMk/>
            <pc:sldMk cId="4192891432" sldId="306"/>
            <ac:picMk id="20" creationId="{A1AB49CF-A20A-C64A-C665-4B7DE9AD85BA}"/>
          </ac:picMkLst>
        </pc:picChg>
      </pc:sldChg>
      <pc:sldChg chg="modSp mod">
        <pc:chgData name="Elizabeth Jasper" userId="4ffd114b8c34dc64" providerId="LiveId" clId="{C0D7528A-0784-4989-89F4-56BD3369B0E3}" dt="2026-05-04T01:31:54.646" v="625"/>
        <pc:sldMkLst>
          <pc:docMk/>
          <pc:sldMk cId="3070286736" sldId="307"/>
        </pc:sldMkLst>
        <pc:spChg chg="mod">
          <ac:chgData name="Elizabeth Jasper" userId="4ffd114b8c34dc64" providerId="LiveId" clId="{C0D7528A-0784-4989-89F4-56BD3369B0E3}" dt="2026-05-04T01:31:08.515" v="582" actId="1076"/>
          <ac:spMkLst>
            <pc:docMk/>
            <pc:sldMk cId="3070286736" sldId="307"/>
            <ac:spMk id="3" creationId="{BCBC6C0C-B139-FB3B-F215-AF7B973EA20B}"/>
          </ac:spMkLst>
        </pc:spChg>
        <pc:spChg chg="mod">
          <ac:chgData name="Elizabeth Jasper" userId="4ffd114b8c34dc64" providerId="LiveId" clId="{C0D7528A-0784-4989-89F4-56BD3369B0E3}" dt="2026-05-04T01:31:14.627" v="583" actId="1076"/>
          <ac:spMkLst>
            <pc:docMk/>
            <pc:sldMk cId="3070286736" sldId="307"/>
            <ac:spMk id="8" creationId="{E5EC716D-5426-1FA2-3FC4-63B2566F927A}"/>
          </ac:spMkLst>
        </pc:spChg>
        <pc:picChg chg="mod">
          <ac:chgData name="Elizabeth Jasper" userId="4ffd114b8c34dc64" providerId="LiveId" clId="{C0D7528A-0784-4989-89F4-56BD3369B0E3}" dt="2026-05-04T01:31:54.646" v="625"/>
          <ac:picMkLst>
            <pc:docMk/>
            <pc:sldMk cId="3070286736" sldId="307"/>
            <ac:picMk id="11" creationId="{024F423F-C151-2266-8858-B3E921BF1D1F}"/>
          </ac:picMkLst>
        </pc:picChg>
      </pc:sldChg>
      <pc:sldChg chg="addSp modSp mod modClrScheme chgLayout">
        <pc:chgData name="Elizabeth Jasper" userId="4ffd114b8c34dc64" providerId="LiveId" clId="{C0D7528A-0784-4989-89F4-56BD3369B0E3}" dt="2026-05-04T01:35:24.685" v="671" actId="20577"/>
        <pc:sldMkLst>
          <pc:docMk/>
          <pc:sldMk cId="1459939288" sldId="309"/>
        </pc:sldMkLst>
        <pc:spChg chg="mod">
          <ac:chgData name="Elizabeth Jasper" userId="4ffd114b8c34dc64" providerId="LiveId" clId="{C0D7528A-0784-4989-89F4-56BD3369B0E3}" dt="2026-05-04T01:35:24.685" v="671" actId="20577"/>
          <ac:spMkLst>
            <pc:docMk/>
            <pc:sldMk cId="1459939288" sldId="309"/>
            <ac:spMk id="2" creationId="{E3E0070F-0243-9AF6-2005-F8A7585A3746}"/>
          </ac:spMkLst>
        </pc:spChg>
        <pc:spChg chg="mod ord">
          <ac:chgData name="Elizabeth Jasper" userId="4ffd114b8c34dc64" providerId="LiveId" clId="{C0D7528A-0784-4989-89F4-56BD3369B0E3}" dt="2026-05-04T01:34:26.166" v="654" actId="1076"/>
          <ac:spMkLst>
            <pc:docMk/>
            <pc:sldMk cId="1459939288" sldId="309"/>
            <ac:spMk id="3" creationId="{A82E9E8F-A4E1-C809-05A3-6FD13439F784}"/>
          </ac:spMkLst>
        </pc:spChg>
        <pc:spChg chg="add mod">
          <ac:chgData name="Elizabeth Jasper" userId="4ffd114b8c34dc64" providerId="LiveId" clId="{C0D7528A-0784-4989-89F4-56BD3369B0E3}" dt="2026-05-04T01:33:50.541" v="631" actId="26606"/>
          <ac:spMkLst>
            <pc:docMk/>
            <pc:sldMk cId="1459939288" sldId="309"/>
            <ac:spMk id="9" creationId="{8C2ECC99-33D5-5E59-BADA-7E05D19092FF}"/>
          </ac:spMkLst>
        </pc:spChg>
        <pc:spChg chg="add mod">
          <ac:chgData name="Elizabeth Jasper" userId="4ffd114b8c34dc64" providerId="LiveId" clId="{C0D7528A-0784-4989-89F4-56BD3369B0E3}" dt="2026-05-04T01:33:50.541" v="631" actId="26606"/>
          <ac:spMkLst>
            <pc:docMk/>
            <pc:sldMk cId="1459939288" sldId="309"/>
            <ac:spMk id="11" creationId="{D254CB74-638E-FEEC-0FFE-A1018DA63E3D}"/>
          </ac:spMkLst>
        </pc:spChg>
        <pc:picChg chg="mod">
          <ac:chgData name="Elizabeth Jasper" userId="4ffd114b8c34dc64" providerId="LiveId" clId="{C0D7528A-0784-4989-89F4-56BD3369B0E3}" dt="2026-05-04T01:33:50.541" v="631" actId="26606"/>
          <ac:picMkLst>
            <pc:docMk/>
            <pc:sldMk cId="1459939288" sldId="309"/>
            <ac:picMk id="4" creationId="{A8B58202-B54F-8FE3-1DBE-36507D072D0E}"/>
          </ac:picMkLst>
        </pc:picChg>
      </pc:sldChg>
      <pc:sldChg chg="modSp">
        <pc:chgData name="Elizabeth Jasper" userId="4ffd114b8c34dc64" providerId="LiveId" clId="{C0D7528A-0784-4989-89F4-56BD3369B0E3}" dt="2026-05-04T01:36:50.146" v="673" actId="14826"/>
        <pc:sldMkLst>
          <pc:docMk/>
          <pc:sldMk cId="333557793" sldId="310"/>
        </pc:sldMkLst>
        <pc:picChg chg="mod">
          <ac:chgData name="Elizabeth Jasper" userId="4ffd114b8c34dc64" providerId="LiveId" clId="{C0D7528A-0784-4989-89F4-56BD3369B0E3}" dt="2026-05-04T01:36:50.146" v="673" actId="14826"/>
          <ac:picMkLst>
            <pc:docMk/>
            <pc:sldMk cId="333557793" sldId="310"/>
            <ac:picMk id="15" creationId="{A7AEA816-7BCC-0ADB-80E9-129EA4D7CC2C}"/>
          </ac:picMkLst>
        </pc:picChg>
      </pc:sldChg>
      <pc:sldChg chg="modSp mod">
        <pc:chgData name="Elizabeth Jasper" userId="4ffd114b8c34dc64" providerId="LiveId" clId="{C0D7528A-0784-4989-89F4-56BD3369B0E3}" dt="2026-05-04T01:37:45.765" v="681" actId="1076"/>
        <pc:sldMkLst>
          <pc:docMk/>
          <pc:sldMk cId="1659531691" sldId="311"/>
        </pc:sldMkLst>
        <pc:picChg chg="mod">
          <ac:chgData name="Elizabeth Jasper" userId="4ffd114b8c34dc64" providerId="LiveId" clId="{C0D7528A-0784-4989-89F4-56BD3369B0E3}" dt="2026-05-04T01:37:45.765" v="681" actId="1076"/>
          <ac:picMkLst>
            <pc:docMk/>
            <pc:sldMk cId="1659531691" sldId="311"/>
            <ac:picMk id="11" creationId="{09E81F2F-65A0-80CD-F3BD-964C4B76E1C4}"/>
          </ac:picMkLst>
        </pc:picChg>
      </pc:sldChg>
      <pc:sldChg chg="modSp mod">
        <pc:chgData name="Elizabeth Jasper" userId="4ffd114b8c34dc64" providerId="LiveId" clId="{C0D7528A-0784-4989-89F4-56BD3369B0E3}" dt="2026-05-04T01:29:24.550" v="579" actId="14826"/>
        <pc:sldMkLst>
          <pc:docMk/>
          <pc:sldMk cId="2556554767" sldId="313"/>
        </pc:sldMkLst>
        <pc:spChg chg="mod">
          <ac:chgData name="Elizabeth Jasper" userId="4ffd114b8c34dc64" providerId="LiveId" clId="{C0D7528A-0784-4989-89F4-56BD3369B0E3}" dt="2026-05-03T20:38:51.600" v="255" actId="1076"/>
          <ac:spMkLst>
            <pc:docMk/>
            <pc:sldMk cId="2556554767" sldId="313"/>
            <ac:spMk id="4" creationId="{B369B803-B460-0564-E988-789F78D3259B}"/>
          </ac:spMkLst>
        </pc:spChg>
        <pc:spChg chg="mod">
          <ac:chgData name="Elizabeth Jasper" userId="4ffd114b8c34dc64" providerId="LiveId" clId="{C0D7528A-0784-4989-89F4-56BD3369B0E3}" dt="2026-05-03T20:38:48.780" v="254" actId="14100"/>
          <ac:spMkLst>
            <pc:docMk/>
            <pc:sldMk cId="2556554767" sldId="313"/>
            <ac:spMk id="5" creationId="{AB3EC069-8AAF-7D05-7ACD-4B1A23AB6A0F}"/>
          </ac:spMkLst>
        </pc:spChg>
        <pc:picChg chg="mod">
          <ac:chgData name="Elizabeth Jasper" userId="4ffd114b8c34dc64" providerId="LiveId" clId="{C0D7528A-0784-4989-89F4-56BD3369B0E3}" dt="2026-05-04T01:29:24.550" v="579" actId="14826"/>
          <ac:picMkLst>
            <pc:docMk/>
            <pc:sldMk cId="2556554767" sldId="313"/>
            <ac:picMk id="14" creationId="{8FD57A84-C47F-C360-DC26-0CF19FAD169A}"/>
          </ac:picMkLst>
        </pc:picChg>
      </pc:sldChg>
      <pc:sldChg chg="modSp">
        <pc:chgData name="Elizabeth Jasper" userId="4ffd114b8c34dc64" providerId="LiveId" clId="{C0D7528A-0784-4989-89F4-56BD3369B0E3}" dt="2026-05-04T01:35:54.575" v="672" actId="14826"/>
        <pc:sldMkLst>
          <pc:docMk/>
          <pc:sldMk cId="3995130020" sldId="314"/>
        </pc:sldMkLst>
        <pc:picChg chg="mod">
          <ac:chgData name="Elizabeth Jasper" userId="4ffd114b8c34dc64" providerId="LiveId" clId="{C0D7528A-0784-4989-89F4-56BD3369B0E3}" dt="2026-05-04T01:35:54.575" v="672" actId="14826"/>
          <ac:picMkLst>
            <pc:docMk/>
            <pc:sldMk cId="3995130020" sldId="314"/>
            <ac:picMk id="14" creationId="{90A65605-C4E4-9D43-1479-1C00A6E5044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5/4/2026</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5/4/2026</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EBF2AB60-3F8C-B205-0E32-B5E61218EA68}"/>
              </a:ext>
            </a:extLst>
          </p:cNvPr>
          <p:cNvSpPr>
            <a:spLocks noGrp="1"/>
          </p:cNvSpPr>
          <p:nvPr>
            <p:ph type="pic" sz="quarter" idx="13"/>
          </p:nvPr>
        </p:nvSpPr>
        <p:spPr>
          <a:xfrm>
            <a:off x="-1" y="0"/>
            <a:ext cx="12188825" cy="6858000"/>
          </a:xfrm>
          <a:custGeom>
            <a:avLst/>
            <a:gdLst>
              <a:gd name="connsiteX0" fmla="*/ 0 w 12188825"/>
              <a:gd name="connsiteY0" fmla="*/ 0 h 6858000"/>
              <a:gd name="connsiteX1" fmla="*/ 6080697 w 12188825"/>
              <a:gd name="connsiteY1" fmla="*/ 0 h 6858000"/>
              <a:gd name="connsiteX2" fmla="*/ 6080697 w 12188825"/>
              <a:gd name="connsiteY2" fmla="*/ 2898648 h 6858000"/>
              <a:gd name="connsiteX3" fmla="*/ 6108129 w 12188825"/>
              <a:gd name="connsiteY3" fmla="*/ 2898648 h 6858000"/>
              <a:gd name="connsiteX4" fmla="*/ 6108129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6080697" y="0"/>
                </a:lnTo>
                <a:lnTo>
                  <a:pt x="6080697" y="2898648"/>
                </a:lnTo>
                <a:lnTo>
                  <a:pt x="6108129" y="2898648"/>
                </a:lnTo>
                <a:lnTo>
                  <a:pt x="6108129"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GB"/>
              <a:t>Click icon to add picture</a:t>
            </a:r>
            <a:endParaRPr lang="en-US" dirty="0"/>
          </a:p>
        </p:txBody>
      </p:sp>
      <p:sp>
        <p:nvSpPr>
          <p:cNvPr id="2" name="Title 1"/>
          <p:cNvSpPr>
            <a:spLocks noGrp="1"/>
          </p:cNvSpPr>
          <p:nvPr>
            <p:ph type="title" hasCustomPrompt="1"/>
          </p:nvPr>
        </p:nvSpPr>
        <p:spPr>
          <a:xfrm>
            <a:off x="415988" y="2743200"/>
            <a:ext cx="11356848" cy="1627632"/>
          </a:xfrm>
        </p:spPr>
        <p:txBody>
          <a:bodyPr anchor="b">
            <a:noAutofit/>
          </a:bodyPr>
          <a:lstStyle>
            <a:lvl1pPr algn="ctr">
              <a:lnSpc>
                <a:spcPct val="90000"/>
              </a:lnSpc>
              <a:defRPr sz="6600" b="0" cap="none" baseline="0">
                <a:solidFill>
                  <a:schemeClr val="accent2">
                    <a:lumMod val="20000"/>
                    <a:lumOff val="80000"/>
                  </a:schemeClr>
                </a:solidFill>
              </a:defRPr>
            </a:lvl1pPr>
          </a:lstStyle>
          <a:p>
            <a:r>
              <a:rPr lang="en-US" dirty="0"/>
              <a:t>CLICK T O EDIT MASTER TITLE STYLE</a:t>
            </a:r>
          </a:p>
        </p:txBody>
      </p:sp>
      <p:sp>
        <p:nvSpPr>
          <p:cNvPr id="3" name="Text Placeholder 2"/>
          <p:cNvSpPr>
            <a:spLocks noGrp="1"/>
          </p:cNvSpPr>
          <p:nvPr>
            <p:ph type="body" idx="1"/>
          </p:nvPr>
        </p:nvSpPr>
        <p:spPr>
          <a:xfrm>
            <a:off x="1380680" y="49011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5" name="Rectangle 4">
            <a:extLst>
              <a:ext uri="{FF2B5EF4-FFF2-40B4-BE49-F238E27FC236}">
                <a16:creationId xmlns:a16="http://schemas.microsoft.com/office/drawing/2014/main" id="{C2E24B88-F571-25BB-4513-3A17217DC2E5}"/>
              </a:ext>
            </a:extLst>
          </p:cNvPr>
          <p:cNvSpPr/>
          <p:nvPr userDrawn="1"/>
        </p:nvSpPr>
        <p:spPr>
          <a:xfrm rot="5400000">
            <a:off x="4645088" y="1435608"/>
            <a:ext cx="28986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2397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918577" y="0"/>
            <a:ext cx="4270248" cy="6858000"/>
          </a:xfrm>
          <a:solidFill>
            <a:schemeClr val="bg2"/>
          </a:solidFill>
        </p:spPr>
        <p:txBody>
          <a:bodyPr anchor="ctr"/>
          <a:lstStyle>
            <a:lvl1pPr marL="0" indent="0" algn="ctr">
              <a:buNone/>
              <a:defRPr/>
            </a:lvl1pPr>
          </a:lstStyle>
          <a:p>
            <a:r>
              <a:rPr lang="en-GB"/>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6" name="Straight Connector 5">
            <a:extLst>
              <a:ext uri="{FF2B5EF4-FFF2-40B4-BE49-F238E27FC236}">
                <a16:creationId xmlns:a16="http://schemas.microsoft.com/office/drawing/2014/main" id="{22AF402F-F8C6-E5B1-65C7-DFC0D8ED0878}"/>
              </a:ext>
            </a:extLst>
          </p:cNvPr>
          <p:cNvCxnSpPr>
            <a:cxnSpLocks/>
          </p:cNvCxnSpPr>
          <p:nvPr userDrawn="1"/>
        </p:nvCxnSpPr>
        <p:spPr>
          <a:xfrm>
            <a:off x="1522413" y="2743200"/>
            <a:ext cx="0" cy="411480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828800" y="2743200"/>
            <a:ext cx="5102352" cy="2157984"/>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p>
            <a:r>
              <a:rPr lang="en-GB"/>
              <a:t>Click to edit Master title style</a:t>
            </a:r>
            <a:endParaRPr lang="en-US"/>
          </a:p>
        </p:txBody>
      </p:sp>
    </p:spTree>
    <p:extLst>
      <p:ext uri="{BB962C8B-B14F-4D97-AF65-F5344CB8AC3E}">
        <p14:creationId xmlns:p14="http://schemas.microsoft.com/office/powerpoint/2010/main" val="305391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lvl1pPr>
              <a:defRPr>
                <a:solidFill>
                  <a:schemeClr val="tx2">
                    <a:lumMod val="50000"/>
                  </a:schemeClr>
                </a:solidFill>
              </a:defRPr>
            </a:lvl1p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lvl1pPr>
              <a:defRPr>
                <a:solidFill>
                  <a:schemeClr val="tx2">
                    <a:lumMod val="50000"/>
                  </a:schemeClr>
                </a:solidFill>
              </a:defRPr>
            </a:lvl1p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220660" y="2386584"/>
            <a:ext cx="9747504" cy="4014216"/>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Title 1">
            <a:extLst>
              <a:ext uri="{FF2B5EF4-FFF2-40B4-BE49-F238E27FC236}">
                <a16:creationId xmlns:a16="http://schemas.microsoft.com/office/drawing/2014/main" id="{AEE196DA-ED88-0EDC-A28F-7426416C0CA5}"/>
              </a:ext>
            </a:extLst>
          </p:cNvPr>
          <p:cNvSpPr>
            <a:spLocks noGrp="1"/>
          </p:cNvSpPr>
          <p:nvPr>
            <p:ph type="title"/>
          </p:nvPr>
        </p:nvSpPr>
        <p:spPr>
          <a:xfrm>
            <a:off x="1220660" y="640080"/>
            <a:ext cx="9747504" cy="1625600"/>
          </a:xfrm>
        </p:spPr>
        <p:txBody>
          <a:bodyPr/>
          <a:lstStyle>
            <a:lvl1pPr algn="ctr">
              <a:defRPr/>
            </a:lvl1pPr>
          </a:lstStyle>
          <a:p>
            <a:r>
              <a:rPr lang="en-GB"/>
              <a:t>Click to edit Master title style</a:t>
            </a:r>
            <a:endParaRPr lang="en-US" dirty="0"/>
          </a:p>
        </p:txBody>
      </p:sp>
    </p:spTree>
    <p:extLst>
      <p:ext uri="{BB962C8B-B14F-4D97-AF65-F5344CB8AC3E}">
        <p14:creationId xmlns:p14="http://schemas.microsoft.com/office/powerpoint/2010/main" val="303046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0" y="0"/>
            <a:ext cx="3355848" cy="6858000"/>
          </a:xfrm>
          <a:solidFill>
            <a:schemeClr val="bg2"/>
          </a:solidFill>
        </p:spPr>
        <p:txBody>
          <a:bodyPr anchor="ctr"/>
          <a:lstStyle>
            <a:lvl1pPr marL="0" indent="0" algn="ctr">
              <a:buNone/>
              <a:defRPr/>
            </a:lvl1pPr>
          </a:lstStyle>
          <a:p>
            <a:r>
              <a:rPr lang="en-GB"/>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4178808" y="2862072"/>
            <a:ext cx="7397496" cy="1572768"/>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178808" y="640080"/>
            <a:ext cx="7397496" cy="1773936"/>
          </a:xfrm>
        </p:spPr>
        <p:txBody>
          <a:bodyPr anchor="t" anchorCtr="0"/>
          <a:lstStyle/>
          <a:p>
            <a:r>
              <a:rPr lang="en-GB"/>
              <a:t>Click to edit Master title style</a:t>
            </a:r>
            <a:endParaRPr lang="en-US" dirty="0"/>
          </a:p>
        </p:txBody>
      </p:sp>
      <p:sp>
        <p:nvSpPr>
          <p:cNvPr id="2" name="Content Placeholder 8">
            <a:extLst>
              <a:ext uri="{FF2B5EF4-FFF2-40B4-BE49-F238E27FC236}">
                <a16:creationId xmlns:a16="http://schemas.microsoft.com/office/drawing/2014/main" id="{D5E17843-7672-6C71-1608-D794830CE89C}"/>
              </a:ext>
            </a:extLst>
          </p:cNvPr>
          <p:cNvSpPr>
            <a:spLocks noGrp="1"/>
          </p:cNvSpPr>
          <p:nvPr>
            <p:ph sz="quarter" idx="15"/>
          </p:nvPr>
        </p:nvSpPr>
        <p:spPr>
          <a:xfrm>
            <a:off x="4160520" y="4846320"/>
            <a:ext cx="7397496" cy="1170432"/>
          </a:xfrm>
        </p:spPr>
        <p:txBody>
          <a:bodyPr>
            <a:noAutofit/>
          </a:bodyPr>
          <a:lstStyle>
            <a:lvl1pPr>
              <a:spcBef>
                <a:spcPts val="1200"/>
              </a:spcBef>
              <a:defRPr sz="1200"/>
            </a:lvl1pPr>
            <a:lvl2pPr>
              <a:spcBef>
                <a:spcPts val="1200"/>
              </a:spcBef>
              <a:defRPr sz="1200"/>
            </a:lvl2pPr>
            <a:lvl3pPr>
              <a:spcBef>
                <a:spcPts val="1200"/>
              </a:spcBef>
              <a:defRPr sz="1200"/>
            </a:lvl3pPr>
            <a:lvl4pPr>
              <a:spcBef>
                <a:spcPts val="1200"/>
              </a:spcBef>
              <a:defRPr sz="1200"/>
            </a:lvl4pPr>
            <a:lvl5pPr>
              <a:spcBef>
                <a:spcPts val="1200"/>
              </a:spcBef>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277177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two content, and picture 2">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8915400" y="0"/>
            <a:ext cx="2587752" cy="6858000"/>
          </a:xfrm>
          <a:solidFill>
            <a:schemeClr val="bg2"/>
          </a:solidFill>
        </p:spPr>
        <p:txBody>
          <a:bodyPr anchor="ctr"/>
          <a:lstStyle>
            <a:lvl1pPr marL="0" indent="0" algn="ctr">
              <a:buNone/>
              <a:defRPr/>
            </a:lvl1pPr>
          </a:lstStyle>
          <a:p>
            <a:r>
              <a:rPr lang="en-GB"/>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2679192"/>
            <a:ext cx="7242048" cy="1170432"/>
          </a:xfrm>
        </p:spPr>
        <p:txBody>
          <a:bodyPr>
            <a:noAutofit/>
          </a:bodyPr>
          <a:lstStyle>
            <a:lvl1pPr>
              <a:spcBef>
                <a:spcPts val="1200"/>
              </a:spcBef>
              <a:buClr>
                <a:schemeClr val="accent2">
                  <a:lumMod val="20000"/>
                  <a:lumOff val="80000"/>
                </a:schemeClr>
              </a:buClr>
              <a:defRPr sz="1200">
                <a:solidFill>
                  <a:schemeClr val="accent2">
                    <a:lumMod val="20000"/>
                    <a:lumOff val="80000"/>
                  </a:schemeClr>
                </a:solidFill>
              </a:defRPr>
            </a:lvl1pPr>
            <a:lvl2pPr>
              <a:spcBef>
                <a:spcPts val="1200"/>
              </a:spcBef>
              <a:buClr>
                <a:schemeClr val="accent2">
                  <a:lumMod val="20000"/>
                  <a:lumOff val="80000"/>
                </a:schemeClr>
              </a:buClr>
              <a:defRPr sz="1200">
                <a:solidFill>
                  <a:schemeClr val="accent2">
                    <a:lumMod val="20000"/>
                    <a:lumOff val="80000"/>
                  </a:schemeClr>
                </a:solidFill>
              </a:defRPr>
            </a:lvl2pPr>
            <a:lvl3pPr>
              <a:spcBef>
                <a:spcPts val="1200"/>
              </a:spcBef>
              <a:buClr>
                <a:schemeClr val="accent2">
                  <a:lumMod val="20000"/>
                  <a:lumOff val="80000"/>
                </a:schemeClr>
              </a:buClr>
              <a:defRPr sz="1200">
                <a:solidFill>
                  <a:schemeClr val="accent2">
                    <a:lumMod val="20000"/>
                    <a:lumOff val="80000"/>
                  </a:schemeClr>
                </a:solidFill>
              </a:defRPr>
            </a:lvl3pPr>
            <a:lvl4pPr>
              <a:spcBef>
                <a:spcPts val="1200"/>
              </a:spcBef>
              <a:buClr>
                <a:schemeClr val="accent2">
                  <a:lumMod val="20000"/>
                  <a:lumOff val="80000"/>
                </a:schemeClr>
              </a:buClr>
              <a:defRPr sz="1200">
                <a:solidFill>
                  <a:schemeClr val="accent2">
                    <a:lumMod val="20000"/>
                    <a:lumOff val="80000"/>
                  </a:schemeClr>
                </a:solidFill>
              </a:defRPr>
            </a:lvl4pPr>
            <a:lvl5pPr>
              <a:spcBef>
                <a:spcPts val="1200"/>
              </a:spcBef>
              <a:buClr>
                <a:schemeClr val="accent2">
                  <a:lumMod val="20000"/>
                  <a:lumOff val="80000"/>
                </a:schemeClr>
              </a:buClr>
              <a:defRPr sz="1200">
                <a:solidFill>
                  <a:schemeClr val="accent2">
                    <a:lumMod val="20000"/>
                    <a:lumOff val="80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lvl1pPr>
              <a:defRPr>
                <a:solidFill>
                  <a:schemeClr val="accent2">
                    <a:lumMod val="20000"/>
                    <a:lumOff val="80000"/>
                  </a:schemeClr>
                </a:solidFill>
              </a:defRPr>
            </a:lvl1pPr>
          </a:lstStyle>
          <a:p>
            <a:r>
              <a:rPr lang="en-GB"/>
              <a:t>Click to edit Master title style</a:t>
            </a:r>
            <a:endParaRPr lang="en-US" dirty="0"/>
          </a:p>
        </p:txBody>
      </p:sp>
      <p:sp>
        <p:nvSpPr>
          <p:cNvPr id="2" name="Content Placeholder 8">
            <a:extLst>
              <a:ext uri="{FF2B5EF4-FFF2-40B4-BE49-F238E27FC236}">
                <a16:creationId xmlns:a16="http://schemas.microsoft.com/office/drawing/2014/main" id="{7856CD97-B46D-FEB2-B35C-2890C62DB543}"/>
              </a:ext>
            </a:extLst>
          </p:cNvPr>
          <p:cNvSpPr>
            <a:spLocks noGrp="1"/>
          </p:cNvSpPr>
          <p:nvPr>
            <p:ph sz="quarter" idx="15"/>
          </p:nvPr>
        </p:nvSpPr>
        <p:spPr>
          <a:xfrm>
            <a:off x="640080" y="4059936"/>
            <a:ext cx="7242048" cy="2130552"/>
          </a:xfrm>
        </p:spPr>
        <p:txBody>
          <a:bodyPr>
            <a:normAutofit/>
          </a:bodyPr>
          <a:lstStyle>
            <a:lvl1pPr>
              <a:buClr>
                <a:schemeClr val="accent2">
                  <a:lumMod val="20000"/>
                  <a:lumOff val="80000"/>
                </a:schemeClr>
              </a:buClr>
              <a:defRPr sz="1200">
                <a:solidFill>
                  <a:schemeClr val="accent2">
                    <a:lumMod val="20000"/>
                    <a:lumOff val="80000"/>
                  </a:schemeClr>
                </a:solidFill>
              </a:defRPr>
            </a:lvl1pPr>
            <a:lvl2pPr>
              <a:buClr>
                <a:schemeClr val="accent2">
                  <a:lumMod val="20000"/>
                  <a:lumOff val="80000"/>
                </a:schemeClr>
              </a:buClr>
              <a:defRPr sz="1200">
                <a:solidFill>
                  <a:schemeClr val="accent2">
                    <a:lumMod val="20000"/>
                    <a:lumOff val="80000"/>
                  </a:schemeClr>
                </a:solidFill>
              </a:defRPr>
            </a:lvl2pPr>
            <a:lvl3pPr>
              <a:buClr>
                <a:schemeClr val="accent2">
                  <a:lumMod val="20000"/>
                  <a:lumOff val="80000"/>
                </a:schemeClr>
              </a:buClr>
              <a:defRPr sz="1200">
                <a:solidFill>
                  <a:schemeClr val="accent2">
                    <a:lumMod val="20000"/>
                    <a:lumOff val="80000"/>
                  </a:schemeClr>
                </a:solidFill>
              </a:defRPr>
            </a:lvl3pPr>
            <a:lvl4pPr>
              <a:buClr>
                <a:schemeClr val="accent2">
                  <a:lumMod val="20000"/>
                  <a:lumOff val="80000"/>
                </a:schemeClr>
              </a:buClr>
              <a:defRPr sz="1200">
                <a:solidFill>
                  <a:schemeClr val="accent2">
                    <a:lumMod val="20000"/>
                    <a:lumOff val="80000"/>
                  </a:schemeClr>
                </a:solidFill>
              </a:defRPr>
            </a:lvl4pPr>
            <a:lvl5pPr>
              <a:buClr>
                <a:schemeClr val="accent2">
                  <a:lumMod val="20000"/>
                  <a:lumOff val="80000"/>
                </a:schemeClr>
              </a:buClr>
              <a:defRPr sz="1200">
                <a:solidFill>
                  <a:schemeClr val="accent2">
                    <a:lumMod val="20000"/>
                    <a:lumOff val="80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00597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8157CF4D-A5B0-F63D-3033-42520894BFE3}"/>
              </a:ext>
            </a:extLst>
          </p:cNvPr>
          <p:cNvSpPr>
            <a:spLocks noGrp="1"/>
          </p:cNvSpPr>
          <p:nvPr>
            <p:ph type="pic" sz="quarter" idx="13"/>
          </p:nvPr>
        </p:nvSpPr>
        <p:spPr>
          <a:xfrm>
            <a:off x="-1" y="0"/>
            <a:ext cx="12188825" cy="6858000"/>
          </a:xfrm>
          <a:custGeom>
            <a:avLst/>
            <a:gdLst>
              <a:gd name="connsiteX0" fmla="*/ 4759389 w 12188825"/>
              <a:gd name="connsiteY0" fmla="*/ 4787265 h 6858000"/>
              <a:gd name="connsiteX1" fmla="*/ 4759389 w 12188825"/>
              <a:gd name="connsiteY1" fmla="*/ 4814697 h 6858000"/>
              <a:gd name="connsiteX2" fmla="*/ 7429437 w 12188825"/>
              <a:gd name="connsiteY2" fmla="*/ 4814697 h 6858000"/>
              <a:gd name="connsiteX3" fmla="*/ 7429437 w 12188825"/>
              <a:gd name="connsiteY3" fmla="*/ 4787265 h 6858000"/>
              <a:gd name="connsiteX4" fmla="*/ 0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4759389" y="4787265"/>
                </a:moveTo>
                <a:lnTo>
                  <a:pt x="4759389" y="4814697"/>
                </a:lnTo>
                <a:lnTo>
                  <a:pt x="7429437" y="4814697"/>
                </a:lnTo>
                <a:lnTo>
                  <a:pt x="7429437" y="4787265"/>
                </a:lnTo>
                <a:close/>
                <a:moveTo>
                  <a:pt x="0" y="0"/>
                </a:move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GB"/>
              <a:t>Click icon to add picture</a:t>
            </a:r>
            <a:endParaRPr lang="en-US" dirty="0"/>
          </a:p>
        </p:txBody>
      </p:sp>
      <p:sp>
        <p:nvSpPr>
          <p:cNvPr id="2" name="Title 1"/>
          <p:cNvSpPr>
            <a:spLocks noGrp="1"/>
          </p:cNvSpPr>
          <p:nvPr>
            <p:ph type="title" hasCustomPrompt="1"/>
          </p:nvPr>
        </p:nvSpPr>
        <p:spPr>
          <a:xfrm>
            <a:off x="415988" y="3657600"/>
            <a:ext cx="11356848" cy="941832"/>
          </a:xfrm>
        </p:spPr>
        <p:txBody>
          <a:bodyPr anchor="t">
            <a:normAutofit/>
          </a:bodyPr>
          <a:lstStyle>
            <a:lvl1pPr algn="ctr">
              <a:lnSpc>
                <a:spcPct val="90000"/>
              </a:lnSpc>
              <a:defRPr sz="4800" b="0" cap="none" baseline="0">
                <a:solidFill>
                  <a:schemeClr val="accent2">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1380680" y="51297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6" name="Rectangle 15">
            <a:extLst>
              <a:ext uri="{FF2B5EF4-FFF2-40B4-BE49-F238E27FC236}">
                <a16:creationId xmlns:a16="http://schemas.microsoft.com/office/drawing/2014/main" id="{DDC6E071-6E0A-A6A5-AC43-072450B96555}"/>
              </a:ext>
            </a:extLst>
          </p:cNvPr>
          <p:cNvSpPr/>
          <p:nvPr userDrawn="1"/>
        </p:nvSpPr>
        <p:spPr>
          <a:xfrm>
            <a:off x="4759388" y="4787265"/>
            <a:ext cx="26700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6CCC78F-07A7-7F5C-E67F-2CFC846E0DE1}"/>
              </a:ext>
            </a:extLst>
          </p:cNvPr>
          <p:cNvSpPr/>
          <p:nvPr userDrawn="1"/>
        </p:nvSpPr>
        <p:spPr>
          <a:xfrm>
            <a:off x="3813048" y="612648"/>
            <a:ext cx="7635240" cy="548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Picture Placeholder 16">
            <a:extLst>
              <a:ext uri="{FF2B5EF4-FFF2-40B4-BE49-F238E27FC236}">
                <a16:creationId xmlns:a16="http://schemas.microsoft.com/office/drawing/2014/main" id="{5D7FFB3F-B685-7C31-5080-632B0441EADA}"/>
              </a:ext>
            </a:extLst>
          </p:cNvPr>
          <p:cNvSpPr>
            <a:spLocks noGrp="1"/>
          </p:cNvSpPr>
          <p:nvPr>
            <p:ph type="pic" sz="quarter" idx="13"/>
          </p:nvPr>
        </p:nvSpPr>
        <p:spPr>
          <a:xfrm>
            <a:off x="0" y="0"/>
            <a:ext cx="8906256" cy="6858000"/>
          </a:xfrm>
          <a:custGeom>
            <a:avLst/>
            <a:gdLst>
              <a:gd name="connsiteX0" fmla="*/ 0 w 8906256"/>
              <a:gd name="connsiteY0" fmla="*/ 0 h 6858000"/>
              <a:gd name="connsiteX1" fmla="*/ 8906256 w 8906256"/>
              <a:gd name="connsiteY1" fmla="*/ 0 h 6858000"/>
              <a:gd name="connsiteX2" fmla="*/ 8906256 w 8906256"/>
              <a:gd name="connsiteY2" fmla="*/ 612648 h 6858000"/>
              <a:gd name="connsiteX3" fmla="*/ 4945285 w 8906256"/>
              <a:gd name="connsiteY3" fmla="*/ 612648 h 6858000"/>
              <a:gd name="connsiteX4" fmla="*/ 3813048 w 8906256"/>
              <a:gd name="connsiteY4" fmla="*/ 612648 h 6858000"/>
              <a:gd name="connsiteX5" fmla="*/ 3813048 w 8906256"/>
              <a:gd name="connsiteY5" fmla="*/ 6099048 h 6858000"/>
              <a:gd name="connsiteX6" fmla="*/ 4945285 w 8906256"/>
              <a:gd name="connsiteY6" fmla="*/ 6099048 h 6858000"/>
              <a:gd name="connsiteX7" fmla="*/ 8906256 w 8906256"/>
              <a:gd name="connsiteY7" fmla="*/ 6099048 h 6858000"/>
              <a:gd name="connsiteX8" fmla="*/ 8906256 w 8906256"/>
              <a:gd name="connsiteY8" fmla="*/ 6858000 h 6858000"/>
              <a:gd name="connsiteX9" fmla="*/ 0 w 8906256"/>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06256" h="6858000">
                <a:moveTo>
                  <a:pt x="0" y="0"/>
                </a:moveTo>
                <a:lnTo>
                  <a:pt x="8906256" y="0"/>
                </a:lnTo>
                <a:lnTo>
                  <a:pt x="8906256" y="612648"/>
                </a:lnTo>
                <a:lnTo>
                  <a:pt x="4945285" y="612648"/>
                </a:lnTo>
                <a:lnTo>
                  <a:pt x="3813048" y="612648"/>
                </a:lnTo>
                <a:lnTo>
                  <a:pt x="3813048" y="6099048"/>
                </a:lnTo>
                <a:lnTo>
                  <a:pt x="4945285" y="6099048"/>
                </a:lnTo>
                <a:lnTo>
                  <a:pt x="8906256" y="6099048"/>
                </a:lnTo>
                <a:lnTo>
                  <a:pt x="8906256" y="6858000"/>
                </a:lnTo>
                <a:lnTo>
                  <a:pt x="0" y="6858000"/>
                </a:lnTo>
                <a:close/>
              </a:path>
            </a:pathLst>
          </a:custGeom>
          <a:solidFill>
            <a:schemeClr val="bg2"/>
          </a:solidFill>
        </p:spPr>
        <p:txBody>
          <a:bodyPr wrap="square" anchor="ctr">
            <a:noAutofit/>
          </a:bodyPr>
          <a:lstStyle>
            <a:lvl1pPr marL="0" indent="0" algn="ctr">
              <a:buNone/>
              <a:defRPr/>
            </a:lvl1pPr>
          </a:lstStyle>
          <a:p>
            <a:r>
              <a:rPr lang="en-GB"/>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11" name="Straight Connector 10">
            <a:extLst>
              <a:ext uri="{FF2B5EF4-FFF2-40B4-BE49-F238E27FC236}">
                <a16:creationId xmlns:a16="http://schemas.microsoft.com/office/drawing/2014/main" id="{21A4DAAA-F386-CC30-C391-320517CB5974}"/>
              </a:ext>
            </a:extLst>
          </p:cNvPr>
          <p:cNvCxnSpPr>
            <a:cxnSpLocks/>
          </p:cNvCxnSpPr>
          <p:nvPr userDrawn="1"/>
        </p:nvCxnSpPr>
        <p:spPr>
          <a:xfrm>
            <a:off x="4570412" y="3886200"/>
            <a:ext cx="687185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89B1E0A-D5BC-6920-B6F6-E799F22323B0}"/>
              </a:ext>
            </a:extLst>
          </p:cNvPr>
          <p:cNvCxnSpPr>
            <a:cxnSpLocks/>
          </p:cNvCxnSpPr>
          <p:nvPr userDrawn="1"/>
        </p:nvCxnSpPr>
        <p:spPr>
          <a:xfrm>
            <a:off x="11444684" y="3886200"/>
            <a:ext cx="744141"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434840" y="1389888"/>
            <a:ext cx="6327648" cy="2304288"/>
          </a:xfrm>
        </p:spPr>
        <p:txBody>
          <a:bodyPr/>
          <a:lstStyle>
            <a:lvl1pPr>
              <a:defRPr>
                <a:solidFill>
                  <a:schemeClr val="tx2">
                    <a:lumMod val="50000"/>
                  </a:schemeClr>
                </a:solidFill>
              </a:defRPr>
            </a:lvl1pPr>
          </a:lstStyle>
          <a:p>
            <a:r>
              <a:rPr lang="en-GB"/>
              <a:t>Click to edit Master title style</a:t>
            </a:r>
            <a:endParaRPr lang="en-US" dirty="0"/>
          </a:p>
        </p:txBody>
      </p:sp>
      <p:sp>
        <p:nvSpPr>
          <p:cNvPr id="13" name="Text Placeholder 2">
            <a:extLst>
              <a:ext uri="{FF2B5EF4-FFF2-40B4-BE49-F238E27FC236}">
                <a16:creationId xmlns:a16="http://schemas.microsoft.com/office/drawing/2014/main" id="{B4A24C6E-B46B-052B-14AF-08C705E55A2E}"/>
              </a:ext>
            </a:extLst>
          </p:cNvPr>
          <p:cNvSpPr>
            <a:spLocks noGrp="1"/>
          </p:cNvSpPr>
          <p:nvPr>
            <p:ph type="body" idx="1"/>
          </p:nvPr>
        </p:nvSpPr>
        <p:spPr>
          <a:xfrm>
            <a:off x="5230368" y="3813048"/>
            <a:ext cx="2112264" cy="711200"/>
          </a:xfrm>
        </p:spPr>
        <p:txBody>
          <a:bodyPr anchor="b">
            <a:norm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4" name="Content Placeholder 3">
            <a:extLst>
              <a:ext uri="{FF2B5EF4-FFF2-40B4-BE49-F238E27FC236}">
                <a16:creationId xmlns:a16="http://schemas.microsoft.com/office/drawing/2014/main" id="{D803DA3C-F09E-61FF-139B-50144783786A}"/>
              </a:ext>
            </a:extLst>
          </p:cNvPr>
          <p:cNvSpPr>
            <a:spLocks noGrp="1"/>
          </p:cNvSpPr>
          <p:nvPr>
            <p:ph sz="half" idx="2"/>
          </p:nvPr>
        </p:nvSpPr>
        <p:spPr>
          <a:xfrm>
            <a:off x="5230368"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GB"/>
              <a:t>Click to edit Master text styles</a:t>
            </a:r>
          </a:p>
        </p:txBody>
      </p:sp>
      <p:sp>
        <p:nvSpPr>
          <p:cNvPr id="15" name="Text Placeholder 4">
            <a:extLst>
              <a:ext uri="{FF2B5EF4-FFF2-40B4-BE49-F238E27FC236}">
                <a16:creationId xmlns:a16="http://schemas.microsoft.com/office/drawing/2014/main" id="{8D23143E-34D4-7916-690C-3BE380588664}"/>
              </a:ext>
            </a:extLst>
          </p:cNvPr>
          <p:cNvSpPr>
            <a:spLocks noGrp="1"/>
          </p:cNvSpPr>
          <p:nvPr>
            <p:ph type="body" sz="quarter" idx="3"/>
          </p:nvPr>
        </p:nvSpPr>
        <p:spPr>
          <a:xfrm>
            <a:off x="8074152" y="3813048"/>
            <a:ext cx="1901952" cy="711200"/>
          </a:xfrm>
        </p:spPr>
        <p:txBody>
          <a:bodyPr anchor="b">
            <a:no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Content Placeholder 5">
            <a:extLst>
              <a:ext uri="{FF2B5EF4-FFF2-40B4-BE49-F238E27FC236}">
                <a16:creationId xmlns:a16="http://schemas.microsoft.com/office/drawing/2014/main" id="{6FEC2F71-3E9B-0E18-C638-41C2B0C8D5D6}"/>
              </a:ext>
            </a:extLst>
          </p:cNvPr>
          <p:cNvSpPr>
            <a:spLocks noGrp="1"/>
          </p:cNvSpPr>
          <p:nvPr>
            <p:ph sz="quarter" idx="4"/>
          </p:nvPr>
        </p:nvSpPr>
        <p:spPr>
          <a:xfrm>
            <a:off x="8074152"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GB"/>
              <a:t>Click to edit Master text styles</a:t>
            </a:r>
          </a:p>
        </p:txBody>
      </p:sp>
    </p:spTree>
    <p:extLst>
      <p:ext uri="{BB962C8B-B14F-4D97-AF65-F5344CB8AC3E}">
        <p14:creationId xmlns:p14="http://schemas.microsoft.com/office/powerpoint/2010/main" val="392654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14400" y="1444752"/>
            <a:ext cx="10360152" cy="4416552"/>
          </a:xfrm>
        </p:spPr>
        <p:txBody>
          <a:bodyPr lIns="91440" rIns="91440" anchor="t">
            <a:noAutofit/>
          </a:bodyPr>
          <a:lstStyle>
            <a:lvl1pPr algn="l">
              <a:lnSpc>
                <a:spcPct val="100000"/>
              </a:lnSpc>
              <a:defRPr sz="4000" b="0" cap="none" baseline="0">
                <a:solidFill>
                  <a:schemeClr val="accent1">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7543800" y="5495544"/>
            <a:ext cx="4494212" cy="484632"/>
          </a:xfrm>
        </p:spPr>
        <p:txBody>
          <a:bodyPr anchor="t">
            <a:noAutofit/>
          </a:bodyPr>
          <a:lstStyle>
            <a:lvl1pPr marL="0" indent="0" algn="l">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cxnSp>
        <p:nvCxnSpPr>
          <p:cNvPr id="4" name="Straight Connector 3">
            <a:extLst>
              <a:ext uri="{FF2B5EF4-FFF2-40B4-BE49-F238E27FC236}">
                <a16:creationId xmlns:a16="http://schemas.microsoft.com/office/drawing/2014/main" id="{37B62AAD-BDB5-5645-A722-E6A8180BB714}"/>
              </a:ext>
            </a:extLst>
          </p:cNvPr>
          <p:cNvCxnSpPr>
            <a:cxnSpLocks/>
          </p:cNvCxnSpPr>
          <p:nvPr userDrawn="1"/>
        </p:nvCxnSpPr>
        <p:spPr>
          <a:xfrm>
            <a:off x="7618412" y="6172200"/>
            <a:ext cx="4570413" cy="0"/>
          </a:xfrm>
          <a:prstGeom prst="line">
            <a:avLst/>
          </a:prstGeom>
          <a:ln w="254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64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estion">
    <p:bg>
      <p:bgPr>
        <a:solidFill>
          <a:schemeClr val="accent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D3C4F48-5124-C46E-5828-45F6F65E000F}"/>
              </a:ext>
            </a:extLst>
          </p:cNvPr>
          <p:cNvCxnSpPr>
            <a:cxnSpLocks/>
          </p:cNvCxnSpPr>
          <p:nvPr userDrawn="1"/>
        </p:nvCxnSpPr>
        <p:spPr>
          <a:xfrm>
            <a:off x="0" y="6400800"/>
            <a:ext cx="12188825" cy="0"/>
          </a:xfrm>
          <a:prstGeom prst="line">
            <a:avLst/>
          </a:prstGeom>
          <a:ln w="254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9144000" y="0"/>
            <a:ext cx="2587752" cy="6858000"/>
          </a:xfrm>
          <a:solidFill>
            <a:schemeClr val="bg2"/>
          </a:solidFill>
        </p:spPr>
        <p:txBody>
          <a:bodyPr anchor="ctr"/>
          <a:lstStyle>
            <a:lvl1pPr marL="0" indent="0" algn="ctr">
              <a:buNone/>
              <a:defRPr/>
            </a:lvl1pPr>
          </a:lstStyle>
          <a:p>
            <a:r>
              <a:rPr lang="en-GB"/>
              <a:t>Click icon to add picture</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841248" y="2414016"/>
            <a:ext cx="7013448" cy="3374136"/>
          </a:xfrm>
        </p:spPr>
        <p:txBody>
          <a:bodyPr/>
          <a:lstStyle>
            <a:lvl1pPr>
              <a:defRPr>
                <a:solidFill>
                  <a:schemeClr val="tx2">
                    <a:lumMod val="50000"/>
                  </a:schemeClr>
                </a:solidFill>
              </a:defRPr>
            </a:lvl1pPr>
          </a:lstStyle>
          <a:p>
            <a:r>
              <a:rPr lang="en-GB"/>
              <a:t>Click to edit Master title style</a:t>
            </a:r>
            <a:endParaRPr lang="en-US" dirty="0"/>
          </a:p>
        </p:txBody>
      </p:sp>
    </p:spTree>
    <p:extLst>
      <p:ext uri="{BB962C8B-B14F-4D97-AF65-F5344CB8AC3E}">
        <p14:creationId xmlns:p14="http://schemas.microsoft.com/office/powerpoint/2010/main" val="3363171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717409" y="0"/>
            <a:ext cx="4471416" cy="6858000"/>
          </a:xfrm>
          <a:solidFill>
            <a:schemeClr val="accent1"/>
          </a:solidFill>
        </p:spPr>
        <p:txBody>
          <a:bodyPr anchor="t">
            <a:noAutofit/>
          </a:bodyPr>
          <a:lstStyle>
            <a:lvl1pPr marL="0" indent="0" algn="ctr">
              <a:buNone/>
              <a:defRPr>
                <a:solidFill>
                  <a:schemeClr val="accent2">
                    <a:lumMod val="20000"/>
                    <a:lumOff val="80000"/>
                  </a:schemeClr>
                </a:solidFill>
              </a:defRPr>
            </a:lvl1pPr>
          </a:lstStyle>
          <a:p>
            <a:r>
              <a:rPr lang="en-GB"/>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noAutofit/>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noAutofit/>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3172968"/>
            <a:ext cx="5102352" cy="2029968"/>
          </a:xfrm>
        </p:spPr>
        <p:txBody>
          <a:bodyPr>
            <a:no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noAutofit/>
          </a:bodyPr>
          <a:lstStyle/>
          <a:p>
            <a:r>
              <a:rPr lang="en-GB"/>
              <a:t>Click to edit Master title style</a:t>
            </a:r>
            <a:endParaRPr lang="en-US"/>
          </a:p>
        </p:txBody>
      </p:sp>
      <p:cxnSp>
        <p:nvCxnSpPr>
          <p:cNvPr id="2" name="Straight Connector 1">
            <a:extLst>
              <a:ext uri="{FF2B5EF4-FFF2-40B4-BE49-F238E27FC236}">
                <a16:creationId xmlns:a16="http://schemas.microsoft.com/office/drawing/2014/main" id="{20058072-A976-BB1B-E73B-039CA4102FD7}"/>
              </a:ext>
            </a:extLst>
          </p:cNvPr>
          <p:cNvCxnSpPr>
            <a:cxnSpLocks/>
          </p:cNvCxnSpPr>
          <p:nvPr userDrawn="1"/>
        </p:nvCxnSpPr>
        <p:spPr>
          <a:xfrm flipH="1">
            <a:off x="0" y="2667000"/>
            <a:ext cx="7722689" cy="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8">
            <a:extLst>
              <a:ext uri="{FF2B5EF4-FFF2-40B4-BE49-F238E27FC236}">
                <a16:creationId xmlns:a16="http://schemas.microsoft.com/office/drawing/2014/main" id="{A65D0A25-C9DB-7306-466C-DFD2401F85D4}"/>
              </a:ext>
            </a:extLst>
          </p:cNvPr>
          <p:cNvSpPr>
            <a:spLocks noGrp="1"/>
          </p:cNvSpPr>
          <p:nvPr>
            <p:ph sz="quarter" idx="15"/>
          </p:nvPr>
        </p:nvSpPr>
        <p:spPr>
          <a:xfrm>
            <a:off x="8202168" y="3172968"/>
            <a:ext cx="3255264" cy="2688336"/>
          </a:xfrm>
        </p:spPr>
        <p:txBody>
          <a:bodyPr lIns="91440" tIns="0">
            <a:noAutofit/>
          </a:bodyPr>
          <a:lstStyle>
            <a:lvl1pPr marL="0" indent="0">
              <a:buNone/>
              <a:defRPr sz="2400" cap="all" baseline="0">
                <a:solidFill>
                  <a:schemeClr val="accent2">
                    <a:lumMod val="20000"/>
                    <a:lumOff val="80000"/>
                  </a:schemeClr>
                </a:solidFill>
              </a:defRPr>
            </a:lvl1pPr>
            <a:lvl2pPr marL="0" indent="0">
              <a:spcBef>
                <a:spcPts val="1800"/>
              </a:spcBef>
              <a:buNone/>
              <a:defRPr sz="1600">
                <a:solidFill>
                  <a:schemeClr val="accent2">
                    <a:lumMod val="20000"/>
                    <a:lumOff val="80000"/>
                  </a:schemeClr>
                </a:solidFill>
              </a:defRPr>
            </a:lvl2pPr>
            <a:lvl3pPr>
              <a:defRPr sz="1600"/>
            </a:lvl3pPr>
            <a:lvl4pPr>
              <a:defRPr sz="1600"/>
            </a:lvl4pPr>
            <a:lvl5pPr>
              <a:defRPr sz="1600"/>
            </a:lvl5pPr>
          </a:lstStyle>
          <a:p>
            <a:pPr lvl="0"/>
            <a:r>
              <a:rPr lang="en-GB"/>
              <a:t>Click to edit Master text styles</a:t>
            </a:r>
          </a:p>
          <a:p>
            <a:pPr lvl="1"/>
            <a:r>
              <a:rPr lang="en-GB"/>
              <a:t>Second level</a:t>
            </a:r>
          </a:p>
        </p:txBody>
      </p:sp>
    </p:spTree>
    <p:extLst>
      <p:ext uri="{BB962C8B-B14F-4D97-AF65-F5344CB8AC3E}">
        <p14:creationId xmlns:p14="http://schemas.microsoft.com/office/powerpoint/2010/main" val="2423946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3DE998D3-1DC1-ED0C-84CE-D3710A6AE4A8}"/>
              </a:ext>
            </a:extLst>
          </p:cNvPr>
          <p:cNvSpPr>
            <a:spLocks noGrp="1"/>
          </p:cNvSpPr>
          <p:nvPr>
            <p:ph type="pic" sz="quarter" idx="13"/>
          </p:nvPr>
        </p:nvSpPr>
        <p:spPr>
          <a:xfrm>
            <a:off x="0" y="0"/>
            <a:ext cx="12188825" cy="6858000"/>
          </a:xfrm>
          <a:custGeom>
            <a:avLst/>
            <a:gdLst>
              <a:gd name="connsiteX0" fmla="*/ 0 w 12188825"/>
              <a:gd name="connsiteY0" fmla="*/ 0 h 6858000"/>
              <a:gd name="connsiteX1" fmla="*/ 4341813 w 12188825"/>
              <a:gd name="connsiteY1" fmla="*/ 0 h 6858000"/>
              <a:gd name="connsiteX2" fmla="*/ 4341813 w 12188825"/>
              <a:gd name="connsiteY2" fmla="*/ 4745736 h 6858000"/>
              <a:gd name="connsiteX3" fmla="*/ 4369245 w 12188825"/>
              <a:gd name="connsiteY3" fmla="*/ 4745736 h 6858000"/>
              <a:gd name="connsiteX4" fmla="*/ 4369245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4341813" y="0"/>
                </a:lnTo>
                <a:lnTo>
                  <a:pt x="4341813" y="4745736"/>
                </a:lnTo>
                <a:lnTo>
                  <a:pt x="4369245" y="4745736"/>
                </a:lnTo>
                <a:lnTo>
                  <a:pt x="4369245"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GB"/>
              <a:t>Click icon to add picture</a:t>
            </a:r>
            <a:endParaRPr lang="en-US" dirty="0"/>
          </a:p>
        </p:txBody>
      </p:sp>
      <p:sp>
        <p:nvSpPr>
          <p:cNvPr id="2" name="Title 1"/>
          <p:cNvSpPr>
            <a:spLocks noGrp="1"/>
          </p:cNvSpPr>
          <p:nvPr>
            <p:ph type="title"/>
          </p:nvPr>
        </p:nvSpPr>
        <p:spPr>
          <a:xfrm>
            <a:off x="640081" y="640080"/>
            <a:ext cx="3200400" cy="2084832"/>
          </a:xfrm>
        </p:spPr>
        <p:txBody>
          <a:bodyPr anchor="t">
            <a:noAutofit/>
          </a:bodyPr>
          <a:lstStyle>
            <a:lvl1pPr algn="l">
              <a:lnSpc>
                <a:spcPct val="90000"/>
              </a:lnSpc>
              <a:defRPr sz="4800" b="0" cap="none" baseline="0">
                <a:solidFill>
                  <a:schemeClr val="accent2">
                    <a:lumMod val="20000"/>
                    <a:lumOff val="80000"/>
                  </a:schemeClr>
                </a:solidFill>
              </a:defRPr>
            </a:lvl1pPr>
          </a:lstStyle>
          <a:p>
            <a:r>
              <a:rPr lang="en-GB"/>
              <a:t>Click to edit Master title style</a:t>
            </a:r>
            <a:endParaRPr lang="en-US" dirty="0"/>
          </a:p>
        </p:txBody>
      </p:sp>
      <p:sp>
        <p:nvSpPr>
          <p:cNvPr id="8" name="Rectangle 7">
            <a:extLst>
              <a:ext uri="{FF2B5EF4-FFF2-40B4-BE49-F238E27FC236}">
                <a16:creationId xmlns:a16="http://schemas.microsoft.com/office/drawing/2014/main" id="{15CAA1D0-9CC9-4F01-19B8-029FF0FF1254}"/>
              </a:ext>
            </a:extLst>
          </p:cNvPr>
          <p:cNvSpPr/>
          <p:nvPr userDrawn="1"/>
        </p:nvSpPr>
        <p:spPr>
          <a:xfrm rot="5400000">
            <a:off x="1982661" y="2359152"/>
            <a:ext cx="4745736"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Text Placeholder 2">
            <a:extLst>
              <a:ext uri="{FF2B5EF4-FFF2-40B4-BE49-F238E27FC236}">
                <a16:creationId xmlns:a16="http://schemas.microsoft.com/office/drawing/2014/main" id="{35D20188-2858-4017-16C7-8D8B2EB783AC}"/>
              </a:ext>
            </a:extLst>
          </p:cNvPr>
          <p:cNvSpPr>
            <a:spLocks noGrp="1"/>
          </p:cNvSpPr>
          <p:nvPr>
            <p:ph type="body" idx="14"/>
          </p:nvPr>
        </p:nvSpPr>
        <p:spPr>
          <a:xfrm>
            <a:off x="4873753" y="850260"/>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Content Placeholder 3">
            <a:extLst>
              <a:ext uri="{FF2B5EF4-FFF2-40B4-BE49-F238E27FC236}">
                <a16:creationId xmlns:a16="http://schemas.microsoft.com/office/drawing/2014/main" id="{3351FF95-77DF-46F6-7673-71454E42DC18}"/>
              </a:ext>
            </a:extLst>
          </p:cNvPr>
          <p:cNvSpPr>
            <a:spLocks noGrp="1"/>
          </p:cNvSpPr>
          <p:nvPr>
            <p:ph sz="half" idx="2"/>
          </p:nvPr>
        </p:nvSpPr>
        <p:spPr>
          <a:xfrm>
            <a:off x="4873753" y="1380612"/>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GB"/>
              <a:t>Click to edit Master text styles</a:t>
            </a:r>
          </a:p>
        </p:txBody>
      </p:sp>
      <p:sp>
        <p:nvSpPr>
          <p:cNvPr id="11" name="Text Placeholder 4">
            <a:extLst>
              <a:ext uri="{FF2B5EF4-FFF2-40B4-BE49-F238E27FC236}">
                <a16:creationId xmlns:a16="http://schemas.microsoft.com/office/drawing/2014/main" id="{D585749F-5840-3B72-40A1-A68404430863}"/>
              </a:ext>
            </a:extLst>
          </p:cNvPr>
          <p:cNvSpPr>
            <a:spLocks noGrp="1"/>
          </p:cNvSpPr>
          <p:nvPr>
            <p:ph type="body" sz="quarter" idx="3"/>
          </p:nvPr>
        </p:nvSpPr>
        <p:spPr>
          <a:xfrm>
            <a:off x="4873753" y="2807076"/>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5">
            <a:extLst>
              <a:ext uri="{FF2B5EF4-FFF2-40B4-BE49-F238E27FC236}">
                <a16:creationId xmlns:a16="http://schemas.microsoft.com/office/drawing/2014/main" id="{AA075B67-81C5-7714-2DF6-B942F80605C7}"/>
              </a:ext>
            </a:extLst>
          </p:cNvPr>
          <p:cNvSpPr>
            <a:spLocks noGrp="1"/>
          </p:cNvSpPr>
          <p:nvPr>
            <p:ph sz="quarter" idx="4"/>
          </p:nvPr>
        </p:nvSpPr>
        <p:spPr>
          <a:xfrm>
            <a:off x="4873753" y="3291708"/>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GB"/>
              <a:t>Click to edit Master text styles</a:t>
            </a:r>
          </a:p>
        </p:txBody>
      </p:sp>
    </p:spTree>
    <p:extLst>
      <p:ext uri="{BB962C8B-B14F-4D97-AF65-F5344CB8AC3E}">
        <p14:creationId xmlns:p14="http://schemas.microsoft.com/office/powerpoint/2010/main" val="334811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4" name="Footer Placeholder 3"/>
          <p:cNvSpPr>
            <a:spLocks noGrp="1"/>
          </p:cNvSpPr>
          <p:nvPr>
            <p:ph type="ftr" sz="quarter" idx="11"/>
          </p:nvPr>
        </p:nvSpPr>
        <p:spPr/>
        <p:txBody>
          <a:bodyPr/>
          <a:lstStyle/>
          <a:p>
            <a:r>
              <a:rPr lang="en-US" dirty="0"/>
              <a:t>CLASSICAL LITERATURE</a:t>
            </a:r>
            <a:endParaRPr dirty="0"/>
          </a:p>
        </p:txBody>
      </p:sp>
      <p:sp>
        <p:nvSpPr>
          <p:cNvPr id="3" name="Date Placeholder 2"/>
          <p:cNvSpPr>
            <a:spLocks noGrp="1"/>
          </p:cNvSpPr>
          <p:nvPr>
            <p:ph type="dt" sz="half" idx="10"/>
          </p:nvPr>
        </p:nvSpPr>
        <p:spPr>
          <a:xfrm>
            <a:off x="8836898" y="6172200"/>
            <a:ext cx="1218883" cy="304800"/>
          </a:xfrm>
          <a:prstGeom prst="rect">
            <a:avLst/>
          </a:prstGeom>
        </p:spPr>
        <p:txBody>
          <a:bodyPr/>
          <a:lstStyle/>
          <a:p>
            <a:endParaRPr dirty="0"/>
          </a:p>
        </p:txBody>
      </p:sp>
      <p:sp>
        <p:nvSpPr>
          <p:cNvPr id="5" name="Slide Number Placeholder 4"/>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CLASSICAL LITERATURE</a:t>
            </a:r>
            <a:endParaRPr dirty="0"/>
          </a:p>
        </p:txBody>
      </p:sp>
      <p:sp>
        <p:nvSpPr>
          <p:cNvPr id="2" name="Date Placeholder 1"/>
          <p:cNvSpPr>
            <a:spLocks noGrp="1"/>
          </p:cNvSpPr>
          <p:nvPr>
            <p:ph type="dt" sz="half" idx="10"/>
          </p:nvPr>
        </p:nvSpPr>
        <p:spPr>
          <a:xfrm>
            <a:off x="8836898" y="6172200"/>
            <a:ext cx="1218883" cy="304800"/>
          </a:xfrm>
          <a:prstGeom prst="rect">
            <a:avLst/>
          </a:prstGeom>
        </p:spPr>
        <p:txBody>
          <a:bodyPr/>
          <a:lstStyle/>
          <a:p>
            <a:endParaRPr dirty="0"/>
          </a:p>
        </p:txBody>
      </p:sp>
      <p:sp>
        <p:nvSpPr>
          <p:cNvPr id="4" name="Slide Number Placeholder 3"/>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vl1pPr>
          </a:lstStyle>
          <a:p>
            <a:r>
              <a:rPr lang="en-US" dirty="0"/>
              <a:t>CLICK TO EDIT MASTER TITLE STYLE</a:t>
            </a:r>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atin typeface="Book Antiqua" panose="02040602050305030304" pitchFamily="18" charset="0"/>
              </a:defRPr>
            </a:lvl1pPr>
          </a:lstStyle>
          <a:p>
            <a:r>
              <a:rPr lang="en-US" dirty="0"/>
              <a:t>CLICK TO EDIT MASTER TITLE STYLE</a:t>
            </a:r>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dirty="0"/>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400">
                <a:solidFill>
                  <a:schemeClr val="tx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8883" y="431800"/>
            <a:ext cx="9751060" cy="162560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218883" y="2362200"/>
            <a:ext cx="9751060" cy="3708400"/>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Footer Placeholder 4"/>
          <p:cNvSpPr>
            <a:spLocks noGrp="1"/>
          </p:cNvSpPr>
          <p:nvPr>
            <p:ph type="ftr" sz="quarter" idx="3"/>
          </p:nvPr>
        </p:nvSpPr>
        <p:spPr>
          <a:xfrm rot="5400000">
            <a:off x="11183112" y="5413248"/>
            <a:ext cx="1298448" cy="219456"/>
          </a:xfrm>
          <a:prstGeom prst="rect">
            <a:avLst/>
          </a:prstGeom>
        </p:spPr>
        <p:txBody>
          <a:bodyPr vert="horz" lIns="91440" tIns="45720" rIns="91440" bIns="45720" rtlCol="0" anchor="ctr">
            <a:noAutofit/>
          </a:bodyPr>
          <a:lstStyle>
            <a:lvl1pPr algn="r">
              <a:defRPr sz="800" cap="all" baseline="0">
                <a:solidFill>
                  <a:schemeClr val="accent2">
                    <a:lumMod val="20000"/>
                    <a:lumOff val="80000"/>
                  </a:schemeClr>
                </a:solidFill>
              </a:defRPr>
            </a:lvl1pPr>
          </a:lstStyle>
          <a:p>
            <a:r>
              <a:rPr lang="en-US" dirty="0"/>
              <a:t>CLASSICAL LITERATURE</a:t>
            </a:r>
          </a:p>
        </p:txBody>
      </p:sp>
      <p:sp>
        <p:nvSpPr>
          <p:cNvPr id="6" name="Slide Number Placeholder 5"/>
          <p:cNvSpPr>
            <a:spLocks noGrp="1"/>
          </p:cNvSpPr>
          <p:nvPr>
            <p:ph type="sldNum" sz="quarter" idx="4"/>
          </p:nvPr>
        </p:nvSpPr>
        <p:spPr>
          <a:xfrm>
            <a:off x="11565572" y="6245352"/>
            <a:ext cx="548640" cy="457200"/>
          </a:xfrm>
          <a:prstGeom prst="rect">
            <a:avLst/>
          </a:prstGeom>
        </p:spPr>
        <p:txBody>
          <a:bodyPr vert="horz" lIns="0" tIns="0" rIns="0" bIns="0" rtlCol="0" anchor="ctr">
            <a:noAutofit/>
          </a:bodyPr>
          <a:lstStyle>
            <a:lvl1pPr algn="ctr">
              <a:defRPr sz="3000">
                <a:solidFill>
                  <a:schemeClr val="accent2">
                    <a:lumMod val="20000"/>
                    <a:lumOff val="80000"/>
                  </a:schemeClr>
                </a:solidFill>
                <a:latin typeface="+mj-lt"/>
              </a:defRPr>
            </a:lvl1p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73" r:id="rId1"/>
    <p:sldLayoutId id="2147483766" r:id="rId2"/>
    <p:sldLayoutId id="2147483767" r:id="rId3"/>
    <p:sldLayoutId id="2147483768" r:id="rId4"/>
    <p:sldLayoutId id="2147483769" r:id="rId5"/>
    <p:sldLayoutId id="2147483759" r:id="rId6"/>
    <p:sldLayoutId id="2147483770" r:id="rId7"/>
    <p:sldLayoutId id="2147483771" r:id="rId8"/>
    <p:sldLayoutId id="2147483772" r:id="rId9"/>
    <p:sldLayoutId id="2147483774" r:id="rId10"/>
    <p:sldLayoutId id="2147483775" r:id="rId11"/>
    <p:sldLayoutId id="2147483762" r:id="rId12"/>
    <p:sldLayoutId id="2147483763" r:id="rId13"/>
    <p:sldLayoutId id="2147483764" r:id="rId14"/>
    <p:sldLayoutId id="2147483765"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spcBef>
          <a:spcPct val="0"/>
        </a:spcBef>
        <a:buNone/>
        <a:defRPr sz="4800" kern="1200" cap="all" spc="100" baseline="0">
          <a:solidFill>
            <a:schemeClr val="tx1">
              <a:lumMod val="50000"/>
            </a:schemeClr>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24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20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8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5">
            <a:extLst>
              <a:ext uri="{FF2B5EF4-FFF2-40B4-BE49-F238E27FC236}">
                <a16:creationId xmlns:a16="http://schemas.microsoft.com/office/drawing/2014/main" id="{B2CFDBFB-F04E-9E7A-5F81-0667FBC14334}"/>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140000"/>
                    </a14:imgEffect>
                    <a14:imgEffect>
                      <a14:brightnessContrast bright="-60000" contrast="-10000"/>
                    </a14:imgEffect>
                  </a14:imgLayer>
                </a14:imgProps>
              </a:ext>
              <a:ext uri="{28A0092B-C50C-407E-A947-70E740481C1C}">
                <a14:useLocalDpi xmlns:a14="http://schemas.microsoft.com/office/drawing/2010/main" val="0"/>
              </a:ext>
            </a:extLst>
          </a:blip>
          <a:srcRect l="7271" r="4306" b="-1"/>
          <a:stretch>
            <a:fillRect/>
          </a:stretch>
        </p:blipFill>
        <p:spPr>
          <a:xfrm>
            <a:off x="-1" y="10"/>
            <a:ext cx="12188825" cy="6857990"/>
          </a:xfrm>
          <a:noFill/>
        </p:spPr>
      </p:pic>
      <p:sp>
        <p:nvSpPr>
          <p:cNvPr id="3" name="Title 2">
            <a:extLst>
              <a:ext uri="{FF2B5EF4-FFF2-40B4-BE49-F238E27FC236}">
                <a16:creationId xmlns:a16="http://schemas.microsoft.com/office/drawing/2014/main" id="{44A635A2-CC0C-270C-AC8A-59116BD6AE1E}"/>
              </a:ext>
            </a:extLst>
          </p:cNvPr>
          <p:cNvSpPr>
            <a:spLocks noGrp="1"/>
          </p:cNvSpPr>
          <p:nvPr>
            <p:ph type="title"/>
          </p:nvPr>
        </p:nvSpPr>
        <p:spPr>
          <a:xfrm>
            <a:off x="1217266" y="2511184"/>
            <a:ext cx="9754291" cy="1277856"/>
          </a:xfrm>
        </p:spPr>
        <p:txBody>
          <a:bodyPr anchor="t">
            <a:normAutofit/>
          </a:bodyPr>
          <a:lstStyle/>
          <a:p>
            <a:r>
              <a:rPr lang="en-US" sz="7200" dirty="0"/>
              <a:t>A Female Warrior?</a:t>
            </a:r>
          </a:p>
        </p:txBody>
      </p:sp>
      <p:sp>
        <p:nvSpPr>
          <p:cNvPr id="6" name="Text Placeholder 5">
            <a:extLst>
              <a:ext uri="{FF2B5EF4-FFF2-40B4-BE49-F238E27FC236}">
                <a16:creationId xmlns:a16="http://schemas.microsoft.com/office/drawing/2014/main" id="{0E430ABE-5769-388C-63FF-B1EA6AB45373}"/>
              </a:ext>
            </a:extLst>
          </p:cNvPr>
          <p:cNvSpPr>
            <a:spLocks noGrp="1"/>
          </p:cNvSpPr>
          <p:nvPr>
            <p:ph type="body" idx="1"/>
          </p:nvPr>
        </p:nvSpPr>
        <p:spPr>
          <a:xfrm>
            <a:off x="1380679" y="3789040"/>
            <a:ext cx="9427464" cy="987552"/>
          </a:xfrm>
        </p:spPr>
        <p:txBody>
          <a:bodyPr anchor="t">
            <a:normAutofit/>
          </a:bodyPr>
          <a:lstStyle/>
          <a:p>
            <a:pPr>
              <a:spcAft>
                <a:spcPts val="600"/>
              </a:spcAft>
            </a:pPr>
            <a:r>
              <a:rPr lang="en-GB" dirty="0"/>
              <a:t>'If it was a man, we would say that's a warrior's grave’</a:t>
            </a:r>
            <a:endParaRPr lang="en-US" dirty="0">
              <a:highlight>
                <a:srgbClr val="FF0000"/>
              </a:highlight>
            </a:endParaRPr>
          </a:p>
          <a:p>
            <a:pPr>
              <a:spcAft>
                <a:spcPts val="600"/>
              </a:spcAft>
            </a:pPr>
            <a:r>
              <a:rPr lang="en-GB" dirty="0"/>
              <a:t>- Laura Geggel (2025)</a:t>
            </a:r>
          </a:p>
        </p:txBody>
      </p:sp>
    </p:spTree>
    <p:extLst>
      <p:ext uri="{BB962C8B-B14F-4D97-AF65-F5344CB8AC3E}">
        <p14:creationId xmlns:p14="http://schemas.microsoft.com/office/powerpoint/2010/main" val="3796457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7574BA57-B0B5-8D24-E04D-5D19962F46D2}"/>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p:blipFill>
        <p:spPr>
          <a:xfrm>
            <a:off x="8844979" y="0"/>
            <a:ext cx="2417444" cy="6858000"/>
          </a:xfrm>
          <a:noFill/>
        </p:spPr>
      </p:pic>
      <p:sp>
        <p:nvSpPr>
          <p:cNvPr id="7" name="Slide Number Placeholder 6">
            <a:extLst>
              <a:ext uri="{FF2B5EF4-FFF2-40B4-BE49-F238E27FC236}">
                <a16:creationId xmlns:a16="http://schemas.microsoft.com/office/drawing/2014/main" id="{4F406CB4-E4D5-97C2-AEE7-21F92E34EA7B}"/>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2</a:t>
            </a:fld>
            <a:endParaRPr lang="en-US"/>
          </a:p>
        </p:txBody>
      </p:sp>
      <p:sp>
        <p:nvSpPr>
          <p:cNvPr id="10" name="Content Placeholder 9">
            <a:extLst>
              <a:ext uri="{FF2B5EF4-FFF2-40B4-BE49-F238E27FC236}">
                <a16:creationId xmlns:a16="http://schemas.microsoft.com/office/drawing/2014/main" id="{54D06F93-BADF-B868-37D1-DA06AE928C1E}"/>
              </a:ext>
            </a:extLst>
          </p:cNvPr>
          <p:cNvSpPr>
            <a:spLocks noGrp="1"/>
          </p:cNvSpPr>
          <p:nvPr>
            <p:ph sz="quarter" idx="14"/>
          </p:nvPr>
        </p:nvSpPr>
        <p:spPr>
          <a:xfrm>
            <a:off x="1845940" y="3068960"/>
            <a:ext cx="6065812" cy="3072384"/>
          </a:xfrm>
        </p:spPr>
        <p:txBody>
          <a:bodyPr>
            <a:normAutofit lnSpcReduction="10000"/>
          </a:bodyPr>
          <a:lstStyle/>
          <a:p>
            <a:r>
              <a:rPr lang="en-US" sz="2000" dirty="0"/>
              <a:t>A brief look into Viking society and social roles. </a:t>
            </a:r>
          </a:p>
          <a:p>
            <a:r>
              <a:rPr lang="en-US" sz="2000" dirty="0"/>
              <a:t>Early archaeology and Viking burials. </a:t>
            </a:r>
          </a:p>
          <a:p>
            <a:r>
              <a:rPr lang="en-US" sz="2000" dirty="0"/>
              <a:t>A case study of Bj. 581. </a:t>
            </a:r>
          </a:p>
          <a:p>
            <a:r>
              <a:rPr lang="en-US" sz="2000" dirty="0"/>
              <a:t>Understanding why this error was sustained and contested through theorists such as Micheal Faucoult and Judith Butler. </a:t>
            </a:r>
          </a:p>
          <a:p>
            <a:r>
              <a:rPr lang="en-US" sz="2000" dirty="0"/>
              <a:t>Looking to the future of sex and gender in archaeology. </a:t>
            </a:r>
          </a:p>
        </p:txBody>
      </p:sp>
      <p:sp>
        <p:nvSpPr>
          <p:cNvPr id="3" name="Title 2">
            <a:extLst>
              <a:ext uri="{FF2B5EF4-FFF2-40B4-BE49-F238E27FC236}">
                <a16:creationId xmlns:a16="http://schemas.microsoft.com/office/drawing/2014/main" id="{EA297CFA-6E96-2C78-BAF9-FECDA0D2C023}"/>
              </a:ext>
            </a:extLst>
          </p:cNvPr>
          <p:cNvSpPr>
            <a:spLocks noGrp="1"/>
          </p:cNvSpPr>
          <p:nvPr>
            <p:ph type="title"/>
          </p:nvPr>
        </p:nvSpPr>
        <p:spPr>
          <a:xfrm>
            <a:off x="621804" y="1042416"/>
            <a:ext cx="6858000" cy="1700784"/>
          </a:xfrm>
        </p:spPr>
        <p:txBody>
          <a:bodyPr anchor="t">
            <a:normAutofit/>
          </a:bodyPr>
          <a:lstStyle/>
          <a:p>
            <a:r>
              <a:rPr lang="en-US" dirty="0"/>
              <a:t>Contents:</a:t>
            </a:r>
          </a:p>
        </p:txBody>
      </p:sp>
    </p:spTree>
    <p:extLst>
      <p:ext uri="{BB962C8B-B14F-4D97-AF65-F5344CB8AC3E}">
        <p14:creationId xmlns:p14="http://schemas.microsoft.com/office/powerpoint/2010/main" val="177929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D88DD74C-0A4B-3D88-24B0-18CA695DB22C}"/>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3068" r="13068"/>
          <a:stretch/>
        </p:blipFill>
        <p:spPr>
          <a:xfrm>
            <a:off x="0" y="105"/>
            <a:ext cx="3355848" cy="6857790"/>
          </a:xfrm>
          <a:prstGeom prst="rect">
            <a:avLst/>
          </a:prstGeom>
          <a:noFill/>
        </p:spPr>
      </p:pic>
      <p:sp>
        <p:nvSpPr>
          <p:cNvPr id="16" name="Slide Number Placeholder 15">
            <a:extLst>
              <a:ext uri="{FF2B5EF4-FFF2-40B4-BE49-F238E27FC236}">
                <a16:creationId xmlns:a16="http://schemas.microsoft.com/office/drawing/2014/main" id="{29AE97BE-9F33-81A3-2D36-C923C197D023}"/>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3</a:t>
            </a:fld>
            <a:endParaRPr lang="en-US"/>
          </a:p>
        </p:txBody>
      </p:sp>
      <p:sp>
        <p:nvSpPr>
          <p:cNvPr id="5" name="Content Placeholder 4">
            <a:extLst>
              <a:ext uri="{FF2B5EF4-FFF2-40B4-BE49-F238E27FC236}">
                <a16:creationId xmlns:a16="http://schemas.microsoft.com/office/drawing/2014/main" id="{EB1EEE33-5B3D-A31B-F560-8AE9AA449549}"/>
              </a:ext>
            </a:extLst>
          </p:cNvPr>
          <p:cNvSpPr>
            <a:spLocks noGrp="1"/>
          </p:cNvSpPr>
          <p:nvPr>
            <p:ph sz="quarter" idx="14"/>
          </p:nvPr>
        </p:nvSpPr>
        <p:spPr>
          <a:xfrm>
            <a:off x="4080448" y="1969448"/>
            <a:ext cx="7397496" cy="4248472"/>
          </a:xfrm>
        </p:spPr>
        <p:txBody>
          <a:bodyPr>
            <a:normAutofit/>
          </a:bodyPr>
          <a:lstStyle/>
          <a:p>
            <a:pPr>
              <a:buFont typeface="Wingdings" panose="05000000000000000000" pitchFamily="2" charset="2"/>
              <a:buChar char="v"/>
            </a:pPr>
            <a:r>
              <a:rPr lang="en-US" sz="2000" dirty="0"/>
              <a:t>Traditionally, Vikings are presented as a barbaric cataclysmic society that were heavily male dominated </a:t>
            </a:r>
            <a:r>
              <a:rPr lang="en-US" sz="1400" dirty="0"/>
              <a:t>(Dickson, 2021, p.5). </a:t>
            </a:r>
          </a:p>
          <a:p>
            <a:pPr marL="0" indent="0">
              <a:buNone/>
            </a:pPr>
            <a:endParaRPr lang="en-US" sz="1800" dirty="0"/>
          </a:p>
          <a:p>
            <a:pPr>
              <a:buFont typeface="Wingdings" panose="05000000000000000000" pitchFamily="2" charset="2"/>
              <a:buChar char="v"/>
            </a:pPr>
            <a:r>
              <a:rPr lang="en-US" sz="2000" dirty="0"/>
              <a:t>Social roles were shown to be much like Western ones, with the men being landowners and warriors while the women were often overlooked and written off as the invisible homemakers </a:t>
            </a:r>
            <a:r>
              <a:rPr lang="en-US" sz="1400" dirty="0"/>
              <a:t>(Dickson, 2021, p.5). </a:t>
            </a:r>
          </a:p>
          <a:p>
            <a:pPr marL="0" indent="0">
              <a:buNone/>
            </a:pPr>
            <a:endParaRPr lang="en-US" sz="1800" dirty="0"/>
          </a:p>
          <a:p>
            <a:pPr>
              <a:buFont typeface="Wingdings" panose="05000000000000000000" pitchFamily="2" charset="2"/>
              <a:buChar char="v"/>
            </a:pPr>
            <a:r>
              <a:rPr lang="en-US" sz="2000" dirty="0"/>
              <a:t>Despite this assumption, Viking mythos depicts woman as having strong, powerful roles in wartime, labelled as shieldmaidens in Icelandic Sagas </a:t>
            </a:r>
            <a:r>
              <a:rPr lang="en-US" sz="1400" dirty="0"/>
              <a:t>(Dickson, 2021, p.7). </a:t>
            </a:r>
          </a:p>
          <a:p>
            <a:pPr>
              <a:buFont typeface="Wingdings" panose="05000000000000000000" pitchFamily="2" charset="2"/>
              <a:buChar char="v"/>
            </a:pPr>
            <a:endParaRPr lang="en-US" sz="1800" dirty="0"/>
          </a:p>
          <a:p>
            <a:pPr>
              <a:buFont typeface="Wingdings" panose="05000000000000000000" pitchFamily="2" charset="2"/>
              <a:buChar char="v"/>
            </a:pPr>
            <a:endParaRPr lang="en-US" sz="1800" dirty="0"/>
          </a:p>
        </p:txBody>
      </p:sp>
      <p:sp>
        <p:nvSpPr>
          <p:cNvPr id="4" name="Title 3">
            <a:extLst>
              <a:ext uri="{FF2B5EF4-FFF2-40B4-BE49-F238E27FC236}">
                <a16:creationId xmlns:a16="http://schemas.microsoft.com/office/drawing/2014/main" id="{B6F46FAC-1340-7933-3843-9D3028F2B157}"/>
              </a:ext>
            </a:extLst>
          </p:cNvPr>
          <p:cNvSpPr>
            <a:spLocks noGrp="1"/>
          </p:cNvSpPr>
          <p:nvPr>
            <p:ph type="title"/>
          </p:nvPr>
        </p:nvSpPr>
        <p:spPr>
          <a:xfrm>
            <a:off x="3718148" y="651168"/>
            <a:ext cx="7397496" cy="1060728"/>
          </a:xfrm>
        </p:spPr>
        <p:txBody>
          <a:bodyPr anchor="t">
            <a:normAutofit/>
          </a:bodyPr>
          <a:lstStyle/>
          <a:p>
            <a:r>
              <a:rPr lang="en-US" dirty="0"/>
              <a:t>Viking society:</a:t>
            </a:r>
          </a:p>
        </p:txBody>
      </p:sp>
      <p:sp>
        <p:nvSpPr>
          <p:cNvPr id="9" name="Content Placeholder 4">
            <a:extLst>
              <a:ext uri="{FF2B5EF4-FFF2-40B4-BE49-F238E27FC236}">
                <a16:creationId xmlns:a16="http://schemas.microsoft.com/office/drawing/2014/main" id="{B0609040-B9EB-4094-2E7E-70A7E07F72E5}"/>
              </a:ext>
            </a:extLst>
          </p:cNvPr>
          <p:cNvSpPr txBox="1">
            <a:spLocks/>
          </p:cNvSpPr>
          <p:nvPr/>
        </p:nvSpPr>
        <p:spPr>
          <a:xfrm>
            <a:off x="3718148" y="1700808"/>
            <a:ext cx="7397496" cy="4248472"/>
          </a:xfrm>
          <a:prstGeom prst="rect">
            <a:avLst/>
          </a:prstGeom>
        </p:spPr>
        <p:txBody>
          <a:bodyPr vert="horz" lIns="91440" tIns="45720" rIns="91440" bIns="45720" rtlCol="0">
            <a:normAutofit/>
          </a:bodyPr>
          <a:lst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a:lstStyle>
          <a:p>
            <a:pPr>
              <a:buFont typeface="Wingdings" panose="05000000000000000000" pitchFamily="2" charset="2"/>
              <a:buChar char="v"/>
            </a:pPr>
            <a:endParaRPr lang="en-US" sz="1800" dirty="0"/>
          </a:p>
        </p:txBody>
      </p:sp>
    </p:spTree>
    <p:extLst>
      <p:ext uri="{BB962C8B-B14F-4D97-AF65-F5344CB8AC3E}">
        <p14:creationId xmlns:p14="http://schemas.microsoft.com/office/powerpoint/2010/main" val="161659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B6A135-BE1D-A6EC-7E22-1FF9021DF8FF}"/>
              </a:ext>
            </a:extLst>
          </p:cNvPr>
          <p:cNvSpPr>
            <a:spLocks noGrp="1"/>
          </p:cNvSpPr>
          <p:nvPr>
            <p:ph type="title"/>
          </p:nvPr>
        </p:nvSpPr>
        <p:spPr>
          <a:xfrm>
            <a:off x="137770" y="260648"/>
            <a:ext cx="8568952" cy="1080120"/>
          </a:xfrm>
        </p:spPr>
        <p:txBody>
          <a:bodyPr/>
          <a:lstStyle/>
          <a:p>
            <a:r>
              <a:rPr lang="en-US" sz="4400" dirty="0"/>
              <a:t>Early archaeology and Viking Burials</a:t>
            </a:r>
          </a:p>
        </p:txBody>
      </p:sp>
      <p:sp>
        <p:nvSpPr>
          <p:cNvPr id="3" name="Content Placeholder 2">
            <a:extLst>
              <a:ext uri="{FF2B5EF4-FFF2-40B4-BE49-F238E27FC236}">
                <a16:creationId xmlns:a16="http://schemas.microsoft.com/office/drawing/2014/main" id="{23782B3E-B6E4-9B0C-CA85-86A4154B165F}"/>
              </a:ext>
            </a:extLst>
          </p:cNvPr>
          <p:cNvSpPr>
            <a:spLocks noGrp="1"/>
          </p:cNvSpPr>
          <p:nvPr>
            <p:ph sz="quarter" idx="14"/>
          </p:nvPr>
        </p:nvSpPr>
        <p:spPr>
          <a:xfrm>
            <a:off x="273078" y="1996316"/>
            <a:ext cx="8278315" cy="4477636"/>
          </a:xfrm>
        </p:spPr>
        <p:txBody>
          <a:bodyPr>
            <a:normAutofit lnSpcReduction="10000"/>
          </a:bodyPr>
          <a:lstStyle/>
          <a:p>
            <a:pPr>
              <a:buFont typeface="Wingdings" panose="05000000000000000000" pitchFamily="2" charset="2"/>
              <a:buChar char="v"/>
            </a:pPr>
            <a:r>
              <a:rPr lang="en-US" sz="1800" dirty="0"/>
              <a:t>Early archaeology was highly androcentric, meaning excavations were done though a Western, male lens </a:t>
            </a:r>
            <a:r>
              <a:rPr lang="en-US" sz="1400" dirty="0"/>
              <a:t>(Skogstrand, 2010, p.57; Conkey, 2003, p.869)</a:t>
            </a:r>
            <a:r>
              <a:rPr lang="en-US" sz="1800" dirty="0"/>
              <a:t>. This bias was passed onto the deciphering of ancient societal structures, leaving women stuck in the role of the domestic. </a:t>
            </a:r>
          </a:p>
          <a:p>
            <a:pPr>
              <a:buFont typeface="Wingdings" panose="05000000000000000000" pitchFamily="2" charset="2"/>
              <a:buChar char="v"/>
            </a:pPr>
            <a:r>
              <a:rPr lang="en-US" sz="1800" dirty="0"/>
              <a:t>This was no different when Viking burial sites were being found and excavated. As it was the time before DNA sequencing, gender was assumed through the grave goods and bone analysis </a:t>
            </a:r>
            <a:r>
              <a:rPr lang="en-US" altLang="en-US" sz="1400" dirty="0">
                <a:latin typeface="Times New Roman" panose="02020603050405020304" pitchFamily="18" charset="0"/>
                <a:cs typeface="Times New Roman" panose="02020603050405020304" pitchFamily="18" charset="0"/>
              </a:rPr>
              <a:t>(NOVÁČEK, et al., 2022, p.404)</a:t>
            </a:r>
            <a:r>
              <a:rPr lang="en-US" altLang="en-US" sz="1400" dirty="0">
                <a:latin typeface="Arial" panose="020B0604020202020204" pitchFamily="34" charset="0"/>
                <a:cs typeface="Times New Roman" panose="02020603050405020304" pitchFamily="18" charset="0"/>
              </a:rPr>
              <a:t> </a:t>
            </a:r>
            <a:r>
              <a:rPr lang="en-US" sz="1800" dirty="0"/>
              <a:t>which allowed for these biases to blossom into academic works. </a:t>
            </a:r>
          </a:p>
          <a:p>
            <a:pPr>
              <a:buFont typeface="Wingdings" panose="05000000000000000000" pitchFamily="2" charset="2"/>
              <a:buChar char="v"/>
            </a:pPr>
            <a:r>
              <a:rPr lang="en-US" sz="1800" dirty="0"/>
              <a:t>An example of this is the burial Bj.581 which was excavated in the late 19</a:t>
            </a:r>
            <a:r>
              <a:rPr lang="en-US" sz="1800" baseline="30000" dirty="0"/>
              <a:t>th</a:t>
            </a:r>
            <a:r>
              <a:rPr lang="en-US" sz="1800" dirty="0"/>
              <a:t> century by Hjalmar Stolpe, a pioneering antiquarian </a:t>
            </a:r>
            <a:r>
              <a:rPr lang="en-US" sz="1400" dirty="0"/>
              <a:t>(Price et al., 2019, pp.182-184). </a:t>
            </a:r>
          </a:p>
          <a:p>
            <a:pPr>
              <a:buFont typeface="Wingdings" panose="05000000000000000000" pitchFamily="2" charset="2"/>
              <a:buChar char="v"/>
            </a:pPr>
            <a:r>
              <a:rPr lang="en-US" sz="1800" dirty="0"/>
              <a:t>With the burial, depicted in the picture, being filled with highly offensive weaponry it was determined at the time that it was the grave of a male warrior </a:t>
            </a:r>
            <a:r>
              <a:rPr lang="en-US" sz="1400" dirty="0"/>
              <a:t>(Price et al., 2019, p.189).  </a:t>
            </a:r>
          </a:p>
          <a:p>
            <a:pPr>
              <a:buFont typeface="Wingdings" panose="05000000000000000000" pitchFamily="2" charset="2"/>
              <a:buChar char="v"/>
            </a:pPr>
            <a:r>
              <a:rPr lang="en-US" sz="1800" dirty="0"/>
              <a:t>Scientific developments in the last few decades have enabled bioarcheologists to discover the sex of certain burial sites, with this they were able to discover that the male warrior was instead a woman </a:t>
            </a:r>
            <a:r>
              <a:rPr lang="en-US" sz="1400" dirty="0"/>
              <a:t>(Price et al., 2019, p.191). </a:t>
            </a:r>
            <a:endParaRPr lang="en-US" sz="1800" dirty="0"/>
          </a:p>
        </p:txBody>
      </p:sp>
      <p:sp>
        <p:nvSpPr>
          <p:cNvPr id="9" name="Slide Number Placeholder 8">
            <a:extLst>
              <a:ext uri="{FF2B5EF4-FFF2-40B4-BE49-F238E27FC236}">
                <a16:creationId xmlns:a16="http://schemas.microsoft.com/office/drawing/2014/main" id="{C696A836-17BB-0246-BB76-7E07F4C9A030}"/>
              </a:ext>
            </a:extLst>
          </p:cNvPr>
          <p:cNvSpPr>
            <a:spLocks noGrp="1"/>
          </p:cNvSpPr>
          <p:nvPr>
            <p:ph type="sldNum" sz="quarter" idx="12"/>
          </p:nvPr>
        </p:nvSpPr>
        <p:spPr/>
        <p:txBody>
          <a:bodyPr/>
          <a:lstStyle/>
          <a:p>
            <a:fld id="{DF28FB93-0A08-4E7D-8E63-9EFA29F1E093}" type="slidenum">
              <a:rPr lang="en-US" smtClean="0"/>
              <a:pPr/>
              <a:t>4</a:t>
            </a:fld>
            <a:endParaRPr lang="en-US" dirty="0"/>
          </a:p>
        </p:txBody>
      </p:sp>
      <p:pic>
        <p:nvPicPr>
          <p:cNvPr id="11" name="Picture Placeholder 10">
            <a:extLst>
              <a:ext uri="{FF2B5EF4-FFF2-40B4-BE49-F238E27FC236}">
                <a16:creationId xmlns:a16="http://schemas.microsoft.com/office/drawing/2014/main" id="{A1D1666D-79AA-2AA6-FBCD-F143363C104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3224" r="5144" b="3800"/>
          <a:stretch>
            <a:fillRect/>
          </a:stretch>
        </p:blipFill>
        <p:spPr>
          <a:xfrm>
            <a:off x="8686700" y="-14244"/>
            <a:ext cx="3502125" cy="6872244"/>
          </a:xfrm>
          <a:prstGeom prst="rect">
            <a:avLst/>
          </a:prstGeom>
          <a:solidFill>
            <a:srgbClr val="E7E4E6"/>
          </a:solidFill>
        </p:spPr>
      </p:pic>
    </p:spTree>
    <p:extLst>
      <p:ext uri="{BB962C8B-B14F-4D97-AF65-F5344CB8AC3E}">
        <p14:creationId xmlns:p14="http://schemas.microsoft.com/office/powerpoint/2010/main" val="239954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ED1D2-03AA-CF43-1BF3-A5C1570DC32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0FCFA7-6269-742A-DA59-46FC5B2539CF}"/>
              </a:ext>
            </a:extLst>
          </p:cNvPr>
          <p:cNvSpPr>
            <a:spLocks noGrp="1"/>
          </p:cNvSpPr>
          <p:nvPr>
            <p:ph type="title"/>
          </p:nvPr>
        </p:nvSpPr>
        <p:spPr>
          <a:xfrm>
            <a:off x="3718148" y="155448"/>
            <a:ext cx="9001000" cy="1080120"/>
          </a:xfrm>
        </p:spPr>
        <p:txBody>
          <a:bodyPr/>
          <a:lstStyle/>
          <a:p>
            <a:r>
              <a:rPr lang="en-US" sz="4400" dirty="0"/>
              <a:t>Bj. 581 and its significance: </a:t>
            </a:r>
          </a:p>
        </p:txBody>
      </p:sp>
      <p:sp>
        <p:nvSpPr>
          <p:cNvPr id="3" name="Content Placeholder 2">
            <a:extLst>
              <a:ext uri="{FF2B5EF4-FFF2-40B4-BE49-F238E27FC236}">
                <a16:creationId xmlns:a16="http://schemas.microsoft.com/office/drawing/2014/main" id="{4F223BF1-E005-B233-F7B7-44FA9AC6D2D3}"/>
              </a:ext>
            </a:extLst>
          </p:cNvPr>
          <p:cNvSpPr>
            <a:spLocks noGrp="1"/>
          </p:cNvSpPr>
          <p:nvPr>
            <p:ph sz="quarter" idx="14"/>
          </p:nvPr>
        </p:nvSpPr>
        <p:spPr>
          <a:xfrm>
            <a:off x="3805427" y="1776081"/>
            <a:ext cx="7781982" cy="4920658"/>
          </a:xfrm>
        </p:spPr>
        <p:txBody>
          <a:bodyPr>
            <a:normAutofit/>
          </a:bodyPr>
          <a:lstStyle/>
          <a:p>
            <a:pPr>
              <a:buFont typeface="Wingdings" panose="05000000000000000000" pitchFamily="2" charset="2"/>
              <a:buChar char="v"/>
            </a:pPr>
            <a:r>
              <a:rPr lang="en-US" sz="1800" dirty="0"/>
              <a:t>As previously stated, Bj.581 is a burial site in Birka, a ‘Viking settlement on the island of Björkö’ and well known for being one of the first urban centers set up in Sweden </a:t>
            </a:r>
            <a:r>
              <a:rPr lang="en-US" sz="1400" dirty="0"/>
              <a:t>(Price et al., 2019, p.182)</a:t>
            </a:r>
            <a:r>
              <a:rPr lang="en-US" sz="1800" dirty="0"/>
              <a:t>. </a:t>
            </a:r>
          </a:p>
          <a:p>
            <a:pPr>
              <a:buFont typeface="Wingdings" panose="05000000000000000000" pitchFamily="2" charset="2"/>
              <a:buChar char="v"/>
            </a:pPr>
            <a:r>
              <a:rPr lang="en-US" sz="1800" dirty="0"/>
              <a:t>It was one of 1100 burial sites, one of 75 with more than one offensive weapon and, most importantly, one of 2 with a ‘full complement of weapons’ </a:t>
            </a:r>
            <a:r>
              <a:rPr lang="en-US" sz="1400" dirty="0"/>
              <a:t>(Price et al., 2019, p.184). </a:t>
            </a:r>
            <a:endParaRPr lang="en-US" sz="1600" dirty="0"/>
          </a:p>
          <a:p>
            <a:pPr>
              <a:buFont typeface="Wingdings" panose="05000000000000000000" pitchFamily="2" charset="2"/>
              <a:buChar char="v"/>
            </a:pPr>
            <a:r>
              <a:rPr lang="en-US" sz="1800" dirty="0"/>
              <a:t>With its array of equipment and two horse skeletons it earned itself as one of the 20 riches graves in the settlement </a:t>
            </a:r>
            <a:r>
              <a:rPr lang="en-US" sz="1400" dirty="0"/>
              <a:t>(Price et al., 2019, p.184)</a:t>
            </a:r>
            <a:r>
              <a:rPr lang="en-US" sz="1800" dirty="0"/>
              <a:t>. </a:t>
            </a:r>
          </a:p>
          <a:p>
            <a:pPr>
              <a:buFont typeface="Wingdings" panose="05000000000000000000" pitchFamily="2" charset="2"/>
              <a:buChar char="v"/>
            </a:pPr>
            <a:r>
              <a:rPr lang="en-US" sz="1800" dirty="0"/>
              <a:t>The burial contained items that were not just weapons but rather a armory for a high-ranking warrior, an aspect of  Viking society that was believed to be male only </a:t>
            </a:r>
            <a:r>
              <a:rPr lang="en-US" sz="1400" dirty="0"/>
              <a:t>(Price et al., 2019, p.187)</a:t>
            </a:r>
            <a:r>
              <a:rPr lang="en-US" sz="1800" dirty="0"/>
              <a:t>. </a:t>
            </a:r>
          </a:p>
          <a:p>
            <a:pPr>
              <a:buFont typeface="Wingdings" panose="05000000000000000000" pitchFamily="2" charset="2"/>
              <a:buChar char="v"/>
            </a:pPr>
            <a:r>
              <a:rPr lang="en-US" sz="1800" dirty="0"/>
              <a:t>The significance of this burial is not just for its wears but for the implications that come from the burial being of a woman and not a man. </a:t>
            </a:r>
          </a:p>
          <a:p>
            <a:pPr>
              <a:buFont typeface="Wingdings" panose="05000000000000000000" pitchFamily="2" charset="2"/>
              <a:buChar char="v"/>
            </a:pPr>
            <a:r>
              <a:rPr lang="en-US" sz="1800" dirty="0"/>
              <a:t>But why was it perceived as a mans grave before the discovery of DNA? How was it not contested before and why has it become a point of contention now?</a:t>
            </a:r>
          </a:p>
        </p:txBody>
      </p:sp>
      <p:sp>
        <p:nvSpPr>
          <p:cNvPr id="9" name="Slide Number Placeholder 8">
            <a:extLst>
              <a:ext uri="{FF2B5EF4-FFF2-40B4-BE49-F238E27FC236}">
                <a16:creationId xmlns:a16="http://schemas.microsoft.com/office/drawing/2014/main" id="{FF56BD46-DF7C-8D53-3D1B-901909467859}"/>
              </a:ext>
            </a:extLst>
          </p:cNvPr>
          <p:cNvSpPr>
            <a:spLocks noGrp="1"/>
          </p:cNvSpPr>
          <p:nvPr>
            <p:ph type="sldNum" sz="quarter" idx="12"/>
          </p:nvPr>
        </p:nvSpPr>
        <p:spPr/>
        <p:txBody>
          <a:bodyPr/>
          <a:lstStyle/>
          <a:p>
            <a:fld id="{DF28FB93-0A08-4E7D-8E63-9EFA29F1E093}" type="slidenum">
              <a:rPr lang="en-US" smtClean="0"/>
              <a:pPr/>
              <a:t>5</a:t>
            </a:fld>
            <a:endParaRPr lang="en-US" dirty="0"/>
          </a:p>
        </p:txBody>
      </p:sp>
      <p:pic>
        <p:nvPicPr>
          <p:cNvPr id="11" name="Picture Placeholder 10">
            <a:extLst>
              <a:ext uri="{FF2B5EF4-FFF2-40B4-BE49-F238E27FC236}">
                <a16:creationId xmlns:a16="http://schemas.microsoft.com/office/drawing/2014/main" id="{908CD653-B50F-A14F-3445-3B710AFD9F8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87" b="787"/>
          <a:stretch/>
        </p:blipFill>
        <p:spPr>
          <a:xfrm>
            <a:off x="0" y="0"/>
            <a:ext cx="3502125" cy="6872244"/>
          </a:xfrm>
          <a:prstGeom prst="rect">
            <a:avLst/>
          </a:prstGeom>
          <a:solidFill>
            <a:srgbClr val="E7E4E6"/>
          </a:solidFill>
        </p:spPr>
      </p:pic>
    </p:spTree>
    <p:extLst>
      <p:ext uri="{BB962C8B-B14F-4D97-AF65-F5344CB8AC3E}">
        <p14:creationId xmlns:p14="http://schemas.microsoft.com/office/powerpoint/2010/main" val="989599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3EF594EB-0DFC-01C3-3A54-A22BD8C057CC}"/>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70000"/>
                    </a14:imgEffect>
                  </a14:imgLayer>
                </a14:imgProps>
              </a:ext>
              <a:ext uri="{28A0092B-C50C-407E-A947-70E740481C1C}">
                <a14:useLocalDpi xmlns:a14="http://schemas.microsoft.com/office/drawing/2010/main" val="0"/>
              </a:ext>
            </a:extLst>
          </a:blip>
          <a:srcRect b="15708"/>
          <a:stretch>
            <a:fillRect/>
          </a:stretch>
        </p:blipFill>
        <p:spPr>
          <a:xfrm>
            <a:off x="-1" y="10"/>
            <a:ext cx="12188825" cy="6857990"/>
          </a:xfrm>
          <a:noFill/>
        </p:spPr>
      </p:pic>
      <p:sp>
        <p:nvSpPr>
          <p:cNvPr id="3" name="Title 2">
            <a:extLst>
              <a:ext uri="{FF2B5EF4-FFF2-40B4-BE49-F238E27FC236}">
                <a16:creationId xmlns:a16="http://schemas.microsoft.com/office/drawing/2014/main" id="{99D6C8AB-5516-F1B4-DF34-5E1C89C977E3}"/>
              </a:ext>
            </a:extLst>
          </p:cNvPr>
          <p:cNvSpPr>
            <a:spLocks noGrp="1"/>
          </p:cNvSpPr>
          <p:nvPr>
            <p:ph type="title"/>
          </p:nvPr>
        </p:nvSpPr>
        <p:spPr>
          <a:xfrm>
            <a:off x="415988" y="3657600"/>
            <a:ext cx="11356848" cy="941832"/>
          </a:xfrm>
        </p:spPr>
        <p:txBody>
          <a:bodyPr anchor="t">
            <a:normAutofit/>
          </a:bodyPr>
          <a:lstStyle/>
          <a:p>
            <a:r>
              <a:rPr lang="en-US"/>
              <a:t>Micheal Foucault </a:t>
            </a:r>
          </a:p>
        </p:txBody>
      </p:sp>
      <p:sp>
        <p:nvSpPr>
          <p:cNvPr id="8" name="Text Placeholder 7">
            <a:extLst>
              <a:ext uri="{FF2B5EF4-FFF2-40B4-BE49-F238E27FC236}">
                <a16:creationId xmlns:a16="http://schemas.microsoft.com/office/drawing/2014/main" id="{9F272AA4-F484-51A7-7175-5AD7A8FD425D}"/>
              </a:ext>
            </a:extLst>
          </p:cNvPr>
          <p:cNvSpPr>
            <a:spLocks noGrp="1"/>
          </p:cNvSpPr>
          <p:nvPr>
            <p:ph type="body" idx="1"/>
          </p:nvPr>
        </p:nvSpPr>
        <p:spPr>
          <a:xfrm>
            <a:off x="1380680" y="5129784"/>
            <a:ext cx="9427464" cy="987552"/>
          </a:xfrm>
        </p:spPr>
        <p:txBody>
          <a:bodyPr anchor="t">
            <a:normAutofit/>
          </a:bodyPr>
          <a:lstStyle/>
          <a:p>
            <a:pPr>
              <a:spcAft>
                <a:spcPts val="600"/>
              </a:spcAft>
            </a:pPr>
            <a:r>
              <a:rPr lang="en-US" dirty="0"/>
              <a:t>How the truth is skewed to the means of </a:t>
            </a:r>
            <a:endParaRPr lang="en-US"/>
          </a:p>
          <a:p>
            <a:pPr>
              <a:spcAft>
                <a:spcPts val="600"/>
              </a:spcAft>
            </a:pPr>
            <a:r>
              <a:rPr lang="en-US" dirty="0"/>
              <a:t>Those in power</a:t>
            </a:r>
            <a:endParaRPr lang="en-US"/>
          </a:p>
        </p:txBody>
      </p:sp>
    </p:spTree>
    <p:extLst>
      <p:ext uri="{BB962C8B-B14F-4D97-AF65-F5344CB8AC3E}">
        <p14:creationId xmlns:p14="http://schemas.microsoft.com/office/powerpoint/2010/main" val="323527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DBB63A-DF09-2F40-2A91-91C62E78F965}"/>
              </a:ext>
            </a:extLst>
          </p:cNvPr>
          <p:cNvSpPr>
            <a:spLocks noGrp="1"/>
          </p:cNvSpPr>
          <p:nvPr>
            <p:ph type="title"/>
          </p:nvPr>
        </p:nvSpPr>
        <p:spPr>
          <a:xfrm>
            <a:off x="333772" y="332656"/>
            <a:ext cx="7013448" cy="792088"/>
          </a:xfrm>
        </p:spPr>
        <p:txBody>
          <a:bodyPr/>
          <a:lstStyle/>
          <a:p>
            <a:r>
              <a:rPr lang="en-US" dirty="0"/>
              <a:t>Knowledge</a:t>
            </a:r>
          </a:p>
        </p:txBody>
      </p:sp>
      <p:sp>
        <p:nvSpPr>
          <p:cNvPr id="8" name="Content Placeholder 2">
            <a:extLst>
              <a:ext uri="{FF2B5EF4-FFF2-40B4-BE49-F238E27FC236}">
                <a16:creationId xmlns:a16="http://schemas.microsoft.com/office/drawing/2014/main" id="{DD46A1D0-26A7-89A9-11F9-72DBEEB392A3}"/>
              </a:ext>
            </a:extLst>
          </p:cNvPr>
          <p:cNvSpPr txBox="1">
            <a:spLocks/>
          </p:cNvSpPr>
          <p:nvPr/>
        </p:nvSpPr>
        <p:spPr>
          <a:xfrm>
            <a:off x="457073" y="1340768"/>
            <a:ext cx="7509547" cy="4824536"/>
          </a:xfrm>
          <a:prstGeom prst="rect">
            <a:avLst/>
          </a:prstGeom>
        </p:spPr>
        <p:txBody>
          <a:bodyPr>
            <a:normAutofit fontScale="92500" lnSpcReduction="10000"/>
          </a:bodyPr>
          <a:lst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24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20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8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a:lstStyle>
          <a:p>
            <a:pPr>
              <a:buFont typeface="Wingdings" panose="05000000000000000000" pitchFamily="2" charset="2"/>
              <a:buChar char="v"/>
            </a:pPr>
            <a:r>
              <a:rPr lang="en-US" sz="2000"/>
              <a:t>To Foucault our knowledge is formulated through our experience, categorising it so that we can draw upon similarities when we encounter something new or something we have seen before </a:t>
            </a:r>
            <a:r>
              <a:rPr lang="de-DE" sz="1500"/>
              <a:t>(Schirato, Webb and Danaher, 2000, p.50)</a:t>
            </a:r>
            <a:r>
              <a:rPr lang="en-US" sz="2000"/>
              <a:t>. </a:t>
            </a:r>
          </a:p>
          <a:p>
            <a:pPr>
              <a:buFont typeface="Wingdings" panose="05000000000000000000" pitchFamily="2" charset="2"/>
              <a:buChar char="v"/>
            </a:pPr>
            <a:r>
              <a:rPr lang="en-US" sz="2000"/>
              <a:t>This is what Foucault suggests are epistemes, the ways in which things are ordered to make things make sense when encountered in the future </a:t>
            </a:r>
            <a:r>
              <a:rPr lang="en-US" sz="1900"/>
              <a:t>(</a:t>
            </a:r>
            <a:r>
              <a:rPr lang="en-US" sz="1400"/>
              <a:t>Schirato, Webb and Danaher, 2000, p.17). </a:t>
            </a:r>
            <a:endParaRPr lang="en-US" sz="2000"/>
          </a:p>
          <a:p>
            <a:pPr>
              <a:buFont typeface="Wingdings" panose="05000000000000000000" pitchFamily="2" charset="2"/>
              <a:buChar char="v"/>
            </a:pPr>
            <a:r>
              <a:rPr lang="en-US" sz="2000"/>
              <a:t>To put this into the context of the burial, there are already predetermined categories of what a man and woman should perform in society, that being that a man goes to war, hunts and works while a woman stays in the home. </a:t>
            </a:r>
          </a:p>
          <a:p>
            <a:pPr>
              <a:buFont typeface="Wingdings" panose="05000000000000000000" pitchFamily="2" charset="2"/>
              <a:buChar char="v"/>
            </a:pPr>
            <a:r>
              <a:rPr lang="en-US" sz="2000"/>
              <a:t>These categories than form peoples understanding of the grave, there are a myriad of weapons and horses which must mean that the person buried there is male as these are things that fit into the category of masculine. </a:t>
            </a:r>
          </a:p>
          <a:p>
            <a:pPr>
              <a:buFont typeface="Wingdings" panose="05000000000000000000" pitchFamily="2" charset="2"/>
              <a:buChar char="v"/>
            </a:pPr>
            <a:r>
              <a:rPr lang="en-US" sz="2000"/>
              <a:t>These assumptions are upheld and therefore become social truths. </a:t>
            </a:r>
            <a:endParaRPr lang="en-US" sz="2000" dirty="0"/>
          </a:p>
        </p:txBody>
      </p:sp>
      <p:pic>
        <p:nvPicPr>
          <p:cNvPr id="7" name="Picture Placeholder 6">
            <a:extLst>
              <a:ext uri="{FF2B5EF4-FFF2-40B4-BE49-F238E27FC236}">
                <a16:creationId xmlns:a16="http://schemas.microsoft.com/office/drawing/2014/main" id="{37FD5824-82DE-33CE-06EE-7CA7249BEC5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838" r="2838"/>
          <a:stretch>
            <a:fillRect/>
          </a:stretch>
        </p:blipFill>
        <p:spPr>
          <a:xfrm>
            <a:off x="8260651" y="0"/>
            <a:ext cx="3621087" cy="6858000"/>
          </a:xfrm>
          <a:prstGeom prst="rect">
            <a:avLst/>
          </a:prstGeom>
          <a:solidFill>
            <a:srgbClr val="E7E4E6"/>
          </a:solidFill>
        </p:spPr>
      </p:pic>
    </p:spTree>
    <p:extLst>
      <p:ext uri="{BB962C8B-B14F-4D97-AF65-F5344CB8AC3E}">
        <p14:creationId xmlns:p14="http://schemas.microsoft.com/office/powerpoint/2010/main" val="3692166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19E83E-DABB-3B38-3F4C-554017758D0F}"/>
              </a:ext>
            </a:extLst>
          </p:cNvPr>
          <p:cNvSpPr>
            <a:spLocks noGrp="1"/>
          </p:cNvSpPr>
          <p:nvPr>
            <p:ph type="title"/>
          </p:nvPr>
        </p:nvSpPr>
        <p:spPr>
          <a:xfrm>
            <a:off x="392186" y="1196752"/>
            <a:ext cx="6858000" cy="772696"/>
          </a:xfrm>
        </p:spPr>
        <p:txBody>
          <a:bodyPr/>
          <a:lstStyle/>
          <a:p>
            <a:r>
              <a:rPr lang="en-US" dirty="0"/>
              <a:t>Faucoult’s Truth</a:t>
            </a:r>
          </a:p>
        </p:txBody>
      </p:sp>
      <p:pic>
        <p:nvPicPr>
          <p:cNvPr id="15" name="Picture Placeholder 14">
            <a:extLst>
              <a:ext uri="{FF2B5EF4-FFF2-40B4-BE49-F238E27FC236}">
                <a16:creationId xmlns:a16="http://schemas.microsoft.com/office/drawing/2014/main" id="{FB041D79-5B82-5892-F892-99D7C8AC57B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prstGeom prst="rect">
            <a:avLst/>
          </a:prstGeom>
        </p:spPr>
      </p:pic>
      <p:cxnSp>
        <p:nvCxnSpPr>
          <p:cNvPr id="16" name="Straight Connector 15">
            <a:extLst>
              <a:ext uri="{FF2B5EF4-FFF2-40B4-BE49-F238E27FC236}">
                <a16:creationId xmlns:a16="http://schemas.microsoft.com/office/drawing/2014/main" id="{94B1B529-A184-61C7-8DE0-7B1E70002771}"/>
              </a:ext>
              <a:ext uri="{C183D7F6-B498-43B3-948B-1728B52AA6E4}">
                <adec:decorative xmlns:adec="http://schemas.microsoft.com/office/drawing/2017/decorative" val="1"/>
              </a:ext>
            </a:extLst>
          </p:cNvPr>
          <p:cNvCxnSpPr>
            <a:cxnSpLocks/>
          </p:cNvCxnSpPr>
          <p:nvPr/>
        </p:nvCxnSpPr>
        <p:spPr>
          <a:xfrm flipH="1">
            <a:off x="7722689" y="2667000"/>
            <a:ext cx="361009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Slide Number Placeholder 17">
            <a:extLst>
              <a:ext uri="{FF2B5EF4-FFF2-40B4-BE49-F238E27FC236}">
                <a16:creationId xmlns:a16="http://schemas.microsoft.com/office/drawing/2014/main" id="{DF21DF92-01F6-1E57-4DA8-7390DBFFB8D5}"/>
              </a:ext>
            </a:extLst>
          </p:cNvPr>
          <p:cNvSpPr>
            <a:spLocks noGrp="1"/>
          </p:cNvSpPr>
          <p:nvPr>
            <p:ph type="sldNum" sz="quarter" idx="12"/>
          </p:nvPr>
        </p:nvSpPr>
        <p:spPr/>
        <p:txBody>
          <a:bodyPr/>
          <a:lstStyle/>
          <a:p>
            <a:fld id="{DF28FB93-0A08-4E7D-8E63-9EFA29F1E093}" type="slidenum">
              <a:rPr lang="en-US" smtClean="0"/>
              <a:pPr/>
              <a:t>8</a:t>
            </a:fld>
            <a:endParaRPr lang="en-US" dirty="0"/>
          </a:p>
        </p:txBody>
      </p:sp>
      <p:sp>
        <p:nvSpPr>
          <p:cNvPr id="2" name="Content Placeholder 4">
            <a:extLst>
              <a:ext uri="{FF2B5EF4-FFF2-40B4-BE49-F238E27FC236}">
                <a16:creationId xmlns:a16="http://schemas.microsoft.com/office/drawing/2014/main" id="{96EF7AE5-ACEF-CE15-E350-1F14ED1DA9F6}"/>
              </a:ext>
            </a:extLst>
          </p:cNvPr>
          <p:cNvSpPr>
            <a:spLocks noGrp="1"/>
          </p:cNvSpPr>
          <p:nvPr>
            <p:ph sz="quarter" idx="14"/>
          </p:nvPr>
        </p:nvSpPr>
        <p:spPr>
          <a:xfrm>
            <a:off x="74613" y="2842108"/>
            <a:ext cx="7568183" cy="3860444"/>
          </a:xfrm>
        </p:spPr>
        <p:txBody>
          <a:bodyPr>
            <a:normAutofit/>
          </a:bodyPr>
          <a:lstStyle/>
          <a:p>
            <a:pPr>
              <a:buFont typeface="Wingdings" panose="05000000000000000000" pitchFamily="2" charset="2"/>
              <a:buChar char="v"/>
            </a:pPr>
            <a:r>
              <a:rPr lang="en-US" sz="1800" dirty="0"/>
              <a:t>When Foucault speaks on truth he is not  speaking of mathematical or objective truth but societal. Things that are socially accepted through mutual agreement become truths, subjective and not innate </a:t>
            </a:r>
            <a:r>
              <a:rPr lang="de-DE" sz="1400" dirty="0"/>
              <a:t>(Schirato, Webb and Danaher, 2000, p.23)</a:t>
            </a:r>
            <a:r>
              <a:rPr lang="en-US" sz="1800" dirty="0"/>
              <a:t>.</a:t>
            </a:r>
          </a:p>
          <a:p>
            <a:pPr>
              <a:buFont typeface="Wingdings" panose="05000000000000000000" pitchFamily="2" charset="2"/>
              <a:buChar char="v"/>
            </a:pPr>
            <a:r>
              <a:rPr lang="en-US" sz="1800" dirty="0"/>
              <a:t>Women in the late 19</a:t>
            </a:r>
            <a:r>
              <a:rPr lang="en-US" sz="1800" baseline="30000" dirty="0"/>
              <a:t>th</a:t>
            </a:r>
            <a:r>
              <a:rPr lang="en-US" sz="1800" dirty="0"/>
              <a:t> century, despite sparks of feminism arising in the West, were still constricted to domestic roles and with most of society believing this it is then the truth. </a:t>
            </a:r>
          </a:p>
          <a:p>
            <a:pPr>
              <a:buFont typeface="Wingdings" panose="05000000000000000000" pitchFamily="2" charset="2"/>
              <a:buChar char="v"/>
            </a:pPr>
            <a:r>
              <a:rPr lang="en-US" sz="1800" dirty="0"/>
              <a:t>The burial could not have been a women as it disturbs the truth that women are not able to become warriors, not strong enough to lead or fight in war. </a:t>
            </a:r>
          </a:p>
          <a:p>
            <a:pPr>
              <a:buFont typeface="Wingdings" panose="05000000000000000000" pitchFamily="2" charset="2"/>
              <a:buChar char="v"/>
            </a:pPr>
            <a:r>
              <a:rPr lang="en-US" sz="1800" dirty="0"/>
              <a:t>It is evident that the change in power dynamics over the decades has influenced social truths and therefore the idea that a woman can be a warrior is not as revolutionary as it was yester-year. </a:t>
            </a:r>
          </a:p>
        </p:txBody>
      </p:sp>
    </p:spTree>
    <p:extLst>
      <p:ext uri="{BB962C8B-B14F-4D97-AF65-F5344CB8AC3E}">
        <p14:creationId xmlns:p14="http://schemas.microsoft.com/office/powerpoint/2010/main" val="1578486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5209B-A1E3-3098-2758-114CA8E550AD}"/>
            </a:ext>
          </a:extLst>
        </p:cNvPr>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8FD57A84-C47F-C360-DC26-0CF19FAD169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94" r="594"/>
          <a:stretch/>
        </p:blipFill>
        <p:spPr>
          <a:xfrm>
            <a:off x="0" y="105"/>
            <a:ext cx="3355848" cy="6857790"/>
          </a:xfrm>
          <a:prstGeom prst="rect">
            <a:avLst/>
          </a:prstGeom>
          <a:noFill/>
        </p:spPr>
      </p:pic>
      <p:sp>
        <p:nvSpPr>
          <p:cNvPr id="16" name="Slide Number Placeholder 15">
            <a:extLst>
              <a:ext uri="{FF2B5EF4-FFF2-40B4-BE49-F238E27FC236}">
                <a16:creationId xmlns:a16="http://schemas.microsoft.com/office/drawing/2014/main" id="{58FC2EEB-9BCF-C66D-2BA1-A87735AB1434}"/>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9</a:t>
            </a:fld>
            <a:endParaRPr lang="en-US"/>
          </a:p>
        </p:txBody>
      </p:sp>
      <p:sp>
        <p:nvSpPr>
          <p:cNvPr id="5" name="Content Placeholder 4">
            <a:extLst>
              <a:ext uri="{FF2B5EF4-FFF2-40B4-BE49-F238E27FC236}">
                <a16:creationId xmlns:a16="http://schemas.microsoft.com/office/drawing/2014/main" id="{AB3EC069-8AAF-7D05-7ACD-4B1A23AB6A0F}"/>
              </a:ext>
            </a:extLst>
          </p:cNvPr>
          <p:cNvSpPr>
            <a:spLocks noGrp="1"/>
          </p:cNvSpPr>
          <p:nvPr>
            <p:ph sz="quarter" idx="14"/>
          </p:nvPr>
        </p:nvSpPr>
        <p:spPr>
          <a:xfrm>
            <a:off x="3574032" y="1267096"/>
            <a:ext cx="8139774" cy="5435456"/>
          </a:xfrm>
        </p:spPr>
        <p:txBody>
          <a:bodyPr>
            <a:normAutofit/>
          </a:bodyPr>
          <a:lstStyle/>
          <a:p>
            <a:pPr>
              <a:buFont typeface="Wingdings" panose="05000000000000000000" pitchFamily="2" charset="2"/>
              <a:buChar char="v"/>
            </a:pPr>
            <a:r>
              <a:rPr lang="en-US" sz="1800" dirty="0"/>
              <a:t>Power forms truth and knowledge, using categories to define what we know and then exploiting these definitions to create social truths </a:t>
            </a:r>
            <a:r>
              <a:rPr lang="en-US" sz="1400" dirty="0"/>
              <a:t>(Schirato, Webb and Danaher, 2000, p.71)</a:t>
            </a:r>
            <a:r>
              <a:rPr lang="en-US" sz="1800" dirty="0"/>
              <a:t>. </a:t>
            </a:r>
          </a:p>
          <a:p>
            <a:pPr>
              <a:buFont typeface="Wingdings" panose="05000000000000000000" pitchFamily="2" charset="2"/>
              <a:buChar char="v"/>
            </a:pPr>
            <a:r>
              <a:rPr lang="en-US" sz="1800" dirty="0"/>
              <a:t>With the excavation team being solely men, specifically 19</a:t>
            </a:r>
            <a:r>
              <a:rPr lang="en-US" sz="1800" baseline="30000" dirty="0"/>
              <a:t>th</a:t>
            </a:r>
            <a:r>
              <a:rPr lang="en-US" sz="1800" dirty="0"/>
              <a:t> century men whose ideas are largely traditional, they were able to exert their power over the site and force the burial to be that of a male. </a:t>
            </a:r>
          </a:p>
          <a:p>
            <a:pPr>
              <a:buFont typeface="Wingdings" panose="05000000000000000000" pitchFamily="2" charset="2"/>
              <a:buChar char="v"/>
            </a:pPr>
            <a:r>
              <a:rPr lang="en-US" sz="1800" dirty="0"/>
              <a:t>Misconceptions such as these force things into categories they do not fit in and with it being the words of those in power, the educated, they reinforce social truths such as women not being involved in fighting during the Viking era despite the culture being viewed as aggressive and chaotic. </a:t>
            </a:r>
          </a:p>
          <a:p>
            <a:pPr>
              <a:buFont typeface="Wingdings" panose="05000000000000000000" pitchFamily="2" charset="2"/>
              <a:buChar char="v"/>
            </a:pPr>
            <a:r>
              <a:rPr lang="en-US" sz="1800" dirty="0"/>
              <a:t>However, Foucault also states that power is fluid, with it being dependent on the institutions and circumstances </a:t>
            </a:r>
            <a:r>
              <a:rPr lang="en-US" sz="1400" dirty="0"/>
              <a:t>(Schirato, Webb and Danaher, 2000, p.71). </a:t>
            </a:r>
            <a:endParaRPr lang="en-US" sz="1800" dirty="0"/>
          </a:p>
          <a:p>
            <a:pPr>
              <a:buFont typeface="Wingdings" panose="05000000000000000000" pitchFamily="2" charset="2"/>
              <a:buChar char="v"/>
            </a:pPr>
            <a:r>
              <a:rPr lang="en-US" sz="1800" dirty="0"/>
              <a:t>With the shift in social truths for women changing with the rise of feminism, power shifted as well.</a:t>
            </a:r>
          </a:p>
          <a:p>
            <a:pPr>
              <a:buFont typeface="Wingdings" panose="05000000000000000000" pitchFamily="2" charset="2"/>
              <a:buChar char="v"/>
            </a:pPr>
            <a:r>
              <a:rPr lang="en-US" sz="1800" dirty="0"/>
              <a:t>The idea that a women can be strong and therefore work in the same role of a man became more tangible. </a:t>
            </a:r>
          </a:p>
        </p:txBody>
      </p:sp>
      <p:sp>
        <p:nvSpPr>
          <p:cNvPr id="4" name="Title 3">
            <a:extLst>
              <a:ext uri="{FF2B5EF4-FFF2-40B4-BE49-F238E27FC236}">
                <a16:creationId xmlns:a16="http://schemas.microsoft.com/office/drawing/2014/main" id="{B369B803-B460-0564-E988-789F78D3259B}"/>
              </a:ext>
            </a:extLst>
          </p:cNvPr>
          <p:cNvSpPr>
            <a:spLocks noGrp="1"/>
          </p:cNvSpPr>
          <p:nvPr>
            <p:ph type="title"/>
          </p:nvPr>
        </p:nvSpPr>
        <p:spPr>
          <a:xfrm>
            <a:off x="3574132" y="220432"/>
            <a:ext cx="7397496" cy="1060728"/>
          </a:xfrm>
        </p:spPr>
        <p:txBody>
          <a:bodyPr anchor="t">
            <a:normAutofit/>
          </a:bodyPr>
          <a:lstStyle/>
          <a:p>
            <a:r>
              <a:rPr lang="en-US" dirty="0"/>
              <a:t>Power:</a:t>
            </a:r>
          </a:p>
        </p:txBody>
      </p:sp>
    </p:spTree>
    <p:extLst>
      <p:ext uri="{BB962C8B-B14F-4D97-AF65-F5344CB8AC3E}">
        <p14:creationId xmlns:p14="http://schemas.microsoft.com/office/powerpoint/2010/main" val="2556554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AB3ED-50A4-2E6F-4187-0E575ED931BB}"/>
            </a:ext>
          </a:extLst>
        </p:cNvPr>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024F423F-C151-2266-8858-B3E921BF1D1F}"/>
              </a:ext>
            </a:extLst>
          </p:cNvPr>
          <p:cNvPicPr>
            <a:picLocks noGrp="1" noChangeAspect="1"/>
          </p:cNvPicPr>
          <p:nvPr>
            <p:ph type="pic" sz="quarter" idx="13"/>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colorTemperature colorTemp="4754"/>
                    </a14:imgEffect>
                    <a14:imgEffect>
                      <a14:saturation sat="69000"/>
                    </a14:imgEffect>
                  </a14:imgLayer>
                </a14:imgProps>
              </a:ext>
              <a:ext uri="{28A0092B-C50C-407E-A947-70E740481C1C}">
                <a14:useLocalDpi xmlns:a14="http://schemas.microsoft.com/office/drawing/2010/main" val="0"/>
              </a:ext>
            </a:extLst>
          </a:blip>
          <a:srcRect/>
          <a:stretch/>
        </p:blipFill>
        <p:spPr/>
      </p:pic>
      <p:sp>
        <p:nvSpPr>
          <p:cNvPr id="3" name="Title 2">
            <a:extLst>
              <a:ext uri="{FF2B5EF4-FFF2-40B4-BE49-F238E27FC236}">
                <a16:creationId xmlns:a16="http://schemas.microsoft.com/office/drawing/2014/main" id="{BCBC6C0C-B139-FB3B-F215-AF7B973EA20B}"/>
              </a:ext>
            </a:extLst>
          </p:cNvPr>
          <p:cNvSpPr>
            <a:spLocks noGrp="1"/>
          </p:cNvSpPr>
          <p:nvPr>
            <p:ph type="title"/>
          </p:nvPr>
        </p:nvSpPr>
        <p:spPr>
          <a:xfrm>
            <a:off x="415987" y="2958084"/>
            <a:ext cx="11356848" cy="941832"/>
          </a:xfrm>
        </p:spPr>
        <p:txBody>
          <a:bodyPr/>
          <a:lstStyle/>
          <a:p>
            <a:r>
              <a:rPr lang="en-US" dirty="0"/>
              <a:t>Judith Butler</a:t>
            </a:r>
          </a:p>
        </p:txBody>
      </p:sp>
      <p:sp>
        <p:nvSpPr>
          <p:cNvPr id="8" name="Text Placeholder 7">
            <a:extLst>
              <a:ext uri="{FF2B5EF4-FFF2-40B4-BE49-F238E27FC236}">
                <a16:creationId xmlns:a16="http://schemas.microsoft.com/office/drawing/2014/main" id="{E5EC716D-5426-1FA2-3FC4-63B2566F927A}"/>
              </a:ext>
            </a:extLst>
          </p:cNvPr>
          <p:cNvSpPr>
            <a:spLocks noGrp="1"/>
          </p:cNvSpPr>
          <p:nvPr>
            <p:ph type="body" idx="1"/>
          </p:nvPr>
        </p:nvSpPr>
        <p:spPr>
          <a:xfrm>
            <a:off x="1269876" y="3897630"/>
            <a:ext cx="9427464" cy="987552"/>
          </a:xfrm>
        </p:spPr>
        <p:txBody>
          <a:bodyPr/>
          <a:lstStyle/>
          <a:p>
            <a:r>
              <a:rPr lang="en-US" dirty="0"/>
              <a:t>Gender binary, subversion and </a:t>
            </a:r>
          </a:p>
          <a:p>
            <a:r>
              <a:rPr lang="en-US" dirty="0"/>
              <a:t>performativity</a:t>
            </a:r>
          </a:p>
        </p:txBody>
      </p:sp>
    </p:spTree>
    <p:extLst>
      <p:ext uri="{BB962C8B-B14F-4D97-AF65-F5344CB8AC3E}">
        <p14:creationId xmlns:p14="http://schemas.microsoft.com/office/powerpoint/2010/main" val="3070286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244087-A20B-5810-9082-454234CD99EE}"/>
            </a:ext>
          </a:extLst>
        </p:cNvPr>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A8B58202-B54F-8FE3-1DBE-36507D072D0E}"/>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279" r="29733"/>
          <a:stretch>
            <a:fillRect/>
          </a:stretch>
        </p:blipFill>
        <p:spPr>
          <a:xfrm>
            <a:off x="7918577" y="10"/>
            <a:ext cx="4270248" cy="6857990"/>
          </a:xfrm>
          <a:prstGeom prst="rect">
            <a:avLst/>
          </a:prstGeom>
          <a:noFill/>
        </p:spPr>
      </p:pic>
      <p:sp>
        <p:nvSpPr>
          <p:cNvPr id="9" name="Footer Placeholder 2">
            <a:extLst>
              <a:ext uri="{FF2B5EF4-FFF2-40B4-BE49-F238E27FC236}">
                <a16:creationId xmlns:a16="http://schemas.microsoft.com/office/drawing/2014/main" id="{8C2ECC99-33D5-5E59-BADA-7E05D19092FF}"/>
              </a:ext>
            </a:extLst>
          </p:cNvPr>
          <p:cNvSpPr>
            <a:spLocks noGrp="1"/>
          </p:cNvSpPr>
          <p:nvPr>
            <p:ph type="ftr" sz="quarter" idx="10"/>
          </p:nvPr>
        </p:nvSpPr>
        <p:spPr>
          <a:xfrm rot="5400000">
            <a:off x="11183112" y="5413248"/>
            <a:ext cx="1298448" cy="219456"/>
          </a:xfrm>
        </p:spPr>
        <p:txBody>
          <a:bodyPr/>
          <a:lstStyle/>
          <a:p>
            <a:pPr>
              <a:spcAft>
                <a:spcPts val="600"/>
              </a:spcAft>
            </a:pPr>
            <a:r>
              <a:rPr lang="en-US"/>
              <a:t>CLASSICAL LITERATURE</a:t>
            </a:r>
          </a:p>
        </p:txBody>
      </p:sp>
      <p:sp>
        <p:nvSpPr>
          <p:cNvPr id="11" name="Slide Number Placeholder 3">
            <a:extLst>
              <a:ext uri="{FF2B5EF4-FFF2-40B4-BE49-F238E27FC236}">
                <a16:creationId xmlns:a16="http://schemas.microsoft.com/office/drawing/2014/main" id="{D254CB74-638E-FEEC-0FFE-A1018DA63E3D}"/>
              </a:ext>
            </a:extLst>
          </p:cNvPr>
          <p:cNvSpPr>
            <a:spLocks noGrp="1"/>
          </p:cNvSpPr>
          <p:nvPr>
            <p:ph type="sldNum" sz="quarter" idx="12"/>
          </p:nvPr>
        </p:nvSpPr>
        <p:spPr>
          <a:xfrm>
            <a:off x="11565572" y="6245352"/>
            <a:ext cx="548640" cy="457200"/>
          </a:xfrm>
        </p:spPr>
        <p:txBody>
          <a:bodyPr/>
          <a:lstStyle/>
          <a:p>
            <a:pPr>
              <a:spcAft>
                <a:spcPts val="600"/>
              </a:spcAft>
            </a:pPr>
            <a:fld id="{DF28FB93-0A08-4E7D-8E63-9EFA29F1E093}" type="slidenum">
              <a:rPr lang="en-US" smtClean="0"/>
              <a:pPr>
                <a:spcAft>
                  <a:spcPts val="600"/>
                </a:spcAft>
              </a:pPr>
              <a:t>11</a:t>
            </a:fld>
            <a:endParaRPr lang="en-US"/>
          </a:p>
        </p:txBody>
      </p:sp>
      <p:sp>
        <p:nvSpPr>
          <p:cNvPr id="2" name="Content Placeholder 4">
            <a:extLst>
              <a:ext uri="{FF2B5EF4-FFF2-40B4-BE49-F238E27FC236}">
                <a16:creationId xmlns:a16="http://schemas.microsoft.com/office/drawing/2014/main" id="{E3E0070F-0243-9AF6-2005-F8A7585A3746}"/>
              </a:ext>
            </a:extLst>
          </p:cNvPr>
          <p:cNvSpPr txBox="1">
            <a:spLocks/>
          </p:cNvSpPr>
          <p:nvPr/>
        </p:nvSpPr>
        <p:spPr>
          <a:xfrm>
            <a:off x="1632521" y="2194066"/>
            <a:ext cx="6286056" cy="4497688"/>
          </a:xfrm>
          <a:prstGeom prst="rect">
            <a:avLst/>
          </a:prstGeom>
        </p:spPr>
        <p:txBody>
          <a:bodyPr vert="horz" lIns="91440" tIns="45720" rIns="91440" bIns="45720" rtlCol="0">
            <a:normAutofit fontScale="92500"/>
          </a:bodyPr>
          <a:lst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24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20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8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a:lstStyle>
          <a:p>
            <a:pPr>
              <a:buFont typeface="Wingdings" panose="05000000000000000000" pitchFamily="2" charset="2"/>
              <a:buChar char="v"/>
            </a:pPr>
            <a:r>
              <a:rPr lang="en-US" sz="1900" dirty="0"/>
              <a:t>In Gender Trouble, Butler uses the idea of gender binary to suggest that categories or labels such as ‘woman’ marginalises the people that can be seen as such </a:t>
            </a:r>
            <a:r>
              <a:rPr lang="en-US" sz="1500" dirty="0"/>
              <a:t>(1990, pp. 6-20).  </a:t>
            </a:r>
            <a:endParaRPr lang="en-US" sz="1900" dirty="0"/>
          </a:p>
          <a:p>
            <a:pPr>
              <a:buFont typeface="Wingdings" panose="05000000000000000000" pitchFamily="2" charset="2"/>
              <a:buChar char="v"/>
            </a:pPr>
            <a:r>
              <a:rPr lang="en-US" sz="1900" dirty="0"/>
              <a:t>Therefore, by analysing burial sites by using the materialities such as grave goods the archaeologists are defining a binary between what is considered feminine and masculine and who should own such items. </a:t>
            </a:r>
          </a:p>
          <a:p>
            <a:pPr>
              <a:buFont typeface="Wingdings" panose="05000000000000000000" pitchFamily="2" charset="2"/>
              <a:buChar char="v"/>
            </a:pPr>
            <a:r>
              <a:rPr lang="en-US" sz="1900" dirty="0"/>
              <a:t>An article written in response to the discovery of female DNA in a high-status warrior’s grave pushes the boundaries with this idea, suggesting that because of the disturbance found in the site that there must be two bodies as both masculine and feminine items were found </a:t>
            </a:r>
            <a:r>
              <a:rPr lang="en-US" sz="1500" dirty="0"/>
              <a:t>(Androshchuk, 2018, p.58). </a:t>
            </a:r>
            <a:endParaRPr lang="en-US" sz="1900" dirty="0"/>
          </a:p>
          <a:p>
            <a:pPr>
              <a:buFont typeface="Wingdings" panose="05000000000000000000" pitchFamily="2" charset="2"/>
              <a:buChar char="v"/>
            </a:pPr>
            <a:r>
              <a:rPr lang="en-US" sz="1900" dirty="0"/>
              <a:t>As Butler suggests, the notion that a woman could not take up a traditionally masculine role by using such weaponry defines a binary and therefore limits a full evaluation of  Viking society. </a:t>
            </a:r>
          </a:p>
        </p:txBody>
      </p:sp>
      <p:sp>
        <p:nvSpPr>
          <p:cNvPr id="3" name="Title 2">
            <a:extLst>
              <a:ext uri="{FF2B5EF4-FFF2-40B4-BE49-F238E27FC236}">
                <a16:creationId xmlns:a16="http://schemas.microsoft.com/office/drawing/2014/main" id="{A82E9E8F-A4E1-C809-05A3-6FD13439F784}"/>
              </a:ext>
            </a:extLst>
          </p:cNvPr>
          <p:cNvSpPr>
            <a:spLocks noGrp="1"/>
          </p:cNvSpPr>
          <p:nvPr>
            <p:ph type="title"/>
          </p:nvPr>
        </p:nvSpPr>
        <p:spPr>
          <a:xfrm>
            <a:off x="261764" y="332656"/>
            <a:ext cx="6858000" cy="1700784"/>
          </a:xfrm>
        </p:spPr>
        <p:txBody>
          <a:bodyPr vert="horz" lIns="91440" tIns="45720" rIns="91440" bIns="45720" rtlCol="0" anchor="t">
            <a:normAutofit/>
          </a:bodyPr>
          <a:lstStyle/>
          <a:p>
            <a:r>
              <a:rPr lang="en-US" dirty="0"/>
              <a:t>The binary of the sexes</a:t>
            </a:r>
          </a:p>
        </p:txBody>
      </p:sp>
    </p:spTree>
    <p:extLst>
      <p:ext uri="{BB962C8B-B14F-4D97-AF65-F5344CB8AC3E}">
        <p14:creationId xmlns:p14="http://schemas.microsoft.com/office/powerpoint/2010/main" val="1459939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24757-98F2-37F6-9D4A-4867268CB916}"/>
            </a:ext>
          </a:extLst>
        </p:cNvPr>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90A65605-C4E4-9D43-1479-1C00A6E5044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3299" r="13299"/>
          <a:stretch/>
        </p:blipFill>
        <p:spPr>
          <a:xfrm>
            <a:off x="0" y="105"/>
            <a:ext cx="3355848" cy="6857790"/>
          </a:xfrm>
          <a:prstGeom prst="rect">
            <a:avLst/>
          </a:prstGeom>
          <a:noFill/>
        </p:spPr>
      </p:pic>
      <p:sp>
        <p:nvSpPr>
          <p:cNvPr id="16" name="Slide Number Placeholder 15">
            <a:extLst>
              <a:ext uri="{FF2B5EF4-FFF2-40B4-BE49-F238E27FC236}">
                <a16:creationId xmlns:a16="http://schemas.microsoft.com/office/drawing/2014/main" id="{04EDF972-6AA4-0DAC-D9D3-7645A708E255}"/>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12</a:t>
            </a:fld>
            <a:endParaRPr lang="en-US"/>
          </a:p>
        </p:txBody>
      </p:sp>
      <p:sp>
        <p:nvSpPr>
          <p:cNvPr id="5" name="Content Placeholder 4">
            <a:extLst>
              <a:ext uri="{FF2B5EF4-FFF2-40B4-BE49-F238E27FC236}">
                <a16:creationId xmlns:a16="http://schemas.microsoft.com/office/drawing/2014/main" id="{16007741-817A-084A-98F7-DBDC807D87FB}"/>
              </a:ext>
            </a:extLst>
          </p:cNvPr>
          <p:cNvSpPr>
            <a:spLocks noGrp="1"/>
          </p:cNvSpPr>
          <p:nvPr>
            <p:ph sz="quarter" idx="14"/>
          </p:nvPr>
        </p:nvSpPr>
        <p:spPr>
          <a:xfrm>
            <a:off x="3539239" y="2003525"/>
            <a:ext cx="7999448" cy="4203307"/>
          </a:xfrm>
        </p:spPr>
        <p:txBody>
          <a:bodyPr>
            <a:normAutofit/>
          </a:bodyPr>
          <a:lstStyle/>
          <a:p>
            <a:pPr>
              <a:buFont typeface="Wingdings" panose="05000000000000000000" pitchFamily="2" charset="2"/>
              <a:buChar char="v"/>
            </a:pPr>
            <a:r>
              <a:rPr lang="en-US" sz="2000" dirty="0"/>
              <a:t>Subversion is defined by going against the formed categories to formulate new ones, pressuring the strict structured walls of labels to crack and allow for greater variety and therefore acceptability </a:t>
            </a:r>
            <a:r>
              <a:rPr lang="en-US" dirty="0"/>
              <a:t>(Butler, 1990, p.199). </a:t>
            </a:r>
            <a:endParaRPr lang="en-US" sz="1800" dirty="0"/>
          </a:p>
          <a:p>
            <a:pPr>
              <a:buFont typeface="Wingdings" panose="05000000000000000000" pitchFamily="2" charset="2"/>
              <a:buChar char="v"/>
            </a:pPr>
            <a:r>
              <a:rPr lang="en-US" sz="2000" dirty="0"/>
              <a:t>As Foucault suggests, power formulates knowledge and therefore our categories, meaning that things that do not fit this dualistic system are pressured into boxes nevertheless. </a:t>
            </a:r>
          </a:p>
          <a:p>
            <a:pPr>
              <a:buFont typeface="Wingdings" panose="05000000000000000000" pitchFamily="2" charset="2"/>
              <a:buChar char="v"/>
            </a:pPr>
            <a:r>
              <a:rPr lang="en-US" sz="2000" dirty="0"/>
              <a:t>The imagery of a women being a strong-willed warrior did not fit into these categories and therefore there was no room for indifference, men were warriors which means the grave was a mans. </a:t>
            </a:r>
          </a:p>
          <a:p>
            <a:pPr>
              <a:buFont typeface="Wingdings" panose="05000000000000000000" pitchFamily="2" charset="2"/>
              <a:buChar char="v"/>
            </a:pPr>
            <a:r>
              <a:rPr lang="en-US" sz="2000" dirty="0"/>
              <a:t>The discovery of female DNA in the burial site forces these categories to be shifted, subverting expectations and therefore creating controversy. </a:t>
            </a:r>
          </a:p>
          <a:p>
            <a:pPr>
              <a:buFont typeface="Wingdings" panose="05000000000000000000" pitchFamily="2" charset="2"/>
              <a:buChar char="v"/>
            </a:pPr>
            <a:endParaRPr lang="en-US" sz="2000" dirty="0"/>
          </a:p>
          <a:p>
            <a:pPr>
              <a:buFont typeface="Wingdings" panose="05000000000000000000" pitchFamily="2" charset="2"/>
              <a:buChar char="v"/>
            </a:pPr>
            <a:endParaRPr lang="en-US" sz="1800" dirty="0"/>
          </a:p>
          <a:p>
            <a:pPr>
              <a:buFont typeface="Wingdings" panose="05000000000000000000" pitchFamily="2" charset="2"/>
              <a:buChar char="v"/>
            </a:pPr>
            <a:endParaRPr lang="en-US" sz="1800" dirty="0"/>
          </a:p>
        </p:txBody>
      </p:sp>
      <p:sp>
        <p:nvSpPr>
          <p:cNvPr id="4" name="Title 3">
            <a:extLst>
              <a:ext uri="{FF2B5EF4-FFF2-40B4-BE49-F238E27FC236}">
                <a16:creationId xmlns:a16="http://schemas.microsoft.com/office/drawing/2014/main" id="{5F5E044D-8768-B0AE-E414-1EE6B0D09950}"/>
              </a:ext>
            </a:extLst>
          </p:cNvPr>
          <p:cNvSpPr>
            <a:spLocks noGrp="1"/>
          </p:cNvSpPr>
          <p:nvPr>
            <p:ph type="title"/>
          </p:nvPr>
        </p:nvSpPr>
        <p:spPr>
          <a:xfrm>
            <a:off x="3718148" y="651168"/>
            <a:ext cx="7397496" cy="1060728"/>
          </a:xfrm>
        </p:spPr>
        <p:txBody>
          <a:bodyPr anchor="t">
            <a:normAutofit/>
          </a:bodyPr>
          <a:lstStyle/>
          <a:p>
            <a:r>
              <a:rPr lang="en-US" dirty="0"/>
              <a:t>Subversion:</a:t>
            </a:r>
          </a:p>
        </p:txBody>
      </p:sp>
      <p:sp>
        <p:nvSpPr>
          <p:cNvPr id="9" name="Content Placeholder 4">
            <a:extLst>
              <a:ext uri="{FF2B5EF4-FFF2-40B4-BE49-F238E27FC236}">
                <a16:creationId xmlns:a16="http://schemas.microsoft.com/office/drawing/2014/main" id="{9E9B8753-E6E0-2824-D70B-85E7694F9172}"/>
              </a:ext>
            </a:extLst>
          </p:cNvPr>
          <p:cNvSpPr txBox="1">
            <a:spLocks/>
          </p:cNvSpPr>
          <p:nvPr/>
        </p:nvSpPr>
        <p:spPr>
          <a:xfrm>
            <a:off x="3718148" y="1700808"/>
            <a:ext cx="7397496" cy="4248472"/>
          </a:xfrm>
          <a:prstGeom prst="rect">
            <a:avLst/>
          </a:prstGeom>
        </p:spPr>
        <p:txBody>
          <a:bodyPr vert="horz" lIns="91440" tIns="45720" rIns="91440" bIns="45720" rtlCol="0">
            <a:normAutofit/>
          </a:bodyPr>
          <a:lst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a:lstStyle>
          <a:p>
            <a:pPr>
              <a:buFont typeface="Wingdings" panose="05000000000000000000" pitchFamily="2" charset="2"/>
              <a:buChar char="v"/>
            </a:pPr>
            <a:endParaRPr lang="en-US" sz="1800" dirty="0"/>
          </a:p>
        </p:txBody>
      </p:sp>
    </p:spTree>
    <p:extLst>
      <p:ext uri="{BB962C8B-B14F-4D97-AF65-F5344CB8AC3E}">
        <p14:creationId xmlns:p14="http://schemas.microsoft.com/office/powerpoint/2010/main" val="399513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B46BB-7671-2A0C-908F-73165AA02D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10B1509-C503-583A-640F-7D69FFF891BC}"/>
              </a:ext>
            </a:extLst>
          </p:cNvPr>
          <p:cNvSpPr>
            <a:spLocks noGrp="1"/>
          </p:cNvSpPr>
          <p:nvPr>
            <p:ph type="title"/>
          </p:nvPr>
        </p:nvSpPr>
        <p:spPr>
          <a:xfrm>
            <a:off x="333772" y="980728"/>
            <a:ext cx="6858000" cy="916712"/>
          </a:xfrm>
        </p:spPr>
        <p:txBody>
          <a:bodyPr/>
          <a:lstStyle/>
          <a:p>
            <a:r>
              <a:rPr lang="en-US" dirty="0"/>
              <a:t>It is not innate</a:t>
            </a:r>
          </a:p>
        </p:txBody>
      </p:sp>
      <p:sp>
        <p:nvSpPr>
          <p:cNvPr id="3" name="Content Placeholder 2">
            <a:extLst>
              <a:ext uri="{FF2B5EF4-FFF2-40B4-BE49-F238E27FC236}">
                <a16:creationId xmlns:a16="http://schemas.microsoft.com/office/drawing/2014/main" id="{B9887FC2-8DB9-4699-4406-11816BCE0E0E}"/>
              </a:ext>
            </a:extLst>
          </p:cNvPr>
          <p:cNvSpPr>
            <a:spLocks noGrp="1"/>
          </p:cNvSpPr>
          <p:nvPr>
            <p:ph sz="quarter" idx="14"/>
          </p:nvPr>
        </p:nvSpPr>
        <p:spPr>
          <a:xfrm>
            <a:off x="246761" y="2852936"/>
            <a:ext cx="7223887" cy="3744416"/>
          </a:xfrm>
        </p:spPr>
        <p:txBody>
          <a:bodyPr/>
          <a:lstStyle/>
          <a:p>
            <a:pPr>
              <a:buFont typeface="Wingdings" panose="05000000000000000000" pitchFamily="2" charset="2"/>
              <a:buChar char="v"/>
            </a:pPr>
            <a:r>
              <a:rPr lang="en-US" sz="2000" dirty="0"/>
              <a:t>Butler speaks on how our perceptions of gender is not innate, we are not born knowing how to be a ‘man’ or ‘woman’ rather it is a performative way in which we stylise our bodies to fit what we believe those categories mean </a:t>
            </a:r>
            <a:r>
              <a:rPr lang="en-US" dirty="0"/>
              <a:t>(1990, </a:t>
            </a:r>
            <a:r>
              <a:rPr lang="en-US" dirty="0" err="1"/>
              <a:t>pp.xv</a:t>
            </a:r>
            <a:r>
              <a:rPr lang="en-US" dirty="0"/>
              <a:t>-xvi)</a:t>
            </a:r>
            <a:r>
              <a:rPr lang="en-US" sz="2000" dirty="0"/>
              <a:t>.  </a:t>
            </a:r>
          </a:p>
          <a:p>
            <a:pPr>
              <a:buFont typeface="Wingdings" panose="05000000000000000000" pitchFamily="2" charset="2"/>
              <a:buChar char="v"/>
            </a:pPr>
            <a:r>
              <a:rPr lang="en-US" sz="2000" dirty="0"/>
              <a:t>Looking at the grave goods hinted at the archaeologists that the person must be a man as they were performing a masculine role during their life which creates a distinction between a feminine role. </a:t>
            </a:r>
          </a:p>
          <a:p>
            <a:pPr>
              <a:buFont typeface="Wingdings" panose="05000000000000000000" pitchFamily="2" charset="2"/>
              <a:buChar char="v"/>
            </a:pPr>
            <a:r>
              <a:rPr lang="en-US" sz="2000" dirty="0"/>
              <a:t>These beliefs that are born through social truths create push back on discoveries such as female warriors as it muddies the boundaries between male and female and therefore one cannot present as either strongly as they then present as a paradox. </a:t>
            </a:r>
          </a:p>
        </p:txBody>
      </p:sp>
      <p:pic>
        <p:nvPicPr>
          <p:cNvPr id="15" name="Picture Placeholder 14">
            <a:extLst>
              <a:ext uri="{FF2B5EF4-FFF2-40B4-BE49-F238E27FC236}">
                <a16:creationId xmlns:a16="http://schemas.microsoft.com/office/drawing/2014/main" id="{A7AEA816-7BCC-0ADB-80E9-129EA4D7CC2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prstGeom prst="rect">
            <a:avLst/>
          </a:prstGeom>
        </p:spPr>
      </p:pic>
      <p:cxnSp>
        <p:nvCxnSpPr>
          <p:cNvPr id="16" name="Straight Connector 15">
            <a:extLst>
              <a:ext uri="{FF2B5EF4-FFF2-40B4-BE49-F238E27FC236}">
                <a16:creationId xmlns:a16="http://schemas.microsoft.com/office/drawing/2014/main" id="{74BF96DB-7D12-E9DE-E980-1C751626760C}"/>
              </a:ext>
              <a:ext uri="{C183D7F6-B498-43B3-948B-1728B52AA6E4}">
                <adec:decorative xmlns:adec="http://schemas.microsoft.com/office/drawing/2017/decorative" val="1"/>
              </a:ext>
            </a:extLst>
          </p:cNvPr>
          <p:cNvCxnSpPr>
            <a:cxnSpLocks/>
          </p:cNvCxnSpPr>
          <p:nvPr/>
        </p:nvCxnSpPr>
        <p:spPr>
          <a:xfrm flipH="1">
            <a:off x="7722689" y="2667000"/>
            <a:ext cx="361009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Slide Number Placeholder 17">
            <a:extLst>
              <a:ext uri="{FF2B5EF4-FFF2-40B4-BE49-F238E27FC236}">
                <a16:creationId xmlns:a16="http://schemas.microsoft.com/office/drawing/2014/main" id="{7592CCB1-9230-4CE1-AAFD-01F369D3143D}"/>
              </a:ext>
            </a:extLst>
          </p:cNvPr>
          <p:cNvSpPr>
            <a:spLocks noGrp="1"/>
          </p:cNvSpPr>
          <p:nvPr>
            <p:ph type="sldNum" sz="quarter" idx="12"/>
          </p:nvPr>
        </p:nvSpPr>
        <p:spPr/>
        <p:txBody>
          <a:bodyPr/>
          <a:lstStyle/>
          <a:p>
            <a:fld id="{DF28FB93-0A08-4E7D-8E63-9EFA29F1E093}" type="slidenum">
              <a:rPr lang="en-US" smtClean="0"/>
              <a:pPr/>
              <a:t>13</a:t>
            </a:fld>
            <a:endParaRPr lang="en-US" dirty="0"/>
          </a:p>
        </p:txBody>
      </p:sp>
    </p:spTree>
    <p:extLst>
      <p:ext uri="{BB962C8B-B14F-4D97-AF65-F5344CB8AC3E}">
        <p14:creationId xmlns:p14="http://schemas.microsoft.com/office/powerpoint/2010/main" val="333557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EE500F-344E-9E38-A281-6DA7900A271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8CC8C6C-7127-9F6D-D9B6-F66CD423ADF3}"/>
              </a:ext>
            </a:extLst>
          </p:cNvPr>
          <p:cNvSpPr>
            <a:spLocks noGrp="1"/>
          </p:cNvSpPr>
          <p:nvPr>
            <p:ph type="title"/>
          </p:nvPr>
        </p:nvSpPr>
        <p:spPr>
          <a:xfrm>
            <a:off x="405780" y="836712"/>
            <a:ext cx="6858000" cy="628680"/>
          </a:xfrm>
        </p:spPr>
        <p:txBody>
          <a:bodyPr/>
          <a:lstStyle/>
          <a:p>
            <a:r>
              <a:rPr lang="en-US" sz="4000" dirty="0"/>
              <a:t>Conclusion and final thoughts:</a:t>
            </a:r>
          </a:p>
        </p:txBody>
      </p:sp>
      <p:sp>
        <p:nvSpPr>
          <p:cNvPr id="10" name="Content Placeholder 9">
            <a:extLst>
              <a:ext uri="{FF2B5EF4-FFF2-40B4-BE49-F238E27FC236}">
                <a16:creationId xmlns:a16="http://schemas.microsoft.com/office/drawing/2014/main" id="{CC630FD1-F690-96DD-5BC0-226F0B1927E7}"/>
              </a:ext>
            </a:extLst>
          </p:cNvPr>
          <p:cNvSpPr>
            <a:spLocks noGrp="1"/>
          </p:cNvSpPr>
          <p:nvPr>
            <p:ph sz="quarter" idx="14"/>
          </p:nvPr>
        </p:nvSpPr>
        <p:spPr>
          <a:xfrm>
            <a:off x="1828800" y="2743200"/>
            <a:ext cx="5921796" cy="3854152"/>
          </a:xfrm>
        </p:spPr>
        <p:txBody>
          <a:bodyPr>
            <a:normAutofit/>
          </a:bodyPr>
          <a:lstStyle/>
          <a:p>
            <a:pPr>
              <a:buFont typeface="Wingdings" panose="05000000000000000000" pitchFamily="2" charset="2"/>
              <a:buChar char="v"/>
            </a:pPr>
            <a:r>
              <a:rPr lang="en-US" sz="2000" dirty="0"/>
              <a:t>The ways in which gender and sex have been presented in early archaeology harken to the social truths established at the time. </a:t>
            </a:r>
          </a:p>
          <a:p>
            <a:pPr>
              <a:buFont typeface="Wingdings" panose="05000000000000000000" pitchFamily="2" charset="2"/>
              <a:buChar char="v"/>
            </a:pPr>
            <a:r>
              <a:rPr lang="en-US" sz="2000" dirty="0"/>
              <a:t>Through the modern era archaeology has developed into multiple sub-disciplines such as feminist archaeology which stands to alleviate the bias nature of past publications and expand on the roles of women in ancient times </a:t>
            </a:r>
            <a:r>
              <a:rPr lang="en-US" dirty="0"/>
              <a:t>(Conkey, 2003, pp.867-880)</a:t>
            </a:r>
            <a:r>
              <a:rPr lang="en-US" sz="2000" dirty="0"/>
              <a:t>. </a:t>
            </a:r>
          </a:p>
          <a:p>
            <a:pPr>
              <a:buFont typeface="Wingdings" panose="05000000000000000000" pitchFamily="2" charset="2"/>
              <a:buChar char="v"/>
            </a:pPr>
            <a:r>
              <a:rPr lang="en-US" sz="2000" dirty="0"/>
              <a:t>Concepts such as women warriors is still a controversial topic that brings into question the legitimacy of social expectations as mentioned by Foucault and Butler throughout. </a:t>
            </a:r>
          </a:p>
        </p:txBody>
      </p:sp>
      <p:pic>
        <p:nvPicPr>
          <p:cNvPr id="11" name="Picture Placeholder 10">
            <a:extLst>
              <a:ext uri="{FF2B5EF4-FFF2-40B4-BE49-F238E27FC236}">
                <a16:creationId xmlns:a16="http://schemas.microsoft.com/office/drawing/2014/main" id="{09E81F2F-65A0-80CD-F3BD-964C4B76E1C4}"/>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xfrm>
            <a:off x="7606580" y="77724"/>
            <a:ext cx="4582245" cy="6702552"/>
          </a:xfrm>
        </p:spPr>
      </p:pic>
      <p:sp>
        <p:nvSpPr>
          <p:cNvPr id="7" name="Slide Number Placeholder 6">
            <a:extLst>
              <a:ext uri="{FF2B5EF4-FFF2-40B4-BE49-F238E27FC236}">
                <a16:creationId xmlns:a16="http://schemas.microsoft.com/office/drawing/2014/main" id="{2BF9B50F-DA94-8D78-75A1-264633804555}"/>
              </a:ext>
            </a:extLst>
          </p:cNvPr>
          <p:cNvSpPr>
            <a:spLocks noGrp="1"/>
          </p:cNvSpPr>
          <p:nvPr>
            <p:ph type="sldNum" sz="quarter" idx="12"/>
          </p:nvPr>
        </p:nvSpPr>
        <p:spPr/>
        <p:txBody>
          <a:bodyPr/>
          <a:lstStyle/>
          <a:p>
            <a:fld id="{DF28FB93-0A08-4E7D-8E63-9EFA29F1E093}" type="slidenum">
              <a:rPr lang="en-US" smtClean="0"/>
              <a:pPr/>
              <a:t>14</a:t>
            </a:fld>
            <a:endParaRPr lang="en-US" dirty="0"/>
          </a:p>
        </p:txBody>
      </p:sp>
    </p:spTree>
    <p:extLst>
      <p:ext uri="{BB962C8B-B14F-4D97-AF65-F5344CB8AC3E}">
        <p14:creationId xmlns:p14="http://schemas.microsoft.com/office/powerpoint/2010/main" val="1659531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a:extLst>
              <a:ext uri="{FF2B5EF4-FFF2-40B4-BE49-F238E27FC236}">
                <a16:creationId xmlns:a16="http://schemas.microsoft.com/office/drawing/2014/main" id="{A1AB49CF-A20A-C64A-C665-4B7DE9AD85BA}"/>
              </a:ext>
            </a:extLst>
          </p:cNvPr>
          <p:cNvPicPr>
            <a:picLocks noGrp="1" noChangeAspect="1"/>
          </p:cNvPicPr>
          <p:nvPr>
            <p:ph type="pic" sz="quarter" idx="13"/>
          </p:nvPr>
        </p:nvPicPr>
        <p:blipFill>
          <a:blip r:embed="rId2">
            <a:alphaModFix amt="27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l="14454" r="14454"/>
          <a:stretch/>
        </p:blipFill>
        <p:spPr>
          <a:xfrm>
            <a:off x="0" y="0"/>
            <a:ext cx="12188825" cy="6858000"/>
          </a:xfrm>
          <a:solidFill>
            <a:schemeClr val="tx1"/>
          </a:solidFill>
        </p:spPr>
      </p:pic>
      <p:sp>
        <p:nvSpPr>
          <p:cNvPr id="3" name="Title 2">
            <a:extLst>
              <a:ext uri="{FF2B5EF4-FFF2-40B4-BE49-F238E27FC236}">
                <a16:creationId xmlns:a16="http://schemas.microsoft.com/office/drawing/2014/main" id="{7878276F-2C35-AA75-5D1D-B56CD313ACD9}"/>
              </a:ext>
            </a:extLst>
          </p:cNvPr>
          <p:cNvSpPr>
            <a:spLocks noGrp="1"/>
          </p:cNvSpPr>
          <p:nvPr>
            <p:ph type="title"/>
          </p:nvPr>
        </p:nvSpPr>
        <p:spPr>
          <a:xfrm>
            <a:off x="189756" y="757560"/>
            <a:ext cx="4233672" cy="803900"/>
          </a:xfrm>
        </p:spPr>
        <p:txBody>
          <a:bodyPr/>
          <a:lstStyle/>
          <a:p>
            <a:r>
              <a:rPr lang="en-US" b="1" dirty="0"/>
              <a:t>Bibliography</a:t>
            </a:r>
          </a:p>
        </p:txBody>
      </p:sp>
      <p:sp>
        <p:nvSpPr>
          <p:cNvPr id="5" name="Content Placeholder 4">
            <a:extLst>
              <a:ext uri="{FF2B5EF4-FFF2-40B4-BE49-F238E27FC236}">
                <a16:creationId xmlns:a16="http://schemas.microsoft.com/office/drawing/2014/main" id="{36232E85-53ED-D776-C606-9789E13CE9F3}"/>
              </a:ext>
            </a:extLst>
          </p:cNvPr>
          <p:cNvSpPr>
            <a:spLocks noGrp="1"/>
          </p:cNvSpPr>
          <p:nvPr>
            <p:ph sz="half" idx="2"/>
          </p:nvPr>
        </p:nvSpPr>
        <p:spPr>
          <a:xfrm>
            <a:off x="4726260" y="400172"/>
            <a:ext cx="6984776" cy="6197180"/>
          </a:xfrm>
        </p:spPr>
        <p:txBody>
          <a:bodyPr/>
          <a:lstStyle/>
          <a:p>
            <a:pPr>
              <a:buFont typeface="Wingdings" panose="05000000000000000000" pitchFamily="2" charset="2"/>
              <a:buChar char="v"/>
            </a:pPr>
            <a:r>
              <a:rPr lang="en-GB" sz="1300" dirty="0"/>
              <a:t>Androshchuk, F. (2018). Female Viking Revisited. </a:t>
            </a:r>
            <a:r>
              <a:rPr lang="en-GB" sz="1300" i="1" dirty="0"/>
              <a:t>Viking and Medieval Scandinavia</a:t>
            </a:r>
            <a:r>
              <a:rPr lang="en-GB" sz="1300" dirty="0"/>
              <a:t>, [online] 14, pp.47–60. </a:t>
            </a:r>
            <a:r>
              <a:rPr lang="en-GB" sz="1300" dirty="0" err="1"/>
              <a:t>doi:https</a:t>
            </a:r>
            <a:r>
              <a:rPr lang="en-GB" sz="1300" dirty="0"/>
              <a:t>://doi.org/10.2307/48506868.</a:t>
            </a:r>
          </a:p>
          <a:p>
            <a:pPr>
              <a:buFont typeface="Wingdings" panose="05000000000000000000" pitchFamily="2" charset="2"/>
              <a:buChar char="v"/>
            </a:pPr>
            <a:r>
              <a:rPr lang="en-GB" sz="1300" dirty="0"/>
              <a:t>Butler, J. (1990). </a:t>
            </a:r>
            <a:r>
              <a:rPr lang="en-GB" sz="1300" i="1" dirty="0"/>
              <a:t>Gender Trouble: Feminism and the Subversion of Identity</a:t>
            </a:r>
            <a:r>
              <a:rPr lang="en-GB" sz="1300" dirty="0"/>
              <a:t>. London: Routledge.</a:t>
            </a:r>
          </a:p>
          <a:p>
            <a:pPr>
              <a:buFont typeface="Wingdings" panose="05000000000000000000" pitchFamily="2" charset="2"/>
              <a:buChar char="v"/>
            </a:pPr>
            <a:r>
              <a:rPr lang="en-GB" sz="1300" dirty="0"/>
              <a:t>Conkey, Margaret W. (2003). Has Feminism Changed Archaeology? </a:t>
            </a:r>
            <a:r>
              <a:rPr lang="en-GB" sz="1300" i="1" dirty="0"/>
              <a:t>Signs: Journal of Women in Culture and Society</a:t>
            </a:r>
            <a:r>
              <a:rPr lang="en-GB" sz="1300" dirty="0"/>
              <a:t>, 28(3), pp.867–880. </a:t>
            </a:r>
            <a:r>
              <a:rPr lang="en-GB" sz="1300" dirty="0" err="1"/>
              <a:t>doi:https</a:t>
            </a:r>
            <a:r>
              <a:rPr lang="en-GB" sz="1300" dirty="0"/>
              <a:t>://doi.org/10.1086/345322.</a:t>
            </a:r>
          </a:p>
          <a:p>
            <a:pPr>
              <a:buFont typeface="Wingdings" panose="05000000000000000000" pitchFamily="2" charset="2"/>
              <a:buChar char="v"/>
            </a:pPr>
            <a:r>
              <a:rPr lang="en-GB" sz="1300" dirty="0"/>
              <a:t>Dickson, S. (2021). </a:t>
            </a:r>
            <a:r>
              <a:rPr lang="en-GB" sz="1300" i="1" dirty="0"/>
              <a:t>MA thesis in Medieval Icelandic Studies Scandinavian Women in Viking Age Society FACULTY OF ICELANDIC AND COMPARATIVE CULTURAL STUDIES</a:t>
            </a:r>
            <a:r>
              <a:rPr lang="en-GB" sz="1300" dirty="0"/>
              <a:t>. [online] pp.5–14. Available at: https://skemman.is/bitstream/1946/39839/1/Samantha%20Dickson%20masters%20thesis.pdf.</a:t>
            </a:r>
          </a:p>
          <a:p>
            <a:pPr>
              <a:buFont typeface="Wingdings" panose="05000000000000000000" pitchFamily="2" charset="2"/>
              <a:buChar char="v"/>
            </a:pPr>
            <a:r>
              <a:rPr lang="en-GB" sz="1300" dirty="0" err="1"/>
              <a:t>Geggel</a:t>
            </a:r>
            <a:r>
              <a:rPr lang="en-GB" sz="1300" dirty="0"/>
              <a:t>, L. (2025). </a:t>
            </a:r>
            <a:r>
              <a:rPr lang="en-GB" sz="1300" i="1" dirty="0"/>
              <a:t>‘If it was a man, we would say that’s a warrior’s grave’: Weapon-filled burials are shaking up what we know about women’s role in Viking society</a:t>
            </a:r>
            <a:r>
              <a:rPr lang="en-GB" sz="1300" dirty="0"/>
              <a:t>. [online] Live Science. Available at: https://www.livescience.com/archaeology/vikings/if-it-was-a-man-we-would-say-thats-a-warriors-grave-weapon-filled-burials-are-shaking-up-what-we-know-about-womens-role-in-viking-society.</a:t>
            </a:r>
          </a:p>
          <a:p>
            <a:pPr>
              <a:buFont typeface="Wingdings" panose="05000000000000000000" pitchFamily="2" charset="2"/>
              <a:buChar char="v"/>
            </a:pPr>
            <a:r>
              <a:rPr lang="en-GB" sz="1300" dirty="0"/>
              <a:t>NOVÁČEK, J., MAZANEC, J., BRETSCHNEIDER, A., FLUX, A.L., TANNHÄUSER, C. and HUMMEL, S. (2022). SEX DETERMINATION USING ARCHAEOLOGICAL, ANTHROPOLOGICAL, AND GENETIC METHODS ? A COMPARATIVE STUDY ON A MEROVINGIAN POPULATION FROM GOTHA-BOILSTÄDT. </a:t>
            </a:r>
            <a:r>
              <a:rPr lang="en-GB" sz="1300" i="1" dirty="0"/>
              <a:t>Anthropologie (1962)</a:t>
            </a:r>
            <a:r>
              <a:rPr lang="en-GB" sz="1300" dirty="0"/>
              <a:t>, [online] 60(2), pp.403–432. </a:t>
            </a:r>
            <a:r>
              <a:rPr lang="en-GB" sz="1300" dirty="0" err="1"/>
              <a:t>doi:https</a:t>
            </a:r>
            <a:r>
              <a:rPr lang="en-GB" sz="1300" dirty="0"/>
              <a:t>://doi.org/10.2307/27199223.</a:t>
            </a:r>
          </a:p>
          <a:p>
            <a:pPr>
              <a:buFont typeface="Wingdings" panose="05000000000000000000" pitchFamily="2" charset="2"/>
              <a:buChar char="v"/>
            </a:pPr>
            <a:r>
              <a:rPr lang="en-GB" sz="1300" dirty="0"/>
              <a:t>Price, N., </a:t>
            </a:r>
            <a:r>
              <a:rPr lang="en-GB" sz="1300" dirty="0" err="1"/>
              <a:t>Hedenstierna</a:t>
            </a:r>
            <a:r>
              <a:rPr lang="en-GB" sz="1300" dirty="0"/>
              <a:t>-Jonson, C., Zachrisson, T., </a:t>
            </a:r>
            <a:r>
              <a:rPr lang="en-GB" sz="1300" dirty="0" err="1"/>
              <a:t>Kjellström</a:t>
            </a:r>
            <a:r>
              <a:rPr lang="en-GB" sz="1300" dirty="0"/>
              <a:t>, A., </a:t>
            </a:r>
            <a:r>
              <a:rPr lang="en-GB" sz="1300" dirty="0" err="1"/>
              <a:t>Storå</a:t>
            </a:r>
            <a:r>
              <a:rPr lang="en-GB" sz="1300" dirty="0"/>
              <a:t>, J., </a:t>
            </a:r>
            <a:r>
              <a:rPr lang="en-GB" sz="1300" dirty="0" err="1"/>
              <a:t>Krzewińska</a:t>
            </a:r>
            <a:r>
              <a:rPr lang="en-GB" sz="1300" dirty="0"/>
              <a:t>, M., Günther, T., Sobrado, V., Jakobsson, M. and </a:t>
            </a:r>
            <a:r>
              <a:rPr lang="en-GB" sz="1300" dirty="0" err="1"/>
              <a:t>Götherström</a:t>
            </a:r>
            <a:r>
              <a:rPr lang="en-GB" sz="1300" dirty="0"/>
              <a:t>, A. (2019). Viking warrior women? Reassessing Birka chamber grave Bj.581. </a:t>
            </a:r>
            <a:r>
              <a:rPr lang="en-GB" sz="1300" i="1" dirty="0"/>
              <a:t>Antiquity</a:t>
            </a:r>
            <a:r>
              <a:rPr lang="en-GB" sz="1300" dirty="0"/>
              <a:t>, [online] 93(367), pp.181–198. </a:t>
            </a:r>
            <a:r>
              <a:rPr lang="en-GB" sz="1300" dirty="0" err="1"/>
              <a:t>doi:https</a:t>
            </a:r>
            <a:r>
              <a:rPr lang="en-GB" sz="1300" dirty="0"/>
              <a:t>://doi.org/10.15184/aqy.2018.258.</a:t>
            </a:r>
          </a:p>
          <a:p>
            <a:pPr>
              <a:buFont typeface="Wingdings" panose="05000000000000000000" pitchFamily="2" charset="2"/>
              <a:buChar char="v"/>
            </a:pPr>
            <a:r>
              <a:rPr lang="en-GB" sz="1300" dirty="0"/>
              <a:t>Schirato, T., Webb, J. and Danaher, G. (2000). </a:t>
            </a:r>
            <a:r>
              <a:rPr lang="en-GB" sz="1300" i="1" dirty="0"/>
              <a:t>Understanding Foucault</a:t>
            </a:r>
            <a:r>
              <a:rPr lang="en-GB" sz="1300" dirty="0"/>
              <a:t>. Sydney: Allen &amp; Unwin.</a:t>
            </a:r>
          </a:p>
          <a:p>
            <a:pPr>
              <a:buFont typeface="Wingdings" panose="05000000000000000000" pitchFamily="2" charset="2"/>
              <a:buChar char="v"/>
            </a:pPr>
            <a:r>
              <a:rPr lang="en-GB" sz="1300" dirty="0" err="1"/>
              <a:t>Skogstrand</a:t>
            </a:r>
            <a:r>
              <a:rPr lang="en-GB" sz="1300" dirty="0"/>
              <a:t>, L. (2010). Is Androcentric Archaeology Really About Men? </a:t>
            </a:r>
            <a:r>
              <a:rPr lang="en-GB" sz="1300" i="1" dirty="0"/>
              <a:t>Archaeologies</a:t>
            </a:r>
            <a:r>
              <a:rPr lang="en-GB" sz="1300" dirty="0"/>
              <a:t>, 7(1), pp.56–68. </a:t>
            </a:r>
            <a:r>
              <a:rPr lang="en-GB" sz="1300" dirty="0" err="1"/>
              <a:t>doi:https</a:t>
            </a:r>
            <a:r>
              <a:rPr lang="en-GB" sz="1300" dirty="0"/>
              <a:t>://doi.org/10.1007/s11759-010-9149-1.</a:t>
            </a:r>
            <a:endParaRPr lang="en-US" sz="1300" dirty="0"/>
          </a:p>
        </p:txBody>
      </p:sp>
    </p:spTree>
    <p:extLst>
      <p:ext uri="{BB962C8B-B14F-4D97-AF65-F5344CB8AC3E}">
        <p14:creationId xmlns:p14="http://schemas.microsoft.com/office/powerpoint/2010/main" val="419289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Custom 71">
      <a:dk1>
        <a:srgbClr val="000000"/>
      </a:dk1>
      <a:lt1>
        <a:srgbClr val="FFFFFF"/>
      </a:lt1>
      <a:dk2>
        <a:srgbClr val="693A20"/>
      </a:dk2>
      <a:lt2>
        <a:srgbClr val="E7E4E6"/>
      </a:lt2>
      <a:accent1>
        <a:srgbClr val="512823"/>
      </a:accent1>
      <a:accent2>
        <a:srgbClr val="B98D34"/>
      </a:accent2>
      <a:accent3>
        <a:srgbClr val="610606"/>
      </a:accent3>
      <a:accent4>
        <a:srgbClr val="FFEDB9"/>
      </a:accent4>
      <a:accent5>
        <a:srgbClr val="787A41"/>
      </a:accent5>
      <a:accent6>
        <a:srgbClr val="B95E14"/>
      </a:accent6>
      <a:hlink>
        <a:srgbClr val="2B3742"/>
      </a:hlink>
      <a:folHlink>
        <a:srgbClr val="C1A56D"/>
      </a:folHlink>
    </a:clrScheme>
    <a:fontScheme name="Custom 89">
      <a:majorFont>
        <a:latin typeface="Book Antiqua"/>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Classic book education presentation (widescreen)_Win32_v3" id="{4B7EA318-15E2-473F-9AB3-202EC7071CC7}" vid="{CC1661AE-A1F1-46A0-A328-D33A145270B8}"/>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28458A3-99B8-4914-89E6-B86ADB0D7DF6}">
  <ds:schemaRefs>
    <ds:schemaRef ds:uri="http://schemas.microsoft.com/sharepoint/v3/contenttype/forms"/>
  </ds:schemaRefs>
</ds:datastoreItem>
</file>

<file path=customXml/itemProps2.xml><?xml version="1.0" encoding="utf-8"?>
<ds:datastoreItem xmlns:ds="http://schemas.openxmlformats.org/officeDocument/2006/customXml" ds:itemID="{19ACF9E2-7979-495A-9F5F-33F2C85007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6EAEDD-6865-458C-AB5E-1E0979B7BC44}">
  <ds:schemaRefs>
    <ds:schemaRef ds:uri="http://purl.org/dc/dcmitype/"/>
    <ds:schemaRef ds:uri="http://www.w3.org/XML/1998/namespace"/>
    <ds:schemaRef ds:uri="71af3243-3dd4-4a8d-8c0d-dd76da1f02a5"/>
    <ds:schemaRef ds:uri="http://schemas.microsoft.com/sharepoint/v3"/>
    <ds:schemaRef ds:uri="http://purl.org/dc/terms/"/>
    <ds:schemaRef ds:uri="16c05727-aa75-4e4a-9b5f-8a80a1165891"/>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Classic book education presentation (widescreen)</Template>
  <TotalTime>0</TotalTime>
  <Words>2175</Words>
  <Application>Microsoft Office PowerPoint</Application>
  <PresentationFormat>Custom</PresentationFormat>
  <Paragraphs>92</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Book Antiqua</vt:lpstr>
      <vt:lpstr>Constantia</vt:lpstr>
      <vt:lpstr>Gill Sans MT</vt:lpstr>
      <vt:lpstr>Times New Roman</vt:lpstr>
      <vt:lpstr>Wingdings</vt:lpstr>
      <vt:lpstr>Books Classic 16x9</vt:lpstr>
      <vt:lpstr>A Female Warrior?</vt:lpstr>
      <vt:lpstr>Contents:</vt:lpstr>
      <vt:lpstr>Viking society:</vt:lpstr>
      <vt:lpstr>Early archaeology and Viking Burials</vt:lpstr>
      <vt:lpstr>Bj. 581 and its significance: </vt:lpstr>
      <vt:lpstr>Micheal Foucault </vt:lpstr>
      <vt:lpstr>Knowledge</vt:lpstr>
      <vt:lpstr>Faucoult’s Truth</vt:lpstr>
      <vt:lpstr>Power:</vt:lpstr>
      <vt:lpstr>Judith Butler</vt:lpstr>
      <vt:lpstr>The binary of the sexes</vt:lpstr>
      <vt:lpstr>Subversion:</vt:lpstr>
      <vt:lpstr>It is not innate</vt:lpstr>
      <vt:lpstr>Conclusion and final thoughts: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Elizabeth Jasper (2400802)</dc:creator>
  <cp:lastModifiedBy>Elizabeth Jasper</cp:lastModifiedBy>
  <cp:revision>69</cp:revision>
  <dcterms:created xsi:type="dcterms:W3CDTF">2026-05-01T21:28:08Z</dcterms:created>
  <dcterms:modified xsi:type="dcterms:W3CDTF">2026-05-04T01:45:28Z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