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41" userDrawn="1">
          <p15:clr>
            <a:srgbClr val="A4A3A4"/>
          </p15:clr>
        </p15:guide>
        <p15:guide id="2" pos="289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snapToObjects="1">
      <p:cViewPr varScale="1">
        <p:scale>
          <a:sx n="69" d="100"/>
          <a:sy n="69" d="100"/>
        </p:scale>
        <p:origin x="756" y="36"/>
      </p:cViewPr>
      <p:guideLst>
        <p:guide orient="horz" pos="2141"/>
        <p:guide pos="289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0" vertOverflow="ellipsis" vert="horz" wrap="square" anchor="ctr" anchorCtr="1"/>
          <a:lstStyle/>
          <a:p>
            <a:pPr defTabSz="914400">
              <a:defRPr lang="en-US" sz="1400" b="1" i="0" u="none" strike="noStrike" kern="1200" baseline="0">
                <a:solidFill>
                  <a:schemeClr val="dk1">
                    <a:lumMod val="75000"/>
                    <a:lumOff val="25000"/>
                  </a:schemeClr>
                </a:solidFill>
                <a:latin typeface="+mn-lt"/>
                <a:ea typeface="+mn-ea"/>
                <a:cs typeface="+mn-cs"/>
              </a:defRPr>
            </a:pPr>
            <a:r>
              <a:rPr lang="en-GB" sz="1000"/>
              <a:t>Enterprise Adoption %</a:t>
            </a:r>
          </a:p>
        </c:rich>
      </c:tx>
      <c:overlay val="0"/>
      <c:spPr>
        <a:noFill/>
        <a:ln>
          <a:noFill/>
        </a:ln>
        <a:effectLst/>
      </c:spPr>
      <c:txPr>
        <a:bodyPr rot="0" spcFirstLastPara="0" vertOverflow="ellipsis" vert="horz" wrap="square" anchor="ctr" anchorCtr="1"/>
        <a:lstStyle/>
        <a:p>
          <a:pPr defTabSz="914400">
            <a:defRPr lang="en-US" sz="14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Enterprise Adoption %</c:v>
                </c:pt>
              </c:strCache>
            </c:strRef>
          </c:tx>
          <c:spPr>
            <a:gradFill>
              <a:gsLst>
                <a:gs pos="100000">
                  <a:schemeClr val="accent1"/>
                </a:gs>
                <a:gs pos="0">
                  <a:schemeClr val="accent1">
                    <a:hueOff val="-1670000"/>
                  </a:schemeClr>
                </a:gs>
              </a:gsLst>
              <a:lin ang="5400000" scaled="0"/>
            </a:gradFill>
            <a:ln>
              <a:gradFill>
                <a:gsLst>
                  <a:gs pos="100000">
                    <a:schemeClr val="accent1">
                      <a:lumMod val="75000"/>
                    </a:schemeClr>
                  </a:gs>
                  <a:gs pos="0">
                    <a:schemeClr val="accent1">
                      <a:lumMod val="75000"/>
                      <a:hueOff val="-1670000"/>
                    </a:schemeClr>
                  </a:gs>
                </a:gsLst>
                <a:lin ang="4620000" scaled="0"/>
              </a:gradFill>
            </a:ln>
            <a:effectLst/>
          </c:spPr>
          <c:invertIfNegative val="0"/>
          <c:dLbls>
            <c:spPr>
              <a:noFill/>
              <a:ln>
                <a:noFill/>
              </a:ln>
              <a:effectLst/>
            </c:spPr>
            <c:txPr>
              <a:bodyPr rot="0" spcFirstLastPara="0" vertOverflow="ellipsis" vert="horz" wrap="square" lIns="38100" tIns="19050" rIns="38100" bIns="19050" anchor="ctr" anchorCtr="1"/>
              <a:lstStyle/>
              <a:p>
                <a:pPr>
                  <a:defRPr lang="en-US" sz="1000"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cat>
            <c:strRef>
              <c:f>Sheet1!$A$2:$A$5</c:f>
              <c:strCache>
                <c:ptCount val="4"/>
                <c:pt idx="0">
                  <c:v>2021</c:v>
                </c:pt>
                <c:pt idx="1">
                  <c:v>2022</c:v>
                </c:pt>
                <c:pt idx="2">
                  <c:v>2023</c:v>
                </c:pt>
                <c:pt idx="3">
                  <c:v>2024</c:v>
                </c:pt>
              </c:strCache>
            </c:strRef>
          </c:cat>
          <c:val>
            <c:numRef>
              <c:f>Sheet1!$B$2:$B$5</c:f>
              <c:numCache>
                <c:formatCode>General</c:formatCode>
                <c:ptCount val="4"/>
                <c:pt idx="0">
                  <c:v>35</c:v>
                </c:pt>
                <c:pt idx="1">
                  <c:v>62</c:v>
                </c:pt>
                <c:pt idx="2">
                  <c:v>78</c:v>
                </c:pt>
                <c:pt idx="3">
                  <c:v>89</c:v>
                </c:pt>
              </c:numCache>
            </c:numRef>
          </c:val>
          <c:extLst>
            <c:ext xmlns:c16="http://schemas.microsoft.com/office/drawing/2014/chart" uri="{C3380CC4-5D6E-409C-BE32-E72D297353CC}">
              <c16:uniqueId val="{00000000-4060-436E-B3F2-1CB9A1BC76E8}"/>
            </c:ext>
          </c:extLst>
        </c:ser>
        <c:dLbls>
          <c:showLegendKey val="0"/>
          <c:showVal val="1"/>
          <c:showCatName val="0"/>
          <c:showSerName val="0"/>
          <c:showPercent val="0"/>
          <c:showBubbleSize val="0"/>
        </c:dLbls>
        <c:gapWidth val="500"/>
        <c:overlap val="-50"/>
        <c:axId val="-2068027336"/>
        <c:axId val="-2113994440"/>
      </c:barChart>
      <c:catAx>
        <c:axId val="-2068027336"/>
        <c:scaling>
          <c:orientation val="minMax"/>
        </c:scaling>
        <c:delete val="0"/>
        <c:axPos val="b"/>
        <c:numFmt formatCode="General" sourceLinked="0"/>
        <c:majorTickMark val="out"/>
        <c:minorTickMark val="none"/>
        <c:tickLblPos val="nextTo"/>
        <c:spPr>
          <a:noFill/>
          <a:ln w="9525" cap="flat" cmpd="sng" algn="ctr">
            <a:solidFill>
              <a:schemeClr val="dk1">
                <a:lumMod val="15000"/>
                <a:lumOff val="85000"/>
              </a:schemeClr>
            </a:solidFill>
            <a:round/>
          </a:ln>
          <a:effectLst/>
        </c:spPr>
        <c:txPr>
          <a:bodyPr rot="-60000000" spcFirstLastPara="0" vertOverflow="ellipsis" vert="horz" wrap="square" anchor="ctr" anchorCtr="1"/>
          <a:lstStyle/>
          <a:p>
            <a:pPr>
              <a:defRPr lang="en-US" sz="900" b="0" i="0" u="none" strike="noStrike" kern="1200" baseline="0">
                <a:solidFill>
                  <a:schemeClr val="dk1">
                    <a:lumMod val="65000"/>
                    <a:lumOff val="35000"/>
                  </a:schemeClr>
                </a:solidFill>
                <a:latin typeface="+mn-lt"/>
                <a:ea typeface="+mn-ea"/>
                <a:cs typeface="+mn-cs"/>
              </a:defRPr>
            </a:pPr>
            <a:endParaRPr lang="en-US"/>
          </a:p>
        </c:txPr>
        <c:crossAx val="-2113994440"/>
        <c:crosses val="autoZero"/>
        <c:auto val="1"/>
        <c:lblAlgn val="ctr"/>
        <c:lblOffset val="100"/>
        <c:noMultiLvlLbl val="0"/>
      </c:catAx>
      <c:valAx>
        <c:axId val="-2113994440"/>
        <c:scaling>
          <c:orientation val="minMax"/>
        </c:scaling>
        <c:delete val="1"/>
        <c:axPos val="l"/>
        <c:numFmt formatCode="General" sourceLinked="1"/>
        <c:majorTickMark val="out"/>
        <c:minorTickMark val="none"/>
        <c:tickLblPos val="nextTo"/>
        <c:crossAx val="-2068027336"/>
        <c:crosses val="autoZero"/>
        <c:crossBetween val="between"/>
      </c:valAx>
      <c:spPr>
        <a:noFill/>
        <a:ln>
          <a:noFill/>
        </a:ln>
        <a:effectLst/>
      </c:spPr>
    </c:plotArea>
    <c:legend>
      <c:legendPos val="t"/>
      <c:overlay val="0"/>
      <c:spPr>
        <a:noFill/>
        <a:ln>
          <a:noFill/>
        </a:ln>
        <a:effectLst/>
      </c:spPr>
      <c:txPr>
        <a:bodyPr rot="0" spcFirstLastPara="0" vertOverflow="ellipsis" vert="horz" wrap="square" anchor="ctr" anchorCtr="1"/>
        <a:lstStyle/>
        <a:p>
          <a:pPr>
            <a:defRPr lang="en-US" sz="900" b="0" i="0" u="none" strike="noStrike" kern="1200" baseline="0">
              <a:solidFill>
                <a:schemeClr val="dk1">
                  <a:lumMod val="65000"/>
                  <a:lumOff val="35000"/>
                </a:schemeClr>
              </a:solidFill>
              <a:latin typeface="+mn-lt"/>
              <a:ea typeface="+mn-ea"/>
              <a:cs typeface="+mn-cs"/>
            </a:defRPr>
          </a:pPr>
          <a:endParaRPr lang="en-US"/>
        </a:p>
      </c:txPr>
    </c:legend>
    <c:plotVisOnly val="1"/>
    <c:dispBlanksAs val="gap"/>
    <c:showDLblsOverMax val="0"/>
    <c:extLst>
      <c:ext uri="{0b15fc19-7d7d-44ad-8c2d-2c3a37ce22c3}">
        <chartProps xmlns="https://web.wps.cn/et/2018/main" chartId="{308c99e0-2c18-41b0-a2b8-b029c68bc515}"/>
      </c:ext>
    </c:extLst>
  </c:chart>
  <c:spPr>
    <a:solidFill>
      <a:schemeClr val="lt1">
        <a:lumMod val="96000"/>
      </a:schemeClr>
    </a:solidFill>
    <a:ln w="9525" cap="flat" cmpd="sng" algn="ctr">
      <a:solidFill>
        <a:schemeClr val="tx1">
          <a:lumMod val="15000"/>
          <a:lumOff val="85000"/>
        </a:schemeClr>
      </a:solidFill>
      <a:round/>
    </a:ln>
    <a:effectLst/>
  </c:spPr>
  <c:txPr>
    <a:bodyPr/>
    <a:lstStyle/>
    <a:p>
      <a:pPr>
        <a:defRPr lang="en-US"/>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0" vertOverflow="ellipsis" vert="horz" wrap="square" anchor="ctr" anchorCtr="1"/>
          <a:lstStyle/>
          <a:p>
            <a:pPr>
              <a:defRPr lang="en-US" sz="1400" b="1" i="0" u="none" strike="noStrike" kern="1200" baseline="0">
                <a:solidFill>
                  <a:schemeClr val="tx1">
                    <a:lumMod val="75000"/>
                    <a:lumOff val="25000"/>
                  </a:schemeClr>
                </a:solidFill>
                <a:latin typeface="+mn-lt"/>
                <a:ea typeface="+mn-ea"/>
                <a:cs typeface="+mn-cs"/>
              </a:defRPr>
            </a:pPr>
            <a:r>
              <a:rPr lang="en-GB" sz="1000"/>
              <a:t>Productivity Impact Metrics</a:t>
            </a:r>
          </a:p>
        </c:rich>
      </c:tx>
      <c:overlay val="0"/>
      <c:spPr>
        <a:noFill/>
        <a:ln>
          <a:noFill/>
        </a:ln>
        <a:effectLst/>
      </c:spPr>
      <c:txPr>
        <a:bodyPr rot="0" spcFirstLastPara="0" vertOverflow="ellipsis" vert="horz" wrap="square" anchor="ctr" anchorCtr="1"/>
        <a:lstStyle/>
        <a:p>
          <a:pPr>
            <a:defRPr lang="en-US" sz="1400" b="1" i="0" u="none" strike="noStrike" kern="1200" baseline="0">
              <a:solidFill>
                <a:schemeClr val="tx1">
                  <a:lumMod val="75000"/>
                  <a:lumOff val="2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Improvement %</c:v>
                </c:pt>
              </c:strCache>
            </c:strRef>
          </c:tx>
          <c:spPr>
            <a:gradFill>
              <a:gsLst>
                <a:gs pos="0">
                  <a:schemeClr val="accent1">
                    <a:lumMod val="40000"/>
                    <a:lumOff val="60000"/>
                  </a:schemeClr>
                </a:gs>
                <a:gs pos="90000">
                  <a:schemeClr val="accent1"/>
                </a:gs>
              </a:gsLst>
              <a:lin ang="5400000" scaled="0"/>
            </a:gradFill>
            <a:ln>
              <a:gradFill>
                <a:gsLst>
                  <a:gs pos="0">
                    <a:schemeClr val="accent1"/>
                  </a:gs>
                  <a:gs pos="100000">
                    <a:schemeClr val="accent1">
                      <a:lumMod val="75000"/>
                    </a:schemeClr>
                  </a:gs>
                </a:gsLst>
                <a:lin ang="5400000" scaled="1"/>
              </a:gradFill>
            </a:ln>
            <a:effectLst>
              <a:outerShdw blurRad="76200" dist="25400" dir="2700000" algn="tl" rotWithShape="0">
                <a:schemeClr val="accent1">
                  <a:lumMod val="50000"/>
                  <a:alpha val="30000"/>
                </a:schemeClr>
              </a:outerShdw>
            </a:effectLst>
          </c:spPr>
          <c:invertIfNegative val="0"/>
          <c:cat>
            <c:strRef>
              <c:f>Sheet1!$A$2:$A$6</c:f>
              <c:strCache>
                <c:ptCount val="5"/>
                <c:pt idx="0">
                  <c:v>Time Savings</c:v>
                </c:pt>
                <c:pt idx="1">
                  <c:v>Email Reduction</c:v>
                </c:pt>
                <c:pt idx="2">
                  <c:v>Collaboration</c:v>
                </c:pt>
                <c:pt idx="3">
                  <c:v>Error Reduction</c:v>
                </c:pt>
                <c:pt idx="4">
                  <c:v>Satisfaction</c:v>
                </c:pt>
              </c:strCache>
            </c:strRef>
          </c:cat>
          <c:val>
            <c:numRef>
              <c:f>Sheet1!$B$2:$B$6</c:f>
              <c:numCache>
                <c:formatCode>General</c:formatCode>
                <c:ptCount val="5"/>
                <c:pt idx="0">
                  <c:v>50</c:v>
                </c:pt>
                <c:pt idx="1">
                  <c:v>40</c:v>
                </c:pt>
                <c:pt idx="2">
                  <c:v>60</c:v>
                </c:pt>
                <c:pt idx="3">
                  <c:v>85</c:v>
                </c:pt>
                <c:pt idx="4">
                  <c:v>90</c:v>
                </c:pt>
              </c:numCache>
            </c:numRef>
          </c:val>
          <c:extLst>
            <c:ext xmlns:c16="http://schemas.microsoft.com/office/drawing/2014/chart" uri="{C3380CC4-5D6E-409C-BE32-E72D297353CC}">
              <c16:uniqueId val="{00000000-16CE-4883-9568-73FBBBB99540}"/>
            </c:ext>
          </c:extLst>
        </c:ser>
        <c:dLbls>
          <c:showLegendKey val="0"/>
          <c:showVal val="0"/>
          <c:showCatName val="0"/>
          <c:showSerName val="0"/>
          <c:showPercent val="0"/>
          <c:showBubbleSize val="0"/>
        </c:dLbls>
        <c:gapWidth val="216"/>
        <c:axId val="-2068027336"/>
        <c:axId val="-2113994440"/>
      </c:barChart>
      <c:catAx>
        <c:axId val="-2068027336"/>
        <c:scaling>
          <c:orientation val="minMax"/>
        </c:scaling>
        <c:delete val="0"/>
        <c:axPos val="b"/>
        <c:numFmt formatCode="General" sourceLinked="0"/>
        <c:majorTickMark val="out"/>
        <c:minorTickMark val="none"/>
        <c:tickLblPos val="nextTo"/>
        <c:spPr>
          <a:noFill/>
          <a:ln w="9525" cap="flat" cmpd="sng" algn="ctr">
            <a:solidFill>
              <a:schemeClr val="tx1">
                <a:lumMod val="15000"/>
                <a:lumOff val="85000"/>
              </a:schemeClr>
            </a:solidFill>
            <a:round/>
          </a:ln>
          <a:effectLst/>
        </c:spPr>
        <c:txPr>
          <a:bodyPr rot="-60000000" spcFirstLastPara="0" vertOverflow="ellipsis" vert="horz" wrap="square" anchor="ctr" anchorCtr="1"/>
          <a:lstStyle/>
          <a:p>
            <a:pPr>
              <a:defRPr lang="en-US" sz="900" b="0" i="0" u="none" strike="noStrike" kern="1200" baseline="0">
                <a:solidFill>
                  <a:schemeClr val="tx1">
                    <a:lumMod val="65000"/>
                    <a:lumOff val="35000"/>
                  </a:schemeClr>
                </a:solidFill>
                <a:latin typeface="+mn-lt"/>
                <a:ea typeface="+mn-ea"/>
                <a:cs typeface="+mn-cs"/>
              </a:defRPr>
            </a:pPr>
            <a:endParaRPr lang="en-US"/>
          </a:p>
        </c:txPr>
        <c:crossAx val="-2113994440"/>
        <c:crosses val="autoZero"/>
        <c:auto val="1"/>
        <c:lblAlgn val="ctr"/>
        <c:lblOffset val="100"/>
        <c:noMultiLvlLbl val="0"/>
      </c:catAx>
      <c:valAx>
        <c:axId val="-2113994440"/>
        <c:scaling>
          <c:orientation val="minMax"/>
        </c:scaling>
        <c:delete val="0"/>
        <c:axPos val="l"/>
        <c:majorGridlines>
          <c:spPr>
            <a:ln w="9525" cap="flat" cmpd="sng" algn="ctr">
              <a:solidFill>
                <a:schemeClr val="lt1">
                  <a:lumMod val="90200"/>
                </a:schemeClr>
              </a:solidFill>
              <a:round/>
            </a:ln>
            <a:effectLst/>
          </c:spPr>
        </c:majorGridlines>
        <c:numFmt formatCode="General" sourceLinked="1"/>
        <c:majorTickMark val="out"/>
        <c:minorTickMark val="none"/>
        <c:tickLblPos val="nextTo"/>
        <c:spPr>
          <a:noFill/>
          <a:ln>
            <a:noFill/>
          </a:ln>
          <a:effectLst/>
        </c:spPr>
        <c:txPr>
          <a:bodyPr rot="-60000000" spcFirstLastPara="0" vertOverflow="ellipsis" vert="horz" wrap="square" anchor="ctr" anchorCtr="1"/>
          <a:lstStyle/>
          <a:p>
            <a:pPr>
              <a:defRPr lang="en-US" sz="900" b="0" i="0" u="none" strike="noStrike" kern="1200" baseline="0">
                <a:solidFill>
                  <a:schemeClr val="tx1">
                    <a:lumMod val="65000"/>
                    <a:lumOff val="35000"/>
                  </a:schemeClr>
                </a:solidFill>
                <a:latin typeface="+mn-lt"/>
                <a:ea typeface="+mn-ea"/>
                <a:cs typeface="+mn-cs"/>
              </a:defRPr>
            </a:pPr>
            <a:endParaRPr lang="en-US"/>
          </a:p>
        </c:txPr>
        <c:crossAx val="-2068027336"/>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0" vertOverflow="ellipsis" vert="horz" wrap="square" anchor="ctr" anchorCtr="1"/>
          <a:lstStyle/>
          <a:p>
            <a:pPr rtl="0">
              <a:defRPr lang="en-US"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plotVisOnly val="1"/>
    <c:dispBlanksAs val="gap"/>
    <c:showDLblsOverMax val="0"/>
    <c:extLst>
      <c:ext uri="{0b15fc19-7d7d-44ad-8c2d-2c3a37ce22c3}">
        <chartProps xmlns="https://web.wps.cn/et/2018/main" chartId="{4353d14a-6bad-4915-8e02-d2d106cbb71e}"/>
      </c:ext>
    </c:extLst>
  </c:chart>
  <c:spPr>
    <a:noFill/>
    <a:ln>
      <a:noFill/>
    </a:ln>
    <a:effectLst/>
  </c:spPr>
  <c:txPr>
    <a:bodyPr/>
    <a:lstStyle/>
    <a:p>
      <a:pPr>
        <a:defRPr lang="en-US"/>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0" vertOverflow="ellipsis" vert="horz" wrap="square" anchor="ctr" anchorCtr="1"/>
          <a:lstStyle/>
          <a:p>
            <a:pPr>
              <a:defRPr lang="en-US" sz="960" b="1" i="0" u="none" strike="noStrike" kern="1200" baseline="0">
                <a:solidFill>
                  <a:schemeClr val="dk1">
                    <a:lumMod val="75000"/>
                    <a:lumOff val="25000"/>
                  </a:schemeClr>
                </a:solidFill>
                <a:latin typeface="+mn-lt"/>
                <a:ea typeface="+mn-ea"/>
                <a:cs typeface="+mn-cs"/>
              </a:defRPr>
            </a:pPr>
            <a:r>
              <a:rPr lang="en-GB" sz="960"/>
              <a:t>Permission Level Usage Distribution</a:t>
            </a:r>
          </a:p>
        </c:rich>
      </c:tx>
      <c:overlay val="0"/>
      <c:spPr>
        <a:noFill/>
        <a:ln>
          <a:noFill/>
        </a:ln>
        <a:effectLst/>
      </c:spPr>
      <c:txPr>
        <a:bodyPr rot="0" spcFirstLastPara="0" vertOverflow="ellipsis" vert="horz" wrap="square" anchor="ctr" anchorCtr="1"/>
        <a:lstStyle/>
        <a:p>
          <a:pPr>
            <a:defRPr lang="en-US" sz="96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Permission Usage</c:v>
                </c:pt>
              </c:strCache>
            </c:strRef>
          </c:tx>
          <c:dPt>
            <c:idx val="0"/>
            <c:bubble3D val="0"/>
            <c:spPr>
              <a:gradFill>
                <a:gsLst>
                  <a:gs pos="100000">
                    <a:schemeClr val="accent1"/>
                  </a:gs>
                  <a:gs pos="0">
                    <a:schemeClr val="accent1">
                      <a:hueOff val="-1670000"/>
                    </a:schemeClr>
                  </a:gs>
                </a:gsLst>
                <a:lin ang="5400000" scaled="0"/>
              </a:gradFill>
              <a:ln>
                <a:gradFill>
                  <a:gsLst>
                    <a:gs pos="100000">
                      <a:schemeClr val="accent1">
                        <a:lumMod val="75000"/>
                      </a:schemeClr>
                    </a:gs>
                    <a:gs pos="0">
                      <a:schemeClr val="accent1">
                        <a:lumMod val="75000"/>
                        <a:hueOff val="-1670000"/>
                      </a:schemeClr>
                    </a:gs>
                  </a:gsLst>
                  <a:lin ang="4620000" scaled="0"/>
                </a:gradFill>
              </a:ln>
              <a:effectLst/>
            </c:spPr>
            <c:extLst>
              <c:ext xmlns:c16="http://schemas.microsoft.com/office/drawing/2014/chart" uri="{C3380CC4-5D6E-409C-BE32-E72D297353CC}">
                <c16:uniqueId val="{00000001-ACAE-47F9-B56D-1F888A82EC90}"/>
              </c:ext>
            </c:extLst>
          </c:dPt>
          <c:dPt>
            <c:idx val="1"/>
            <c:bubble3D val="0"/>
            <c:spPr>
              <a:gradFill>
                <a:gsLst>
                  <a:gs pos="100000">
                    <a:schemeClr val="accent2"/>
                  </a:gs>
                  <a:gs pos="0">
                    <a:schemeClr val="accent2">
                      <a:hueOff val="-1670000"/>
                    </a:schemeClr>
                  </a:gs>
                </a:gsLst>
                <a:lin ang="5400000" scaled="0"/>
              </a:gradFill>
              <a:ln>
                <a:gradFill>
                  <a:gsLst>
                    <a:gs pos="100000">
                      <a:schemeClr val="accent2">
                        <a:lumMod val="75000"/>
                      </a:schemeClr>
                    </a:gs>
                    <a:gs pos="0">
                      <a:schemeClr val="accent2">
                        <a:lumMod val="75000"/>
                        <a:hueOff val="-1670000"/>
                      </a:schemeClr>
                    </a:gs>
                  </a:gsLst>
                  <a:lin ang="4620000" scaled="0"/>
                </a:gradFill>
              </a:ln>
              <a:effectLst/>
            </c:spPr>
            <c:extLst>
              <c:ext xmlns:c16="http://schemas.microsoft.com/office/drawing/2014/chart" uri="{C3380CC4-5D6E-409C-BE32-E72D297353CC}">
                <c16:uniqueId val="{00000003-ACAE-47F9-B56D-1F888A82EC90}"/>
              </c:ext>
            </c:extLst>
          </c:dPt>
          <c:dPt>
            <c:idx val="2"/>
            <c:bubble3D val="0"/>
            <c:spPr>
              <a:gradFill>
                <a:gsLst>
                  <a:gs pos="100000">
                    <a:schemeClr val="accent3"/>
                  </a:gs>
                  <a:gs pos="0">
                    <a:schemeClr val="accent3">
                      <a:hueOff val="-1670000"/>
                    </a:schemeClr>
                  </a:gs>
                </a:gsLst>
                <a:lin ang="5400000" scaled="0"/>
              </a:gradFill>
              <a:ln>
                <a:gradFill>
                  <a:gsLst>
                    <a:gs pos="100000">
                      <a:schemeClr val="accent3">
                        <a:lumMod val="75000"/>
                      </a:schemeClr>
                    </a:gs>
                    <a:gs pos="0">
                      <a:schemeClr val="accent3">
                        <a:lumMod val="75000"/>
                        <a:hueOff val="-1670000"/>
                      </a:schemeClr>
                    </a:gs>
                  </a:gsLst>
                  <a:lin ang="4620000" scaled="0"/>
                </a:gradFill>
              </a:ln>
              <a:effectLst/>
            </c:spPr>
            <c:extLst>
              <c:ext xmlns:c16="http://schemas.microsoft.com/office/drawing/2014/chart" uri="{C3380CC4-5D6E-409C-BE32-E72D297353CC}">
                <c16:uniqueId val="{00000005-ACAE-47F9-B56D-1F888A82EC90}"/>
              </c:ext>
            </c:extLst>
          </c:dPt>
          <c:dLbls>
            <c:spPr>
              <a:noFill/>
              <a:ln>
                <a:noFill/>
              </a:ln>
              <a:effectLst/>
            </c:spPr>
            <c:txPr>
              <a:bodyPr rot="0" spcFirstLastPara="0" vertOverflow="ellipsis" vert="horz" wrap="square" lIns="38100" tIns="19050" rIns="38100" bIns="19050" anchor="ctr" anchorCtr="1"/>
              <a:lstStyle/>
              <a:p>
                <a:pPr>
                  <a:defRPr lang="en-US" sz="800"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1"/>
            <c:leaderLines>
              <c:spPr>
                <a:ln w="9525">
                  <a:solidFill>
                    <a:schemeClr val="dk1">
                      <a:lumMod val="35000"/>
                      <a:lumOff val="65000"/>
                    </a:schemeClr>
                  </a:solidFill>
                </a:ln>
                <a:effectLst/>
              </c:spPr>
            </c:leaderLines>
            <c:extLst>
              <c:ext xmlns:c15="http://schemas.microsoft.com/office/drawing/2012/chart" uri="{CE6537A1-D6FC-4f65-9D91-7224C49458BB}"/>
            </c:extLst>
          </c:dLbls>
          <c:cat>
            <c:strRef>
              <c:f>Sheet1!$A$2:$A$4</c:f>
              <c:strCache>
                <c:ptCount val="3"/>
                <c:pt idx="0">
                  <c:v>View Only
(35%)</c:v>
                </c:pt>
                <c:pt idx="1">
                  <c:v>Edit Permissions
(45%)</c:v>
                </c:pt>
                <c:pt idx="2">
                  <c:v>Manage Access
(20%)</c:v>
                </c:pt>
              </c:strCache>
            </c:strRef>
          </c:cat>
          <c:val>
            <c:numRef>
              <c:f>Sheet1!$B$2:$B$4</c:f>
              <c:numCache>
                <c:formatCode>General</c:formatCode>
                <c:ptCount val="3"/>
                <c:pt idx="0">
                  <c:v>35</c:v>
                </c:pt>
                <c:pt idx="1">
                  <c:v>45</c:v>
                </c:pt>
                <c:pt idx="2">
                  <c:v>20</c:v>
                </c:pt>
              </c:numCache>
            </c:numRef>
          </c:val>
          <c:extLst>
            <c:ext xmlns:c16="http://schemas.microsoft.com/office/drawing/2014/chart" uri="{C3380CC4-5D6E-409C-BE32-E72D297353CC}">
              <c16:uniqueId val="{00000006-ACAE-47F9-B56D-1F888A82EC90}"/>
            </c:ext>
          </c:extLst>
        </c:ser>
        <c:dLbls>
          <c:showLegendKey val="0"/>
          <c:showVal val="1"/>
          <c:showCatName val="0"/>
          <c:showSerName val="0"/>
          <c:showPercent val="0"/>
          <c:showBubbleSize val="0"/>
          <c:showLeaderLines val="1"/>
        </c:dLbls>
        <c:firstSliceAng val="0"/>
      </c:pieChart>
      <c:spPr>
        <a:noFill/>
        <a:ln>
          <a:noFill/>
        </a:ln>
        <a:effectLst/>
      </c:spPr>
    </c:plotArea>
    <c:legend>
      <c:legendPos val="b"/>
      <c:legendEntry>
        <c:idx val="0"/>
        <c:txPr>
          <a:bodyPr rot="0" spcFirstLastPara="0" vertOverflow="ellipsis" vert="horz" wrap="square" anchor="ctr" anchorCtr="1"/>
          <a:lstStyle/>
          <a:p>
            <a:pPr>
              <a:defRPr lang="en-US" sz="800" b="0" i="0" u="none" strike="noStrike" kern="1200" baseline="0">
                <a:solidFill>
                  <a:schemeClr val="dk1">
                    <a:lumMod val="65000"/>
                    <a:lumOff val="35000"/>
                  </a:schemeClr>
                </a:solidFill>
                <a:latin typeface="+mn-lt"/>
                <a:ea typeface="+mn-ea"/>
                <a:cs typeface="+mn-cs"/>
              </a:defRPr>
            </a:pPr>
            <a:endParaRPr lang="en-US"/>
          </a:p>
        </c:txPr>
      </c:legendEntry>
      <c:legendEntry>
        <c:idx val="1"/>
        <c:txPr>
          <a:bodyPr rot="0" spcFirstLastPara="0" vertOverflow="ellipsis" vert="horz" wrap="square" anchor="ctr" anchorCtr="1"/>
          <a:lstStyle/>
          <a:p>
            <a:pPr>
              <a:defRPr lang="en-US" sz="800" b="0" i="0" u="none" strike="noStrike" kern="1200" baseline="0">
                <a:solidFill>
                  <a:schemeClr val="dk1">
                    <a:lumMod val="65000"/>
                    <a:lumOff val="35000"/>
                  </a:schemeClr>
                </a:solidFill>
                <a:latin typeface="+mn-lt"/>
                <a:ea typeface="+mn-ea"/>
                <a:cs typeface="+mn-cs"/>
              </a:defRPr>
            </a:pPr>
            <a:endParaRPr lang="en-US"/>
          </a:p>
        </c:txPr>
      </c:legendEntry>
      <c:legendEntry>
        <c:idx val="2"/>
        <c:txPr>
          <a:bodyPr rot="0" spcFirstLastPara="0" vertOverflow="ellipsis" vert="horz" wrap="square" anchor="ctr" anchorCtr="1"/>
          <a:lstStyle/>
          <a:p>
            <a:pPr>
              <a:defRPr lang="en-US" sz="800" b="0" i="0" u="none" strike="noStrike" kern="1200" baseline="0">
                <a:solidFill>
                  <a:schemeClr val="dk1">
                    <a:lumMod val="65000"/>
                    <a:lumOff val="35000"/>
                  </a:schemeClr>
                </a:solidFill>
                <a:latin typeface="+mn-lt"/>
                <a:ea typeface="+mn-ea"/>
                <a:cs typeface="+mn-cs"/>
              </a:defRPr>
            </a:pPr>
            <a:endParaRPr lang="en-US"/>
          </a:p>
        </c:txPr>
      </c:legendEntry>
      <c:overlay val="0"/>
      <c:spPr>
        <a:noFill/>
        <a:ln>
          <a:noFill/>
        </a:ln>
        <a:effectLst/>
      </c:spPr>
      <c:txPr>
        <a:bodyPr rot="0" spcFirstLastPara="0" vertOverflow="ellipsis" vert="horz" wrap="square" anchor="ctr" anchorCtr="1"/>
        <a:lstStyle/>
        <a:p>
          <a:pPr>
            <a:defRPr lang="en-US" sz="800" b="0" i="0" u="none" strike="noStrike" kern="1200" baseline="0">
              <a:solidFill>
                <a:schemeClr val="dk1">
                  <a:lumMod val="65000"/>
                  <a:lumOff val="35000"/>
                </a:schemeClr>
              </a:solidFill>
              <a:latin typeface="+mn-lt"/>
              <a:ea typeface="+mn-ea"/>
              <a:cs typeface="+mn-cs"/>
            </a:defRPr>
          </a:pPr>
          <a:endParaRPr lang="en-US"/>
        </a:p>
      </c:txPr>
    </c:legend>
    <c:plotVisOnly val="1"/>
    <c:dispBlanksAs val="gap"/>
    <c:showDLblsOverMax val="0"/>
    <c:extLst>
      <c:ext uri="{0b15fc19-7d7d-44ad-8c2d-2c3a37ce22c3}">
        <chartProps xmlns="https://web.wps.cn/et/2018/main" chartId="{48f2940a-b6e4-40d1-9f56-6d82af6ed312}"/>
      </c:ext>
    </c:extLst>
  </c:chart>
  <c:spPr>
    <a:solidFill>
      <a:schemeClr val="lt1">
        <a:lumMod val="96000"/>
      </a:schemeClr>
    </a:solidFill>
    <a:ln w="9525" cap="flat" cmpd="sng" algn="ctr">
      <a:solidFill>
        <a:schemeClr val="tx1">
          <a:lumMod val="15000"/>
          <a:lumOff val="85000"/>
        </a:schemeClr>
      </a:solidFill>
      <a:round/>
    </a:ln>
    <a:effectLst/>
  </c:spPr>
  <c:txPr>
    <a:bodyPr/>
    <a:lstStyle/>
    <a:p>
      <a:pPr>
        <a:defRPr lang="en-US" sz="800"/>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ppt/charts/colors2.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ppt/charts/colors3.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ppt/charts/style1.xml><?xml version="1.0" encoding="utf-8"?>
<cs:chartStyle xmlns:cs="http://schemas.microsoft.com/office/drawing/2012/chartStyle" xmlns:a="http://schemas.openxmlformats.org/drawingml/2006/main" id="10008">
  <cs:axisTitle>
    <cs:lnRef idx="0"/>
    <cs:fillRef idx="0"/>
    <cs:effectRef idx="0"/>
    <cs:fontRef idx="minor">
      <a:schemeClr val="dk1">
        <a:lumMod val="65000"/>
        <a:lumOff val="35000"/>
      </a:schemeClr>
    </cs:fontRef>
    <cs:defRPr sz="1000"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lt1">
          <a:lumMod val="96000"/>
        </a:schemeClr>
      </a:solidFill>
      <a:ln w="9525" cap="flat" cmpd="sng" algn="ctr">
        <a:solidFill>
          <a:schemeClr val="tx1">
            <a:lumMod val="15000"/>
            <a:lumOff val="85000"/>
          </a:schemeClr>
        </a:solidFill>
        <a:round/>
      </a:ln>
    </cs:spPr>
    <cs:defRPr sz="1000" kern="1200"/>
  </cs:chartArea>
  <cs:dataLabel>
    <cs:lnRef idx="0"/>
    <cs:fillRef idx="0"/>
    <cs:effectRef idx="0"/>
    <cs:fontRef idx="minor">
      <a:schemeClr val="dk1">
        <a:lumMod val="75000"/>
        <a:lumOff val="25000"/>
      </a:schemeClr>
    </cs:fontRef>
    <cs:defRPr sz="10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000"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dk1"/>
    </cs:fontRef>
    <cs:spPr>
      <a:gradFill>
        <a:gsLst>
          <a:gs pos="100000">
            <a:schemeClr val="phClr"/>
          </a:gs>
          <a:gs pos="0">
            <a:schemeClr val="phClr">
              <a:hueOff val="-1670000"/>
            </a:schemeClr>
          </a:gs>
        </a:gsLst>
        <a:lin ang="5400000" scaled="0"/>
      </a:gradFill>
      <a:ln>
        <a:gradFill>
          <a:gsLst>
            <a:gs pos="100000">
              <a:schemeClr val="phClr">
                <a:lumMod val="75000"/>
              </a:schemeClr>
            </a:gs>
            <a:gs pos="0">
              <a:schemeClr val="phClr">
                <a:lumMod val="75000"/>
                <a:hueOff val="-1670000"/>
              </a:schemeClr>
            </a:gs>
          </a:gsLst>
          <a:lin ang="4620000" scaled="0"/>
        </a:gradFill>
      </a:ln>
      <a:effectLst/>
    </cs:spPr>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dk1">
        <a:lumMod val="65000"/>
        <a:lumOff val="35000"/>
      </a:schemeClr>
    </cs:fontRef>
    <cs:spPr>
      <a:noFill/>
      <a:ln w="9525" cap="flat" cmpd="sng" algn="ctr">
        <a:solidFill>
          <a:schemeClr val="dk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a:solidFill>
          <a:schemeClr val="dk1">
            <a:lumMod val="35000"/>
            <a:lumOff val="65000"/>
          </a:schemeClr>
        </a:solidFill>
      </a:ln>
    </cs:spPr>
  </cs:dropLine>
  <cs:errorBar>
    <cs:lnRef idx="0"/>
    <cs:fillRef idx="0"/>
    <cs:effectRef idx="0"/>
    <cs:fontRef idx="minor">
      <a:schemeClr val="tx1"/>
    </cs:fontRef>
    <cs:spPr>
      <a:ln w="9525" cap="flat" cmpd="sng" algn="ctr">
        <a:solidFill>
          <a:schemeClr val="dk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lt1">
            <a:lumMod val="902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a:solidFill>
          <a:schemeClr val="dk1">
            <a:lumMod val="75000"/>
            <a:lumOff val="25000"/>
          </a:schemeClr>
        </a:solidFill>
      </a:ln>
    </cs:spPr>
  </cs:hiLoLine>
  <cs:leaderLine>
    <cs:lnRef idx="0"/>
    <cs:fillRef idx="0"/>
    <cs:effectRef idx="0"/>
    <cs:fontRef idx="minor">
      <a:schemeClr val="tx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dk1">
        <a:lumMod val="65000"/>
        <a:lumOff val="35000"/>
      </a:schemeClr>
    </cs:fontRef>
    <cs:defRPr sz="900" kern="1200"/>
  </cs:seriesAxis>
  <cs:seriesLine>
    <cs:lnRef idx="0"/>
    <cs:fillRef idx="0"/>
    <cs:effectRef idx="0"/>
    <cs:fontRef idx="minor">
      <a:schemeClr val="tx1"/>
    </cs:fontRef>
    <cs:spPr>
      <a:ln w="9525">
        <a:solidFill>
          <a:schemeClr val="dk1">
            <a:lumMod val="35000"/>
            <a:lumOff val="65000"/>
          </a:schemeClr>
        </a:solidFill>
      </a:ln>
    </cs:spPr>
  </cs:seriesLine>
  <cs:title>
    <cs:lnRef idx="0"/>
    <cs:fillRef idx="0"/>
    <cs:effectRef idx="0"/>
    <cs:fontRef idx="minor">
      <a:schemeClr val="dk1">
        <a:lumMod val="75000"/>
        <a:lumOff val="25000"/>
      </a:schemeClr>
    </cs:fontRef>
    <cs:defRPr sz="1400" b="1" kern="120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1000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10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000"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styleClr val="auto"/>
    </cs:effectRef>
    <cs:fontRef idx="minor">
      <a:schemeClr val="dk1"/>
    </cs:fontRef>
    <cs:spPr>
      <a:gradFill>
        <a:gsLst>
          <a:gs pos="0">
            <a:schemeClr val="phClr">
              <a:lumMod val="40000"/>
              <a:lumOff val="60000"/>
            </a:schemeClr>
          </a:gs>
          <a:gs pos="90000">
            <a:schemeClr val="phClr"/>
          </a:gs>
        </a:gsLst>
        <a:lin ang="5400000" scaled="0"/>
      </a:gradFill>
      <a:ln>
        <a:gradFill>
          <a:gsLst>
            <a:gs pos="0">
              <a:schemeClr val="phClr"/>
            </a:gs>
            <a:gs pos="100000">
              <a:schemeClr val="phClr">
                <a:lumMod val="75000"/>
              </a:schemeClr>
            </a:gs>
          </a:gsLst>
          <a:lin ang="5400000" scaled="1"/>
        </a:gradFill>
      </a:ln>
      <a:effectLst>
        <a:outerShdw blurRad="76200" dist="25400" dir="2700000" algn="tl" rotWithShape="0">
          <a:schemeClr val="phClr">
            <a:lumMod val="50000"/>
            <a:alpha val="30000"/>
          </a:schemeClr>
        </a:outerShdw>
      </a:effectLst>
    </cs:spPr>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lt1">
            <a:lumMod val="902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75000"/>
        <a:lumOff val="25000"/>
      </a:schemeClr>
    </cs:fontRef>
    <cs:defRPr sz="1400" b="1" kern="120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10007">
  <cs:axisTitle>
    <cs:lnRef idx="0"/>
    <cs:fillRef idx="0"/>
    <cs:effectRef idx="0"/>
    <cs:fontRef idx="minor">
      <a:schemeClr val="dk1">
        <a:lumMod val="65000"/>
        <a:lumOff val="35000"/>
      </a:schemeClr>
    </cs:fontRef>
    <cs:defRPr sz="1000"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lt1">
          <a:lumMod val="96000"/>
        </a:schemeClr>
      </a:solidFill>
      <a:ln w="9525" cap="flat" cmpd="sng" algn="ctr">
        <a:solidFill>
          <a:schemeClr val="tx1">
            <a:lumMod val="15000"/>
            <a:lumOff val="85000"/>
          </a:schemeClr>
        </a:solidFill>
        <a:round/>
      </a:ln>
    </cs:spPr>
    <cs:defRPr sz="1000" kern="1200"/>
  </cs:chartArea>
  <cs:dataLabel>
    <cs:lnRef idx="0"/>
    <cs:fillRef idx="0"/>
    <cs:effectRef idx="0"/>
    <cs:fontRef idx="minor">
      <a:schemeClr val="dk1">
        <a:lumMod val="75000"/>
        <a:lumOff val="25000"/>
      </a:schemeClr>
    </cs:fontRef>
    <cs:defRPr sz="10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000"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dk1"/>
    </cs:fontRef>
    <cs:spPr>
      <a:gradFill>
        <a:gsLst>
          <a:gs pos="100000">
            <a:schemeClr val="phClr"/>
          </a:gs>
          <a:gs pos="0">
            <a:schemeClr val="phClr">
              <a:hueOff val="-1670000"/>
            </a:schemeClr>
          </a:gs>
        </a:gsLst>
        <a:lin ang="5400000" scaled="0"/>
      </a:gradFill>
      <a:ln>
        <a:gradFill>
          <a:gsLst>
            <a:gs pos="100000">
              <a:schemeClr val="phClr">
                <a:lumMod val="75000"/>
              </a:schemeClr>
            </a:gs>
            <a:gs pos="0">
              <a:schemeClr val="phClr">
                <a:lumMod val="75000"/>
                <a:hueOff val="-1670000"/>
              </a:schemeClr>
            </a:gs>
          </a:gsLst>
          <a:lin ang="4620000" scaled="0"/>
        </a:gradFill>
      </a:ln>
      <a:effectLst/>
    </cs:spPr>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dk1">
        <a:lumMod val="65000"/>
        <a:lumOff val="35000"/>
      </a:schemeClr>
    </cs:fontRef>
    <cs:spPr>
      <a:noFill/>
      <a:ln w="9525" cap="flat" cmpd="sng" algn="ctr">
        <a:solidFill>
          <a:schemeClr val="dk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a:solidFill>
          <a:schemeClr val="dk1">
            <a:lumMod val="35000"/>
            <a:lumOff val="65000"/>
          </a:schemeClr>
        </a:solidFill>
      </a:ln>
    </cs:spPr>
  </cs:dropLine>
  <cs:errorBar>
    <cs:lnRef idx="0"/>
    <cs:fillRef idx="0"/>
    <cs:effectRef idx="0"/>
    <cs:fontRef idx="minor">
      <a:schemeClr val="tx1"/>
    </cs:fontRef>
    <cs:spPr>
      <a:ln w="9525" cap="flat" cmpd="sng" algn="ctr">
        <a:solidFill>
          <a:schemeClr val="dk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lt1">
            <a:lumMod val="902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a:solidFill>
          <a:schemeClr val="dk1">
            <a:lumMod val="75000"/>
            <a:lumOff val="25000"/>
          </a:schemeClr>
        </a:solidFill>
      </a:ln>
    </cs:spPr>
  </cs:hiLoLine>
  <cs:leaderLine>
    <cs:lnRef idx="0"/>
    <cs:fillRef idx="0"/>
    <cs:effectRef idx="0"/>
    <cs:fontRef idx="minor">
      <a:schemeClr val="tx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dk1">
        <a:lumMod val="65000"/>
        <a:lumOff val="35000"/>
      </a:schemeClr>
    </cs:fontRef>
    <cs:defRPr sz="900" kern="1200"/>
  </cs:seriesAxis>
  <cs:seriesLine>
    <cs:lnRef idx="0"/>
    <cs:fillRef idx="0"/>
    <cs:effectRef idx="0"/>
    <cs:fontRef idx="minor">
      <a:schemeClr val="tx1"/>
    </cs:fontRef>
    <cs:spPr>
      <a:ln w="9525">
        <a:solidFill>
          <a:schemeClr val="dk1">
            <a:lumMod val="35000"/>
            <a:lumOff val="65000"/>
          </a:schemeClr>
        </a:solidFill>
      </a:ln>
    </cs:spPr>
  </cs:seriesLine>
  <cs:title>
    <cs:lnRef idx="0"/>
    <cs:fillRef idx="0"/>
    <cs:effectRef idx="0"/>
    <cs:fontRef idx="minor">
      <a:schemeClr val="dk1">
        <a:lumMod val="75000"/>
        <a:lumOff val="25000"/>
      </a:schemeClr>
    </cs:fontRef>
    <cs:defRPr sz="1400" b="1" kern="120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3/1/26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3/1/26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3/1/26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3/1/26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panose="020B0604020202020204"/>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panose="020B0604020202020204"/>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panose="020B0604020202020204"/>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panose="020B0604020202020204"/>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panose="020B0604020202020204"/>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panose="020B0604020202020204"/>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panose="020B0604020202020204"/>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panose="020B0604020202020204"/>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panose="020B0604020202020204"/>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7.xml"/><Relationship Id="rId4" Type="http://schemas.openxmlformats.org/officeDocument/2006/relationships/chart" Target="../charts/char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5FA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75488"/>
          </a:xfrm>
          <a:prstGeom prst="rect">
            <a:avLst/>
          </a:prstGeom>
          <a:solidFill>
            <a:srgbClr val="0078D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57200" y="54864"/>
            <a:ext cx="10234930" cy="337185"/>
          </a:xfrm>
          <a:prstGeom prst="rect">
            <a:avLst/>
          </a:prstGeom>
          <a:noFill/>
        </p:spPr>
        <p:txBody>
          <a:bodyPr wrap="none">
            <a:spAutoFit/>
          </a:bodyPr>
          <a:lstStyle/>
          <a:p>
            <a:pPr algn="l">
              <a:defRPr sz="2200" b="1">
                <a:solidFill>
                  <a:srgbClr val="FFFFFF"/>
                </a:solidFill>
              </a:defRPr>
            </a:pPr>
            <a:r>
              <a:rPr sz="1600"/>
              <a:t>HOW TO SHARE FILES VIA ONEDRIVE: Secure Workplace Collaboration Guide with Data-Driven Insights (Microsoft 2024)</a:t>
            </a:r>
          </a:p>
        </p:txBody>
      </p:sp>
      <p:sp>
        <p:nvSpPr>
          <p:cNvPr id="4" name="Rounded Rectangle 3"/>
          <p:cNvSpPr/>
          <p:nvPr/>
        </p:nvSpPr>
        <p:spPr>
          <a:xfrm>
            <a:off x="55245" y="539115"/>
            <a:ext cx="3040380" cy="1653540"/>
          </a:xfrm>
          <a:prstGeom prst="roundRect">
            <a:avLst/>
          </a:prstGeom>
          <a:solidFill>
            <a:srgbClr val="E6F5FF"/>
          </a:solidFill>
          <a:ln w="31750">
            <a:solidFill>
              <a:srgbClr val="0078D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1066165" y="551942"/>
            <a:ext cx="908685" cy="275590"/>
          </a:xfrm>
          <a:prstGeom prst="rect">
            <a:avLst/>
          </a:prstGeom>
          <a:noFill/>
        </p:spPr>
        <p:txBody>
          <a:bodyPr wrap="none">
            <a:spAutoFit/>
          </a:bodyPr>
          <a:lstStyle/>
          <a:p>
            <a:pPr>
              <a:defRPr sz="1200" b="1">
                <a:solidFill>
                  <a:srgbClr val="0078D7"/>
                </a:solidFill>
              </a:defRPr>
            </a:pPr>
            <a:r>
              <a:t>OVERVIEW </a:t>
            </a:r>
          </a:p>
        </p:txBody>
      </p:sp>
      <p:sp>
        <p:nvSpPr>
          <p:cNvPr id="6" name="TextBox 5"/>
          <p:cNvSpPr txBox="1"/>
          <p:nvPr/>
        </p:nvSpPr>
        <p:spPr>
          <a:xfrm>
            <a:off x="162560" y="785495"/>
            <a:ext cx="2900680" cy="1294765"/>
          </a:xfrm>
          <a:prstGeom prst="rect">
            <a:avLst/>
          </a:prstGeom>
          <a:noFill/>
        </p:spPr>
        <p:txBody>
          <a:bodyPr wrap="square">
            <a:noAutofit/>
          </a:bodyPr>
          <a:lstStyle/>
          <a:p>
            <a:pPr algn="just">
              <a:lnSpc>
                <a:spcPct val="90000"/>
              </a:lnSpc>
              <a:defRPr sz="700">
                <a:solidFill>
                  <a:srgbClr val="1E1E1E"/>
                </a:solidFill>
              </a:defRPr>
            </a:pPr>
            <a:r>
              <a:rPr lang="en-US" altLang="en-US"/>
              <a:t>OneDrive is Microsoft's enterprise-grade cloud storage platform providing secure file management and real-time collaboration capabilities for modern businesses. It offers 5GB free storage with seamless Office 365 integration for maximum productivity enhancement. Employees can access and share documents from any device globally, maintaining complete version history and comprehensive audit trails for regulatory compliance requirements. The platform supports simultaneous multi-user editing, automatic cloud backup systems, and offline access with automatic synchronization when reconnecting. OneDrive maintains detailed security logs, encryption standards, and access controls essential for protecting confidential business information. Integration with Word, Excel, PowerPoint, and OneNote applications provides complete productivity suite support.</a:t>
            </a:r>
          </a:p>
          <a:p>
            <a:pPr algn="just">
              <a:lnSpc>
                <a:spcPct val="90000"/>
              </a:lnSpc>
              <a:defRPr sz="700">
                <a:solidFill>
                  <a:srgbClr val="1E1E1E"/>
                </a:solidFill>
              </a:defRPr>
            </a:pPr>
            <a:endParaRPr lang="en-US" altLang="en-US"/>
          </a:p>
        </p:txBody>
      </p:sp>
      <p:sp>
        <p:nvSpPr>
          <p:cNvPr id="7" name="Rounded Rectangle 6"/>
          <p:cNvSpPr/>
          <p:nvPr/>
        </p:nvSpPr>
        <p:spPr>
          <a:xfrm>
            <a:off x="195580" y="3554095"/>
            <a:ext cx="2834640" cy="1631315"/>
          </a:xfrm>
          <a:prstGeom prst="roundRect">
            <a:avLst/>
          </a:prstGeom>
          <a:solidFill>
            <a:srgbClr val="FFF5E6"/>
          </a:solidFill>
          <a:ln w="31750">
            <a:solidFill>
              <a:srgbClr val="FF8C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320040" y="3588004"/>
            <a:ext cx="2651760" cy="256032"/>
          </a:xfrm>
          <a:prstGeom prst="rect">
            <a:avLst/>
          </a:prstGeom>
          <a:noFill/>
        </p:spPr>
        <p:txBody>
          <a:bodyPr wrap="none">
            <a:spAutoFit/>
          </a:bodyPr>
          <a:lstStyle/>
          <a:p>
            <a:pPr>
              <a:defRPr sz="1200" b="1">
                <a:solidFill>
                  <a:srgbClr val="FF8C00"/>
                </a:solidFill>
              </a:defRPr>
            </a:pPr>
            <a:r>
              <a:t>FEATURE COMPARISON</a:t>
            </a:r>
          </a:p>
        </p:txBody>
      </p:sp>
      <p:sp>
        <p:nvSpPr>
          <p:cNvPr id="9" name="TextBox 8"/>
          <p:cNvSpPr txBox="1"/>
          <p:nvPr/>
        </p:nvSpPr>
        <p:spPr>
          <a:xfrm>
            <a:off x="320040" y="3817620"/>
            <a:ext cx="2651760" cy="1273810"/>
          </a:xfrm>
          <a:prstGeom prst="rect">
            <a:avLst/>
          </a:prstGeom>
          <a:noFill/>
        </p:spPr>
        <p:txBody>
          <a:bodyPr wrap="square">
            <a:noAutofit/>
          </a:bodyPr>
          <a:lstStyle/>
          <a:p>
            <a:pPr>
              <a:lnSpc>
                <a:spcPct val="88000"/>
              </a:lnSpc>
              <a:defRPr sz="720" b="1">
                <a:solidFill>
                  <a:srgbClr val="643200"/>
                </a:solidFill>
              </a:defRPr>
            </a:pPr>
            <a:r>
              <a:rPr sz="920"/>
              <a:t>FEATURE | ONEDRIVE</a:t>
            </a:r>
            <a:br>
              <a:rPr sz="920"/>
            </a:br>
            <a:r>
              <a:rPr sz="920"/>
              <a:t>──────────────────</a:t>
            </a:r>
            <a:br>
              <a:rPr sz="920"/>
            </a:br>
            <a:r>
              <a:rPr sz="920"/>
              <a:t>Storage | 5GB Free</a:t>
            </a:r>
            <a:br>
              <a:rPr sz="920"/>
            </a:br>
            <a:r>
              <a:rPr sz="920"/>
              <a:t>Users | 300M+</a:t>
            </a:r>
            <a:br>
              <a:rPr sz="920"/>
            </a:br>
            <a:r>
              <a:rPr sz="920"/>
              <a:t>Encryption | AES-256</a:t>
            </a:r>
            <a:br>
              <a:rPr sz="920"/>
            </a:br>
            <a:r>
              <a:rPr sz="920"/>
              <a:t>Collaboration | Real-time</a:t>
            </a:r>
            <a:br>
              <a:rPr sz="920"/>
            </a:br>
            <a:r>
              <a:rPr sz="920"/>
              <a:t>Version History | Yes</a:t>
            </a:r>
            <a:br>
              <a:rPr sz="920"/>
            </a:br>
            <a:r>
              <a:rPr sz="920"/>
              <a:t>Offline Access | Yes</a:t>
            </a:r>
            <a:br>
              <a:rPr sz="920"/>
            </a:br>
            <a:r>
              <a:rPr sz="920"/>
              <a:t>Mobile Support | All devices</a:t>
            </a:r>
            <a:br>
              <a:rPr sz="920"/>
            </a:br>
            <a:r>
              <a:rPr sz="920"/>
              <a:t>Compliance | HIPAA/SOC2</a:t>
            </a:r>
          </a:p>
        </p:txBody>
      </p:sp>
      <p:sp>
        <p:nvSpPr>
          <p:cNvPr id="10" name="Rounded Rectangle 9"/>
          <p:cNvSpPr/>
          <p:nvPr/>
        </p:nvSpPr>
        <p:spPr>
          <a:xfrm>
            <a:off x="228600" y="5239385"/>
            <a:ext cx="2834640" cy="1561465"/>
          </a:xfrm>
          <a:prstGeom prst="roundRect">
            <a:avLst/>
          </a:prstGeom>
          <a:solidFill>
            <a:srgbClr val="F0FFF0"/>
          </a:solidFill>
          <a:ln w="31750">
            <a:solidFill>
              <a:srgbClr val="22B14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653415" y="5295646"/>
            <a:ext cx="1321435" cy="275590"/>
          </a:xfrm>
          <a:prstGeom prst="rect">
            <a:avLst/>
          </a:prstGeom>
          <a:noFill/>
        </p:spPr>
        <p:txBody>
          <a:bodyPr wrap="none">
            <a:spAutoFit/>
          </a:bodyPr>
          <a:lstStyle/>
          <a:p>
            <a:pPr>
              <a:defRPr sz="1200" b="1">
                <a:solidFill>
                  <a:srgbClr val="22B14C"/>
                </a:solidFill>
              </a:defRPr>
            </a:pPr>
            <a:r>
              <a:t>SECURITY MATRIX</a:t>
            </a:r>
          </a:p>
        </p:txBody>
      </p:sp>
      <p:sp>
        <p:nvSpPr>
          <p:cNvPr id="12" name="TextBox 11"/>
          <p:cNvSpPr txBox="1"/>
          <p:nvPr/>
        </p:nvSpPr>
        <p:spPr>
          <a:xfrm>
            <a:off x="304165" y="5549646"/>
            <a:ext cx="2651760" cy="1245235"/>
          </a:xfrm>
          <a:prstGeom prst="rect">
            <a:avLst/>
          </a:prstGeom>
          <a:noFill/>
        </p:spPr>
        <p:txBody>
          <a:bodyPr wrap="square">
            <a:spAutoFit/>
          </a:bodyPr>
          <a:lstStyle/>
          <a:p>
            <a:pPr>
              <a:lnSpc>
                <a:spcPct val="88000"/>
              </a:lnSpc>
              <a:defRPr sz="750" b="1">
                <a:solidFill>
                  <a:srgbClr val="1E641E"/>
                </a:solidFill>
              </a:defRPr>
            </a:pPr>
            <a:r>
              <a:rPr lang="en-US" altLang="en-US" sz="950"/>
              <a:t>• Use password-protected links for sensitive files</a:t>
            </a:r>
            <a:br>
              <a:rPr lang="en-US" altLang="en-US" sz="950"/>
            </a:br>
            <a:r>
              <a:rPr lang="en-US" altLang="en-US" sz="950"/>
              <a:t>• Set expiration dates on sharing links</a:t>
            </a:r>
            <a:br>
              <a:rPr lang="en-US" altLang="en-US" sz="950"/>
            </a:br>
            <a:r>
              <a:rPr lang="en-US" altLang="en-US" sz="950"/>
              <a:t>• Regularly audit access permissions</a:t>
            </a:r>
            <a:br>
              <a:rPr lang="en-US" altLang="en-US" sz="950"/>
            </a:br>
            <a:r>
              <a:rPr lang="en-US" altLang="en-US" sz="950"/>
              <a:t>• Avoid 'Anyone' access for confidential data</a:t>
            </a:r>
            <a:br>
              <a:rPr lang="en-US" altLang="en-US" sz="950"/>
            </a:br>
            <a:r>
              <a:rPr lang="en-US" altLang="en-US" sz="950"/>
              <a:t>• Monitor activity logs regularly</a:t>
            </a:r>
            <a:br>
              <a:rPr lang="en-US" altLang="en-US" sz="950"/>
            </a:br>
            <a:r>
              <a:rPr lang="en-US" altLang="en-US" sz="950"/>
              <a:t>• Use specific people sharing option</a:t>
            </a:r>
            <a:br>
              <a:rPr lang="en-US" altLang="en-US" sz="950"/>
            </a:br>
            <a:r>
              <a:rPr lang="en-US" altLang="en-US" sz="950"/>
              <a:t>• Enable two-factor authentication</a:t>
            </a:r>
            <a:br>
              <a:rPr lang="en-US" altLang="en-US" sz="950"/>
            </a:br>
            <a:r>
              <a:rPr lang="en-US" altLang="en-US" sz="950"/>
              <a:t>• Keep backup copies of important files</a:t>
            </a:r>
          </a:p>
          <a:p>
            <a:pPr>
              <a:lnSpc>
                <a:spcPct val="88000"/>
              </a:lnSpc>
              <a:defRPr sz="750" b="1">
                <a:solidFill>
                  <a:srgbClr val="1E641E"/>
                </a:solidFill>
              </a:defRPr>
            </a:pPr>
            <a:endParaRPr lang="en-US" altLang="en-US" sz="950"/>
          </a:p>
        </p:txBody>
      </p:sp>
      <p:sp>
        <p:nvSpPr>
          <p:cNvPr id="13" name="Rounded Rectangle 12"/>
          <p:cNvSpPr/>
          <p:nvPr/>
        </p:nvSpPr>
        <p:spPr>
          <a:xfrm>
            <a:off x="3200400" y="551815"/>
            <a:ext cx="3014980" cy="3010535"/>
          </a:xfrm>
          <a:prstGeom prst="roundRect">
            <a:avLst/>
          </a:prstGeom>
          <a:solidFill>
            <a:srgbClr val="FFF0F5"/>
          </a:solidFill>
          <a:ln w="31750">
            <a:solidFill>
              <a:srgbClr val="DC143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3291840" y="667512"/>
            <a:ext cx="2560320" cy="256032"/>
          </a:xfrm>
          <a:prstGeom prst="rect">
            <a:avLst/>
          </a:prstGeom>
          <a:noFill/>
        </p:spPr>
        <p:txBody>
          <a:bodyPr wrap="none">
            <a:spAutoFit/>
          </a:bodyPr>
          <a:lstStyle/>
          <a:p>
            <a:pPr>
              <a:defRPr sz="1200" b="1">
                <a:solidFill>
                  <a:srgbClr val="DC143C"/>
                </a:solidFill>
              </a:defRPr>
            </a:pPr>
            <a:r>
              <a:t>5-STEP PROCESS</a:t>
            </a:r>
          </a:p>
        </p:txBody>
      </p:sp>
      <p:sp>
        <p:nvSpPr>
          <p:cNvPr id="15" name="TextBox 14"/>
          <p:cNvSpPr txBox="1"/>
          <p:nvPr/>
        </p:nvSpPr>
        <p:spPr>
          <a:xfrm>
            <a:off x="3291840" y="941705"/>
            <a:ext cx="2801620" cy="2628900"/>
          </a:xfrm>
          <a:prstGeom prst="rect">
            <a:avLst/>
          </a:prstGeom>
          <a:noFill/>
        </p:spPr>
        <p:txBody>
          <a:bodyPr wrap="square">
            <a:noAutofit/>
          </a:bodyPr>
          <a:lstStyle/>
          <a:p>
            <a:pPr>
              <a:lnSpc>
                <a:spcPct val="95000"/>
              </a:lnSpc>
              <a:defRPr sz="750">
                <a:solidFill>
                  <a:srgbClr val="1E1E1E"/>
                </a:solidFill>
              </a:defRPr>
            </a:pPr>
            <a:r>
              <a:rPr lang="en-US" altLang="en-US" sz="850" b="1"/>
              <a:t>STEP 1: UPLOAD FILES</a:t>
            </a:r>
            <a:br>
              <a:rPr lang="en-US" altLang="en-US" sz="850"/>
            </a:br>
            <a:r>
              <a:rPr lang="en-US" altLang="en-US" sz="850"/>
              <a:t>Click upload button or drag files into OneDrive folder location for secure storage.</a:t>
            </a:r>
            <a:br>
              <a:rPr lang="en-US" altLang="en-US" sz="850"/>
            </a:br>
            <a:br>
              <a:rPr lang="en-US" altLang="en-US" sz="850"/>
            </a:br>
            <a:r>
              <a:rPr lang="en-US" altLang="en-US" sz="850" b="1"/>
              <a:t>STEP 2: LOCATE FILE</a:t>
            </a:r>
            <a:br>
              <a:rPr lang="en-US" altLang="en-US" sz="850"/>
            </a:br>
            <a:r>
              <a:rPr lang="en-US" altLang="en-US" sz="850"/>
              <a:t>Navigate to find the file you want to share with colleagues and team members.</a:t>
            </a:r>
            <a:br>
              <a:rPr lang="en-US" altLang="en-US" sz="850"/>
            </a:br>
            <a:br>
              <a:rPr lang="en-US" altLang="en-US" sz="850"/>
            </a:br>
            <a:r>
              <a:rPr lang="en-US" altLang="en-US" sz="850" b="1"/>
              <a:t>STEP 3: RIGHT-CLICK SHARE</a:t>
            </a:r>
            <a:br>
              <a:rPr lang="en-US" altLang="en-US" sz="850"/>
            </a:br>
            <a:r>
              <a:rPr lang="en-US" altLang="en-US" sz="850"/>
              <a:t>Right-click on file and select Share option from context menu.</a:t>
            </a:r>
            <a:br>
              <a:rPr lang="en-US" altLang="en-US" sz="850"/>
            </a:br>
            <a:br>
              <a:rPr lang="en-US" altLang="en-US" sz="850"/>
            </a:br>
            <a:r>
              <a:rPr lang="en-US" altLang="en-US" sz="850" b="1"/>
              <a:t>STEP 4: ADD RECIPIENTS</a:t>
            </a:r>
            <a:br>
              <a:rPr lang="en-US" altLang="en-US" sz="850"/>
            </a:br>
            <a:r>
              <a:rPr lang="en-US" altLang="en-US" sz="850"/>
              <a:t>Enter email addresses of team members to receive access permissions.</a:t>
            </a:r>
            <a:br>
              <a:rPr lang="en-US" altLang="en-US" sz="850"/>
            </a:br>
            <a:br>
              <a:rPr lang="en-US" altLang="en-US" sz="850" b="1"/>
            </a:br>
            <a:r>
              <a:rPr lang="en-US" altLang="en-US" sz="850" b="1"/>
              <a:t>STEP 5: SET PERMISSIONS</a:t>
            </a:r>
            <a:br>
              <a:rPr lang="en-US" altLang="en-US" sz="850"/>
            </a:br>
            <a:r>
              <a:rPr lang="en-US" altLang="en-US" sz="850"/>
              <a:t>Choose View, Edit, or Manage access level for each recipient user.</a:t>
            </a:r>
          </a:p>
          <a:p>
            <a:pPr>
              <a:lnSpc>
                <a:spcPct val="95000"/>
              </a:lnSpc>
              <a:defRPr sz="750">
                <a:solidFill>
                  <a:srgbClr val="1E1E1E"/>
                </a:solidFill>
              </a:defRPr>
            </a:pPr>
            <a:endParaRPr lang="en-US" altLang="en-US" sz="850"/>
          </a:p>
        </p:txBody>
      </p:sp>
      <p:sp>
        <p:nvSpPr>
          <p:cNvPr id="18" name="Rounded Rectangle 17"/>
          <p:cNvSpPr/>
          <p:nvPr/>
        </p:nvSpPr>
        <p:spPr>
          <a:xfrm>
            <a:off x="3291840" y="3662680"/>
            <a:ext cx="2883535" cy="1632585"/>
          </a:xfrm>
          <a:prstGeom prst="roundRect">
            <a:avLst/>
          </a:prstGeom>
          <a:solidFill>
            <a:srgbClr val="F0F5FF"/>
          </a:solidFill>
          <a:ln w="31750">
            <a:solidFill>
              <a:srgbClr val="0066C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3462655" y="3688715"/>
            <a:ext cx="2405380" cy="285115"/>
          </a:xfrm>
          <a:prstGeom prst="rect">
            <a:avLst/>
          </a:prstGeom>
          <a:noFill/>
        </p:spPr>
        <p:txBody>
          <a:bodyPr wrap="none">
            <a:noAutofit/>
          </a:bodyPr>
          <a:lstStyle/>
          <a:p>
            <a:pPr>
              <a:defRPr sz="1200" b="1">
                <a:solidFill>
                  <a:srgbClr val="0066CC"/>
                </a:solidFill>
              </a:defRPr>
            </a:pPr>
            <a:r>
              <a:t>PERMISSION LEVELS [3]</a:t>
            </a:r>
          </a:p>
        </p:txBody>
      </p:sp>
      <p:sp>
        <p:nvSpPr>
          <p:cNvPr id="20" name="TextBox 19"/>
          <p:cNvSpPr txBox="1"/>
          <p:nvPr/>
        </p:nvSpPr>
        <p:spPr>
          <a:xfrm>
            <a:off x="3395980" y="4088765"/>
            <a:ext cx="2639060" cy="1084580"/>
          </a:xfrm>
          <a:prstGeom prst="rect">
            <a:avLst/>
          </a:prstGeom>
          <a:noFill/>
        </p:spPr>
        <p:txBody>
          <a:bodyPr wrap="square">
            <a:noAutofit/>
          </a:bodyPr>
          <a:lstStyle/>
          <a:p>
            <a:pPr>
              <a:lnSpc>
                <a:spcPct val="90000"/>
              </a:lnSpc>
              <a:defRPr sz="680">
                <a:solidFill>
                  <a:srgbClr val="1E1E1E"/>
                </a:solidFill>
              </a:defRPr>
            </a:pPr>
            <a:r>
              <a:rPr sz="980" b="1"/>
              <a:t>VIEW (35% usage): </a:t>
            </a:r>
            <a:r>
              <a:rPr sz="980"/>
              <a:t>Read-only access, prevent modifications, download capability.</a:t>
            </a:r>
            <a:br>
              <a:rPr sz="980"/>
            </a:br>
            <a:br>
              <a:rPr sz="980"/>
            </a:br>
            <a:r>
              <a:rPr sz="980" b="1"/>
              <a:t>EDIT (45% usage): </a:t>
            </a:r>
            <a:r>
              <a:rPr sz="980"/>
              <a:t>Full editing rights, save changes, collaboration.</a:t>
            </a:r>
            <a:br>
              <a:rPr sz="980"/>
            </a:br>
            <a:br>
              <a:rPr sz="980"/>
            </a:br>
            <a:r>
              <a:rPr sz="980" b="1"/>
              <a:t>MANAGE (20% usage): Complete admin control, sharing, access revocation.</a:t>
            </a:r>
          </a:p>
        </p:txBody>
      </p:sp>
      <p:graphicFrame>
        <p:nvGraphicFramePr>
          <p:cNvPr id="21" name="Chart 20"/>
          <p:cNvGraphicFramePr>
            <a:graphicFrameLocks noGrp="1"/>
          </p:cNvGraphicFramePr>
          <p:nvPr/>
        </p:nvGraphicFramePr>
        <p:xfrm>
          <a:off x="6400800" y="621792"/>
          <a:ext cx="2606040" cy="1645920"/>
        </p:xfrm>
        <a:graphic>
          <a:graphicData uri="http://schemas.openxmlformats.org/drawingml/2006/chart">
            <c:chart xmlns:c="http://schemas.openxmlformats.org/drawingml/2006/chart" xmlns:r="http://schemas.openxmlformats.org/officeDocument/2006/relationships" r:id="rId2"/>
          </a:graphicData>
        </a:graphic>
      </p:graphicFrame>
      <p:sp>
        <p:nvSpPr>
          <p:cNvPr id="22" name="Rounded Rectangle 21"/>
          <p:cNvSpPr/>
          <p:nvPr/>
        </p:nvSpPr>
        <p:spPr>
          <a:xfrm>
            <a:off x="6355080" y="2438654"/>
            <a:ext cx="2606040" cy="1691640"/>
          </a:xfrm>
          <a:prstGeom prst="roundRect">
            <a:avLst/>
          </a:prstGeom>
          <a:solidFill>
            <a:srgbClr val="FFFFE6"/>
          </a:solidFill>
          <a:ln w="31750">
            <a:solidFill>
              <a:srgbClr val="FFC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6492240" y="2532634"/>
            <a:ext cx="2423160" cy="256032"/>
          </a:xfrm>
          <a:prstGeom prst="rect">
            <a:avLst/>
          </a:prstGeom>
          <a:noFill/>
        </p:spPr>
        <p:txBody>
          <a:bodyPr wrap="none">
            <a:spAutoFit/>
          </a:bodyPr>
          <a:lstStyle/>
          <a:p>
            <a:pPr>
              <a:defRPr sz="1200" b="1">
                <a:solidFill>
                  <a:srgbClr val="FF8C00"/>
                </a:solidFill>
              </a:defRPr>
            </a:pPr>
            <a:r>
              <a:t>PRODUCTIVITY IMPACT</a:t>
            </a:r>
          </a:p>
        </p:txBody>
      </p:sp>
      <p:sp>
        <p:nvSpPr>
          <p:cNvPr id="24" name="TextBox 23"/>
          <p:cNvSpPr txBox="1"/>
          <p:nvPr/>
        </p:nvSpPr>
        <p:spPr>
          <a:xfrm>
            <a:off x="6492240" y="2810510"/>
            <a:ext cx="2423160" cy="1177925"/>
          </a:xfrm>
          <a:prstGeom prst="rect">
            <a:avLst/>
          </a:prstGeom>
          <a:noFill/>
        </p:spPr>
        <p:txBody>
          <a:bodyPr wrap="square">
            <a:noAutofit/>
          </a:bodyPr>
          <a:lstStyle/>
          <a:p>
            <a:pPr>
              <a:lnSpc>
                <a:spcPct val="92000"/>
              </a:lnSpc>
              <a:defRPr sz="700" b="1">
                <a:solidFill>
                  <a:srgbClr val="646400"/>
                </a:solidFill>
              </a:defRPr>
            </a:pPr>
            <a:r>
              <a:rPr sz="900"/>
              <a:t>TIME SAVINGS:</a:t>
            </a:r>
            <a:br>
              <a:rPr sz="900"/>
            </a:br>
            <a:r>
              <a:rPr sz="900"/>
              <a:t>• 50% faster file sharing</a:t>
            </a:r>
            <a:br>
              <a:rPr sz="900"/>
            </a:br>
            <a:r>
              <a:rPr sz="900"/>
              <a:t>• 40% reduced email</a:t>
            </a:r>
            <a:br>
              <a:rPr sz="900"/>
            </a:br>
            <a:r>
              <a:rPr sz="900"/>
              <a:t>• 60% quicker collaboration</a:t>
            </a:r>
            <a:br>
              <a:rPr sz="900"/>
            </a:br>
            <a:br>
              <a:rPr sz="900"/>
            </a:br>
            <a:r>
              <a:rPr sz="900"/>
              <a:t>QUALITY METRICS:</a:t>
            </a:r>
            <a:br>
              <a:rPr sz="900"/>
            </a:br>
            <a:r>
              <a:rPr sz="900"/>
              <a:t>• 85% error reduction</a:t>
            </a:r>
            <a:br>
              <a:rPr sz="900"/>
            </a:br>
            <a:r>
              <a:rPr sz="900"/>
              <a:t>• 75% better coordination</a:t>
            </a:r>
            <a:br>
              <a:rPr sz="900"/>
            </a:br>
            <a:r>
              <a:rPr sz="900"/>
              <a:t>• 90% user satisfaction</a:t>
            </a:r>
          </a:p>
        </p:txBody>
      </p:sp>
      <p:sp>
        <p:nvSpPr>
          <p:cNvPr id="25" name="Rounded Rectangle 24"/>
          <p:cNvSpPr/>
          <p:nvPr/>
        </p:nvSpPr>
        <p:spPr>
          <a:xfrm>
            <a:off x="6400800" y="4236465"/>
            <a:ext cx="2606040" cy="1737360"/>
          </a:xfrm>
          <a:prstGeom prst="roundRect">
            <a:avLst/>
          </a:prstGeom>
          <a:solidFill>
            <a:srgbClr val="F5F0FF"/>
          </a:solidFill>
          <a:ln w="31750">
            <a:solidFill>
              <a:srgbClr val="80008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6492240" y="4223131"/>
            <a:ext cx="2423160" cy="256032"/>
          </a:xfrm>
          <a:prstGeom prst="rect">
            <a:avLst/>
          </a:prstGeom>
          <a:noFill/>
        </p:spPr>
        <p:txBody>
          <a:bodyPr wrap="none">
            <a:spAutoFit/>
          </a:bodyPr>
          <a:lstStyle/>
          <a:p>
            <a:pPr>
              <a:defRPr sz="1200" b="1">
                <a:solidFill>
                  <a:srgbClr val="800080"/>
                </a:solidFill>
              </a:defRPr>
            </a:pPr>
            <a:r>
              <a:t>WORKFLOW STEPS</a:t>
            </a:r>
          </a:p>
        </p:txBody>
      </p:sp>
      <p:sp>
        <p:nvSpPr>
          <p:cNvPr id="27" name="TextBox 26"/>
          <p:cNvSpPr txBox="1"/>
          <p:nvPr/>
        </p:nvSpPr>
        <p:spPr>
          <a:xfrm>
            <a:off x="6492240" y="4476750"/>
            <a:ext cx="2423160" cy="1661160"/>
          </a:xfrm>
          <a:prstGeom prst="rect">
            <a:avLst/>
          </a:prstGeom>
          <a:noFill/>
        </p:spPr>
        <p:txBody>
          <a:bodyPr wrap="square">
            <a:noAutofit/>
          </a:bodyPr>
          <a:lstStyle/>
          <a:p>
            <a:pPr>
              <a:lnSpc>
                <a:spcPct val="95000"/>
              </a:lnSpc>
              <a:defRPr sz="720">
                <a:solidFill>
                  <a:srgbClr val="1E1E1E"/>
                </a:solidFill>
              </a:defRPr>
            </a:pPr>
            <a:r>
              <a:rPr lang="en-US" altLang="en-US" sz="920"/>
              <a:t>1. Login to OneDrive account securely</a:t>
            </a:r>
            <a:br>
              <a:rPr lang="en-US" altLang="en-US" sz="920"/>
            </a:br>
            <a:r>
              <a:rPr lang="en-US" altLang="en-US" sz="920"/>
              <a:t>2. Navigate to file location</a:t>
            </a:r>
            <a:br>
              <a:rPr lang="en-US" altLang="en-US" sz="920"/>
            </a:br>
            <a:r>
              <a:rPr lang="en-US" altLang="en-US" sz="920"/>
              <a:t>3. Right-click file icon</a:t>
            </a:r>
            <a:br>
              <a:rPr lang="en-US" altLang="en-US" sz="920"/>
            </a:br>
            <a:r>
              <a:rPr lang="en-US" altLang="en-US" sz="920"/>
              <a:t>4. Select Share option</a:t>
            </a:r>
            <a:br>
              <a:rPr lang="en-US" altLang="en-US" sz="920"/>
            </a:br>
            <a:r>
              <a:rPr lang="en-US" altLang="en-US" sz="920"/>
              <a:t>5. Enter recipient emails</a:t>
            </a:r>
            <a:br>
              <a:rPr lang="en-US" altLang="en-US" sz="920"/>
            </a:br>
            <a:r>
              <a:rPr lang="en-US" altLang="en-US" sz="920"/>
              <a:t>6. Choose permission level</a:t>
            </a:r>
            <a:br>
              <a:rPr lang="en-US" altLang="en-US" sz="920"/>
            </a:br>
            <a:r>
              <a:rPr lang="en-US" altLang="en-US" sz="920"/>
              <a:t>7. Set expiration date</a:t>
            </a:r>
            <a:br>
              <a:rPr lang="en-US" altLang="en-US" sz="920"/>
            </a:br>
            <a:r>
              <a:rPr lang="en-US" altLang="en-US" sz="920"/>
              <a:t>8. Add message to recipients</a:t>
            </a:r>
            <a:br>
              <a:rPr lang="en-US" altLang="en-US" sz="920"/>
            </a:br>
            <a:r>
              <a:rPr lang="en-US" altLang="en-US" sz="920"/>
              <a:t>9. Click Send button</a:t>
            </a:r>
            <a:br>
              <a:rPr lang="en-US" altLang="en-US" sz="920"/>
            </a:br>
            <a:r>
              <a:rPr lang="en-US" altLang="en-US" sz="920"/>
              <a:t>10. Monitor file access logs</a:t>
            </a:r>
          </a:p>
          <a:p>
            <a:pPr>
              <a:lnSpc>
                <a:spcPct val="95000"/>
              </a:lnSpc>
              <a:defRPr sz="720">
                <a:solidFill>
                  <a:srgbClr val="1E1E1E"/>
                </a:solidFill>
              </a:defRPr>
            </a:pPr>
            <a:endParaRPr lang="en-US" altLang="en-US" sz="920"/>
          </a:p>
        </p:txBody>
      </p:sp>
      <p:sp>
        <p:nvSpPr>
          <p:cNvPr id="28" name="Rounded Rectangle 27"/>
          <p:cNvSpPr/>
          <p:nvPr/>
        </p:nvSpPr>
        <p:spPr>
          <a:xfrm>
            <a:off x="9202420" y="571500"/>
            <a:ext cx="2871470" cy="2081530"/>
          </a:xfrm>
          <a:prstGeom prst="roundRect">
            <a:avLst/>
          </a:prstGeom>
          <a:solidFill>
            <a:srgbClr val="F0FFF5"/>
          </a:solidFill>
          <a:ln w="31750">
            <a:solidFill>
              <a:srgbClr val="00994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372600" y="587502"/>
            <a:ext cx="873760" cy="306705"/>
          </a:xfrm>
          <a:prstGeom prst="rect">
            <a:avLst/>
          </a:prstGeom>
          <a:noFill/>
        </p:spPr>
        <p:txBody>
          <a:bodyPr wrap="none">
            <a:spAutoFit/>
          </a:bodyPr>
          <a:lstStyle/>
          <a:p>
            <a:pPr>
              <a:defRPr sz="1200" b="1">
                <a:solidFill>
                  <a:srgbClr val="00994C"/>
                </a:solidFill>
              </a:defRPr>
            </a:pPr>
            <a:r>
              <a:rPr sz="1400"/>
              <a:t>BENEFITS</a:t>
            </a:r>
          </a:p>
        </p:txBody>
      </p:sp>
      <p:sp>
        <p:nvSpPr>
          <p:cNvPr id="30" name="TextBox 29"/>
          <p:cNvSpPr txBox="1"/>
          <p:nvPr/>
        </p:nvSpPr>
        <p:spPr>
          <a:xfrm>
            <a:off x="9229725" y="821690"/>
            <a:ext cx="2657475" cy="1783080"/>
          </a:xfrm>
          <a:prstGeom prst="rect">
            <a:avLst/>
          </a:prstGeom>
          <a:noFill/>
        </p:spPr>
        <p:txBody>
          <a:bodyPr wrap="square">
            <a:noAutofit/>
          </a:bodyPr>
          <a:lstStyle/>
          <a:p>
            <a:pPr>
              <a:lnSpc>
                <a:spcPct val="92000"/>
              </a:lnSpc>
              <a:defRPr sz="730" b="1">
                <a:solidFill>
                  <a:srgbClr val="00785A"/>
                </a:solidFill>
              </a:defRPr>
            </a:pPr>
            <a:r>
              <a:rPr lang="en-US" altLang="en-US" sz="930"/>
              <a:t>• Military-grade encryption ensures maximum data security</a:t>
            </a:r>
            <a:br>
              <a:rPr lang="en-US" altLang="en-US" sz="930"/>
            </a:br>
            <a:r>
              <a:rPr lang="en-US" altLang="en-US" sz="930"/>
              <a:t>• Real-time collaboration enables simultaneous editing</a:t>
            </a:r>
            <a:br>
              <a:rPr lang="en-US" altLang="en-US" sz="930"/>
            </a:br>
            <a:r>
              <a:rPr lang="en-US" altLang="en-US" sz="930"/>
              <a:t>• Automatic backup prevents data loss incidents</a:t>
            </a:r>
            <a:br>
              <a:rPr lang="en-US" altLang="en-US" sz="930"/>
            </a:br>
            <a:r>
              <a:rPr lang="en-US" altLang="en-US" sz="930"/>
              <a:t>• Complete version control tracks all changes</a:t>
            </a:r>
            <a:br>
              <a:rPr lang="en-US" altLang="en-US" sz="930"/>
            </a:br>
            <a:r>
              <a:rPr lang="en-US" altLang="en-US" sz="930"/>
              <a:t>• Flexible permission management controls access</a:t>
            </a:r>
            <a:br>
              <a:rPr lang="en-US" altLang="en-US" sz="930"/>
            </a:br>
            <a:r>
              <a:rPr lang="en-US" altLang="en-US" sz="930"/>
              <a:t>• Offline access allows work without internet</a:t>
            </a:r>
            <a:br>
              <a:rPr lang="en-US" altLang="en-US" sz="930"/>
            </a:br>
            <a:r>
              <a:rPr lang="en-US" altLang="en-US" sz="930"/>
              <a:t>• Microsoft Office 365 full integration</a:t>
            </a:r>
            <a:br>
              <a:rPr lang="en-US" altLang="en-US" sz="930"/>
            </a:br>
            <a:r>
              <a:rPr lang="en-US" altLang="en-US" sz="930"/>
              <a:t>• Mobile device compatibility for anywhere access</a:t>
            </a:r>
            <a:br>
              <a:rPr lang="en-US" altLang="en-US" sz="930"/>
            </a:br>
            <a:r>
              <a:rPr lang="en-US" altLang="en-US" sz="930"/>
              <a:t>• Audit trails for regulatory compliance</a:t>
            </a:r>
            <a:br>
              <a:rPr lang="en-US" altLang="en-US" sz="930"/>
            </a:br>
            <a:r>
              <a:rPr lang="en-US" altLang="en-US" sz="930"/>
              <a:t>• Activity logs monitor file access patterns</a:t>
            </a:r>
          </a:p>
          <a:p>
            <a:pPr>
              <a:lnSpc>
                <a:spcPct val="92000"/>
              </a:lnSpc>
              <a:defRPr sz="730" b="1">
                <a:solidFill>
                  <a:srgbClr val="00785A"/>
                </a:solidFill>
              </a:defRPr>
            </a:pPr>
            <a:endParaRPr lang="en-US" altLang="en-US" sz="930"/>
          </a:p>
        </p:txBody>
      </p:sp>
      <p:sp>
        <p:nvSpPr>
          <p:cNvPr id="31" name="Rounded Rectangle 30"/>
          <p:cNvSpPr/>
          <p:nvPr/>
        </p:nvSpPr>
        <p:spPr>
          <a:xfrm>
            <a:off x="9281160" y="2696210"/>
            <a:ext cx="2804160" cy="2840355"/>
          </a:xfrm>
          <a:prstGeom prst="roundRect">
            <a:avLst/>
          </a:prstGeom>
          <a:solidFill>
            <a:srgbClr val="FFEBEE"/>
          </a:solidFill>
          <a:ln w="31750">
            <a:solidFill>
              <a:srgbClr val="C8325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9555480" y="2712085"/>
            <a:ext cx="2435860" cy="114935"/>
          </a:xfrm>
          <a:prstGeom prst="rect">
            <a:avLst/>
          </a:prstGeom>
          <a:noFill/>
        </p:spPr>
        <p:txBody>
          <a:bodyPr wrap="none">
            <a:noAutofit/>
          </a:bodyPr>
          <a:lstStyle/>
          <a:p>
            <a:pPr>
              <a:defRPr sz="1200" b="1">
                <a:solidFill>
                  <a:srgbClr val="C83250"/>
                </a:solidFill>
              </a:defRPr>
            </a:pPr>
            <a:r>
              <a:t>RECOMMENDATIONS</a:t>
            </a:r>
          </a:p>
        </p:txBody>
      </p:sp>
      <p:sp>
        <p:nvSpPr>
          <p:cNvPr id="33" name="TextBox 32"/>
          <p:cNvSpPr txBox="1"/>
          <p:nvPr/>
        </p:nvSpPr>
        <p:spPr>
          <a:xfrm>
            <a:off x="9448800" y="2934335"/>
            <a:ext cx="2605405" cy="2566670"/>
          </a:xfrm>
          <a:prstGeom prst="rect">
            <a:avLst/>
          </a:prstGeom>
          <a:noFill/>
        </p:spPr>
        <p:txBody>
          <a:bodyPr wrap="square">
            <a:noAutofit/>
          </a:bodyPr>
          <a:lstStyle/>
          <a:p>
            <a:pPr marL="171450" indent="-171450" algn="l">
              <a:lnSpc>
                <a:spcPct val="92000"/>
              </a:lnSpc>
              <a:buFont typeface="Arial" panose="020B0604020202020204" pitchFamily="34" charset="0"/>
              <a:buChar char="•"/>
              <a:defRPr sz="730">
                <a:solidFill>
                  <a:srgbClr val="1E1E1E"/>
                </a:solidFill>
              </a:defRPr>
            </a:pPr>
            <a:r>
              <a:rPr lang="en-US" altLang="en-US" sz="930"/>
              <a:t>OneDrive streamlines workplace productivity by enabling efficient file sharing and real-time collaboration. Employees save valuable time with multi-user co-authoring capabilities. Teams coordinate better with complete version history and activity tracking systems.</a:t>
            </a:r>
          </a:p>
          <a:p>
            <a:pPr marL="171450" indent="-171450" algn="l">
              <a:lnSpc>
                <a:spcPct val="92000"/>
              </a:lnSpc>
              <a:buFont typeface="Arial" panose="020B0604020202020204" pitchFamily="34" charset="0"/>
              <a:buChar char="•"/>
              <a:defRPr sz="730">
                <a:solidFill>
                  <a:srgbClr val="1E1E1E"/>
                </a:solidFill>
              </a:defRPr>
            </a:pPr>
            <a:r>
              <a:rPr lang="en-US" altLang="en-US" sz="930"/>
              <a:t> Organisations benefit from reduced cybersecurity risks with military-grade encryption and detailed audit trails. Compliance requirements are met through comprehensive access logs and permissions tracking systems.</a:t>
            </a:r>
          </a:p>
          <a:p>
            <a:pPr marL="171450" indent="-171450" algn="l">
              <a:lnSpc>
                <a:spcPct val="92000"/>
              </a:lnSpc>
              <a:buFont typeface="Arial" panose="020B0604020202020204" pitchFamily="34" charset="0"/>
              <a:buChar char="•"/>
              <a:defRPr sz="730">
                <a:solidFill>
                  <a:srgbClr val="1E1E1E"/>
                </a:solidFill>
              </a:defRPr>
            </a:pPr>
            <a:r>
              <a:rPr lang="en-US" altLang="en-US" sz="930"/>
              <a:t> Remote teams collaborate seamlessly from any location globally. Business continuity is ensured through automatic daily backup systems. Cost savings are achieved with cloud-based storage eliminating expensive server infrastructure investments and maintenance requirements.</a:t>
            </a:r>
          </a:p>
          <a:p>
            <a:pPr marL="171450" indent="-171450" algn="l">
              <a:lnSpc>
                <a:spcPct val="92000"/>
              </a:lnSpc>
              <a:buFont typeface="Arial" panose="020B0604020202020204" pitchFamily="34" charset="0"/>
              <a:buChar char="•"/>
              <a:defRPr sz="730">
                <a:solidFill>
                  <a:srgbClr val="1E1E1E"/>
                </a:solidFill>
              </a:defRPr>
            </a:pPr>
            <a:endParaRPr lang="en-US" altLang="en-US" sz="930"/>
          </a:p>
        </p:txBody>
      </p:sp>
      <p:sp>
        <p:nvSpPr>
          <p:cNvPr id="34" name="Rounded Rectangle 33"/>
          <p:cNvSpPr/>
          <p:nvPr/>
        </p:nvSpPr>
        <p:spPr>
          <a:xfrm>
            <a:off x="9372600" y="5579745"/>
            <a:ext cx="2681605" cy="1271270"/>
          </a:xfrm>
          <a:prstGeom prst="roundRect">
            <a:avLst/>
          </a:prstGeom>
          <a:solidFill>
            <a:srgbClr val="F0FAFF"/>
          </a:solidFill>
          <a:ln w="31750">
            <a:solidFill>
              <a:srgbClr val="1E90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p:cNvSpPr txBox="1"/>
          <p:nvPr/>
        </p:nvSpPr>
        <p:spPr>
          <a:xfrm>
            <a:off x="9464040" y="5602351"/>
            <a:ext cx="2514600" cy="256032"/>
          </a:xfrm>
          <a:prstGeom prst="rect">
            <a:avLst/>
          </a:prstGeom>
          <a:noFill/>
        </p:spPr>
        <p:txBody>
          <a:bodyPr wrap="none">
            <a:spAutoFit/>
          </a:bodyPr>
          <a:lstStyle/>
          <a:p>
            <a:pPr>
              <a:defRPr sz="1200" b="1">
                <a:solidFill>
                  <a:srgbClr val="1E64C8"/>
                </a:solidFill>
              </a:defRPr>
            </a:pPr>
            <a:r>
              <a:t>CONCLUSION</a:t>
            </a:r>
          </a:p>
        </p:txBody>
      </p:sp>
      <p:sp>
        <p:nvSpPr>
          <p:cNvPr id="36" name="TextBox 35"/>
          <p:cNvSpPr txBox="1"/>
          <p:nvPr/>
        </p:nvSpPr>
        <p:spPr>
          <a:xfrm>
            <a:off x="9483725" y="5858510"/>
            <a:ext cx="2514600" cy="967740"/>
          </a:xfrm>
          <a:prstGeom prst="rect">
            <a:avLst/>
          </a:prstGeom>
          <a:noFill/>
        </p:spPr>
        <p:txBody>
          <a:bodyPr wrap="square">
            <a:noAutofit/>
          </a:bodyPr>
          <a:lstStyle/>
          <a:p>
            <a:pPr algn="just">
              <a:lnSpc>
                <a:spcPct val="88000"/>
              </a:lnSpc>
              <a:defRPr sz="700">
                <a:solidFill>
                  <a:srgbClr val="1E1E1E"/>
                </a:solidFill>
              </a:defRPr>
            </a:pPr>
            <a:r>
              <a:rPr sz="900" dirty="0"/>
              <a:t>OneDrive is essential for modern workplace productivity and security. Organizations adopting cloud-based collaboration experience significant improvements in efficiency and security. Implementation of recommended security practices ensures data protection while maximizing collaborative benefits.</a:t>
            </a:r>
          </a:p>
        </p:txBody>
      </p:sp>
      <p:sp>
        <p:nvSpPr>
          <p:cNvPr id="37" name="Rectangle 36"/>
          <p:cNvSpPr/>
          <p:nvPr/>
        </p:nvSpPr>
        <p:spPr>
          <a:xfrm>
            <a:off x="6302375" y="6019165"/>
            <a:ext cx="2987040" cy="822960"/>
          </a:xfrm>
          <a:prstGeom prst="rect">
            <a:avLst/>
          </a:prstGeom>
          <a:solidFill>
            <a:srgbClr val="F0F5FA"/>
          </a:solidFill>
          <a:ln w="19050">
            <a:solidFill>
              <a:srgbClr val="0078D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TextBox 37"/>
          <p:cNvSpPr txBox="1"/>
          <p:nvPr/>
        </p:nvSpPr>
        <p:spPr>
          <a:xfrm>
            <a:off x="6413500" y="6017895"/>
            <a:ext cx="2781300" cy="822325"/>
          </a:xfrm>
          <a:prstGeom prst="rect">
            <a:avLst/>
          </a:prstGeom>
          <a:noFill/>
        </p:spPr>
        <p:txBody>
          <a:bodyPr wrap="square">
            <a:noAutofit/>
          </a:bodyPr>
          <a:lstStyle/>
          <a:p>
            <a:pPr indent="0" algn="l">
              <a:buFont typeface="Arial" panose="020B0604020202020204" pitchFamily="34" charset="0"/>
              <a:buNone/>
              <a:defRPr sz="600">
                <a:solidFill>
                  <a:srgbClr val="282828"/>
                </a:solidFill>
              </a:defRPr>
            </a:pPr>
            <a:r>
              <a:rPr lang="en-US" sz="1200" b="1" dirty="0">
                <a:solidFill>
                  <a:schemeClr val="accent6">
                    <a:lumMod val="50000"/>
                  </a:schemeClr>
                </a:solidFill>
                <a:sym typeface="+mn-ea"/>
              </a:rPr>
              <a:t>REFERENCES</a:t>
            </a:r>
          </a:p>
          <a:p>
            <a:pPr marL="171450" indent="-171450" algn="l">
              <a:buFont typeface="Arial" panose="020B0604020202020204" pitchFamily="34" charset="0"/>
              <a:buChar char="•"/>
              <a:defRPr sz="600">
                <a:solidFill>
                  <a:srgbClr val="282828"/>
                </a:solidFill>
              </a:defRPr>
            </a:pPr>
            <a:r>
              <a:rPr lang="en-US" altLang="en-US" sz="500" dirty="0">
                <a:solidFill>
                  <a:schemeClr val="tx1"/>
                </a:solidFill>
              </a:rPr>
              <a:t>Forrester Research (2022) Cloud collaboration in enterprise organizations: Productivity impact analysis. Forrester Research.</a:t>
            </a:r>
          </a:p>
          <a:p>
            <a:pPr marL="171450" indent="-171450" algn="l">
              <a:buFont typeface="Arial" panose="020B0604020202020204" pitchFamily="34" charset="0"/>
              <a:buChar char="•"/>
              <a:defRPr sz="600">
                <a:solidFill>
                  <a:srgbClr val="282828"/>
                </a:solidFill>
              </a:defRPr>
            </a:pPr>
            <a:r>
              <a:rPr lang="en-US" altLang="en-US" sz="500" dirty="0">
                <a:solidFill>
                  <a:schemeClr val="tx1"/>
                </a:solidFill>
              </a:rPr>
              <a:t>Gartner Inc. (2023) Cloud computing security and market analysis: Enterprise adoption trends report. Gartner.</a:t>
            </a:r>
          </a:p>
          <a:p>
            <a:pPr marL="171450" indent="-171450" algn="l">
              <a:buFont typeface="Arial" panose="020B0604020202020204" pitchFamily="34" charset="0"/>
              <a:buChar char="•"/>
              <a:defRPr sz="600">
                <a:solidFill>
                  <a:srgbClr val="282828"/>
                </a:solidFill>
              </a:defRPr>
            </a:pPr>
            <a:r>
              <a:rPr lang="en-US" altLang="en-US" sz="500" dirty="0">
                <a:solidFill>
                  <a:schemeClr val="tx1"/>
                </a:solidFill>
              </a:rPr>
              <a:t>Microsoft Corporation (2024) OneDrive help &amp; learning center: Enterprise cloud storage and collaboration platform. Available at: https://support.microsoft.com/onedrive (Accessed: 28 February 2026).</a:t>
            </a:r>
          </a:p>
          <a:p>
            <a:pPr algn="l">
              <a:defRPr sz="600">
                <a:solidFill>
                  <a:srgbClr val="282828"/>
                </a:solidFill>
              </a:defRPr>
            </a:pPr>
            <a:endParaRPr lang="en-US" altLang="en-US" sz="500" dirty="0">
              <a:solidFill>
                <a:schemeClr val="tx1"/>
              </a:solidFill>
            </a:endParaRPr>
          </a:p>
        </p:txBody>
      </p:sp>
      <p:graphicFrame>
        <p:nvGraphicFramePr>
          <p:cNvPr id="39" name="Chart 38"/>
          <p:cNvGraphicFramePr>
            <a:graphicFrameLocks noGrp="1"/>
          </p:cNvGraphicFramePr>
          <p:nvPr/>
        </p:nvGraphicFramePr>
        <p:xfrm>
          <a:off x="157480" y="2277110"/>
          <a:ext cx="2877820" cy="121285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40" name="Chart 39"/>
          <p:cNvGraphicFramePr>
            <a:graphicFrameLocks noGrp="1"/>
          </p:cNvGraphicFramePr>
          <p:nvPr/>
        </p:nvGraphicFramePr>
        <p:xfrm>
          <a:off x="3409315" y="5393055"/>
          <a:ext cx="2717165" cy="1376680"/>
        </p:xfrm>
        <a:graphic>
          <a:graphicData uri="http://schemas.openxmlformats.org/drawingml/2006/chart">
            <c:chart xmlns:c="http://schemas.openxmlformats.org/drawingml/2006/chart" xmlns:r="http://schemas.openxmlformats.org/officeDocument/2006/relationships" r:id="rId4"/>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808</Words>
  <Application>Microsoft Office PowerPoint</Application>
  <PresentationFormat>Widescreen</PresentationFormat>
  <Paragraphs>30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My PC</dc:creator>
  <dc:description>generated using python-pptx</dc:description>
  <cp:lastModifiedBy>rahela ilie</cp:lastModifiedBy>
  <cp:revision>8</cp:revision>
  <dcterms:created xsi:type="dcterms:W3CDTF">2013-01-27T09:14:00Z</dcterms:created>
  <dcterms:modified xsi:type="dcterms:W3CDTF">2026-03-01T19:00:45Z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B4422A80CFB54169A34FD6CED3B4F686_13</vt:lpwstr>
  </property>
  <property fmtid="{D5CDD505-2E9C-101B-9397-08002B2CF9AE}" pid="3" name="KSOProductBuildVer">
    <vt:lpwstr>1033-12.2.0.23196</vt:lpwstr>
  </property>
</Properties>
</file>