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notesMasterIdLst>
    <p:notesMasterId r:id="rId11"/>
  </p:notesMasterIdLst>
  <p:sldIdLst>
    <p:sldId id="256" r:id="rId2"/>
    <p:sldId id="257" r:id="rId3"/>
    <p:sldId id="259" r:id="rId4"/>
    <p:sldId id="260" r:id="rId5"/>
    <p:sldId id="261" r:id="rId6"/>
    <p:sldId id="265"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072" autoAdjust="0"/>
  </p:normalViewPr>
  <p:slideViewPr>
    <p:cSldViewPr snapToGrid="0">
      <p:cViewPr varScale="1">
        <p:scale>
          <a:sx n="59" d="100"/>
          <a:sy n="59" d="100"/>
        </p:scale>
        <p:origin x="9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rawing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0893FA-D1E0-44D1-BA2C-A48C0D05ADBC}"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0A8483E5-F341-45D3-A7B4-B58F7E5BA8FC}">
      <dgm:prSet/>
      <dgm:spPr/>
      <dgm:t>
        <a:bodyPr/>
        <a:lstStyle/>
        <a:p>
          <a:r>
            <a:rPr lang="en-IN" b="1" i="1"/>
            <a:t>Philosophy of the research </a:t>
          </a:r>
          <a:endParaRPr lang="en-US"/>
        </a:p>
      </dgm:t>
    </dgm:pt>
    <dgm:pt modelId="{AB367C2E-C8BE-4627-9107-883D75A62CD7}" type="parTrans" cxnId="{F449496F-7AE4-4CF7-9E85-D1794F88066A}">
      <dgm:prSet/>
      <dgm:spPr/>
      <dgm:t>
        <a:bodyPr/>
        <a:lstStyle/>
        <a:p>
          <a:endParaRPr lang="en-US"/>
        </a:p>
      </dgm:t>
    </dgm:pt>
    <dgm:pt modelId="{1E21870A-A727-4BCB-9A31-6BE281D7D191}" type="sibTrans" cxnId="{F449496F-7AE4-4CF7-9E85-D1794F88066A}">
      <dgm:prSet/>
      <dgm:spPr/>
      <dgm:t>
        <a:bodyPr/>
        <a:lstStyle/>
        <a:p>
          <a:endParaRPr lang="en-US"/>
        </a:p>
      </dgm:t>
    </dgm:pt>
    <dgm:pt modelId="{926A02F6-15E2-4F06-B297-4341E7DEA3D3}">
      <dgm:prSet/>
      <dgm:spPr/>
      <dgm:t>
        <a:bodyPr/>
        <a:lstStyle/>
        <a:p>
          <a:r>
            <a:rPr lang="en-IN"/>
            <a:t>The researcher will employ the ethics of interpretivism research philosophy to develop a socially constructed knowledge based on human experiences and perspectives (Denzin and Lincoln, 2023).</a:t>
          </a:r>
          <a:endParaRPr lang="en-US"/>
        </a:p>
      </dgm:t>
    </dgm:pt>
    <dgm:pt modelId="{8484D75A-9A6B-434B-8355-15635DE3C899}" type="parTrans" cxnId="{B59C5ED8-5E2A-4CFA-9CCA-156BAA2002F6}">
      <dgm:prSet/>
      <dgm:spPr/>
      <dgm:t>
        <a:bodyPr/>
        <a:lstStyle/>
        <a:p>
          <a:endParaRPr lang="en-US"/>
        </a:p>
      </dgm:t>
    </dgm:pt>
    <dgm:pt modelId="{1F776DF9-EC98-43EB-A141-9F7BEDA79225}" type="sibTrans" cxnId="{B59C5ED8-5E2A-4CFA-9CCA-156BAA2002F6}">
      <dgm:prSet/>
      <dgm:spPr/>
      <dgm:t>
        <a:bodyPr/>
        <a:lstStyle/>
        <a:p>
          <a:endParaRPr lang="en-US"/>
        </a:p>
      </dgm:t>
    </dgm:pt>
    <dgm:pt modelId="{70EACE6D-D3FA-43E5-B58F-B3930FAF7C8E}">
      <dgm:prSet/>
      <dgm:spPr/>
      <dgm:t>
        <a:bodyPr/>
        <a:lstStyle/>
        <a:p>
          <a:r>
            <a:rPr lang="en-IN" b="1" i="1"/>
            <a:t>Approach of the research</a:t>
          </a:r>
          <a:endParaRPr lang="en-US"/>
        </a:p>
      </dgm:t>
    </dgm:pt>
    <dgm:pt modelId="{DA51A2C2-4B28-4490-B3BE-A1D29CDAF772}" type="parTrans" cxnId="{DA14D9B9-7765-4DD6-A427-CA36D1138FB7}">
      <dgm:prSet/>
      <dgm:spPr/>
      <dgm:t>
        <a:bodyPr/>
        <a:lstStyle/>
        <a:p>
          <a:endParaRPr lang="en-US"/>
        </a:p>
      </dgm:t>
    </dgm:pt>
    <dgm:pt modelId="{3368ABFA-0B23-49EE-A64B-3845BF47655B}" type="sibTrans" cxnId="{DA14D9B9-7765-4DD6-A427-CA36D1138FB7}">
      <dgm:prSet/>
      <dgm:spPr/>
      <dgm:t>
        <a:bodyPr/>
        <a:lstStyle/>
        <a:p>
          <a:endParaRPr lang="en-US"/>
        </a:p>
      </dgm:t>
    </dgm:pt>
    <dgm:pt modelId="{D07F11C3-039C-4331-A531-77386BFEA34F}">
      <dgm:prSet/>
      <dgm:spPr/>
      <dgm:t>
        <a:bodyPr/>
        <a:lstStyle/>
        <a:p>
          <a:r>
            <a:rPr lang="en-IN"/>
            <a:t>This study will integrate the aspects of the inductive approach for the development of explanations based on data analysis (Saunders </a:t>
          </a:r>
          <a:r>
            <a:rPr lang="en-IN" i="1"/>
            <a:t>et al., </a:t>
          </a:r>
          <a:r>
            <a:rPr lang="en-IN"/>
            <a:t>2023).</a:t>
          </a:r>
          <a:endParaRPr lang="en-US"/>
        </a:p>
      </dgm:t>
    </dgm:pt>
    <dgm:pt modelId="{8066C255-A5EB-4F9F-9FF3-A3C938B3D301}" type="parTrans" cxnId="{F5912E43-6463-4F19-A340-99ADBEC1C79F}">
      <dgm:prSet/>
      <dgm:spPr/>
      <dgm:t>
        <a:bodyPr/>
        <a:lstStyle/>
        <a:p>
          <a:endParaRPr lang="en-US"/>
        </a:p>
      </dgm:t>
    </dgm:pt>
    <dgm:pt modelId="{D5B0C236-56DA-413F-BDF8-F87664349602}" type="sibTrans" cxnId="{F5912E43-6463-4F19-A340-99ADBEC1C79F}">
      <dgm:prSet/>
      <dgm:spPr/>
      <dgm:t>
        <a:bodyPr/>
        <a:lstStyle/>
        <a:p>
          <a:endParaRPr lang="en-US"/>
        </a:p>
      </dgm:t>
    </dgm:pt>
    <dgm:pt modelId="{2541CCDE-2B63-4EC4-B35C-85CBC58AD808}">
      <dgm:prSet/>
      <dgm:spPr/>
      <dgm:t>
        <a:bodyPr/>
        <a:lstStyle/>
        <a:p>
          <a:r>
            <a:rPr lang="en-IN" b="1" i="1"/>
            <a:t>Methodology of the research</a:t>
          </a:r>
          <a:endParaRPr lang="en-US"/>
        </a:p>
      </dgm:t>
    </dgm:pt>
    <dgm:pt modelId="{2E21152E-5325-4B5C-A917-2D9BBD2AEBD6}" type="parTrans" cxnId="{E98213B1-904E-43B8-94B7-9EA9260B05B1}">
      <dgm:prSet/>
      <dgm:spPr/>
      <dgm:t>
        <a:bodyPr/>
        <a:lstStyle/>
        <a:p>
          <a:endParaRPr lang="en-US"/>
        </a:p>
      </dgm:t>
    </dgm:pt>
    <dgm:pt modelId="{79C3B4C0-B8FB-45AA-A53D-E0B42EB4575F}" type="sibTrans" cxnId="{E98213B1-904E-43B8-94B7-9EA9260B05B1}">
      <dgm:prSet/>
      <dgm:spPr/>
      <dgm:t>
        <a:bodyPr/>
        <a:lstStyle/>
        <a:p>
          <a:endParaRPr lang="en-US"/>
        </a:p>
      </dgm:t>
    </dgm:pt>
    <dgm:pt modelId="{6F9EB749-5E8D-4B0B-BA50-997C3AC42841}">
      <dgm:prSet/>
      <dgm:spPr/>
      <dgm:t>
        <a:bodyPr/>
        <a:lstStyle/>
        <a:p>
          <a:r>
            <a:rPr lang="en-IN"/>
            <a:t>The researcher will maintain the ethics of a qualitative approach for exploring organisational experiences rather than quantifying relationships between variables (Creswell and Creswell, 2023).</a:t>
          </a:r>
          <a:endParaRPr lang="en-US"/>
        </a:p>
      </dgm:t>
    </dgm:pt>
    <dgm:pt modelId="{52BE9CA3-1DF0-4F9A-A819-9BB6DF394619}" type="parTrans" cxnId="{AECCDBC0-529E-4526-8999-49CB756FF98E}">
      <dgm:prSet/>
      <dgm:spPr/>
      <dgm:t>
        <a:bodyPr/>
        <a:lstStyle/>
        <a:p>
          <a:endParaRPr lang="en-US"/>
        </a:p>
      </dgm:t>
    </dgm:pt>
    <dgm:pt modelId="{3B9CAFC5-8D8E-4582-A855-84DD5920DBF5}" type="sibTrans" cxnId="{AECCDBC0-529E-4526-8999-49CB756FF98E}">
      <dgm:prSet/>
      <dgm:spPr/>
      <dgm:t>
        <a:bodyPr/>
        <a:lstStyle/>
        <a:p>
          <a:endParaRPr lang="en-US"/>
        </a:p>
      </dgm:t>
    </dgm:pt>
    <dgm:pt modelId="{8A6FA60A-D5AF-4CE2-8A76-429F12545F4A}" type="pres">
      <dgm:prSet presAssocID="{1A0893FA-D1E0-44D1-BA2C-A48C0D05ADBC}" presName="linear" presStyleCnt="0">
        <dgm:presLayoutVars>
          <dgm:animLvl val="lvl"/>
          <dgm:resizeHandles val="exact"/>
        </dgm:presLayoutVars>
      </dgm:prSet>
      <dgm:spPr/>
    </dgm:pt>
    <dgm:pt modelId="{C46BB746-B1E9-4F03-9861-0ADDAF8EE258}" type="pres">
      <dgm:prSet presAssocID="{0A8483E5-F341-45D3-A7B4-B58F7E5BA8FC}" presName="parentText" presStyleLbl="node1" presStyleIdx="0" presStyleCnt="6">
        <dgm:presLayoutVars>
          <dgm:chMax val="0"/>
          <dgm:bulletEnabled val="1"/>
        </dgm:presLayoutVars>
      </dgm:prSet>
      <dgm:spPr/>
    </dgm:pt>
    <dgm:pt modelId="{03B57E77-471B-45C1-9151-2CC26E2E19D2}" type="pres">
      <dgm:prSet presAssocID="{1E21870A-A727-4BCB-9A31-6BE281D7D191}" presName="spacer" presStyleCnt="0"/>
      <dgm:spPr/>
    </dgm:pt>
    <dgm:pt modelId="{7A3281A8-52EF-4A38-AE21-979F1705317B}" type="pres">
      <dgm:prSet presAssocID="{926A02F6-15E2-4F06-B297-4341E7DEA3D3}" presName="parentText" presStyleLbl="node1" presStyleIdx="1" presStyleCnt="6">
        <dgm:presLayoutVars>
          <dgm:chMax val="0"/>
          <dgm:bulletEnabled val="1"/>
        </dgm:presLayoutVars>
      </dgm:prSet>
      <dgm:spPr/>
    </dgm:pt>
    <dgm:pt modelId="{9D4EF906-604B-4F47-B22C-376EEAF5CFFD}" type="pres">
      <dgm:prSet presAssocID="{1F776DF9-EC98-43EB-A141-9F7BEDA79225}" presName="spacer" presStyleCnt="0"/>
      <dgm:spPr/>
    </dgm:pt>
    <dgm:pt modelId="{2C35830B-D6B0-47BD-A263-90E916D3217E}" type="pres">
      <dgm:prSet presAssocID="{70EACE6D-D3FA-43E5-B58F-B3930FAF7C8E}" presName="parentText" presStyleLbl="node1" presStyleIdx="2" presStyleCnt="6">
        <dgm:presLayoutVars>
          <dgm:chMax val="0"/>
          <dgm:bulletEnabled val="1"/>
        </dgm:presLayoutVars>
      </dgm:prSet>
      <dgm:spPr/>
    </dgm:pt>
    <dgm:pt modelId="{605866ED-44D0-4430-8316-48AF5891AEFB}" type="pres">
      <dgm:prSet presAssocID="{3368ABFA-0B23-49EE-A64B-3845BF47655B}" presName="spacer" presStyleCnt="0"/>
      <dgm:spPr/>
    </dgm:pt>
    <dgm:pt modelId="{2B0E007F-AF73-42C1-9F6E-28D663A0002A}" type="pres">
      <dgm:prSet presAssocID="{D07F11C3-039C-4331-A531-77386BFEA34F}" presName="parentText" presStyleLbl="node1" presStyleIdx="3" presStyleCnt="6">
        <dgm:presLayoutVars>
          <dgm:chMax val="0"/>
          <dgm:bulletEnabled val="1"/>
        </dgm:presLayoutVars>
      </dgm:prSet>
      <dgm:spPr/>
    </dgm:pt>
    <dgm:pt modelId="{64ED64CF-06B7-44EC-B8AC-F219FD27275B}" type="pres">
      <dgm:prSet presAssocID="{D5B0C236-56DA-413F-BDF8-F87664349602}" presName="spacer" presStyleCnt="0"/>
      <dgm:spPr/>
    </dgm:pt>
    <dgm:pt modelId="{D7810178-46A6-4BD5-928C-F51CC6B75DF8}" type="pres">
      <dgm:prSet presAssocID="{2541CCDE-2B63-4EC4-B35C-85CBC58AD808}" presName="parentText" presStyleLbl="node1" presStyleIdx="4" presStyleCnt="6">
        <dgm:presLayoutVars>
          <dgm:chMax val="0"/>
          <dgm:bulletEnabled val="1"/>
        </dgm:presLayoutVars>
      </dgm:prSet>
      <dgm:spPr/>
    </dgm:pt>
    <dgm:pt modelId="{4414DFCC-1270-44F8-A0DD-7C5A86EB89EC}" type="pres">
      <dgm:prSet presAssocID="{79C3B4C0-B8FB-45AA-A53D-E0B42EB4575F}" presName="spacer" presStyleCnt="0"/>
      <dgm:spPr/>
    </dgm:pt>
    <dgm:pt modelId="{698FF3D7-9288-4838-AE4C-38BF0644F656}" type="pres">
      <dgm:prSet presAssocID="{6F9EB749-5E8D-4B0B-BA50-997C3AC42841}" presName="parentText" presStyleLbl="node1" presStyleIdx="5" presStyleCnt="6">
        <dgm:presLayoutVars>
          <dgm:chMax val="0"/>
          <dgm:bulletEnabled val="1"/>
        </dgm:presLayoutVars>
      </dgm:prSet>
      <dgm:spPr/>
    </dgm:pt>
  </dgm:ptLst>
  <dgm:cxnLst>
    <dgm:cxn modelId="{F5912E43-6463-4F19-A340-99ADBEC1C79F}" srcId="{1A0893FA-D1E0-44D1-BA2C-A48C0D05ADBC}" destId="{D07F11C3-039C-4331-A531-77386BFEA34F}" srcOrd="3" destOrd="0" parTransId="{8066C255-A5EB-4F9F-9FF3-A3C938B3D301}" sibTransId="{D5B0C236-56DA-413F-BDF8-F87664349602}"/>
    <dgm:cxn modelId="{F449496F-7AE4-4CF7-9E85-D1794F88066A}" srcId="{1A0893FA-D1E0-44D1-BA2C-A48C0D05ADBC}" destId="{0A8483E5-F341-45D3-A7B4-B58F7E5BA8FC}" srcOrd="0" destOrd="0" parTransId="{AB367C2E-C8BE-4627-9107-883D75A62CD7}" sibTransId="{1E21870A-A727-4BCB-9A31-6BE281D7D191}"/>
    <dgm:cxn modelId="{D068B051-9EBA-474B-BE9C-D22B05ACD9E9}" type="presOf" srcId="{926A02F6-15E2-4F06-B297-4341E7DEA3D3}" destId="{7A3281A8-52EF-4A38-AE21-979F1705317B}" srcOrd="0" destOrd="0" presId="urn:microsoft.com/office/officeart/2005/8/layout/vList2"/>
    <dgm:cxn modelId="{D413DD77-D06B-4F5E-86CA-C4F0DE93CD2E}" type="presOf" srcId="{D07F11C3-039C-4331-A531-77386BFEA34F}" destId="{2B0E007F-AF73-42C1-9F6E-28D663A0002A}" srcOrd="0" destOrd="0" presId="urn:microsoft.com/office/officeart/2005/8/layout/vList2"/>
    <dgm:cxn modelId="{5BEEBA7E-1C11-470B-92F0-1B256B6B7F65}" type="presOf" srcId="{6F9EB749-5E8D-4B0B-BA50-997C3AC42841}" destId="{698FF3D7-9288-4838-AE4C-38BF0644F656}" srcOrd="0" destOrd="0" presId="urn:microsoft.com/office/officeart/2005/8/layout/vList2"/>
    <dgm:cxn modelId="{E681D187-DD4C-4096-8FD8-724733A0B0AA}" type="presOf" srcId="{2541CCDE-2B63-4EC4-B35C-85CBC58AD808}" destId="{D7810178-46A6-4BD5-928C-F51CC6B75DF8}" srcOrd="0" destOrd="0" presId="urn:microsoft.com/office/officeart/2005/8/layout/vList2"/>
    <dgm:cxn modelId="{60E82D8E-A1FC-4643-B70B-C28B67967A28}" type="presOf" srcId="{70EACE6D-D3FA-43E5-B58F-B3930FAF7C8E}" destId="{2C35830B-D6B0-47BD-A263-90E916D3217E}" srcOrd="0" destOrd="0" presId="urn:microsoft.com/office/officeart/2005/8/layout/vList2"/>
    <dgm:cxn modelId="{E98213B1-904E-43B8-94B7-9EA9260B05B1}" srcId="{1A0893FA-D1E0-44D1-BA2C-A48C0D05ADBC}" destId="{2541CCDE-2B63-4EC4-B35C-85CBC58AD808}" srcOrd="4" destOrd="0" parTransId="{2E21152E-5325-4B5C-A917-2D9BBD2AEBD6}" sibTransId="{79C3B4C0-B8FB-45AA-A53D-E0B42EB4575F}"/>
    <dgm:cxn modelId="{82D93CB7-D1B6-4574-8864-CA0AEA71A6A7}" type="presOf" srcId="{0A8483E5-F341-45D3-A7B4-B58F7E5BA8FC}" destId="{C46BB746-B1E9-4F03-9861-0ADDAF8EE258}" srcOrd="0" destOrd="0" presId="urn:microsoft.com/office/officeart/2005/8/layout/vList2"/>
    <dgm:cxn modelId="{DA14D9B9-7765-4DD6-A427-CA36D1138FB7}" srcId="{1A0893FA-D1E0-44D1-BA2C-A48C0D05ADBC}" destId="{70EACE6D-D3FA-43E5-B58F-B3930FAF7C8E}" srcOrd="2" destOrd="0" parTransId="{DA51A2C2-4B28-4490-B3BE-A1D29CDAF772}" sibTransId="{3368ABFA-0B23-49EE-A64B-3845BF47655B}"/>
    <dgm:cxn modelId="{AECCDBC0-529E-4526-8999-49CB756FF98E}" srcId="{1A0893FA-D1E0-44D1-BA2C-A48C0D05ADBC}" destId="{6F9EB749-5E8D-4B0B-BA50-997C3AC42841}" srcOrd="5" destOrd="0" parTransId="{52BE9CA3-1DF0-4F9A-A819-9BB6DF394619}" sibTransId="{3B9CAFC5-8D8E-4582-A855-84DD5920DBF5}"/>
    <dgm:cxn modelId="{B59C5ED8-5E2A-4CFA-9CCA-156BAA2002F6}" srcId="{1A0893FA-D1E0-44D1-BA2C-A48C0D05ADBC}" destId="{926A02F6-15E2-4F06-B297-4341E7DEA3D3}" srcOrd="1" destOrd="0" parTransId="{8484D75A-9A6B-434B-8355-15635DE3C899}" sibTransId="{1F776DF9-EC98-43EB-A141-9F7BEDA79225}"/>
    <dgm:cxn modelId="{28B50DE4-BD62-40F3-9714-6D434DF5C64B}" type="presOf" srcId="{1A0893FA-D1E0-44D1-BA2C-A48C0D05ADBC}" destId="{8A6FA60A-D5AF-4CE2-8A76-429F12545F4A}" srcOrd="0" destOrd="0" presId="urn:microsoft.com/office/officeart/2005/8/layout/vList2"/>
    <dgm:cxn modelId="{45A9CD63-F94D-4D90-963F-3DB93E2D7E22}" type="presParOf" srcId="{8A6FA60A-D5AF-4CE2-8A76-429F12545F4A}" destId="{C46BB746-B1E9-4F03-9861-0ADDAF8EE258}" srcOrd="0" destOrd="0" presId="urn:microsoft.com/office/officeart/2005/8/layout/vList2"/>
    <dgm:cxn modelId="{34ADBF16-E2CB-4A95-AE5A-5903DA955849}" type="presParOf" srcId="{8A6FA60A-D5AF-4CE2-8A76-429F12545F4A}" destId="{03B57E77-471B-45C1-9151-2CC26E2E19D2}" srcOrd="1" destOrd="0" presId="urn:microsoft.com/office/officeart/2005/8/layout/vList2"/>
    <dgm:cxn modelId="{805D78EE-FC05-43B4-BD50-BC38A8A1DF68}" type="presParOf" srcId="{8A6FA60A-D5AF-4CE2-8A76-429F12545F4A}" destId="{7A3281A8-52EF-4A38-AE21-979F1705317B}" srcOrd="2" destOrd="0" presId="urn:microsoft.com/office/officeart/2005/8/layout/vList2"/>
    <dgm:cxn modelId="{193BDC2A-457B-4F0B-ADA7-4FB87377CAEB}" type="presParOf" srcId="{8A6FA60A-D5AF-4CE2-8A76-429F12545F4A}" destId="{9D4EF906-604B-4F47-B22C-376EEAF5CFFD}" srcOrd="3" destOrd="0" presId="urn:microsoft.com/office/officeart/2005/8/layout/vList2"/>
    <dgm:cxn modelId="{719EC87D-CC21-48F9-99F9-F25BFFF673F2}" type="presParOf" srcId="{8A6FA60A-D5AF-4CE2-8A76-429F12545F4A}" destId="{2C35830B-D6B0-47BD-A263-90E916D3217E}" srcOrd="4" destOrd="0" presId="urn:microsoft.com/office/officeart/2005/8/layout/vList2"/>
    <dgm:cxn modelId="{DEB62974-3EB2-4521-90D7-5CA6F0DBD1F4}" type="presParOf" srcId="{8A6FA60A-D5AF-4CE2-8A76-429F12545F4A}" destId="{605866ED-44D0-4430-8316-48AF5891AEFB}" srcOrd="5" destOrd="0" presId="urn:microsoft.com/office/officeart/2005/8/layout/vList2"/>
    <dgm:cxn modelId="{B636B51F-68DF-4AD5-9E22-3BF98791B88D}" type="presParOf" srcId="{8A6FA60A-D5AF-4CE2-8A76-429F12545F4A}" destId="{2B0E007F-AF73-42C1-9F6E-28D663A0002A}" srcOrd="6" destOrd="0" presId="urn:microsoft.com/office/officeart/2005/8/layout/vList2"/>
    <dgm:cxn modelId="{DB7B8069-65C5-4168-9309-E04C5FCFE2B1}" type="presParOf" srcId="{8A6FA60A-D5AF-4CE2-8A76-429F12545F4A}" destId="{64ED64CF-06B7-44EC-B8AC-F219FD27275B}" srcOrd="7" destOrd="0" presId="urn:microsoft.com/office/officeart/2005/8/layout/vList2"/>
    <dgm:cxn modelId="{7808FA5D-E381-4818-A912-37B15001AF7F}" type="presParOf" srcId="{8A6FA60A-D5AF-4CE2-8A76-429F12545F4A}" destId="{D7810178-46A6-4BD5-928C-F51CC6B75DF8}" srcOrd="8" destOrd="0" presId="urn:microsoft.com/office/officeart/2005/8/layout/vList2"/>
    <dgm:cxn modelId="{170780F8-4342-486F-A6F8-478AAF2143E8}" type="presParOf" srcId="{8A6FA60A-D5AF-4CE2-8A76-429F12545F4A}" destId="{4414DFCC-1270-44F8-A0DD-7C5A86EB89EC}" srcOrd="9" destOrd="0" presId="urn:microsoft.com/office/officeart/2005/8/layout/vList2"/>
    <dgm:cxn modelId="{BB093835-CA07-4A66-A87C-B6145ACF90C7}" type="presParOf" srcId="{8A6FA60A-D5AF-4CE2-8A76-429F12545F4A}" destId="{698FF3D7-9288-4838-AE4C-38BF0644F656}"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9D048F-6254-49CA-BC48-79DA6468A78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6D7653D3-8423-402A-9065-40680433E13F}">
      <dgm:prSet/>
      <dgm:spPr/>
      <dgm:t>
        <a:bodyPr/>
        <a:lstStyle/>
        <a:p>
          <a:pPr>
            <a:lnSpc>
              <a:spcPct val="100000"/>
            </a:lnSpc>
          </a:pPr>
          <a:r>
            <a:rPr lang="en-IN"/>
            <a:t>Secondary data from credible sources will ensure research integrity throughout.</a:t>
          </a:r>
          <a:endParaRPr lang="en-US"/>
        </a:p>
      </dgm:t>
    </dgm:pt>
    <dgm:pt modelId="{658B766B-8FEC-4F02-B279-0653FC762774}" type="parTrans" cxnId="{5F611974-6187-4BE6-B674-228BA970513A}">
      <dgm:prSet/>
      <dgm:spPr/>
      <dgm:t>
        <a:bodyPr/>
        <a:lstStyle/>
        <a:p>
          <a:endParaRPr lang="en-US"/>
        </a:p>
      </dgm:t>
    </dgm:pt>
    <dgm:pt modelId="{5901475E-D463-4FC3-B23A-54B480FE3BD3}" type="sibTrans" cxnId="{5F611974-6187-4BE6-B674-228BA970513A}">
      <dgm:prSet/>
      <dgm:spPr/>
      <dgm:t>
        <a:bodyPr/>
        <a:lstStyle/>
        <a:p>
          <a:endParaRPr lang="en-US"/>
        </a:p>
      </dgm:t>
    </dgm:pt>
    <dgm:pt modelId="{FBE72DBF-E102-4C5A-8A07-7A68D3BD36E1}">
      <dgm:prSet/>
      <dgm:spPr/>
      <dgm:t>
        <a:bodyPr/>
        <a:lstStyle/>
        <a:p>
          <a:pPr>
            <a:lnSpc>
              <a:spcPct val="100000"/>
            </a:lnSpc>
          </a:pPr>
          <a:r>
            <a:rPr lang="en-IN"/>
            <a:t>Accurate Harvard referencing will prevent plagiarism and acknowledge original authors.</a:t>
          </a:r>
          <a:endParaRPr lang="en-US"/>
        </a:p>
      </dgm:t>
    </dgm:pt>
    <dgm:pt modelId="{086B0F38-1525-4CA6-800B-2ED1760B8E58}" type="parTrans" cxnId="{26FA2A64-BCB2-4E2A-9A0C-1D73E4171984}">
      <dgm:prSet/>
      <dgm:spPr/>
      <dgm:t>
        <a:bodyPr/>
        <a:lstStyle/>
        <a:p>
          <a:endParaRPr lang="en-US"/>
        </a:p>
      </dgm:t>
    </dgm:pt>
    <dgm:pt modelId="{AABEB48B-62F6-4ECA-9318-CC22C27B5C13}" type="sibTrans" cxnId="{26FA2A64-BCB2-4E2A-9A0C-1D73E4171984}">
      <dgm:prSet/>
      <dgm:spPr/>
      <dgm:t>
        <a:bodyPr/>
        <a:lstStyle/>
        <a:p>
          <a:endParaRPr lang="en-US"/>
        </a:p>
      </dgm:t>
    </dgm:pt>
    <dgm:pt modelId="{6A13ECC1-809F-4964-9D3F-D682544B4EE6}" type="pres">
      <dgm:prSet presAssocID="{299D048F-6254-49CA-BC48-79DA6468A78A}" presName="root" presStyleCnt="0">
        <dgm:presLayoutVars>
          <dgm:dir/>
          <dgm:resizeHandles val="exact"/>
        </dgm:presLayoutVars>
      </dgm:prSet>
      <dgm:spPr/>
    </dgm:pt>
    <dgm:pt modelId="{606B6442-1D16-4EEE-8F92-AD99AB18C964}" type="pres">
      <dgm:prSet presAssocID="{6D7653D3-8423-402A-9065-40680433E13F}" presName="compNode" presStyleCnt="0"/>
      <dgm:spPr/>
    </dgm:pt>
    <dgm:pt modelId="{0810774C-DE99-4018-A943-9D57A895F9A6}" type="pres">
      <dgm:prSet presAssocID="{6D7653D3-8423-402A-9065-40680433E13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7CBFFD28-2AFC-4E32-B94D-3FEA92F33107}" type="pres">
      <dgm:prSet presAssocID="{6D7653D3-8423-402A-9065-40680433E13F}" presName="spaceRect" presStyleCnt="0"/>
      <dgm:spPr/>
    </dgm:pt>
    <dgm:pt modelId="{897EAB4C-EA51-4628-BC22-BDBA84C72CCE}" type="pres">
      <dgm:prSet presAssocID="{6D7653D3-8423-402A-9065-40680433E13F}" presName="textRect" presStyleLbl="revTx" presStyleIdx="0" presStyleCnt="2">
        <dgm:presLayoutVars>
          <dgm:chMax val="1"/>
          <dgm:chPref val="1"/>
        </dgm:presLayoutVars>
      </dgm:prSet>
      <dgm:spPr/>
    </dgm:pt>
    <dgm:pt modelId="{1DFFE610-AE60-4DF4-9918-8A1CB6CDCC96}" type="pres">
      <dgm:prSet presAssocID="{5901475E-D463-4FC3-B23A-54B480FE3BD3}" presName="sibTrans" presStyleCnt="0"/>
      <dgm:spPr/>
    </dgm:pt>
    <dgm:pt modelId="{B8096992-3B3B-4D66-BD77-07297FFA86DE}" type="pres">
      <dgm:prSet presAssocID="{FBE72DBF-E102-4C5A-8A07-7A68D3BD36E1}" presName="compNode" presStyleCnt="0"/>
      <dgm:spPr/>
    </dgm:pt>
    <dgm:pt modelId="{7F0F2D1B-E06E-46F2-A24F-567AEFA6C4D5}" type="pres">
      <dgm:prSet presAssocID="{FBE72DBF-E102-4C5A-8A07-7A68D3BD36E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C108FDE-5F75-485C-A3DD-5E8A947F40A1}" type="pres">
      <dgm:prSet presAssocID="{FBE72DBF-E102-4C5A-8A07-7A68D3BD36E1}" presName="spaceRect" presStyleCnt="0"/>
      <dgm:spPr/>
    </dgm:pt>
    <dgm:pt modelId="{9E804EB8-CA41-4364-A913-07CB708A3DE7}" type="pres">
      <dgm:prSet presAssocID="{FBE72DBF-E102-4C5A-8A07-7A68D3BD36E1}" presName="textRect" presStyleLbl="revTx" presStyleIdx="1" presStyleCnt="2">
        <dgm:presLayoutVars>
          <dgm:chMax val="1"/>
          <dgm:chPref val="1"/>
        </dgm:presLayoutVars>
      </dgm:prSet>
      <dgm:spPr/>
    </dgm:pt>
  </dgm:ptLst>
  <dgm:cxnLst>
    <dgm:cxn modelId="{55F4EE25-72DA-4FA1-810B-E338BD0883A3}" type="presOf" srcId="{FBE72DBF-E102-4C5A-8A07-7A68D3BD36E1}" destId="{9E804EB8-CA41-4364-A913-07CB708A3DE7}" srcOrd="0" destOrd="0" presId="urn:microsoft.com/office/officeart/2018/2/layout/IconLabelList"/>
    <dgm:cxn modelId="{C4E3BD2C-3357-4C0E-B503-ABF16E9D727F}" type="presOf" srcId="{299D048F-6254-49CA-BC48-79DA6468A78A}" destId="{6A13ECC1-809F-4964-9D3F-D682544B4EE6}" srcOrd="0" destOrd="0" presId="urn:microsoft.com/office/officeart/2018/2/layout/IconLabelList"/>
    <dgm:cxn modelId="{26FA2A64-BCB2-4E2A-9A0C-1D73E4171984}" srcId="{299D048F-6254-49CA-BC48-79DA6468A78A}" destId="{FBE72DBF-E102-4C5A-8A07-7A68D3BD36E1}" srcOrd="1" destOrd="0" parTransId="{086B0F38-1525-4CA6-800B-2ED1760B8E58}" sibTransId="{AABEB48B-62F6-4ECA-9318-CC22C27B5C13}"/>
    <dgm:cxn modelId="{5F611974-6187-4BE6-B674-228BA970513A}" srcId="{299D048F-6254-49CA-BC48-79DA6468A78A}" destId="{6D7653D3-8423-402A-9065-40680433E13F}" srcOrd="0" destOrd="0" parTransId="{658B766B-8FEC-4F02-B279-0653FC762774}" sibTransId="{5901475E-D463-4FC3-B23A-54B480FE3BD3}"/>
    <dgm:cxn modelId="{616552F9-0AE6-478E-B34D-75318455294D}" type="presOf" srcId="{6D7653D3-8423-402A-9065-40680433E13F}" destId="{897EAB4C-EA51-4628-BC22-BDBA84C72CCE}" srcOrd="0" destOrd="0" presId="urn:microsoft.com/office/officeart/2018/2/layout/IconLabelList"/>
    <dgm:cxn modelId="{BE0284B6-5C83-414C-9B14-17256B98F96F}" type="presParOf" srcId="{6A13ECC1-809F-4964-9D3F-D682544B4EE6}" destId="{606B6442-1D16-4EEE-8F92-AD99AB18C964}" srcOrd="0" destOrd="0" presId="urn:microsoft.com/office/officeart/2018/2/layout/IconLabelList"/>
    <dgm:cxn modelId="{19824F03-3A30-476B-A8D2-70DA2B07643C}" type="presParOf" srcId="{606B6442-1D16-4EEE-8F92-AD99AB18C964}" destId="{0810774C-DE99-4018-A943-9D57A895F9A6}" srcOrd="0" destOrd="0" presId="urn:microsoft.com/office/officeart/2018/2/layout/IconLabelList"/>
    <dgm:cxn modelId="{8A42AE8E-A5D1-434C-B188-6BA1B37A700D}" type="presParOf" srcId="{606B6442-1D16-4EEE-8F92-AD99AB18C964}" destId="{7CBFFD28-2AFC-4E32-B94D-3FEA92F33107}" srcOrd="1" destOrd="0" presId="urn:microsoft.com/office/officeart/2018/2/layout/IconLabelList"/>
    <dgm:cxn modelId="{7E972F6E-6CB7-4B79-83A3-C1CF03320899}" type="presParOf" srcId="{606B6442-1D16-4EEE-8F92-AD99AB18C964}" destId="{897EAB4C-EA51-4628-BC22-BDBA84C72CCE}" srcOrd="2" destOrd="0" presId="urn:microsoft.com/office/officeart/2018/2/layout/IconLabelList"/>
    <dgm:cxn modelId="{F699321D-3B8F-4622-AFAF-FE5741CE7298}" type="presParOf" srcId="{6A13ECC1-809F-4964-9D3F-D682544B4EE6}" destId="{1DFFE610-AE60-4DF4-9918-8A1CB6CDCC96}" srcOrd="1" destOrd="0" presId="urn:microsoft.com/office/officeart/2018/2/layout/IconLabelList"/>
    <dgm:cxn modelId="{EBB28F11-4FF8-4A3C-BE6F-E2A029582CFA}" type="presParOf" srcId="{6A13ECC1-809F-4964-9D3F-D682544B4EE6}" destId="{B8096992-3B3B-4D66-BD77-07297FFA86DE}" srcOrd="2" destOrd="0" presId="urn:microsoft.com/office/officeart/2018/2/layout/IconLabelList"/>
    <dgm:cxn modelId="{8AA95830-0487-483D-9214-05B6051F8586}" type="presParOf" srcId="{B8096992-3B3B-4D66-BD77-07297FFA86DE}" destId="{7F0F2D1B-E06E-46F2-A24F-567AEFA6C4D5}" srcOrd="0" destOrd="0" presId="urn:microsoft.com/office/officeart/2018/2/layout/IconLabelList"/>
    <dgm:cxn modelId="{55EC76BE-9E21-41A8-AFAC-42E64681EB30}" type="presParOf" srcId="{B8096992-3B3B-4D66-BD77-07297FFA86DE}" destId="{9C108FDE-5F75-485C-A3DD-5E8A947F40A1}" srcOrd="1" destOrd="0" presId="urn:microsoft.com/office/officeart/2018/2/layout/IconLabelList"/>
    <dgm:cxn modelId="{3002CD14-663C-41A4-B790-2E90B1538572}" type="presParOf" srcId="{B8096992-3B3B-4D66-BD77-07297FFA86DE}" destId="{9E804EB8-CA41-4364-A913-07CB708A3DE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BA6A12-98AC-4B2B-A148-45EEDF3A132E}" type="doc">
      <dgm:prSet loTypeId="urn:microsoft.com/office/officeart/2005/8/layout/process4" loCatId="process" qsTypeId="urn:microsoft.com/office/officeart/2005/8/quickstyle/simple5" qsCatId="simple" csTypeId="urn:microsoft.com/office/officeart/2005/8/colors/colorful1" csCatId="colorful"/>
      <dgm:spPr/>
      <dgm:t>
        <a:bodyPr/>
        <a:lstStyle/>
        <a:p>
          <a:endParaRPr lang="en-US"/>
        </a:p>
      </dgm:t>
    </dgm:pt>
    <dgm:pt modelId="{A7A5DCCA-4F99-4C12-91C1-D82A2529FCC5}">
      <dgm:prSet/>
      <dgm:spPr/>
      <dgm:t>
        <a:bodyPr/>
        <a:lstStyle/>
        <a:p>
          <a:r>
            <a:rPr lang="en-IN"/>
            <a:t>Manipulation and misinterpretation of previous research results will be avoided.</a:t>
          </a:r>
          <a:endParaRPr lang="en-US"/>
        </a:p>
      </dgm:t>
    </dgm:pt>
    <dgm:pt modelId="{5D7583A6-0EAD-42C5-8D5D-E029B9F70687}" type="parTrans" cxnId="{B29448AA-D08A-4347-A97C-E1BB89D63C79}">
      <dgm:prSet/>
      <dgm:spPr/>
      <dgm:t>
        <a:bodyPr/>
        <a:lstStyle/>
        <a:p>
          <a:endParaRPr lang="en-US"/>
        </a:p>
      </dgm:t>
    </dgm:pt>
    <dgm:pt modelId="{EAFB3FDB-20E1-4969-A0DC-D532B2CBD5A0}" type="sibTrans" cxnId="{B29448AA-D08A-4347-A97C-E1BB89D63C79}">
      <dgm:prSet/>
      <dgm:spPr/>
      <dgm:t>
        <a:bodyPr/>
        <a:lstStyle/>
        <a:p>
          <a:endParaRPr lang="en-US"/>
        </a:p>
      </dgm:t>
    </dgm:pt>
    <dgm:pt modelId="{E04CE3A0-24BF-49A5-AA79-6AC4966AD4AE}">
      <dgm:prSet/>
      <dgm:spPr/>
      <dgm:t>
        <a:bodyPr/>
        <a:lstStyle/>
        <a:p>
          <a:r>
            <a:rPr lang="en-IN"/>
            <a:t>Transparency, objectivity and responsible scholarship will enhance research credibility.</a:t>
          </a:r>
          <a:endParaRPr lang="en-US"/>
        </a:p>
      </dgm:t>
    </dgm:pt>
    <dgm:pt modelId="{905DF581-9DF0-4B6F-A82A-2C12B546A865}" type="parTrans" cxnId="{8FEC0464-8345-410B-ABF9-F6A97D532361}">
      <dgm:prSet/>
      <dgm:spPr/>
      <dgm:t>
        <a:bodyPr/>
        <a:lstStyle/>
        <a:p>
          <a:endParaRPr lang="en-US"/>
        </a:p>
      </dgm:t>
    </dgm:pt>
    <dgm:pt modelId="{3784B975-8597-4BD3-98EF-D94D92A31393}" type="sibTrans" cxnId="{8FEC0464-8345-410B-ABF9-F6A97D532361}">
      <dgm:prSet/>
      <dgm:spPr/>
      <dgm:t>
        <a:bodyPr/>
        <a:lstStyle/>
        <a:p>
          <a:endParaRPr lang="en-US"/>
        </a:p>
      </dgm:t>
    </dgm:pt>
    <dgm:pt modelId="{70F4911A-7432-43F6-AD0F-773B07B0BB25}" type="pres">
      <dgm:prSet presAssocID="{7ABA6A12-98AC-4B2B-A148-45EEDF3A132E}" presName="Name0" presStyleCnt="0">
        <dgm:presLayoutVars>
          <dgm:dir/>
          <dgm:animLvl val="lvl"/>
          <dgm:resizeHandles val="exact"/>
        </dgm:presLayoutVars>
      </dgm:prSet>
      <dgm:spPr/>
    </dgm:pt>
    <dgm:pt modelId="{A4B4FD26-5BC5-4A67-A7E6-78AD34346A06}" type="pres">
      <dgm:prSet presAssocID="{E04CE3A0-24BF-49A5-AA79-6AC4966AD4AE}" presName="boxAndChildren" presStyleCnt="0"/>
      <dgm:spPr/>
    </dgm:pt>
    <dgm:pt modelId="{CB233281-6109-4FE1-B494-393F103155C2}" type="pres">
      <dgm:prSet presAssocID="{E04CE3A0-24BF-49A5-AA79-6AC4966AD4AE}" presName="parentTextBox" presStyleLbl="node1" presStyleIdx="0" presStyleCnt="2"/>
      <dgm:spPr/>
    </dgm:pt>
    <dgm:pt modelId="{4E8EFE53-83D1-44B2-B94F-11ECA332B660}" type="pres">
      <dgm:prSet presAssocID="{EAFB3FDB-20E1-4969-A0DC-D532B2CBD5A0}" presName="sp" presStyleCnt="0"/>
      <dgm:spPr/>
    </dgm:pt>
    <dgm:pt modelId="{857AA431-0316-48A7-8FA9-03099B3CE57E}" type="pres">
      <dgm:prSet presAssocID="{A7A5DCCA-4F99-4C12-91C1-D82A2529FCC5}" presName="arrowAndChildren" presStyleCnt="0"/>
      <dgm:spPr/>
    </dgm:pt>
    <dgm:pt modelId="{88D76AEF-A9CC-4956-ACAF-B8F9FA0DA7A4}" type="pres">
      <dgm:prSet presAssocID="{A7A5DCCA-4F99-4C12-91C1-D82A2529FCC5}" presName="parentTextArrow" presStyleLbl="node1" presStyleIdx="1" presStyleCnt="2"/>
      <dgm:spPr/>
    </dgm:pt>
  </dgm:ptLst>
  <dgm:cxnLst>
    <dgm:cxn modelId="{8FEC0464-8345-410B-ABF9-F6A97D532361}" srcId="{7ABA6A12-98AC-4B2B-A148-45EEDF3A132E}" destId="{E04CE3A0-24BF-49A5-AA79-6AC4966AD4AE}" srcOrd="1" destOrd="0" parTransId="{905DF581-9DF0-4B6F-A82A-2C12B546A865}" sibTransId="{3784B975-8597-4BD3-98EF-D94D92A31393}"/>
    <dgm:cxn modelId="{5DEC274D-6D1B-4DC6-9C66-4E66F27241F9}" type="presOf" srcId="{A7A5DCCA-4F99-4C12-91C1-D82A2529FCC5}" destId="{88D76AEF-A9CC-4956-ACAF-B8F9FA0DA7A4}" srcOrd="0" destOrd="0" presId="urn:microsoft.com/office/officeart/2005/8/layout/process4"/>
    <dgm:cxn modelId="{058FC3A3-3FCC-4A1C-8C8F-686012BDEAB8}" type="presOf" srcId="{7ABA6A12-98AC-4B2B-A148-45EEDF3A132E}" destId="{70F4911A-7432-43F6-AD0F-773B07B0BB25}" srcOrd="0" destOrd="0" presId="urn:microsoft.com/office/officeart/2005/8/layout/process4"/>
    <dgm:cxn modelId="{B29448AA-D08A-4347-A97C-E1BB89D63C79}" srcId="{7ABA6A12-98AC-4B2B-A148-45EEDF3A132E}" destId="{A7A5DCCA-4F99-4C12-91C1-D82A2529FCC5}" srcOrd="0" destOrd="0" parTransId="{5D7583A6-0EAD-42C5-8D5D-E029B9F70687}" sibTransId="{EAFB3FDB-20E1-4969-A0DC-D532B2CBD5A0}"/>
    <dgm:cxn modelId="{37A9C1E8-0DB9-4DC5-BF87-9CD3DAB36A54}" type="presOf" srcId="{E04CE3A0-24BF-49A5-AA79-6AC4966AD4AE}" destId="{CB233281-6109-4FE1-B494-393F103155C2}" srcOrd="0" destOrd="0" presId="urn:microsoft.com/office/officeart/2005/8/layout/process4"/>
    <dgm:cxn modelId="{9D14937B-7527-46B5-BC01-6C499C5B2C13}" type="presParOf" srcId="{70F4911A-7432-43F6-AD0F-773B07B0BB25}" destId="{A4B4FD26-5BC5-4A67-A7E6-78AD34346A06}" srcOrd="0" destOrd="0" presId="urn:microsoft.com/office/officeart/2005/8/layout/process4"/>
    <dgm:cxn modelId="{0D031F71-892C-47E2-B152-36D6A32E6EF1}" type="presParOf" srcId="{A4B4FD26-5BC5-4A67-A7E6-78AD34346A06}" destId="{CB233281-6109-4FE1-B494-393F103155C2}" srcOrd="0" destOrd="0" presId="urn:microsoft.com/office/officeart/2005/8/layout/process4"/>
    <dgm:cxn modelId="{5AA34187-15AB-4293-828A-5362F8ECDC90}" type="presParOf" srcId="{70F4911A-7432-43F6-AD0F-773B07B0BB25}" destId="{4E8EFE53-83D1-44B2-B94F-11ECA332B660}" srcOrd="1" destOrd="0" presId="urn:microsoft.com/office/officeart/2005/8/layout/process4"/>
    <dgm:cxn modelId="{8D0C31B9-2413-42EF-A6E0-219AC9EF68DD}" type="presParOf" srcId="{70F4911A-7432-43F6-AD0F-773B07B0BB25}" destId="{857AA431-0316-48A7-8FA9-03099B3CE57E}" srcOrd="2" destOrd="0" presId="urn:microsoft.com/office/officeart/2005/8/layout/process4"/>
    <dgm:cxn modelId="{F1C4ED59-5D61-405A-B349-0551FE89AAD5}" type="presParOf" srcId="{857AA431-0316-48A7-8FA9-03099B3CE57E}" destId="{88D76AEF-A9CC-4956-ACAF-B8F9FA0DA7A4}"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3EF169-D0FF-4C60-92E6-C617E7D7BEC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6CB5CE6-F665-4916-9025-82CC0A9D2F18}">
      <dgm:prSet/>
      <dgm:spPr/>
      <dgm:t>
        <a:bodyPr/>
        <a:lstStyle/>
        <a:p>
          <a:r>
            <a:rPr lang="en-IN"/>
            <a:t>Secondary data limits access to direct logistics industry participant insights.</a:t>
          </a:r>
          <a:endParaRPr lang="en-US"/>
        </a:p>
      </dgm:t>
    </dgm:pt>
    <dgm:pt modelId="{6A92E312-5B07-4C6A-9C28-E0292B0378D2}" type="parTrans" cxnId="{D692A16B-5179-42EB-A83A-A0AA8A26A41A}">
      <dgm:prSet/>
      <dgm:spPr/>
      <dgm:t>
        <a:bodyPr/>
        <a:lstStyle/>
        <a:p>
          <a:endParaRPr lang="en-US"/>
        </a:p>
      </dgm:t>
    </dgm:pt>
    <dgm:pt modelId="{C50E0E8F-11E6-4352-8682-843C81F2011A}" type="sibTrans" cxnId="{D692A16B-5179-42EB-A83A-A0AA8A26A41A}">
      <dgm:prSet/>
      <dgm:spPr/>
      <dgm:t>
        <a:bodyPr/>
        <a:lstStyle/>
        <a:p>
          <a:endParaRPr lang="en-US"/>
        </a:p>
      </dgm:t>
    </dgm:pt>
    <dgm:pt modelId="{8E89885C-5FF8-4B97-984B-A572D7972346}">
      <dgm:prSet/>
      <dgm:spPr/>
      <dgm:t>
        <a:bodyPr/>
        <a:lstStyle/>
        <a:p>
          <a:r>
            <a:rPr lang="en-IN"/>
            <a:t>Existing literature may contain biases affecting research interpretation accuracy.</a:t>
          </a:r>
          <a:endParaRPr lang="en-US"/>
        </a:p>
      </dgm:t>
    </dgm:pt>
    <dgm:pt modelId="{A2702951-802E-4637-9CB2-ACDC23FEFF1C}" type="parTrans" cxnId="{8AC69955-7085-4EF9-8E7E-9B1B4A72A18E}">
      <dgm:prSet/>
      <dgm:spPr/>
      <dgm:t>
        <a:bodyPr/>
        <a:lstStyle/>
        <a:p>
          <a:endParaRPr lang="en-US"/>
        </a:p>
      </dgm:t>
    </dgm:pt>
    <dgm:pt modelId="{9248FAFD-1B57-49EC-BF44-5E330E934510}" type="sibTrans" cxnId="{8AC69955-7085-4EF9-8E7E-9B1B4A72A18E}">
      <dgm:prSet/>
      <dgm:spPr/>
      <dgm:t>
        <a:bodyPr/>
        <a:lstStyle/>
        <a:p>
          <a:endParaRPr lang="en-US"/>
        </a:p>
      </dgm:t>
    </dgm:pt>
    <dgm:pt modelId="{11776A63-4FCB-4FBE-8885-2DF32A79FC74}">
      <dgm:prSet/>
      <dgm:spPr/>
      <dgm:t>
        <a:bodyPr/>
        <a:lstStyle/>
        <a:p>
          <a:r>
            <a:rPr lang="en-IN"/>
            <a:t>Future studies should utilise primary data and broader samples.</a:t>
          </a:r>
          <a:endParaRPr lang="en-US"/>
        </a:p>
      </dgm:t>
    </dgm:pt>
    <dgm:pt modelId="{DB85A959-50EF-4EC8-BF49-CE8B871FBF4E}" type="parTrans" cxnId="{F7762550-67DF-44B5-B65D-F2BB9E967869}">
      <dgm:prSet/>
      <dgm:spPr/>
      <dgm:t>
        <a:bodyPr/>
        <a:lstStyle/>
        <a:p>
          <a:endParaRPr lang="en-US"/>
        </a:p>
      </dgm:t>
    </dgm:pt>
    <dgm:pt modelId="{F2D6D411-96B8-4BD7-A5CE-115EF5848EE8}" type="sibTrans" cxnId="{F7762550-67DF-44B5-B65D-F2BB9E967869}">
      <dgm:prSet/>
      <dgm:spPr/>
      <dgm:t>
        <a:bodyPr/>
        <a:lstStyle/>
        <a:p>
          <a:endParaRPr lang="en-US"/>
        </a:p>
      </dgm:t>
    </dgm:pt>
    <dgm:pt modelId="{9568A2D1-21DC-4FFF-A96A-19B8DC10A638}" type="pres">
      <dgm:prSet presAssocID="{5C3EF169-D0FF-4C60-92E6-C617E7D7BEC6}" presName="hierChild1" presStyleCnt="0">
        <dgm:presLayoutVars>
          <dgm:chPref val="1"/>
          <dgm:dir/>
          <dgm:animOne val="branch"/>
          <dgm:animLvl val="lvl"/>
          <dgm:resizeHandles/>
        </dgm:presLayoutVars>
      </dgm:prSet>
      <dgm:spPr/>
    </dgm:pt>
    <dgm:pt modelId="{C54A2145-E96E-4348-8F98-549412EBA7EE}" type="pres">
      <dgm:prSet presAssocID="{06CB5CE6-F665-4916-9025-82CC0A9D2F18}" presName="hierRoot1" presStyleCnt="0"/>
      <dgm:spPr/>
    </dgm:pt>
    <dgm:pt modelId="{842B4E44-F759-445E-9F2E-C40F5FDC3B18}" type="pres">
      <dgm:prSet presAssocID="{06CB5CE6-F665-4916-9025-82CC0A9D2F18}" presName="composite" presStyleCnt="0"/>
      <dgm:spPr/>
    </dgm:pt>
    <dgm:pt modelId="{EF89666F-5C44-4637-82DC-2B936B6231BE}" type="pres">
      <dgm:prSet presAssocID="{06CB5CE6-F665-4916-9025-82CC0A9D2F18}" presName="background" presStyleLbl="node0" presStyleIdx="0" presStyleCnt="3"/>
      <dgm:spPr/>
    </dgm:pt>
    <dgm:pt modelId="{03AB5FC9-8CC7-4BC6-A7D4-4E1040F493DB}" type="pres">
      <dgm:prSet presAssocID="{06CB5CE6-F665-4916-9025-82CC0A9D2F18}" presName="text" presStyleLbl="fgAcc0" presStyleIdx="0" presStyleCnt="3">
        <dgm:presLayoutVars>
          <dgm:chPref val="3"/>
        </dgm:presLayoutVars>
      </dgm:prSet>
      <dgm:spPr/>
    </dgm:pt>
    <dgm:pt modelId="{71AACE21-8833-4D80-9802-AD99C505F7C7}" type="pres">
      <dgm:prSet presAssocID="{06CB5CE6-F665-4916-9025-82CC0A9D2F18}" presName="hierChild2" presStyleCnt="0"/>
      <dgm:spPr/>
    </dgm:pt>
    <dgm:pt modelId="{1BCCE00D-D382-4D63-BFF2-BF4BDC7F33BB}" type="pres">
      <dgm:prSet presAssocID="{8E89885C-5FF8-4B97-984B-A572D7972346}" presName="hierRoot1" presStyleCnt="0"/>
      <dgm:spPr/>
    </dgm:pt>
    <dgm:pt modelId="{A5F1FDE6-EE86-45A4-96ED-FA42DD16E22D}" type="pres">
      <dgm:prSet presAssocID="{8E89885C-5FF8-4B97-984B-A572D7972346}" presName="composite" presStyleCnt="0"/>
      <dgm:spPr/>
    </dgm:pt>
    <dgm:pt modelId="{23950745-AC5E-4B89-933B-D73672765F3D}" type="pres">
      <dgm:prSet presAssocID="{8E89885C-5FF8-4B97-984B-A572D7972346}" presName="background" presStyleLbl="node0" presStyleIdx="1" presStyleCnt="3"/>
      <dgm:spPr/>
    </dgm:pt>
    <dgm:pt modelId="{4035BA40-069D-4FE1-9240-1B36D4C8BF87}" type="pres">
      <dgm:prSet presAssocID="{8E89885C-5FF8-4B97-984B-A572D7972346}" presName="text" presStyleLbl="fgAcc0" presStyleIdx="1" presStyleCnt="3">
        <dgm:presLayoutVars>
          <dgm:chPref val="3"/>
        </dgm:presLayoutVars>
      </dgm:prSet>
      <dgm:spPr/>
    </dgm:pt>
    <dgm:pt modelId="{E30E5588-B57C-4699-9307-6CD43843521C}" type="pres">
      <dgm:prSet presAssocID="{8E89885C-5FF8-4B97-984B-A572D7972346}" presName="hierChild2" presStyleCnt="0"/>
      <dgm:spPr/>
    </dgm:pt>
    <dgm:pt modelId="{5375CA58-550E-417B-A7AA-535D55E6D9CC}" type="pres">
      <dgm:prSet presAssocID="{11776A63-4FCB-4FBE-8885-2DF32A79FC74}" presName="hierRoot1" presStyleCnt="0"/>
      <dgm:spPr/>
    </dgm:pt>
    <dgm:pt modelId="{FF906403-F7F0-4EEA-B716-0870D0BD07E0}" type="pres">
      <dgm:prSet presAssocID="{11776A63-4FCB-4FBE-8885-2DF32A79FC74}" presName="composite" presStyleCnt="0"/>
      <dgm:spPr/>
    </dgm:pt>
    <dgm:pt modelId="{BC049E28-1AC3-450B-9119-24A35360396D}" type="pres">
      <dgm:prSet presAssocID="{11776A63-4FCB-4FBE-8885-2DF32A79FC74}" presName="background" presStyleLbl="node0" presStyleIdx="2" presStyleCnt="3"/>
      <dgm:spPr/>
    </dgm:pt>
    <dgm:pt modelId="{C5DB1C3E-7A5C-4A0B-B935-8EE2826F82E6}" type="pres">
      <dgm:prSet presAssocID="{11776A63-4FCB-4FBE-8885-2DF32A79FC74}" presName="text" presStyleLbl="fgAcc0" presStyleIdx="2" presStyleCnt="3">
        <dgm:presLayoutVars>
          <dgm:chPref val="3"/>
        </dgm:presLayoutVars>
      </dgm:prSet>
      <dgm:spPr/>
    </dgm:pt>
    <dgm:pt modelId="{45F9B361-FC3B-4012-9106-1B987309EE7E}" type="pres">
      <dgm:prSet presAssocID="{11776A63-4FCB-4FBE-8885-2DF32A79FC74}" presName="hierChild2" presStyleCnt="0"/>
      <dgm:spPr/>
    </dgm:pt>
  </dgm:ptLst>
  <dgm:cxnLst>
    <dgm:cxn modelId="{842BF523-0BA4-4218-B49B-DB86A4AA6632}" type="presOf" srcId="{5C3EF169-D0FF-4C60-92E6-C617E7D7BEC6}" destId="{9568A2D1-21DC-4FFF-A96A-19B8DC10A638}" srcOrd="0" destOrd="0" presId="urn:microsoft.com/office/officeart/2005/8/layout/hierarchy1"/>
    <dgm:cxn modelId="{D692A16B-5179-42EB-A83A-A0AA8A26A41A}" srcId="{5C3EF169-D0FF-4C60-92E6-C617E7D7BEC6}" destId="{06CB5CE6-F665-4916-9025-82CC0A9D2F18}" srcOrd="0" destOrd="0" parTransId="{6A92E312-5B07-4C6A-9C28-E0292B0378D2}" sibTransId="{C50E0E8F-11E6-4352-8682-843C81F2011A}"/>
    <dgm:cxn modelId="{F7762550-67DF-44B5-B65D-F2BB9E967869}" srcId="{5C3EF169-D0FF-4C60-92E6-C617E7D7BEC6}" destId="{11776A63-4FCB-4FBE-8885-2DF32A79FC74}" srcOrd="2" destOrd="0" parTransId="{DB85A959-50EF-4EC8-BF49-CE8B871FBF4E}" sibTransId="{F2D6D411-96B8-4BD7-A5CE-115EF5848EE8}"/>
    <dgm:cxn modelId="{8AC69955-7085-4EF9-8E7E-9B1B4A72A18E}" srcId="{5C3EF169-D0FF-4C60-92E6-C617E7D7BEC6}" destId="{8E89885C-5FF8-4B97-984B-A572D7972346}" srcOrd="1" destOrd="0" parTransId="{A2702951-802E-4637-9CB2-ACDC23FEFF1C}" sibTransId="{9248FAFD-1B57-49EC-BF44-5E330E934510}"/>
    <dgm:cxn modelId="{753E5EA4-DA57-4968-88A8-22C5119C7A6C}" type="presOf" srcId="{8E89885C-5FF8-4B97-984B-A572D7972346}" destId="{4035BA40-069D-4FE1-9240-1B36D4C8BF87}" srcOrd="0" destOrd="0" presId="urn:microsoft.com/office/officeart/2005/8/layout/hierarchy1"/>
    <dgm:cxn modelId="{20B973C1-E550-40FC-B00F-C33D5AC3C715}" type="presOf" srcId="{11776A63-4FCB-4FBE-8885-2DF32A79FC74}" destId="{C5DB1C3E-7A5C-4A0B-B935-8EE2826F82E6}" srcOrd="0" destOrd="0" presId="urn:microsoft.com/office/officeart/2005/8/layout/hierarchy1"/>
    <dgm:cxn modelId="{077D26F7-E204-4A91-9EAE-17C898E7A5DD}" type="presOf" srcId="{06CB5CE6-F665-4916-9025-82CC0A9D2F18}" destId="{03AB5FC9-8CC7-4BC6-A7D4-4E1040F493DB}" srcOrd="0" destOrd="0" presId="urn:microsoft.com/office/officeart/2005/8/layout/hierarchy1"/>
    <dgm:cxn modelId="{0D816F2E-7ED0-437A-9CC8-8D1D920F0663}" type="presParOf" srcId="{9568A2D1-21DC-4FFF-A96A-19B8DC10A638}" destId="{C54A2145-E96E-4348-8F98-549412EBA7EE}" srcOrd="0" destOrd="0" presId="urn:microsoft.com/office/officeart/2005/8/layout/hierarchy1"/>
    <dgm:cxn modelId="{21A4D288-B2C2-4FDF-B26B-BFFFFF3EA74C}" type="presParOf" srcId="{C54A2145-E96E-4348-8F98-549412EBA7EE}" destId="{842B4E44-F759-445E-9F2E-C40F5FDC3B18}" srcOrd="0" destOrd="0" presId="urn:microsoft.com/office/officeart/2005/8/layout/hierarchy1"/>
    <dgm:cxn modelId="{B9F9F5EF-BC16-4722-895D-4C9AC52C9719}" type="presParOf" srcId="{842B4E44-F759-445E-9F2E-C40F5FDC3B18}" destId="{EF89666F-5C44-4637-82DC-2B936B6231BE}" srcOrd="0" destOrd="0" presId="urn:microsoft.com/office/officeart/2005/8/layout/hierarchy1"/>
    <dgm:cxn modelId="{0FB98581-39E3-4D1E-B15C-FA5392C93820}" type="presParOf" srcId="{842B4E44-F759-445E-9F2E-C40F5FDC3B18}" destId="{03AB5FC9-8CC7-4BC6-A7D4-4E1040F493DB}" srcOrd="1" destOrd="0" presId="urn:microsoft.com/office/officeart/2005/8/layout/hierarchy1"/>
    <dgm:cxn modelId="{A6B2B944-B4A0-4B95-9C28-2F2C3184B062}" type="presParOf" srcId="{C54A2145-E96E-4348-8F98-549412EBA7EE}" destId="{71AACE21-8833-4D80-9802-AD99C505F7C7}" srcOrd="1" destOrd="0" presId="urn:microsoft.com/office/officeart/2005/8/layout/hierarchy1"/>
    <dgm:cxn modelId="{410FE38B-F116-4A92-AF9F-25D29F91733B}" type="presParOf" srcId="{9568A2D1-21DC-4FFF-A96A-19B8DC10A638}" destId="{1BCCE00D-D382-4D63-BFF2-BF4BDC7F33BB}" srcOrd="1" destOrd="0" presId="urn:microsoft.com/office/officeart/2005/8/layout/hierarchy1"/>
    <dgm:cxn modelId="{6BC00511-36C9-4132-A9B8-5B751BB76CF0}" type="presParOf" srcId="{1BCCE00D-D382-4D63-BFF2-BF4BDC7F33BB}" destId="{A5F1FDE6-EE86-45A4-96ED-FA42DD16E22D}" srcOrd="0" destOrd="0" presId="urn:microsoft.com/office/officeart/2005/8/layout/hierarchy1"/>
    <dgm:cxn modelId="{53FD61F6-E40A-45F2-8B93-0133145D4C8A}" type="presParOf" srcId="{A5F1FDE6-EE86-45A4-96ED-FA42DD16E22D}" destId="{23950745-AC5E-4B89-933B-D73672765F3D}" srcOrd="0" destOrd="0" presId="urn:microsoft.com/office/officeart/2005/8/layout/hierarchy1"/>
    <dgm:cxn modelId="{8D4C66BB-3105-43B7-AF6C-D01D02F078C3}" type="presParOf" srcId="{A5F1FDE6-EE86-45A4-96ED-FA42DD16E22D}" destId="{4035BA40-069D-4FE1-9240-1B36D4C8BF87}" srcOrd="1" destOrd="0" presId="urn:microsoft.com/office/officeart/2005/8/layout/hierarchy1"/>
    <dgm:cxn modelId="{218ADD57-F4CB-455A-A530-73228D6A998F}" type="presParOf" srcId="{1BCCE00D-D382-4D63-BFF2-BF4BDC7F33BB}" destId="{E30E5588-B57C-4699-9307-6CD43843521C}" srcOrd="1" destOrd="0" presId="urn:microsoft.com/office/officeart/2005/8/layout/hierarchy1"/>
    <dgm:cxn modelId="{B45BE664-BF19-489D-93E3-79589401967A}" type="presParOf" srcId="{9568A2D1-21DC-4FFF-A96A-19B8DC10A638}" destId="{5375CA58-550E-417B-A7AA-535D55E6D9CC}" srcOrd="2" destOrd="0" presId="urn:microsoft.com/office/officeart/2005/8/layout/hierarchy1"/>
    <dgm:cxn modelId="{2E5D5BCC-8311-49EF-A24A-79057AEDE8C4}" type="presParOf" srcId="{5375CA58-550E-417B-A7AA-535D55E6D9CC}" destId="{FF906403-F7F0-4EEA-B716-0870D0BD07E0}" srcOrd="0" destOrd="0" presId="urn:microsoft.com/office/officeart/2005/8/layout/hierarchy1"/>
    <dgm:cxn modelId="{7606C915-E781-44B3-8186-1AF1C158CDEB}" type="presParOf" srcId="{FF906403-F7F0-4EEA-B716-0870D0BD07E0}" destId="{BC049E28-1AC3-450B-9119-24A35360396D}" srcOrd="0" destOrd="0" presId="urn:microsoft.com/office/officeart/2005/8/layout/hierarchy1"/>
    <dgm:cxn modelId="{024ECCE6-50EB-476F-B47F-69D938F38CEA}" type="presParOf" srcId="{FF906403-F7F0-4EEA-B716-0870D0BD07E0}" destId="{C5DB1C3E-7A5C-4A0B-B935-8EE2826F82E6}" srcOrd="1" destOrd="0" presId="urn:microsoft.com/office/officeart/2005/8/layout/hierarchy1"/>
    <dgm:cxn modelId="{CD8D7B2D-98ED-411B-BDAC-0800EEFDA8EE}" type="presParOf" srcId="{5375CA58-550E-417B-A7AA-535D55E6D9CC}" destId="{45F9B361-FC3B-4012-9106-1B987309EE7E}"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406E1E-561A-4D39-AC63-A662BF6ABEB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F9CE6F0-D690-48CB-B745-29ACCAE0F82C}">
      <dgm:prSet/>
      <dgm:spPr/>
      <dgm:t>
        <a:bodyPr/>
        <a:lstStyle/>
        <a:p>
          <a:r>
            <a:rPr lang="en-IN"/>
            <a:t>Braun, V. and Clarke, V. (2022) </a:t>
          </a:r>
          <a:r>
            <a:rPr lang="en-IN" i="1"/>
            <a:t>Thematic Analysis:Practical Guide.</a:t>
          </a:r>
          <a:r>
            <a:rPr lang="en-IN"/>
            <a:t> London: SAGE.</a:t>
          </a:r>
          <a:endParaRPr lang="en-US"/>
        </a:p>
      </dgm:t>
    </dgm:pt>
    <dgm:pt modelId="{2726FC32-99B4-4CE0-A6D5-0A64B69901EC}" type="parTrans" cxnId="{EAA4595A-A41E-49E2-B6FF-6644F5E3DB39}">
      <dgm:prSet/>
      <dgm:spPr/>
      <dgm:t>
        <a:bodyPr/>
        <a:lstStyle/>
        <a:p>
          <a:endParaRPr lang="en-US"/>
        </a:p>
      </dgm:t>
    </dgm:pt>
    <dgm:pt modelId="{E1ADFD75-63D1-4B28-BB8B-75CD714A2649}" type="sibTrans" cxnId="{EAA4595A-A41E-49E2-B6FF-6644F5E3DB39}">
      <dgm:prSet/>
      <dgm:spPr/>
      <dgm:t>
        <a:bodyPr/>
        <a:lstStyle/>
        <a:p>
          <a:endParaRPr lang="en-US"/>
        </a:p>
      </dgm:t>
    </dgm:pt>
    <dgm:pt modelId="{9C113B84-60A3-4F66-89E0-A32087B62159}">
      <dgm:prSet/>
      <dgm:spPr/>
      <dgm:t>
        <a:bodyPr/>
        <a:lstStyle/>
        <a:p>
          <a:r>
            <a:rPr lang="en-IN"/>
            <a:t>Creswell, J.W. and Creswell, J.D. (2023) </a:t>
          </a:r>
          <a:r>
            <a:rPr lang="en-IN" i="1"/>
            <a:t>Research Design: Qualitative, Quantitative and Mixed Methods Approaches. </a:t>
          </a:r>
          <a:r>
            <a:rPr lang="en-IN"/>
            <a:t>6th edn. London: SAGE.</a:t>
          </a:r>
          <a:endParaRPr lang="en-US"/>
        </a:p>
      </dgm:t>
    </dgm:pt>
    <dgm:pt modelId="{D24612C2-C81F-4605-80B6-DF08AF43450B}" type="parTrans" cxnId="{A9057851-BFED-4952-87F0-A4CDF6DB6111}">
      <dgm:prSet/>
      <dgm:spPr/>
      <dgm:t>
        <a:bodyPr/>
        <a:lstStyle/>
        <a:p>
          <a:endParaRPr lang="en-US"/>
        </a:p>
      </dgm:t>
    </dgm:pt>
    <dgm:pt modelId="{F7C49FDA-B1C4-46D2-B43B-2904FDCCDF0B}" type="sibTrans" cxnId="{A9057851-BFED-4952-87F0-A4CDF6DB6111}">
      <dgm:prSet/>
      <dgm:spPr/>
      <dgm:t>
        <a:bodyPr/>
        <a:lstStyle/>
        <a:p>
          <a:endParaRPr lang="en-US"/>
        </a:p>
      </dgm:t>
    </dgm:pt>
    <dgm:pt modelId="{3D21F8B0-B4C4-428A-BFDA-A0CDAABA4031}">
      <dgm:prSet/>
      <dgm:spPr/>
      <dgm:t>
        <a:bodyPr/>
        <a:lstStyle/>
        <a:p>
          <a:r>
            <a:rPr lang="en-IN"/>
            <a:t>‌Denzin, N.K. and Lincoln, Y.S. (eds.) (2023) </a:t>
          </a:r>
          <a:r>
            <a:rPr lang="en-IN" i="1"/>
            <a:t>The SAGE Handbook of Qualitative Research</a:t>
          </a:r>
          <a:r>
            <a:rPr lang="en-IN"/>
            <a:t>. 6th edn. Thousand Oaks: SAGE.</a:t>
          </a:r>
          <a:endParaRPr lang="en-US"/>
        </a:p>
      </dgm:t>
    </dgm:pt>
    <dgm:pt modelId="{AFD4822F-4B69-44D8-A813-1FB2B5455FB4}" type="parTrans" cxnId="{136C9756-D5DF-4638-BF5F-F017E53DFC12}">
      <dgm:prSet/>
      <dgm:spPr/>
      <dgm:t>
        <a:bodyPr/>
        <a:lstStyle/>
        <a:p>
          <a:endParaRPr lang="en-US"/>
        </a:p>
      </dgm:t>
    </dgm:pt>
    <dgm:pt modelId="{64F26CF9-CD60-4E00-BFA1-001012C57FCE}" type="sibTrans" cxnId="{136C9756-D5DF-4638-BF5F-F017E53DFC12}">
      <dgm:prSet/>
      <dgm:spPr/>
      <dgm:t>
        <a:bodyPr/>
        <a:lstStyle/>
        <a:p>
          <a:endParaRPr lang="en-US"/>
        </a:p>
      </dgm:t>
    </dgm:pt>
    <dgm:pt modelId="{CBCC67A2-8140-4CAE-9085-77FB762C236C}">
      <dgm:prSet/>
      <dgm:spPr/>
      <dgm:t>
        <a:bodyPr/>
        <a:lstStyle/>
        <a:p>
          <a:r>
            <a:rPr lang="en-IN"/>
            <a:t>Saunders, M.N.K., Lewis, P. and Thornhill, A. (2023) </a:t>
          </a:r>
          <a:r>
            <a:rPr lang="en-IN" i="1"/>
            <a:t>Research Methods for Business Students. </a:t>
          </a:r>
          <a:r>
            <a:rPr lang="en-IN"/>
            <a:t>9th edn. Harlow: Pearson.</a:t>
          </a:r>
          <a:endParaRPr lang="en-US"/>
        </a:p>
      </dgm:t>
    </dgm:pt>
    <dgm:pt modelId="{E05A8604-908E-4762-8CF7-D1834A32FE2F}" type="parTrans" cxnId="{CB34CA87-2493-48D3-BE82-9A0B8E07DBA2}">
      <dgm:prSet/>
      <dgm:spPr/>
      <dgm:t>
        <a:bodyPr/>
        <a:lstStyle/>
        <a:p>
          <a:endParaRPr lang="en-US"/>
        </a:p>
      </dgm:t>
    </dgm:pt>
    <dgm:pt modelId="{731E20D2-24FD-46A9-9E8C-72635ACBAD47}" type="sibTrans" cxnId="{CB34CA87-2493-48D3-BE82-9A0B8E07DBA2}">
      <dgm:prSet/>
      <dgm:spPr/>
      <dgm:t>
        <a:bodyPr/>
        <a:lstStyle/>
        <a:p>
          <a:endParaRPr lang="en-US"/>
        </a:p>
      </dgm:t>
    </dgm:pt>
    <dgm:pt modelId="{AA9BE4F3-4735-4E7D-BEAA-D62FC6C74484}">
      <dgm:prSet/>
      <dgm:spPr/>
      <dgm:t>
        <a:bodyPr/>
        <a:lstStyle/>
        <a:p>
          <a:r>
            <a:rPr lang="en-IN"/>
            <a:t>Silverman, D. (2024) </a:t>
          </a:r>
          <a:r>
            <a:rPr lang="en-IN" i="1"/>
            <a:t>Doing Qualitative Research: A Practical Handbook</a:t>
          </a:r>
          <a:r>
            <a:rPr lang="en-IN"/>
            <a:t>. 6th edn. London: SAGE.</a:t>
          </a:r>
          <a:endParaRPr lang="en-US"/>
        </a:p>
      </dgm:t>
    </dgm:pt>
    <dgm:pt modelId="{BE3A9A1D-1474-4941-935E-55C7BCC8BFF3}" type="parTrans" cxnId="{C4EB34A2-1996-482B-B15D-31E39CAE16D7}">
      <dgm:prSet/>
      <dgm:spPr/>
      <dgm:t>
        <a:bodyPr/>
        <a:lstStyle/>
        <a:p>
          <a:endParaRPr lang="en-US"/>
        </a:p>
      </dgm:t>
    </dgm:pt>
    <dgm:pt modelId="{1043A5F6-3192-42BE-A8CC-75B896254BA0}" type="sibTrans" cxnId="{C4EB34A2-1996-482B-B15D-31E39CAE16D7}">
      <dgm:prSet/>
      <dgm:spPr/>
      <dgm:t>
        <a:bodyPr/>
        <a:lstStyle/>
        <a:p>
          <a:endParaRPr lang="en-US"/>
        </a:p>
      </dgm:t>
    </dgm:pt>
    <dgm:pt modelId="{8F2621FB-D19B-4BDB-B162-9DADC11B8024}">
      <dgm:prSet/>
      <dgm:spPr/>
      <dgm:t>
        <a:bodyPr/>
        <a:lstStyle/>
        <a:p>
          <a:r>
            <a:rPr lang="en-IN"/>
            <a:t>Zycus (2024) </a:t>
          </a:r>
          <a:r>
            <a:rPr lang="en-IN" i="1"/>
            <a:t>Zycus</a:t>
          </a:r>
          <a:r>
            <a:rPr lang="en-IN"/>
            <a:t>, </a:t>
          </a:r>
          <a:r>
            <a:rPr lang="en-IN" i="1"/>
            <a:t>Zycus Inc</a:t>
          </a:r>
          <a:r>
            <a:rPr lang="en-IN"/>
            <a:t>. Available at: https://www.zycus.com/blog/procurement-strategies/brexit-impact-on-supply-chains-in-uk (Accessed: June 10, 2026).</a:t>
          </a:r>
          <a:endParaRPr lang="en-US"/>
        </a:p>
      </dgm:t>
    </dgm:pt>
    <dgm:pt modelId="{FCD2318D-C971-4755-B7DC-36E257019F16}" type="parTrans" cxnId="{37CDF4C2-81E1-46C6-AAEC-E24FAF8F9069}">
      <dgm:prSet/>
      <dgm:spPr/>
      <dgm:t>
        <a:bodyPr/>
        <a:lstStyle/>
        <a:p>
          <a:endParaRPr lang="en-US"/>
        </a:p>
      </dgm:t>
    </dgm:pt>
    <dgm:pt modelId="{2E05D95B-C768-47ED-B039-50BD7BF2BA53}" type="sibTrans" cxnId="{37CDF4C2-81E1-46C6-AAEC-E24FAF8F9069}">
      <dgm:prSet/>
      <dgm:spPr/>
      <dgm:t>
        <a:bodyPr/>
        <a:lstStyle/>
        <a:p>
          <a:endParaRPr lang="en-US"/>
        </a:p>
      </dgm:t>
    </dgm:pt>
    <dgm:pt modelId="{EB6F874D-965D-4464-8D6A-08B5CCDFBCD3}" type="pres">
      <dgm:prSet presAssocID="{6C406E1E-561A-4D39-AC63-A662BF6ABEBD}" presName="linear" presStyleCnt="0">
        <dgm:presLayoutVars>
          <dgm:animLvl val="lvl"/>
          <dgm:resizeHandles val="exact"/>
        </dgm:presLayoutVars>
      </dgm:prSet>
      <dgm:spPr/>
    </dgm:pt>
    <dgm:pt modelId="{047F2A9E-862E-493A-951D-4F8F1BE57941}" type="pres">
      <dgm:prSet presAssocID="{6F9CE6F0-D690-48CB-B745-29ACCAE0F82C}" presName="parentText" presStyleLbl="node1" presStyleIdx="0" presStyleCnt="6">
        <dgm:presLayoutVars>
          <dgm:chMax val="0"/>
          <dgm:bulletEnabled val="1"/>
        </dgm:presLayoutVars>
      </dgm:prSet>
      <dgm:spPr/>
    </dgm:pt>
    <dgm:pt modelId="{3A2C90BC-AB09-4548-A448-4C3FC82DC9E1}" type="pres">
      <dgm:prSet presAssocID="{E1ADFD75-63D1-4B28-BB8B-75CD714A2649}" presName="spacer" presStyleCnt="0"/>
      <dgm:spPr/>
    </dgm:pt>
    <dgm:pt modelId="{8119DD9A-909E-4C8E-BDB3-C7D0CD8C49CD}" type="pres">
      <dgm:prSet presAssocID="{9C113B84-60A3-4F66-89E0-A32087B62159}" presName="parentText" presStyleLbl="node1" presStyleIdx="1" presStyleCnt="6">
        <dgm:presLayoutVars>
          <dgm:chMax val="0"/>
          <dgm:bulletEnabled val="1"/>
        </dgm:presLayoutVars>
      </dgm:prSet>
      <dgm:spPr/>
    </dgm:pt>
    <dgm:pt modelId="{1C27A07D-43AA-4819-B15E-098D423A55A3}" type="pres">
      <dgm:prSet presAssocID="{F7C49FDA-B1C4-46D2-B43B-2904FDCCDF0B}" presName="spacer" presStyleCnt="0"/>
      <dgm:spPr/>
    </dgm:pt>
    <dgm:pt modelId="{DFCB86F1-7DD6-4D05-A431-67806F8D8B80}" type="pres">
      <dgm:prSet presAssocID="{3D21F8B0-B4C4-428A-BFDA-A0CDAABA4031}" presName="parentText" presStyleLbl="node1" presStyleIdx="2" presStyleCnt="6">
        <dgm:presLayoutVars>
          <dgm:chMax val="0"/>
          <dgm:bulletEnabled val="1"/>
        </dgm:presLayoutVars>
      </dgm:prSet>
      <dgm:spPr/>
    </dgm:pt>
    <dgm:pt modelId="{295A8D96-C081-4650-AC7F-4AE7DADD995B}" type="pres">
      <dgm:prSet presAssocID="{64F26CF9-CD60-4E00-BFA1-001012C57FCE}" presName="spacer" presStyleCnt="0"/>
      <dgm:spPr/>
    </dgm:pt>
    <dgm:pt modelId="{03C5C182-406C-4540-9B33-F1D07700C118}" type="pres">
      <dgm:prSet presAssocID="{CBCC67A2-8140-4CAE-9085-77FB762C236C}" presName="parentText" presStyleLbl="node1" presStyleIdx="3" presStyleCnt="6">
        <dgm:presLayoutVars>
          <dgm:chMax val="0"/>
          <dgm:bulletEnabled val="1"/>
        </dgm:presLayoutVars>
      </dgm:prSet>
      <dgm:spPr/>
    </dgm:pt>
    <dgm:pt modelId="{A25E21F5-6802-4499-9125-90377D32D0C6}" type="pres">
      <dgm:prSet presAssocID="{731E20D2-24FD-46A9-9E8C-72635ACBAD47}" presName="spacer" presStyleCnt="0"/>
      <dgm:spPr/>
    </dgm:pt>
    <dgm:pt modelId="{8F285C85-8F03-407F-84DC-AB35320F6949}" type="pres">
      <dgm:prSet presAssocID="{AA9BE4F3-4735-4E7D-BEAA-D62FC6C74484}" presName="parentText" presStyleLbl="node1" presStyleIdx="4" presStyleCnt="6">
        <dgm:presLayoutVars>
          <dgm:chMax val="0"/>
          <dgm:bulletEnabled val="1"/>
        </dgm:presLayoutVars>
      </dgm:prSet>
      <dgm:spPr/>
    </dgm:pt>
    <dgm:pt modelId="{97868F96-389A-4710-990F-72BB02F32C63}" type="pres">
      <dgm:prSet presAssocID="{1043A5F6-3192-42BE-A8CC-75B896254BA0}" presName="spacer" presStyleCnt="0"/>
      <dgm:spPr/>
    </dgm:pt>
    <dgm:pt modelId="{3304B189-43AF-454A-90D4-60EB7EFEBB0E}" type="pres">
      <dgm:prSet presAssocID="{8F2621FB-D19B-4BDB-B162-9DADC11B8024}" presName="parentText" presStyleLbl="node1" presStyleIdx="5" presStyleCnt="6">
        <dgm:presLayoutVars>
          <dgm:chMax val="0"/>
          <dgm:bulletEnabled val="1"/>
        </dgm:presLayoutVars>
      </dgm:prSet>
      <dgm:spPr/>
    </dgm:pt>
  </dgm:ptLst>
  <dgm:cxnLst>
    <dgm:cxn modelId="{8B13C726-5837-4BF7-9914-421C5F3013F9}" type="presOf" srcId="{9C113B84-60A3-4F66-89E0-A32087B62159}" destId="{8119DD9A-909E-4C8E-BDB3-C7D0CD8C49CD}" srcOrd="0" destOrd="0" presId="urn:microsoft.com/office/officeart/2005/8/layout/vList2"/>
    <dgm:cxn modelId="{7FE14C34-712E-4522-AB04-CDF7A58EFE93}" type="presOf" srcId="{8F2621FB-D19B-4BDB-B162-9DADC11B8024}" destId="{3304B189-43AF-454A-90D4-60EB7EFEBB0E}" srcOrd="0" destOrd="0" presId="urn:microsoft.com/office/officeart/2005/8/layout/vList2"/>
    <dgm:cxn modelId="{58C9043D-6BB8-4357-A0E5-903A1C91316B}" type="presOf" srcId="{3D21F8B0-B4C4-428A-BFDA-A0CDAABA4031}" destId="{DFCB86F1-7DD6-4D05-A431-67806F8D8B80}" srcOrd="0" destOrd="0" presId="urn:microsoft.com/office/officeart/2005/8/layout/vList2"/>
    <dgm:cxn modelId="{A9057851-BFED-4952-87F0-A4CDF6DB6111}" srcId="{6C406E1E-561A-4D39-AC63-A662BF6ABEBD}" destId="{9C113B84-60A3-4F66-89E0-A32087B62159}" srcOrd="1" destOrd="0" parTransId="{D24612C2-C81F-4605-80B6-DF08AF43450B}" sibTransId="{F7C49FDA-B1C4-46D2-B43B-2904FDCCDF0B}"/>
    <dgm:cxn modelId="{136C9756-D5DF-4638-BF5F-F017E53DFC12}" srcId="{6C406E1E-561A-4D39-AC63-A662BF6ABEBD}" destId="{3D21F8B0-B4C4-428A-BFDA-A0CDAABA4031}" srcOrd="2" destOrd="0" parTransId="{AFD4822F-4B69-44D8-A813-1FB2B5455FB4}" sibTransId="{64F26CF9-CD60-4E00-BFA1-001012C57FCE}"/>
    <dgm:cxn modelId="{EAA4595A-A41E-49E2-B6FF-6644F5E3DB39}" srcId="{6C406E1E-561A-4D39-AC63-A662BF6ABEBD}" destId="{6F9CE6F0-D690-48CB-B745-29ACCAE0F82C}" srcOrd="0" destOrd="0" parTransId="{2726FC32-99B4-4CE0-A6D5-0A64B69901EC}" sibTransId="{E1ADFD75-63D1-4B28-BB8B-75CD714A2649}"/>
    <dgm:cxn modelId="{CB34CA87-2493-48D3-BE82-9A0B8E07DBA2}" srcId="{6C406E1E-561A-4D39-AC63-A662BF6ABEBD}" destId="{CBCC67A2-8140-4CAE-9085-77FB762C236C}" srcOrd="3" destOrd="0" parTransId="{E05A8604-908E-4762-8CF7-D1834A32FE2F}" sibTransId="{731E20D2-24FD-46A9-9E8C-72635ACBAD47}"/>
    <dgm:cxn modelId="{A702A589-6A54-47EB-97E1-D1D6D30B75D7}" type="presOf" srcId="{6C406E1E-561A-4D39-AC63-A662BF6ABEBD}" destId="{EB6F874D-965D-4464-8D6A-08B5CCDFBCD3}" srcOrd="0" destOrd="0" presId="urn:microsoft.com/office/officeart/2005/8/layout/vList2"/>
    <dgm:cxn modelId="{E4B7098F-5C8E-49F3-9B00-82E88AECFB96}" type="presOf" srcId="{AA9BE4F3-4735-4E7D-BEAA-D62FC6C74484}" destId="{8F285C85-8F03-407F-84DC-AB35320F6949}" srcOrd="0" destOrd="0" presId="urn:microsoft.com/office/officeart/2005/8/layout/vList2"/>
    <dgm:cxn modelId="{C4EB34A2-1996-482B-B15D-31E39CAE16D7}" srcId="{6C406E1E-561A-4D39-AC63-A662BF6ABEBD}" destId="{AA9BE4F3-4735-4E7D-BEAA-D62FC6C74484}" srcOrd="4" destOrd="0" parTransId="{BE3A9A1D-1474-4941-935E-55C7BCC8BFF3}" sibTransId="{1043A5F6-3192-42BE-A8CC-75B896254BA0}"/>
    <dgm:cxn modelId="{5E431AA6-F50B-4E08-BE26-F0B466FBE267}" type="presOf" srcId="{CBCC67A2-8140-4CAE-9085-77FB762C236C}" destId="{03C5C182-406C-4540-9B33-F1D07700C118}" srcOrd="0" destOrd="0" presId="urn:microsoft.com/office/officeart/2005/8/layout/vList2"/>
    <dgm:cxn modelId="{37CDF4C2-81E1-46C6-AAEC-E24FAF8F9069}" srcId="{6C406E1E-561A-4D39-AC63-A662BF6ABEBD}" destId="{8F2621FB-D19B-4BDB-B162-9DADC11B8024}" srcOrd="5" destOrd="0" parTransId="{FCD2318D-C971-4755-B7DC-36E257019F16}" sibTransId="{2E05D95B-C768-47ED-B039-50BD7BF2BA53}"/>
    <dgm:cxn modelId="{C64EF3E1-40A4-4D34-AFD5-DE7436E526E8}" type="presOf" srcId="{6F9CE6F0-D690-48CB-B745-29ACCAE0F82C}" destId="{047F2A9E-862E-493A-951D-4F8F1BE57941}" srcOrd="0" destOrd="0" presId="urn:microsoft.com/office/officeart/2005/8/layout/vList2"/>
    <dgm:cxn modelId="{0A2C6967-D64C-48D5-BCBD-612FDE1C2C3D}" type="presParOf" srcId="{EB6F874D-965D-4464-8D6A-08B5CCDFBCD3}" destId="{047F2A9E-862E-493A-951D-4F8F1BE57941}" srcOrd="0" destOrd="0" presId="urn:microsoft.com/office/officeart/2005/8/layout/vList2"/>
    <dgm:cxn modelId="{93603536-03AE-4CD0-9CDD-EE0CC76416FC}" type="presParOf" srcId="{EB6F874D-965D-4464-8D6A-08B5CCDFBCD3}" destId="{3A2C90BC-AB09-4548-A448-4C3FC82DC9E1}" srcOrd="1" destOrd="0" presId="urn:microsoft.com/office/officeart/2005/8/layout/vList2"/>
    <dgm:cxn modelId="{44EDF9DB-0F83-4641-8D1B-181205B4F75A}" type="presParOf" srcId="{EB6F874D-965D-4464-8D6A-08B5CCDFBCD3}" destId="{8119DD9A-909E-4C8E-BDB3-C7D0CD8C49CD}" srcOrd="2" destOrd="0" presId="urn:microsoft.com/office/officeart/2005/8/layout/vList2"/>
    <dgm:cxn modelId="{2D456AD7-317C-45EF-BD34-5A2FB5127909}" type="presParOf" srcId="{EB6F874D-965D-4464-8D6A-08B5CCDFBCD3}" destId="{1C27A07D-43AA-4819-B15E-098D423A55A3}" srcOrd="3" destOrd="0" presId="urn:microsoft.com/office/officeart/2005/8/layout/vList2"/>
    <dgm:cxn modelId="{989DEB7F-27C3-405E-BF9B-058B93F1527B}" type="presParOf" srcId="{EB6F874D-965D-4464-8D6A-08B5CCDFBCD3}" destId="{DFCB86F1-7DD6-4D05-A431-67806F8D8B80}" srcOrd="4" destOrd="0" presId="urn:microsoft.com/office/officeart/2005/8/layout/vList2"/>
    <dgm:cxn modelId="{514A3881-C733-4D5F-BF1D-B930D82BB8E0}" type="presParOf" srcId="{EB6F874D-965D-4464-8D6A-08B5CCDFBCD3}" destId="{295A8D96-C081-4650-AC7F-4AE7DADD995B}" srcOrd="5" destOrd="0" presId="urn:microsoft.com/office/officeart/2005/8/layout/vList2"/>
    <dgm:cxn modelId="{AE0D96DA-8C1B-4CB3-B396-2AFEBF75F429}" type="presParOf" srcId="{EB6F874D-965D-4464-8D6A-08B5CCDFBCD3}" destId="{03C5C182-406C-4540-9B33-F1D07700C118}" srcOrd="6" destOrd="0" presId="urn:microsoft.com/office/officeart/2005/8/layout/vList2"/>
    <dgm:cxn modelId="{A6FDE978-DF01-4451-B098-7B888AE09AB3}" type="presParOf" srcId="{EB6F874D-965D-4464-8D6A-08B5CCDFBCD3}" destId="{A25E21F5-6802-4499-9125-90377D32D0C6}" srcOrd="7" destOrd="0" presId="urn:microsoft.com/office/officeart/2005/8/layout/vList2"/>
    <dgm:cxn modelId="{51E8CB6E-C71B-4A16-9F31-8A5274223828}" type="presParOf" srcId="{EB6F874D-965D-4464-8D6A-08B5CCDFBCD3}" destId="{8F285C85-8F03-407F-84DC-AB35320F6949}" srcOrd="8" destOrd="0" presId="urn:microsoft.com/office/officeart/2005/8/layout/vList2"/>
    <dgm:cxn modelId="{2BB713EB-0DA7-4CB0-83B7-9ED579851B49}" type="presParOf" srcId="{EB6F874D-965D-4464-8D6A-08B5CCDFBCD3}" destId="{97868F96-389A-4710-990F-72BB02F32C63}" srcOrd="9" destOrd="0" presId="urn:microsoft.com/office/officeart/2005/8/layout/vList2"/>
    <dgm:cxn modelId="{3188DF2B-AAAE-414E-B32F-7AE2C87B63A9}" type="presParOf" srcId="{EB6F874D-965D-4464-8D6A-08B5CCDFBCD3}" destId="{3304B189-43AF-454A-90D4-60EB7EFEBB0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BB746-B1E9-4F03-9861-0ADDAF8EE258}">
      <dsp:nvSpPr>
        <dsp:cNvPr id="0" name=""/>
        <dsp:cNvSpPr/>
      </dsp:nvSpPr>
      <dsp:spPr>
        <a:xfrm>
          <a:off x="0" y="7654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i="1" kern="1200"/>
            <a:t>Philosophy of the research </a:t>
          </a:r>
          <a:endParaRPr lang="en-US" sz="1200" kern="1200"/>
        </a:p>
      </dsp:txBody>
      <dsp:txXfrm>
        <a:off x="32384" y="108932"/>
        <a:ext cx="5046670" cy="598621"/>
      </dsp:txXfrm>
    </dsp:sp>
    <dsp:sp modelId="{7A3281A8-52EF-4A38-AE21-979F1705317B}">
      <dsp:nvSpPr>
        <dsp:cNvPr id="0" name=""/>
        <dsp:cNvSpPr/>
      </dsp:nvSpPr>
      <dsp:spPr>
        <a:xfrm>
          <a:off x="0" y="77449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The researcher will employ the ethics of interpretivism research philosophy to develop a socially constructed knowledge based on human experiences and perspectives (Denzin and Lincoln, 2023).</a:t>
          </a:r>
          <a:endParaRPr lang="en-US" sz="1200" kern="1200"/>
        </a:p>
      </dsp:txBody>
      <dsp:txXfrm>
        <a:off x="32384" y="806882"/>
        <a:ext cx="5046670" cy="598621"/>
      </dsp:txXfrm>
    </dsp:sp>
    <dsp:sp modelId="{2C35830B-D6B0-47BD-A263-90E916D3217E}">
      <dsp:nvSpPr>
        <dsp:cNvPr id="0" name=""/>
        <dsp:cNvSpPr/>
      </dsp:nvSpPr>
      <dsp:spPr>
        <a:xfrm>
          <a:off x="0" y="147244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i="1" kern="1200"/>
            <a:t>Approach of the research</a:t>
          </a:r>
          <a:endParaRPr lang="en-US" sz="1200" kern="1200"/>
        </a:p>
      </dsp:txBody>
      <dsp:txXfrm>
        <a:off x="32384" y="1504832"/>
        <a:ext cx="5046670" cy="598621"/>
      </dsp:txXfrm>
    </dsp:sp>
    <dsp:sp modelId="{2B0E007F-AF73-42C1-9F6E-28D663A0002A}">
      <dsp:nvSpPr>
        <dsp:cNvPr id="0" name=""/>
        <dsp:cNvSpPr/>
      </dsp:nvSpPr>
      <dsp:spPr>
        <a:xfrm>
          <a:off x="0" y="217039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This study will integrate the aspects of the inductive approach for the development of explanations based on data analysis (Saunders </a:t>
          </a:r>
          <a:r>
            <a:rPr lang="en-IN" sz="1200" i="1" kern="1200"/>
            <a:t>et al., </a:t>
          </a:r>
          <a:r>
            <a:rPr lang="en-IN" sz="1200" kern="1200"/>
            <a:t>2023).</a:t>
          </a:r>
          <a:endParaRPr lang="en-US" sz="1200" kern="1200"/>
        </a:p>
      </dsp:txBody>
      <dsp:txXfrm>
        <a:off x="32384" y="2202782"/>
        <a:ext cx="5046670" cy="598621"/>
      </dsp:txXfrm>
    </dsp:sp>
    <dsp:sp modelId="{D7810178-46A6-4BD5-928C-F51CC6B75DF8}">
      <dsp:nvSpPr>
        <dsp:cNvPr id="0" name=""/>
        <dsp:cNvSpPr/>
      </dsp:nvSpPr>
      <dsp:spPr>
        <a:xfrm>
          <a:off x="0" y="2868348"/>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b="1" i="1" kern="1200"/>
            <a:t>Methodology of the research</a:t>
          </a:r>
          <a:endParaRPr lang="en-US" sz="1200" kern="1200"/>
        </a:p>
      </dsp:txBody>
      <dsp:txXfrm>
        <a:off x="32384" y="2900732"/>
        <a:ext cx="5046670" cy="598621"/>
      </dsp:txXfrm>
    </dsp:sp>
    <dsp:sp modelId="{698FF3D7-9288-4838-AE4C-38BF0644F656}">
      <dsp:nvSpPr>
        <dsp:cNvPr id="0" name=""/>
        <dsp:cNvSpPr/>
      </dsp:nvSpPr>
      <dsp:spPr>
        <a:xfrm>
          <a:off x="0" y="3566297"/>
          <a:ext cx="5111438" cy="66338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IN" sz="1200" kern="1200"/>
            <a:t>The researcher will maintain the ethics of a qualitative approach for exploring organisational experiences rather than quantifying relationships between variables (Creswell and Creswell, 2023).</a:t>
          </a:r>
          <a:endParaRPr lang="en-US" sz="1200" kern="1200"/>
        </a:p>
      </dsp:txBody>
      <dsp:txXfrm>
        <a:off x="32384" y="3598681"/>
        <a:ext cx="5046670" cy="5986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0774C-DE99-4018-A943-9D57A895F9A6}">
      <dsp:nvSpPr>
        <dsp:cNvPr id="0" name=""/>
        <dsp:cNvSpPr/>
      </dsp:nvSpPr>
      <dsp:spPr>
        <a:xfrm>
          <a:off x="718532" y="842158"/>
          <a:ext cx="1093500" cy="1093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EAB4C-EA51-4628-BC22-BDBA84C72CCE}">
      <dsp:nvSpPr>
        <dsp:cNvPr id="0" name=""/>
        <dsp:cNvSpPr/>
      </dsp:nvSpPr>
      <dsp:spPr>
        <a:xfrm>
          <a:off x="50282" y="2255783"/>
          <a:ext cx="243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IN" sz="1300" kern="1200"/>
            <a:t>Secondary data from credible sources will ensure research integrity throughout.</a:t>
          </a:r>
          <a:endParaRPr lang="en-US" sz="1300" kern="1200"/>
        </a:p>
      </dsp:txBody>
      <dsp:txXfrm>
        <a:off x="50282" y="2255783"/>
        <a:ext cx="2430000" cy="720000"/>
      </dsp:txXfrm>
    </dsp:sp>
    <dsp:sp modelId="{7F0F2D1B-E06E-46F2-A24F-567AEFA6C4D5}">
      <dsp:nvSpPr>
        <dsp:cNvPr id="0" name=""/>
        <dsp:cNvSpPr/>
      </dsp:nvSpPr>
      <dsp:spPr>
        <a:xfrm>
          <a:off x="3573783" y="842158"/>
          <a:ext cx="1093500" cy="1093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804EB8-CA41-4364-A913-07CB708A3DE7}">
      <dsp:nvSpPr>
        <dsp:cNvPr id="0" name=""/>
        <dsp:cNvSpPr/>
      </dsp:nvSpPr>
      <dsp:spPr>
        <a:xfrm>
          <a:off x="2905533" y="2255783"/>
          <a:ext cx="243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IN" sz="1300" kern="1200"/>
            <a:t>Accurate Harvard referencing will prevent plagiarism and acknowledge original authors.</a:t>
          </a:r>
          <a:endParaRPr lang="en-US" sz="1300" kern="1200"/>
        </a:p>
      </dsp:txBody>
      <dsp:txXfrm>
        <a:off x="2905533" y="2255783"/>
        <a:ext cx="243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33281-6109-4FE1-B494-393F103155C2}">
      <dsp:nvSpPr>
        <dsp:cNvPr id="0" name=""/>
        <dsp:cNvSpPr/>
      </dsp:nvSpPr>
      <dsp:spPr>
        <a:xfrm>
          <a:off x="0" y="2472462"/>
          <a:ext cx="4361687" cy="162220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IN" sz="2300" kern="1200"/>
            <a:t>Transparency, objectivity and responsible scholarship will enhance research credibility.</a:t>
          </a:r>
          <a:endParaRPr lang="en-US" sz="2300" kern="1200"/>
        </a:p>
      </dsp:txBody>
      <dsp:txXfrm>
        <a:off x="0" y="2472462"/>
        <a:ext cx="4361687" cy="1622202"/>
      </dsp:txXfrm>
    </dsp:sp>
    <dsp:sp modelId="{88D76AEF-A9CC-4956-ACAF-B8F9FA0DA7A4}">
      <dsp:nvSpPr>
        <dsp:cNvPr id="0" name=""/>
        <dsp:cNvSpPr/>
      </dsp:nvSpPr>
      <dsp:spPr>
        <a:xfrm rot="10800000">
          <a:off x="0" y="1847"/>
          <a:ext cx="4361687" cy="2494947"/>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IN" sz="2300" kern="1200"/>
            <a:t>Manipulation and misinterpretation of previous research results will be avoided.</a:t>
          </a:r>
          <a:endParaRPr lang="en-US" sz="2300" kern="1200"/>
        </a:p>
      </dsp:txBody>
      <dsp:txXfrm rot="10800000">
        <a:off x="0" y="1847"/>
        <a:ext cx="4361687" cy="16211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66F-5C44-4637-82DC-2B936B6231BE}">
      <dsp:nvSpPr>
        <dsp:cNvPr id="0" name=""/>
        <dsp:cNvSpPr/>
      </dsp:nvSpPr>
      <dsp:spPr>
        <a:xfrm>
          <a:off x="0" y="1594027"/>
          <a:ext cx="1226724" cy="778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AB5FC9-8CC7-4BC6-A7D4-4E1040F493DB}">
      <dsp:nvSpPr>
        <dsp:cNvPr id="0" name=""/>
        <dsp:cNvSpPr/>
      </dsp:nvSpPr>
      <dsp:spPr>
        <a:xfrm>
          <a:off x="136302" y="1723514"/>
          <a:ext cx="1226724" cy="7789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IN" sz="900" kern="1200"/>
            <a:t>Secondary data limits access to direct logistics industry participant insights.</a:t>
          </a:r>
          <a:endParaRPr lang="en-US" sz="900" kern="1200"/>
        </a:p>
      </dsp:txBody>
      <dsp:txXfrm>
        <a:off x="159117" y="1746329"/>
        <a:ext cx="1181094" cy="733340"/>
      </dsp:txXfrm>
    </dsp:sp>
    <dsp:sp modelId="{23950745-AC5E-4B89-933B-D73672765F3D}">
      <dsp:nvSpPr>
        <dsp:cNvPr id="0" name=""/>
        <dsp:cNvSpPr/>
      </dsp:nvSpPr>
      <dsp:spPr>
        <a:xfrm>
          <a:off x="1499329" y="1594027"/>
          <a:ext cx="1226724" cy="778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35BA40-069D-4FE1-9240-1B36D4C8BF87}">
      <dsp:nvSpPr>
        <dsp:cNvPr id="0" name=""/>
        <dsp:cNvSpPr/>
      </dsp:nvSpPr>
      <dsp:spPr>
        <a:xfrm>
          <a:off x="1635632" y="1723514"/>
          <a:ext cx="1226724" cy="7789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IN" sz="900" kern="1200"/>
            <a:t>Existing literature may contain biases affecting research interpretation accuracy.</a:t>
          </a:r>
          <a:endParaRPr lang="en-US" sz="900" kern="1200"/>
        </a:p>
      </dsp:txBody>
      <dsp:txXfrm>
        <a:off x="1658447" y="1746329"/>
        <a:ext cx="1181094" cy="733340"/>
      </dsp:txXfrm>
    </dsp:sp>
    <dsp:sp modelId="{BC049E28-1AC3-450B-9119-24A35360396D}">
      <dsp:nvSpPr>
        <dsp:cNvPr id="0" name=""/>
        <dsp:cNvSpPr/>
      </dsp:nvSpPr>
      <dsp:spPr>
        <a:xfrm>
          <a:off x="2998659" y="1594027"/>
          <a:ext cx="1226724" cy="778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DB1C3E-7A5C-4A0B-B935-8EE2826F82E6}">
      <dsp:nvSpPr>
        <dsp:cNvPr id="0" name=""/>
        <dsp:cNvSpPr/>
      </dsp:nvSpPr>
      <dsp:spPr>
        <a:xfrm>
          <a:off x="3134962" y="1723514"/>
          <a:ext cx="1226724" cy="7789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IN" sz="900" kern="1200"/>
            <a:t>Future studies should utilise primary data and broader samples.</a:t>
          </a:r>
          <a:endParaRPr lang="en-US" sz="900" kern="1200"/>
        </a:p>
      </dsp:txBody>
      <dsp:txXfrm>
        <a:off x="3157777" y="1746329"/>
        <a:ext cx="1181094" cy="7333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F2A9E-862E-493A-951D-4F8F1BE57941}">
      <dsp:nvSpPr>
        <dsp:cNvPr id="0" name=""/>
        <dsp:cNvSpPr/>
      </dsp:nvSpPr>
      <dsp:spPr>
        <a:xfrm>
          <a:off x="0" y="92968"/>
          <a:ext cx="6949440" cy="895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Braun, V. and Clarke, V. (2022) </a:t>
          </a:r>
          <a:r>
            <a:rPr lang="en-IN" sz="1600" i="1" kern="1200"/>
            <a:t>Thematic Analysis:Practical Guide.</a:t>
          </a:r>
          <a:r>
            <a:rPr lang="en-IN" sz="1600" kern="1200"/>
            <a:t> London: SAGE.</a:t>
          </a:r>
          <a:endParaRPr lang="en-US" sz="1600" kern="1200"/>
        </a:p>
      </dsp:txBody>
      <dsp:txXfrm>
        <a:off x="43693" y="136661"/>
        <a:ext cx="6862054" cy="807664"/>
      </dsp:txXfrm>
    </dsp:sp>
    <dsp:sp modelId="{8119DD9A-909E-4C8E-BDB3-C7D0CD8C49CD}">
      <dsp:nvSpPr>
        <dsp:cNvPr id="0" name=""/>
        <dsp:cNvSpPr/>
      </dsp:nvSpPr>
      <dsp:spPr>
        <a:xfrm>
          <a:off x="0" y="1034098"/>
          <a:ext cx="6949440" cy="895050"/>
        </a:xfrm>
        <a:prstGeom prst="roundRect">
          <a:avLst/>
        </a:prstGeom>
        <a:solidFill>
          <a:schemeClr val="accent5">
            <a:hueOff val="1822866"/>
            <a:satOff val="-821"/>
            <a:lumOff val="-10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Creswell, J.W. and Creswell, J.D. (2023) </a:t>
          </a:r>
          <a:r>
            <a:rPr lang="en-IN" sz="1600" i="1" kern="1200"/>
            <a:t>Research Design: Qualitative, Quantitative and Mixed Methods Approaches. </a:t>
          </a:r>
          <a:r>
            <a:rPr lang="en-IN" sz="1600" kern="1200"/>
            <a:t>6th edn. London: SAGE.</a:t>
          </a:r>
          <a:endParaRPr lang="en-US" sz="1600" kern="1200"/>
        </a:p>
      </dsp:txBody>
      <dsp:txXfrm>
        <a:off x="43693" y="1077791"/>
        <a:ext cx="6862054" cy="807664"/>
      </dsp:txXfrm>
    </dsp:sp>
    <dsp:sp modelId="{DFCB86F1-7DD6-4D05-A431-67806F8D8B80}">
      <dsp:nvSpPr>
        <dsp:cNvPr id="0" name=""/>
        <dsp:cNvSpPr/>
      </dsp:nvSpPr>
      <dsp:spPr>
        <a:xfrm>
          <a:off x="0" y="1975228"/>
          <a:ext cx="6949440" cy="895050"/>
        </a:xfrm>
        <a:prstGeom prst="roundRect">
          <a:avLst/>
        </a:prstGeom>
        <a:solidFill>
          <a:schemeClr val="accent5">
            <a:hueOff val="3645731"/>
            <a:satOff val="-1642"/>
            <a:lumOff val="-2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‌Denzin, N.K. and Lincoln, Y.S. (eds.) (2023) </a:t>
          </a:r>
          <a:r>
            <a:rPr lang="en-IN" sz="1600" i="1" kern="1200"/>
            <a:t>The SAGE Handbook of Qualitative Research</a:t>
          </a:r>
          <a:r>
            <a:rPr lang="en-IN" sz="1600" kern="1200"/>
            <a:t>. 6th edn. Thousand Oaks: SAGE.</a:t>
          </a:r>
          <a:endParaRPr lang="en-US" sz="1600" kern="1200"/>
        </a:p>
      </dsp:txBody>
      <dsp:txXfrm>
        <a:off x="43693" y="2018921"/>
        <a:ext cx="6862054" cy="807664"/>
      </dsp:txXfrm>
    </dsp:sp>
    <dsp:sp modelId="{03C5C182-406C-4540-9B33-F1D07700C118}">
      <dsp:nvSpPr>
        <dsp:cNvPr id="0" name=""/>
        <dsp:cNvSpPr/>
      </dsp:nvSpPr>
      <dsp:spPr>
        <a:xfrm>
          <a:off x="0" y="2916358"/>
          <a:ext cx="6949440" cy="895050"/>
        </a:xfrm>
        <a:prstGeom prst="roundRect">
          <a:avLst/>
        </a:prstGeom>
        <a:solidFill>
          <a:schemeClr val="accent5">
            <a:hueOff val="5468597"/>
            <a:satOff val="-2462"/>
            <a:lumOff val="-3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Saunders, M.N.K., Lewis, P. and Thornhill, A. (2023) </a:t>
          </a:r>
          <a:r>
            <a:rPr lang="en-IN" sz="1600" i="1" kern="1200"/>
            <a:t>Research Methods for Business Students. </a:t>
          </a:r>
          <a:r>
            <a:rPr lang="en-IN" sz="1600" kern="1200"/>
            <a:t>9th edn. Harlow: Pearson.</a:t>
          </a:r>
          <a:endParaRPr lang="en-US" sz="1600" kern="1200"/>
        </a:p>
      </dsp:txBody>
      <dsp:txXfrm>
        <a:off x="43693" y="2960051"/>
        <a:ext cx="6862054" cy="807664"/>
      </dsp:txXfrm>
    </dsp:sp>
    <dsp:sp modelId="{8F285C85-8F03-407F-84DC-AB35320F6949}">
      <dsp:nvSpPr>
        <dsp:cNvPr id="0" name=""/>
        <dsp:cNvSpPr/>
      </dsp:nvSpPr>
      <dsp:spPr>
        <a:xfrm>
          <a:off x="0" y="3857488"/>
          <a:ext cx="6949440" cy="895050"/>
        </a:xfrm>
        <a:prstGeom prst="roundRect">
          <a:avLst/>
        </a:prstGeom>
        <a:solidFill>
          <a:schemeClr val="accent5">
            <a:hueOff val="7291462"/>
            <a:satOff val="-3283"/>
            <a:lumOff val="-4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Silverman, D. (2024) </a:t>
          </a:r>
          <a:r>
            <a:rPr lang="en-IN" sz="1600" i="1" kern="1200"/>
            <a:t>Doing Qualitative Research: A Practical Handbook</a:t>
          </a:r>
          <a:r>
            <a:rPr lang="en-IN" sz="1600" kern="1200"/>
            <a:t>. 6th edn. London: SAGE.</a:t>
          </a:r>
          <a:endParaRPr lang="en-US" sz="1600" kern="1200"/>
        </a:p>
      </dsp:txBody>
      <dsp:txXfrm>
        <a:off x="43693" y="3901181"/>
        <a:ext cx="6862054" cy="807664"/>
      </dsp:txXfrm>
    </dsp:sp>
    <dsp:sp modelId="{3304B189-43AF-454A-90D4-60EB7EFEBB0E}">
      <dsp:nvSpPr>
        <dsp:cNvPr id="0" name=""/>
        <dsp:cNvSpPr/>
      </dsp:nvSpPr>
      <dsp:spPr>
        <a:xfrm>
          <a:off x="0" y="4798618"/>
          <a:ext cx="6949440" cy="89505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Zycus (2024) </a:t>
          </a:r>
          <a:r>
            <a:rPr lang="en-IN" sz="1600" i="1" kern="1200"/>
            <a:t>Zycus</a:t>
          </a:r>
          <a:r>
            <a:rPr lang="en-IN" sz="1600" kern="1200"/>
            <a:t>, </a:t>
          </a:r>
          <a:r>
            <a:rPr lang="en-IN" sz="1600" i="1" kern="1200"/>
            <a:t>Zycus Inc</a:t>
          </a:r>
          <a:r>
            <a:rPr lang="en-IN" sz="1600" kern="1200"/>
            <a:t>. Available at: https://www.zycus.com/blog/procurement-strategies/brexit-impact-on-supply-chains-in-uk (Accessed: June 10, 2026).</a:t>
          </a:r>
          <a:endParaRPr lang="en-US" sz="1600" kern="1200"/>
        </a:p>
      </dsp:txBody>
      <dsp:txXfrm>
        <a:off x="43693" y="4842311"/>
        <a:ext cx="6862054" cy="8076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3ED001-25F4-48BC-B31D-F57248832D39}" type="datetimeFigureOut">
              <a:rPr lang="en-IN" smtClean="0"/>
              <a:t>11-06-2026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919B3-2417-4783-A403-2826D5EDD8DD}" type="slidenum">
              <a:rPr lang="en-IN" smtClean="0"/>
              <a:t>‹#›</a:t>
            </a:fld>
            <a:endParaRPr lang="en-IN"/>
          </a:p>
        </p:txBody>
      </p:sp>
    </p:spTree>
    <p:extLst>
      <p:ext uri="{BB962C8B-B14F-4D97-AF65-F5344CB8AC3E}">
        <p14:creationId xmlns:p14="http://schemas.microsoft.com/office/powerpoint/2010/main" val="2364729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2BA919B3-2417-4783-A403-2826D5EDD8DD}" type="slidenum">
              <a:rPr lang="en-IN" smtClean="0"/>
              <a:t>1</a:t>
            </a:fld>
            <a:endParaRPr lang="en-IN"/>
          </a:p>
        </p:txBody>
      </p:sp>
    </p:spTree>
    <p:extLst>
      <p:ext uri="{BB962C8B-B14F-4D97-AF65-F5344CB8AC3E}">
        <p14:creationId xmlns:p14="http://schemas.microsoft.com/office/powerpoint/2010/main" val="2750385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Background of the research</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exit of the UK from the European Union has created several issues in the management of the operations of the logistics organisations. The amendment of new regulations regarding the customs procedures, regulatory complexities district the cross-border trading of various large organisations. In this context, the presence of limitations in the examination of the impact of Brexit on the logistics sector creates a scope for this study. Along with this, the extensive adaptation of a broad trade-focused perspective by the present researchers also limits the insights into the challenges the logistics organisations face. Thus, this research will assist in developing proper strategies that can assist logistic firms in the UK to overcome the impact of the emerging operational changes based on their evaluation of operational issues.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Importance of the study in the workplace context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delivery of actionable insights for coping with the challenging operational environment of the logistics companies is beneficial for professionals to navigate the complex post-Brexit trade. Additionally, the analysis of the operational and logistical disruptions of the supply chain will further assist the organisations to employ resilient risk-management strategies in order to streamline their productivity. Apart from that, the research will also help in identifying the critical skills gaps that are caused by Brexit, which further contribute to restricting the competency of the workforce of the logistics firms.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research aims to evaluate the influence of Brexit on the operational measures of the organisation that belongs within the logistics sector of the UK.  Through the examination of the present demographics of the market, the regulatory complexities, labour shortages, and cross-border trade disruptions will also be explored in this study. Along with this, the study will also demonstrate credible strategies for the logistics organisation in order to overcome the challenges caused by the departure of the UK from the European Union. </a:t>
            </a:r>
          </a:p>
          <a:p>
            <a:endParaRPr lang="en-IN" dirty="0"/>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2</a:t>
            </a:fld>
            <a:endParaRPr lang="en-IN"/>
          </a:p>
        </p:txBody>
      </p:sp>
    </p:spTree>
    <p:extLst>
      <p:ext uri="{BB962C8B-B14F-4D97-AF65-F5344CB8AC3E}">
        <p14:creationId xmlns:p14="http://schemas.microsoft.com/office/powerpoint/2010/main" val="1374759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Philosophy of the research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Saunders research onion method has demonstrated several types of research philosophy, such as Positivism, Interpretivism, Realism and Pragmatism. Among these, the research will employ the ethics of interpretivism research philosophy to develop a socially constructed knowledge based on human experiences and perspectives (Denzin and Lincoln, 2023). As the study focuses on the exploration and understanding of the influence of Brexit through existing academic research, this philosophy will be appropriate for its seamless progression. </a:t>
            </a:r>
          </a:p>
          <a:p>
            <a:r>
              <a:rPr lang="en-IN" sz="1200" b="1" i="1" kern="1200" dirty="0">
                <a:solidFill>
                  <a:schemeClr val="tx1"/>
                </a:solidFill>
                <a:effectLst/>
                <a:latin typeface="+mn-lt"/>
                <a:ea typeface="+mn-ea"/>
                <a:cs typeface="+mn-cs"/>
              </a:rPr>
              <a:t>Approach of the research</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research onion methodology has proposed three types of research approaches based on the requirements of the working process of the study. Among inductive, deductive and abductive research approaches, this study will integrate the aspects of the inductive approach for the development of explanations based on data analysis (Saunders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2023). In this way, the research will be able to evaluate a comprehensive understanding of the challenges and adaptation strategies for logistic firms of the UK that are caused by Brexit. </a:t>
            </a:r>
          </a:p>
          <a:p>
            <a:r>
              <a:rPr lang="en-IN" sz="1200" b="1" i="1" kern="1200" dirty="0">
                <a:solidFill>
                  <a:schemeClr val="tx1"/>
                </a:solidFill>
                <a:effectLst/>
                <a:latin typeface="+mn-lt"/>
                <a:ea typeface="+mn-ea"/>
                <a:cs typeface="+mn-cs"/>
              </a:rPr>
              <a:t>Methodology of the research</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completion of the research will depend heavily on the type of data it will analyse to answer its questions. For the success of this research, the researcher will employ the ethics of a qualitative approach, which is beneficial for the exploration of organisational experiences rather than quantifying relationships between variables (Creswell and Creswell, 2023). In this way, the appropriate addressing of the complex challenges of Brexit becomes possible, which assists in developing efficient operational strategies.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3</a:t>
            </a:fld>
            <a:endParaRPr lang="en-IN"/>
          </a:p>
        </p:txBody>
      </p:sp>
    </p:spTree>
    <p:extLst>
      <p:ext uri="{BB962C8B-B14F-4D97-AF65-F5344CB8AC3E}">
        <p14:creationId xmlns:p14="http://schemas.microsoft.com/office/powerpoint/2010/main" val="915098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Data collection method of the study</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core source of information that will be used to explore the answers to the research questions is the qualitative data. For this reason, the credible accessibility of academic journal articles, government publications and industry reports is necessary for gathering diverse perspectives and evidence (Silverman, 2024). Additionally, this method contributes to examining the findings from multiple contexts, which makes the study more reliable. </a:t>
            </a:r>
          </a:p>
          <a:p>
            <a:r>
              <a:rPr lang="en-IN" sz="1200" b="1" i="1" kern="1200" dirty="0">
                <a:solidFill>
                  <a:schemeClr val="tx1"/>
                </a:solidFill>
                <a:effectLst/>
                <a:latin typeface="+mn-lt"/>
                <a:ea typeface="+mn-ea"/>
                <a:cs typeface="+mn-cs"/>
              </a:rPr>
              <a:t>Data analysis process for the research</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For the proper evaluation of the collected qualitative information, the researcher will follow the aspects of the thematic analysis. In this way, the determination, examination and interpretation of the information become possible by aligning the objectives of the study (Braun and Clarke, 2022). Furthermore, this method of data analysis will further contribute to synthesising the findings from diverse sources in order to appropriately answer the questions.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4</a:t>
            </a:fld>
            <a:endParaRPr lang="en-IN"/>
          </a:p>
        </p:txBody>
      </p:sp>
    </p:spTree>
    <p:extLst>
      <p:ext uri="{BB962C8B-B14F-4D97-AF65-F5344CB8AC3E}">
        <p14:creationId xmlns:p14="http://schemas.microsoft.com/office/powerpoint/2010/main" val="3344623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study will not involve any human subjects, but ethics will be considered throughout the research process. All the research will be based on </a:t>
            </a:r>
            <a:r>
              <a:rPr lang="en-IN" sz="1200" kern="1200" dirty="0" err="1">
                <a:solidFill>
                  <a:schemeClr val="tx1"/>
                </a:solidFill>
                <a:effectLst/>
                <a:latin typeface="+mn-lt"/>
                <a:ea typeface="+mn-ea"/>
                <a:cs typeface="+mn-cs"/>
              </a:rPr>
              <a:t>secondhand</a:t>
            </a:r>
            <a:r>
              <a:rPr lang="en-IN" sz="1200" kern="1200" dirty="0">
                <a:solidFill>
                  <a:schemeClr val="tx1"/>
                </a:solidFill>
                <a:effectLst/>
                <a:latin typeface="+mn-lt"/>
                <a:ea typeface="+mn-ea"/>
                <a:cs typeface="+mn-cs"/>
              </a:rPr>
              <a:t> data from reliable academic journals, government documents and industry reports. Academic integrity will be upheld by accurate references to Harvard and proper recognition of all sources to avoid plagiarism. </a:t>
            </a:r>
          </a:p>
        </p:txBody>
      </p:sp>
      <p:sp>
        <p:nvSpPr>
          <p:cNvPr id="4" name="Slide Number Placeholder 3"/>
          <p:cNvSpPr>
            <a:spLocks noGrp="1"/>
          </p:cNvSpPr>
          <p:nvPr>
            <p:ph type="sldNum" sz="quarter" idx="5"/>
          </p:nvPr>
        </p:nvSpPr>
        <p:spPr/>
        <p:txBody>
          <a:bodyPr/>
          <a:lstStyle/>
          <a:p>
            <a:fld id="{2BA919B3-2417-4783-A403-2826D5EDD8DD}" type="slidenum">
              <a:rPr lang="en-IN" smtClean="0"/>
              <a:t>5</a:t>
            </a:fld>
            <a:endParaRPr lang="en-IN"/>
          </a:p>
        </p:txBody>
      </p:sp>
    </p:spTree>
    <p:extLst>
      <p:ext uri="{BB962C8B-B14F-4D97-AF65-F5344CB8AC3E}">
        <p14:creationId xmlns:p14="http://schemas.microsoft.com/office/powerpoint/2010/main" val="3386742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7C474-056C-9886-DA5A-786ADD35FC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A98EF2-02ED-2A3D-1218-F63BB9F28D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757F46-311F-7B96-79EE-BA9F92A66A66}"/>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Furthermore, the results of the previous researchers will be presented objectively without being manipulated, misinterpreted or selectively reported. The research will also reflect the university ethical issues on the principles of transparency, honesty and responsible scholarship. The following measures will increase the trustworthiness, reliability and credibility of the research results.</a:t>
            </a:r>
          </a:p>
        </p:txBody>
      </p:sp>
      <p:sp>
        <p:nvSpPr>
          <p:cNvPr id="4" name="Slide Number Placeholder 3">
            <a:extLst>
              <a:ext uri="{FF2B5EF4-FFF2-40B4-BE49-F238E27FC236}">
                <a16:creationId xmlns:a16="http://schemas.microsoft.com/office/drawing/2014/main" id="{A109B834-D29F-8A96-7AB4-5D5C7C85A6B0}"/>
              </a:ext>
            </a:extLst>
          </p:cNvPr>
          <p:cNvSpPr>
            <a:spLocks noGrp="1"/>
          </p:cNvSpPr>
          <p:nvPr>
            <p:ph type="sldNum" sz="quarter" idx="5"/>
          </p:nvPr>
        </p:nvSpPr>
        <p:spPr/>
        <p:txBody>
          <a:bodyPr/>
          <a:lstStyle/>
          <a:p>
            <a:fld id="{2BA919B3-2417-4783-A403-2826D5EDD8DD}" type="slidenum">
              <a:rPr lang="en-IN" smtClean="0"/>
              <a:t>6</a:t>
            </a:fld>
            <a:endParaRPr lang="en-IN"/>
          </a:p>
        </p:txBody>
      </p:sp>
    </p:spTree>
    <p:extLst>
      <p:ext uri="{BB962C8B-B14F-4D97-AF65-F5344CB8AC3E}">
        <p14:creationId xmlns:p14="http://schemas.microsoft.com/office/powerpoint/2010/main" val="10935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proposed research will have a number of drawbacks, although the study could make a contribution. This will limit access to first-hand experience and insights from logistics professionals directly affected by Brexit due to the exclusive use of secondary data. In addition, existing literature will be interpreted according to its availability, quality and relevance, which can also include author bias and/or organisational context. Brexit is an ongoing process, and events that have happened in the last few weeks might not be captured in these sources. Primary sources should be used in future studies, such as interviews or surveys of logistics managers. A larger sample size should also be studied for comparison, as should a variety of industries.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7</a:t>
            </a:fld>
            <a:endParaRPr lang="en-IN"/>
          </a:p>
        </p:txBody>
      </p:sp>
    </p:spTree>
    <p:extLst>
      <p:ext uri="{BB962C8B-B14F-4D97-AF65-F5344CB8AC3E}">
        <p14:creationId xmlns:p14="http://schemas.microsoft.com/office/powerpoint/2010/main" val="3428708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Finally, this research will look at how Brexit will affect the operational performance in the UK logistics industry and how organisations are reacting to new challenges. The study will be interpretivist in philosophy, inductive in approach and qualitative in methodology to gain a deeper understanding of logistics operations post-Brexit. Secondary material will be sourced from academic and industry sources and analysed using thematic analysis techniques to establish themes in the data. Academic integrity, accurate referencing and the use of information responsibly will be adhered to in the research. Although there are some drawbacks with secondary data, the study is likely to yield practical as well as academic benefits.</a:t>
            </a:r>
          </a:p>
          <a:p>
            <a:endParaRPr lang="en-IN" dirty="0"/>
          </a:p>
        </p:txBody>
      </p:sp>
      <p:sp>
        <p:nvSpPr>
          <p:cNvPr id="4" name="Slide Number Placeholder 3"/>
          <p:cNvSpPr>
            <a:spLocks noGrp="1"/>
          </p:cNvSpPr>
          <p:nvPr>
            <p:ph type="sldNum" sz="quarter" idx="5"/>
          </p:nvPr>
        </p:nvSpPr>
        <p:spPr/>
        <p:txBody>
          <a:bodyPr/>
          <a:lstStyle/>
          <a:p>
            <a:fld id="{2BA919B3-2417-4783-A403-2826D5EDD8DD}" type="slidenum">
              <a:rPr lang="en-IN" smtClean="0"/>
              <a:t>8</a:t>
            </a:fld>
            <a:endParaRPr lang="en-IN"/>
          </a:p>
        </p:txBody>
      </p:sp>
    </p:spTree>
    <p:extLst>
      <p:ext uri="{BB962C8B-B14F-4D97-AF65-F5344CB8AC3E}">
        <p14:creationId xmlns:p14="http://schemas.microsoft.com/office/powerpoint/2010/main" val="2431124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2BA919B3-2417-4783-A403-2826D5EDD8DD}" type="slidenum">
              <a:rPr lang="en-IN" smtClean="0"/>
              <a:t>9</a:t>
            </a:fld>
            <a:endParaRPr lang="en-IN"/>
          </a:p>
        </p:txBody>
      </p:sp>
    </p:spTree>
    <p:extLst>
      <p:ext uri="{BB962C8B-B14F-4D97-AF65-F5344CB8AC3E}">
        <p14:creationId xmlns:p14="http://schemas.microsoft.com/office/powerpoint/2010/main" val="640643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6/11/2026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246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6/11/2026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3668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6/11/2026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5648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6/11/2026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3427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6/11/2026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93548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6/11/2026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04733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6/11/2026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02987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6/11/2026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324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6/11/2026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05958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6/11/2026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93387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6/11/2026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1157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6/11/2026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31507813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074B45-B535-70E4-E758-7AA222D53CAD}"/>
              </a:ext>
            </a:extLst>
          </p:cNvPr>
          <p:cNvPicPr>
            <a:picLocks noChangeAspect="1"/>
          </p:cNvPicPr>
          <p:nvPr/>
        </p:nvPicPr>
        <p:blipFill>
          <a:blip r:embed="rId3">
            <a:alphaModFix amt="60000"/>
          </a:blip>
          <a:srcRect t="7504" b="8226"/>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3951AAB9-9C4F-3959-CE38-00BC22804251}"/>
              </a:ext>
            </a:extLst>
          </p:cNvPr>
          <p:cNvSpPr>
            <a:spLocks noGrp="1"/>
          </p:cNvSpPr>
          <p:nvPr>
            <p:ph type="ctrTitle"/>
          </p:nvPr>
        </p:nvSpPr>
        <p:spPr>
          <a:xfrm>
            <a:off x="2301923" y="1482602"/>
            <a:ext cx="7588155" cy="2236264"/>
          </a:xfrm>
        </p:spPr>
        <p:txBody>
          <a:bodyPr>
            <a:normAutofit fontScale="90000"/>
          </a:bodyPr>
          <a:lstStyle/>
          <a:p>
            <a:r>
              <a:rPr lang="en-IN" dirty="0"/>
              <a:t>Module title: Developing Leadership and Management</a:t>
            </a:r>
            <a:br>
              <a:rPr lang="en-IN" dirty="0"/>
            </a:br>
            <a:r>
              <a:rPr lang="en-IN" dirty="0"/>
              <a:t>Assignment title: Research Proposal</a:t>
            </a:r>
            <a:endParaRPr lang="en-IN" sz="5400" dirty="0">
              <a:solidFill>
                <a:srgbClr val="FFFFFF"/>
              </a:solidFill>
            </a:endParaRPr>
          </a:p>
        </p:txBody>
      </p:sp>
      <p:sp>
        <p:nvSpPr>
          <p:cNvPr id="3" name="Subtitle 2">
            <a:extLst>
              <a:ext uri="{FF2B5EF4-FFF2-40B4-BE49-F238E27FC236}">
                <a16:creationId xmlns:a16="http://schemas.microsoft.com/office/drawing/2014/main" id="{B664C241-07FF-F41F-0F16-FC5610F20057}"/>
              </a:ext>
            </a:extLst>
          </p:cNvPr>
          <p:cNvSpPr>
            <a:spLocks noGrp="1"/>
          </p:cNvSpPr>
          <p:nvPr>
            <p:ph type="subTitle" idx="1"/>
          </p:nvPr>
        </p:nvSpPr>
        <p:spPr>
          <a:xfrm>
            <a:off x="2301923" y="3793937"/>
            <a:ext cx="7588155" cy="1414091"/>
          </a:xfrm>
        </p:spPr>
        <p:txBody>
          <a:bodyPr>
            <a:normAutofit fontScale="85000" lnSpcReduction="20000"/>
          </a:bodyPr>
          <a:lstStyle/>
          <a:p>
            <a:r>
              <a:rPr lang="en-IN" b="1" dirty="0"/>
              <a:t>Title of the study: Impact of Brexit In Logistic Sector</a:t>
            </a:r>
            <a:endParaRPr lang="en-IN" dirty="0"/>
          </a:p>
          <a:p>
            <a:r>
              <a:rPr lang="en-IN" b="1" dirty="0"/>
              <a:t>DAN TIMIRCAN</a:t>
            </a:r>
          </a:p>
          <a:p>
            <a:r>
              <a:rPr lang="en-IN" b="1" dirty="0"/>
              <a:t>Student ID:2118870</a:t>
            </a:r>
          </a:p>
          <a:p>
            <a:r>
              <a:rPr lang="en-IN" b="1" dirty="0"/>
              <a:t>BMSW5014</a:t>
            </a:r>
          </a:p>
        </p:txBody>
      </p:sp>
      <p:pic>
        <p:nvPicPr>
          <p:cNvPr id="5" name="image1.png">
            <a:extLst>
              <a:ext uri="{FF2B5EF4-FFF2-40B4-BE49-F238E27FC236}">
                <a16:creationId xmlns:a16="http://schemas.microsoft.com/office/drawing/2014/main" id="{0B4B9F9A-DEB7-6D2B-CEA6-5670BB9B26B7}"/>
              </a:ext>
            </a:extLst>
          </p:cNvPr>
          <p:cNvPicPr/>
          <p:nvPr/>
        </p:nvPicPr>
        <p:blipFill>
          <a:blip r:embed="rId4"/>
          <a:srcRect/>
          <a:stretch>
            <a:fillRect/>
          </a:stretch>
        </p:blipFill>
        <p:spPr>
          <a:xfrm>
            <a:off x="9725025" y="0"/>
            <a:ext cx="2466975" cy="1009650"/>
          </a:xfrm>
          <a:prstGeom prst="rect">
            <a:avLst/>
          </a:prstGeom>
          <a:ln w="12700">
            <a:solidFill>
              <a:srgbClr val="000000"/>
            </a:solidFill>
            <a:prstDash val="solid"/>
          </a:ln>
        </p:spPr>
      </p:pic>
    </p:spTree>
    <p:extLst>
      <p:ext uri="{BB962C8B-B14F-4D97-AF65-F5344CB8AC3E}">
        <p14:creationId xmlns:p14="http://schemas.microsoft.com/office/powerpoint/2010/main" val="8433140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9CDA7-E0FC-B6E2-EF26-6475C8914E97}"/>
              </a:ext>
            </a:extLst>
          </p:cNvPr>
          <p:cNvSpPr>
            <a:spLocks noGrp="1"/>
          </p:cNvSpPr>
          <p:nvPr>
            <p:ph type="title"/>
          </p:nvPr>
        </p:nvSpPr>
        <p:spPr>
          <a:xfrm>
            <a:off x="612648" y="108406"/>
            <a:ext cx="4621553" cy="1360728"/>
          </a:xfrm>
        </p:spPr>
        <p:txBody>
          <a:bodyPr anchor="b">
            <a:normAutofit/>
          </a:bodyPr>
          <a:lstStyle/>
          <a:p>
            <a:r>
              <a:rPr lang="en-IN" dirty="0"/>
              <a:t>Introduction</a:t>
            </a:r>
          </a:p>
        </p:txBody>
      </p:sp>
      <p:sp>
        <p:nvSpPr>
          <p:cNvPr id="3" name="Content Placeholder 2">
            <a:extLst>
              <a:ext uri="{FF2B5EF4-FFF2-40B4-BE49-F238E27FC236}">
                <a16:creationId xmlns:a16="http://schemas.microsoft.com/office/drawing/2014/main" id="{00E17215-50AD-908B-3964-354BC1036545}"/>
              </a:ext>
            </a:extLst>
          </p:cNvPr>
          <p:cNvSpPr>
            <a:spLocks noGrp="1"/>
          </p:cNvSpPr>
          <p:nvPr>
            <p:ph idx="1"/>
          </p:nvPr>
        </p:nvSpPr>
        <p:spPr>
          <a:xfrm>
            <a:off x="323127" y="1849490"/>
            <a:ext cx="4911074" cy="3159018"/>
          </a:xfrm>
        </p:spPr>
        <p:txBody>
          <a:bodyPr>
            <a:noAutofit/>
          </a:bodyPr>
          <a:lstStyle/>
          <a:p>
            <a:pPr>
              <a:lnSpc>
                <a:spcPct val="110000"/>
              </a:lnSpc>
              <a:spcBef>
                <a:spcPts val="0"/>
              </a:spcBef>
            </a:pPr>
            <a:r>
              <a:rPr lang="en-IN" sz="1050" b="1" i="1" dirty="0"/>
              <a:t>Background of the research</a:t>
            </a:r>
            <a:endParaRPr lang="en-IN" sz="1050" dirty="0"/>
          </a:p>
          <a:p>
            <a:pPr lvl="0">
              <a:lnSpc>
                <a:spcPct val="110000"/>
              </a:lnSpc>
              <a:spcBef>
                <a:spcPts val="0"/>
              </a:spcBef>
            </a:pPr>
            <a:r>
              <a:rPr lang="en-IN" sz="1050" dirty="0"/>
              <a:t>The exit of the UK from the European Union has created several issues in the logistics operations (Zycus, 2026).</a:t>
            </a:r>
          </a:p>
          <a:p>
            <a:pPr lvl="0">
              <a:lnSpc>
                <a:spcPct val="110000"/>
              </a:lnSpc>
              <a:spcBef>
                <a:spcPts val="0"/>
              </a:spcBef>
            </a:pPr>
            <a:r>
              <a:rPr lang="en-IN" sz="1050" dirty="0"/>
              <a:t>The presence of limited studies on the logistics sector creates a scope for developing proper strategies to assist logistics firms in the UK. </a:t>
            </a:r>
          </a:p>
          <a:p>
            <a:pPr>
              <a:lnSpc>
                <a:spcPct val="110000"/>
              </a:lnSpc>
              <a:spcBef>
                <a:spcPts val="0"/>
              </a:spcBef>
            </a:pPr>
            <a:r>
              <a:rPr lang="en-IN" sz="1050" b="1" i="1" dirty="0"/>
              <a:t>Importance of the study in the workplace context</a:t>
            </a:r>
            <a:endParaRPr lang="en-IN" sz="1050" dirty="0"/>
          </a:p>
          <a:p>
            <a:pPr lvl="0">
              <a:lnSpc>
                <a:spcPct val="110000"/>
              </a:lnSpc>
              <a:spcBef>
                <a:spcPts val="0"/>
              </a:spcBef>
            </a:pPr>
            <a:r>
              <a:rPr lang="en-IN" sz="1050" dirty="0"/>
              <a:t>The delivery of actionable insights is beneficial for professionals to cope with the complex post-Brexit trade environment.</a:t>
            </a:r>
          </a:p>
          <a:p>
            <a:pPr lvl="0">
              <a:lnSpc>
                <a:spcPct val="110000"/>
              </a:lnSpc>
              <a:spcBef>
                <a:spcPts val="0"/>
              </a:spcBef>
            </a:pPr>
            <a:r>
              <a:rPr lang="en-IN" sz="1050" dirty="0"/>
              <a:t>The determination of the critical skills gaps contributes to restricting the competency of the workforce.</a:t>
            </a:r>
          </a:p>
          <a:p>
            <a:pPr>
              <a:lnSpc>
                <a:spcPct val="110000"/>
              </a:lnSpc>
              <a:spcBef>
                <a:spcPts val="0"/>
              </a:spcBef>
            </a:pPr>
            <a:r>
              <a:rPr lang="en-IN" sz="1050" b="1" i="1" dirty="0"/>
              <a:t>Aim of the research</a:t>
            </a:r>
            <a:endParaRPr lang="en-IN" sz="1050" dirty="0"/>
          </a:p>
          <a:p>
            <a:pPr lvl="0">
              <a:lnSpc>
                <a:spcPct val="110000"/>
              </a:lnSpc>
              <a:spcBef>
                <a:spcPts val="0"/>
              </a:spcBef>
            </a:pPr>
            <a:r>
              <a:rPr lang="en-IN" sz="1050" dirty="0"/>
              <a:t>The aim of this study is to examine how Brexit has affected operational performance in the logistics industry from within the UK and what the logistics organisations are doing to adapt to the change. </a:t>
            </a:r>
          </a:p>
          <a:p>
            <a:pPr>
              <a:lnSpc>
                <a:spcPct val="110000"/>
              </a:lnSpc>
              <a:spcBef>
                <a:spcPts val="0"/>
              </a:spcBef>
            </a:pPr>
            <a:r>
              <a:rPr lang="en-IN" sz="1050" b="1" i="1" dirty="0"/>
              <a:t>Objectives of the research</a:t>
            </a:r>
            <a:endParaRPr lang="en-IN" sz="1050" dirty="0"/>
          </a:p>
          <a:p>
            <a:pPr lvl="0">
              <a:lnSpc>
                <a:spcPct val="110000"/>
              </a:lnSpc>
              <a:spcBef>
                <a:spcPts val="0"/>
              </a:spcBef>
            </a:pPr>
            <a:r>
              <a:rPr lang="en-IN" sz="1050" dirty="0"/>
              <a:t>To identify the most important Brexit related operational issues</a:t>
            </a:r>
          </a:p>
          <a:p>
            <a:pPr lvl="0">
              <a:lnSpc>
                <a:spcPct val="110000"/>
              </a:lnSpc>
              <a:spcBef>
                <a:spcPts val="0"/>
              </a:spcBef>
            </a:pPr>
            <a:r>
              <a:rPr lang="en-IN" sz="1050" dirty="0"/>
              <a:t>To study how they affect the efficiency of supply chains</a:t>
            </a:r>
          </a:p>
          <a:p>
            <a:pPr lvl="0">
              <a:lnSpc>
                <a:spcPct val="110000"/>
              </a:lnSpc>
              <a:spcBef>
                <a:spcPts val="0"/>
              </a:spcBef>
            </a:pPr>
            <a:r>
              <a:rPr lang="en-IN" sz="1050" dirty="0"/>
              <a:t>To assess or review response of organisation to these disturbances. </a:t>
            </a:r>
          </a:p>
          <a:p>
            <a:pPr lvl="0">
              <a:lnSpc>
                <a:spcPct val="110000"/>
              </a:lnSpc>
              <a:spcBef>
                <a:spcPts val="0"/>
              </a:spcBef>
            </a:pPr>
            <a:r>
              <a:rPr lang="en-IN" sz="1050" dirty="0"/>
              <a:t>To recommend approaches that will help to address the difficulties.</a:t>
            </a:r>
          </a:p>
          <a:p>
            <a:pPr>
              <a:lnSpc>
                <a:spcPct val="110000"/>
              </a:lnSpc>
              <a:spcBef>
                <a:spcPts val="0"/>
              </a:spcBef>
            </a:pPr>
            <a:r>
              <a:rPr lang="en-IN" sz="1050" b="1" i="1" dirty="0"/>
              <a:t>Research questions</a:t>
            </a:r>
            <a:endParaRPr lang="en-IN" sz="1050" dirty="0"/>
          </a:p>
          <a:p>
            <a:pPr lvl="0">
              <a:lnSpc>
                <a:spcPct val="110000"/>
              </a:lnSpc>
              <a:spcBef>
                <a:spcPts val="0"/>
              </a:spcBef>
            </a:pPr>
            <a:r>
              <a:rPr lang="en-IN" sz="1050" dirty="0"/>
              <a:t>What are some of the logistical issues caused by Brexit?</a:t>
            </a:r>
          </a:p>
          <a:p>
            <a:pPr lvl="0">
              <a:lnSpc>
                <a:spcPct val="110000"/>
              </a:lnSpc>
              <a:spcBef>
                <a:spcPts val="0"/>
              </a:spcBef>
            </a:pPr>
            <a:r>
              <a:rPr lang="en-IN" sz="1050" dirty="0"/>
              <a:t>What are the effects of those challenges on efficiency of the supply chain?</a:t>
            </a:r>
          </a:p>
          <a:p>
            <a:pPr lvl="0">
              <a:lnSpc>
                <a:spcPct val="110000"/>
              </a:lnSpc>
              <a:spcBef>
                <a:spcPts val="0"/>
              </a:spcBef>
            </a:pPr>
            <a:r>
              <a:rPr lang="en-IN" sz="1050" dirty="0"/>
              <a:t>What has been the response of organisations to these disruptions?</a:t>
            </a:r>
          </a:p>
          <a:p>
            <a:pPr lvl="0">
              <a:lnSpc>
                <a:spcPct val="110000"/>
              </a:lnSpc>
              <a:spcBef>
                <a:spcPts val="0"/>
              </a:spcBef>
            </a:pPr>
            <a:r>
              <a:rPr lang="en-IN" sz="1050" dirty="0"/>
              <a:t>What are the effective strategies to overcome these challenges?</a:t>
            </a:r>
          </a:p>
          <a:p>
            <a:pPr lvl="0">
              <a:lnSpc>
                <a:spcPct val="110000"/>
              </a:lnSpc>
              <a:spcBef>
                <a:spcPts val="0"/>
              </a:spcBef>
            </a:pPr>
            <a:endParaRPr lang="en-IN" sz="1050" dirty="0"/>
          </a:p>
          <a:p>
            <a:pPr>
              <a:lnSpc>
                <a:spcPct val="110000"/>
              </a:lnSpc>
              <a:spcBef>
                <a:spcPts val="0"/>
              </a:spcBef>
            </a:pPr>
            <a:endParaRPr lang="en-IN" sz="1050" dirty="0"/>
          </a:p>
        </p:txBody>
      </p:sp>
      <p:pic>
        <p:nvPicPr>
          <p:cNvPr id="1026" name="Picture 2" descr="The impact of Brexit on the transportation and logistics industry">
            <a:extLst>
              <a:ext uri="{FF2B5EF4-FFF2-40B4-BE49-F238E27FC236}">
                <a16:creationId xmlns:a16="http://schemas.microsoft.com/office/drawing/2014/main" id="{DF5A1522-DC72-EF80-6CE5-4D9E0A27CB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91261" y="1181454"/>
            <a:ext cx="5837780" cy="4495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9994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426E2-106F-459F-C19D-762E3EA51507}"/>
              </a:ext>
            </a:extLst>
          </p:cNvPr>
          <p:cNvSpPr>
            <a:spLocks noGrp="1"/>
          </p:cNvSpPr>
          <p:nvPr>
            <p:ph type="title"/>
          </p:nvPr>
        </p:nvSpPr>
        <p:spPr>
          <a:xfrm>
            <a:off x="1017431" y="1538242"/>
            <a:ext cx="3710319" cy="1784282"/>
          </a:xfrm>
        </p:spPr>
        <p:txBody>
          <a:bodyPr anchor="t">
            <a:normAutofit/>
          </a:bodyPr>
          <a:lstStyle/>
          <a:p>
            <a:pPr algn="r"/>
            <a:r>
              <a:rPr lang="en-IN"/>
              <a:t>Methodology of the research</a:t>
            </a:r>
          </a:p>
        </p:txBody>
      </p:sp>
      <p:pic>
        <p:nvPicPr>
          <p:cNvPr id="2050" name="Picture 2" descr="What is Research Methodology? Definitions, Types, and Examples">
            <a:extLst>
              <a:ext uri="{FF2B5EF4-FFF2-40B4-BE49-F238E27FC236}">
                <a16:creationId xmlns:a16="http://schemas.microsoft.com/office/drawing/2014/main" id="{142581AA-31EA-B9D6-DFF0-C9C825DD0A5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3435" y="3468039"/>
            <a:ext cx="3494314" cy="23295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5305AD9-657A-107E-561D-6DE3F4AA5721}"/>
              </a:ext>
            </a:extLst>
          </p:cNvPr>
          <p:cNvGraphicFramePr>
            <a:graphicFrameLocks noGrp="1"/>
          </p:cNvGraphicFramePr>
          <p:nvPr>
            <p:ph idx="1"/>
            <p:extLst>
              <p:ext uri="{D42A27DB-BD31-4B8C-83A1-F6EECF244321}">
                <p14:modId xmlns:p14="http://schemas.microsoft.com/office/powerpoint/2010/main" val="3774107374"/>
              </p:ext>
            </p:extLst>
          </p:nvPr>
        </p:nvGraphicFramePr>
        <p:xfrm>
          <a:off x="5455921" y="1513360"/>
          <a:ext cx="5111438" cy="43062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36897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A6C4F3-9E2C-9912-4511-BEF742F8702A}"/>
              </a:ext>
            </a:extLst>
          </p:cNvPr>
          <p:cNvSpPr>
            <a:spLocks noGrp="1"/>
          </p:cNvSpPr>
          <p:nvPr>
            <p:ph type="title"/>
          </p:nvPr>
        </p:nvSpPr>
        <p:spPr>
          <a:xfrm>
            <a:off x="612648" y="1114923"/>
            <a:ext cx="4621553" cy="1360728"/>
          </a:xfrm>
        </p:spPr>
        <p:txBody>
          <a:bodyPr anchor="b">
            <a:normAutofit/>
          </a:bodyPr>
          <a:lstStyle/>
          <a:p>
            <a:r>
              <a:rPr lang="en-IN" dirty="0"/>
              <a:t>Methodology of the research (Contd.)</a:t>
            </a:r>
          </a:p>
        </p:txBody>
      </p:sp>
      <p:sp>
        <p:nvSpPr>
          <p:cNvPr id="3" name="Content Placeholder 2">
            <a:extLst>
              <a:ext uri="{FF2B5EF4-FFF2-40B4-BE49-F238E27FC236}">
                <a16:creationId xmlns:a16="http://schemas.microsoft.com/office/drawing/2014/main" id="{B46F57DC-053E-A5A2-2EB1-22934A609E36}"/>
              </a:ext>
            </a:extLst>
          </p:cNvPr>
          <p:cNvSpPr>
            <a:spLocks noGrp="1"/>
          </p:cNvSpPr>
          <p:nvPr>
            <p:ph idx="1"/>
          </p:nvPr>
        </p:nvSpPr>
        <p:spPr>
          <a:xfrm>
            <a:off x="612648" y="2584058"/>
            <a:ext cx="4621553" cy="3159018"/>
          </a:xfrm>
        </p:spPr>
        <p:txBody>
          <a:bodyPr>
            <a:normAutofit/>
          </a:bodyPr>
          <a:lstStyle/>
          <a:p>
            <a:pPr>
              <a:lnSpc>
                <a:spcPct val="110000"/>
              </a:lnSpc>
            </a:pPr>
            <a:r>
              <a:rPr lang="en-IN" sz="1500" b="1" i="1"/>
              <a:t>Data collection method of the study</a:t>
            </a:r>
            <a:endParaRPr lang="en-IN" sz="1500"/>
          </a:p>
          <a:p>
            <a:pPr lvl="0">
              <a:lnSpc>
                <a:spcPct val="110000"/>
              </a:lnSpc>
            </a:pPr>
            <a:r>
              <a:rPr lang="en-IN" sz="1500"/>
              <a:t>The core source of information for the research is the qualitative data, which will be gathered from academic journal articles, government publications and industry reports (Silverman, 2024).</a:t>
            </a:r>
          </a:p>
          <a:p>
            <a:pPr>
              <a:lnSpc>
                <a:spcPct val="110000"/>
              </a:lnSpc>
            </a:pPr>
            <a:r>
              <a:rPr lang="en-IN" sz="1500" b="1" i="1"/>
              <a:t>In the data analysis process for the research</a:t>
            </a:r>
            <a:endParaRPr lang="en-IN" sz="1500"/>
          </a:p>
          <a:p>
            <a:pPr lvl="0">
              <a:lnSpc>
                <a:spcPct val="110000"/>
              </a:lnSpc>
            </a:pPr>
            <a:r>
              <a:rPr lang="en-IN" sz="1500"/>
              <a:t>The researcher will follow the aspects of the thematic analysis to synthesise the findings from diverse sources (Braun and Clarke, 2022).</a:t>
            </a:r>
          </a:p>
          <a:p>
            <a:pPr>
              <a:lnSpc>
                <a:spcPct val="110000"/>
              </a:lnSpc>
            </a:pPr>
            <a:endParaRPr lang="en-IN" sz="1500"/>
          </a:p>
        </p:txBody>
      </p:sp>
      <p:pic>
        <p:nvPicPr>
          <p:cNvPr id="3074" name="Picture 2" descr="Figuring Out the Best Research Methodology to Support Your Study">
            <a:extLst>
              <a:ext uri="{FF2B5EF4-FFF2-40B4-BE49-F238E27FC236}">
                <a16:creationId xmlns:a16="http://schemas.microsoft.com/office/drawing/2014/main" id="{43660FEE-89B7-298E-48DD-54FC7DA0ED4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91261" y="2057121"/>
            <a:ext cx="5837780" cy="2743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616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F2A65-E012-EBD9-BF33-3AB90F00A535}"/>
              </a:ext>
            </a:extLst>
          </p:cNvPr>
          <p:cNvSpPr>
            <a:spLocks noGrp="1"/>
          </p:cNvSpPr>
          <p:nvPr>
            <p:ph type="title"/>
          </p:nvPr>
        </p:nvSpPr>
        <p:spPr>
          <a:xfrm>
            <a:off x="614677" y="603504"/>
            <a:ext cx="10872216" cy="1527048"/>
          </a:xfrm>
        </p:spPr>
        <p:txBody>
          <a:bodyPr anchor="b">
            <a:normAutofit/>
          </a:bodyPr>
          <a:lstStyle/>
          <a:p>
            <a:r>
              <a:rPr lang="en-IN" dirty="0"/>
              <a:t>Ethical Considerations  </a:t>
            </a:r>
            <a:br>
              <a:rPr lang="en-IN" dirty="0"/>
            </a:br>
            <a:endParaRPr lang="en-IN"/>
          </a:p>
        </p:txBody>
      </p:sp>
      <p:pic>
        <p:nvPicPr>
          <p:cNvPr id="4098" name="Picture 2" descr="What Is Ethics in Research &amp; Why Is It Important? | National Institute of  Environmental Health Sciences">
            <a:extLst>
              <a:ext uri="{FF2B5EF4-FFF2-40B4-BE49-F238E27FC236}">
                <a16:creationId xmlns:a16="http://schemas.microsoft.com/office/drawing/2014/main" id="{4CC1998E-2ABE-8E34-6700-492E1D98932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78" y="2441274"/>
            <a:ext cx="5142008" cy="381794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128253C5-3666-FC25-4A38-0C1D4B2F496D}"/>
              </a:ext>
            </a:extLst>
          </p:cNvPr>
          <p:cNvGraphicFramePr>
            <a:graphicFrameLocks noGrp="1"/>
          </p:cNvGraphicFramePr>
          <p:nvPr>
            <p:ph idx="1"/>
            <p:extLst>
              <p:ext uri="{D42A27DB-BD31-4B8C-83A1-F6EECF244321}">
                <p14:modId xmlns:p14="http://schemas.microsoft.com/office/powerpoint/2010/main" val="3011470169"/>
              </p:ext>
            </p:extLst>
          </p:nvPr>
        </p:nvGraphicFramePr>
        <p:xfrm>
          <a:off x="6096000" y="2441273"/>
          <a:ext cx="5385816" cy="38179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65574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577CAF-C90E-353D-0CDB-6476C035E1CE}"/>
            </a:ext>
          </a:extLst>
        </p:cNvPr>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44095-9032-5B6B-4736-9AF9A4FEB953}"/>
              </a:ext>
            </a:extLst>
          </p:cNvPr>
          <p:cNvSpPr>
            <a:spLocks noGrp="1"/>
          </p:cNvSpPr>
          <p:nvPr>
            <p:ph type="title"/>
          </p:nvPr>
        </p:nvSpPr>
        <p:spPr>
          <a:xfrm>
            <a:off x="612648" y="603504"/>
            <a:ext cx="4361686" cy="1527048"/>
          </a:xfrm>
        </p:spPr>
        <p:txBody>
          <a:bodyPr anchor="b">
            <a:normAutofit/>
          </a:bodyPr>
          <a:lstStyle/>
          <a:p>
            <a:r>
              <a:rPr lang="en-IN" sz="3300" dirty="0"/>
              <a:t>Ethical Considerations </a:t>
            </a:r>
            <a:r>
              <a:rPr lang="en-IN" sz="3300"/>
              <a:t>(Contd.)  </a:t>
            </a:r>
          </a:p>
        </p:txBody>
      </p:sp>
      <p:pic>
        <p:nvPicPr>
          <p:cNvPr id="5122" name="Picture 2" descr="Research Ethics | UW Department of Bioethics &amp; Humanities">
            <a:extLst>
              <a:ext uri="{FF2B5EF4-FFF2-40B4-BE49-F238E27FC236}">
                <a16:creationId xmlns:a16="http://schemas.microsoft.com/office/drawing/2014/main" id="{1B314D97-05C3-AF82-9AE5-6308326E42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68B7027-1DBF-0ADF-D788-2EB56F4624C1}"/>
              </a:ext>
            </a:extLst>
          </p:cNvPr>
          <p:cNvGraphicFramePr>
            <a:graphicFrameLocks noGrp="1"/>
          </p:cNvGraphicFramePr>
          <p:nvPr>
            <p:ph idx="1"/>
            <p:extLst>
              <p:ext uri="{D42A27DB-BD31-4B8C-83A1-F6EECF244321}">
                <p14:modId xmlns:p14="http://schemas.microsoft.com/office/powerpoint/2010/main" val="1145366432"/>
              </p:ext>
            </p:extLst>
          </p:nvPr>
        </p:nvGraphicFramePr>
        <p:xfrm>
          <a:off x="612647" y="2212848"/>
          <a:ext cx="4361687" cy="4096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14736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FBC7A-A304-A33A-A32C-160BCDFDD984}"/>
              </a:ext>
            </a:extLst>
          </p:cNvPr>
          <p:cNvSpPr>
            <a:spLocks noGrp="1"/>
          </p:cNvSpPr>
          <p:nvPr>
            <p:ph type="title"/>
          </p:nvPr>
        </p:nvSpPr>
        <p:spPr>
          <a:xfrm>
            <a:off x="612648" y="603504"/>
            <a:ext cx="4361686" cy="1527048"/>
          </a:xfrm>
        </p:spPr>
        <p:txBody>
          <a:bodyPr anchor="b">
            <a:normAutofit/>
          </a:bodyPr>
          <a:lstStyle/>
          <a:p>
            <a:r>
              <a:rPr lang="en-IN" sz="3300"/>
              <a:t>Limitations &amp; Recommendations  </a:t>
            </a:r>
            <a:br>
              <a:rPr lang="en-IN" sz="3300"/>
            </a:br>
            <a:endParaRPr lang="en-IN" sz="3300"/>
          </a:p>
        </p:txBody>
      </p:sp>
      <p:pic>
        <p:nvPicPr>
          <p:cNvPr id="6146" name="Picture 2" descr="What Does Brexit Mean for Global Logistics?">
            <a:extLst>
              <a:ext uri="{FF2B5EF4-FFF2-40B4-BE49-F238E27FC236}">
                <a16:creationId xmlns:a16="http://schemas.microsoft.com/office/drawing/2014/main" id="{E84F3AF3-1100-BB91-048B-8F7E8E623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4483" r="26980" b="-2"/>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0D52740E-28AE-7F5D-D519-7287899ABAA1}"/>
              </a:ext>
            </a:extLst>
          </p:cNvPr>
          <p:cNvGraphicFramePr>
            <a:graphicFrameLocks noGrp="1"/>
          </p:cNvGraphicFramePr>
          <p:nvPr>
            <p:ph idx="1"/>
            <p:extLst>
              <p:ext uri="{D42A27DB-BD31-4B8C-83A1-F6EECF244321}">
                <p14:modId xmlns:p14="http://schemas.microsoft.com/office/powerpoint/2010/main" val="3012835790"/>
              </p:ext>
            </p:extLst>
          </p:nvPr>
        </p:nvGraphicFramePr>
        <p:xfrm>
          <a:off x="612647" y="2212848"/>
          <a:ext cx="4361687" cy="4096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5828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7BE92-A516-00BD-DD2D-18129BAEEC8A}"/>
              </a:ext>
            </a:extLst>
          </p:cNvPr>
          <p:cNvSpPr>
            <a:spLocks noGrp="1"/>
          </p:cNvSpPr>
          <p:nvPr>
            <p:ph type="title"/>
          </p:nvPr>
        </p:nvSpPr>
        <p:spPr>
          <a:xfrm>
            <a:off x="7123007" y="603501"/>
            <a:ext cx="4361693" cy="1527049"/>
          </a:xfrm>
        </p:spPr>
        <p:txBody>
          <a:bodyPr anchor="b">
            <a:normAutofit/>
          </a:bodyPr>
          <a:lstStyle/>
          <a:p>
            <a:r>
              <a:rPr lang="en-IN" dirty="0"/>
              <a:t>Conclusion </a:t>
            </a:r>
          </a:p>
        </p:txBody>
      </p:sp>
      <p:pic>
        <p:nvPicPr>
          <p:cNvPr id="5" name="Picture 4" descr="Cargo shipping containers in a pile and on a semi-truck at a harbor">
            <a:extLst>
              <a:ext uri="{FF2B5EF4-FFF2-40B4-BE49-F238E27FC236}">
                <a16:creationId xmlns:a16="http://schemas.microsoft.com/office/drawing/2014/main" id="{AF975D5E-327F-0E45-C1BE-6D2F16B95603}"/>
              </a:ext>
            </a:extLst>
          </p:cNvPr>
          <p:cNvPicPr>
            <a:picLocks noChangeAspect="1"/>
          </p:cNvPicPr>
          <p:nvPr/>
        </p:nvPicPr>
        <p:blipFill>
          <a:blip r:embed="rId3"/>
          <a:srcRect l="24699" r="5601"/>
          <a:stretch>
            <a:fillRect/>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2210559D-B3F9-88A8-2ADC-1FEFA7E46F86}"/>
              </a:ext>
            </a:extLst>
          </p:cNvPr>
          <p:cNvSpPr>
            <a:spLocks noGrp="1"/>
          </p:cNvSpPr>
          <p:nvPr>
            <p:ph idx="1"/>
          </p:nvPr>
        </p:nvSpPr>
        <p:spPr>
          <a:xfrm>
            <a:off x="7123007" y="2212846"/>
            <a:ext cx="4361693" cy="4096514"/>
          </a:xfrm>
        </p:spPr>
        <p:txBody>
          <a:bodyPr>
            <a:normAutofit/>
          </a:bodyPr>
          <a:lstStyle/>
          <a:p>
            <a:pPr lvl="0"/>
            <a:r>
              <a:rPr lang="en-IN" sz="1800"/>
              <a:t>Brexit continues affecting logistics operations through disruptions and regulatory complexities.</a:t>
            </a:r>
          </a:p>
          <a:p>
            <a:pPr lvl="0"/>
            <a:r>
              <a:rPr lang="en-IN" sz="1800"/>
              <a:t>Interpretivist qualitative methodology will provide deeper contextual understanding effectively.</a:t>
            </a:r>
          </a:p>
          <a:p>
            <a:pPr lvl="0"/>
            <a:r>
              <a:rPr lang="en-IN" sz="1800"/>
              <a:t>Findings will offer practical insights despite secondary data limitations.</a:t>
            </a:r>
          </a:p>
          <a:p>
            <a:endParaRPr lang="en-IN" sz="1800"/>
          </a:p>
        </p:txBody>
      </p:sp>
    </p:spTree>
    <p:extLst>
      <p:ext uri="{BB962C8B-B14F-4D97-AF65-F5344CB8AC3E}">
        <p14:creationId xmlns:p14="http://schemas.microsoft.com/office/powerpoint/2010/main" val="152570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88B26F-2B19-1125-1A2B-B578BBB8C019}"/>
              </a:ext>
            </a:extLst>
          </p:cNvPr>
          <p:cNvSpPr>
            <a:spLocks noGrp="1"/>
          </p:cNvSpPr>
          <p:nvPr>
            <p:ph type="title"/>
          </p:nvPr>
        </p:nvSpPr>
        <p:spPr>
          <a:xfrm>
            <a:off x="612649" y="548639"/>
            <a:ext cx="3494314" cy="5786638"/>
          </a:xfrm>
        </p:spPr>
        <p:txBody>
          <a:bodyPr anchor="t">
            <a:normAutofit/>
          </a:bodyPr>
          <a:lstStyle/>
          <a:p>
            <a:r>
              <a:rPr lang="en-IN" dirty="0"/>
              <a:t>References</a:t>
            </a:r>
          </a:p>
        </p:txBody>
      </p:sp>
      <p:graphicFrame>
        <p:nvGraphicFramePr>
          <p:cNvPr id="5" name="Content Placeholder 2">
            <a:extLst>
              <a:ext uri="{FF2B5EF4-FFF2-40B4-BE49-F238E27FC236}">
                <a16:creationId xmlns:a16="http://schemas.microsoft.com/office/drawing/2014/main" id="{7E9631B4-EB3D-3716-FAEE-F9223219B5DC}"/>
              </a:ext>
            </a:extLst>
          </p:cNvPr>
          <p:cNvGraphicFramePr>
            <a:graphicFrameLocks noGrp="1"/>
          </p:cNvGraphicFramePr>
          <p:nvPr>
            <p:ph idx="1"/>
            <p:extLst>
              <p:ext uri="{D42A27DB-BD31-4B8C-83A1-F6EECF244321}">
                <p14:modId xmlns:p14="http://schemas.microsoft.com/office/powerpoint/2010/main" val="1974001510"/>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300678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1863</Words>
  <Application>Microsoft Office PowerPoint</Application>
  <PresentationFormat>Widescreen</PresentationFormat>
  <Paragraphs>85</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Neue Haas Grotesk Text Pro</vt:lpstr>
      <vt:lpstr>VanillaVTI</vt:lpstr>
      <vt:lpstr>Module title: Developing Leadership and Management Assignment title: Research Proposal</vt:lpstr>
      <vt:lpstr>Introduction</vt:lpstr>
      <vt:lpstr>Methodology of the research</vt:lpstr>
      <vt:lpstr>Methodology of the research (Contd.)</vt:lpstr>
      <vt:lpstr>Ethical Considerations   </vt:lpstr>
      <vt:lpstr>Ethical Considerations (Contd.)  </vt:lpstr>
      <vt:lpstr>Limitations &amp; Recommendations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2026-06-10T13:24:03Z</dcterms:created>
  <dcterms:modified xsi:type="dcterms:W3CDTF">2026-06-11T11:08:10Z</dcterms:modified>
</cp:coreProperties>
</file>