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handoutMasterIdLst>
    <p:handoutMasterId r:id="rId18"/>
  </p:handoutMasterIdLst>
  <p:sldIdLst>
    <p:sldId id="268" r:id="rId2"/>
    <p:sldId id="267" r:id="rId3"/>
    <p:sldId id="276" r:id="rId4"/>
    <p:sldId id="269" r:id="rId5"/>
    <p:sldId id="271" r:id="rId6"/>
    <p:sldId id="270" r:id="rId7"/>
    <p:sldId id="264" r:id="rId8"/>
    <p:sldId id="256" r:id="rId9"/>
    <p:sldId id="272" r:id="rId10"/>
    <p:sldId id="259" r:id="rId11"/>
    <p:sldId id="260" r:id="rId12"/>
    <p:sldId id="274" r:id="rId13"/>
    <p:sldId id="266" r:id="rId14"/>
    <p:sldId id="261" r:id="rId15"/>
    <p:sldId id="262" r:id="rId16"/>
    <p:sldId id="265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946" autoAdjust="0"/>
  </p:normalViewPr>
  <p:slideViewPr>
    <p:cSldViewPr>
      <p:cViewPr varScale="1">
        <p:scale>
          <a:sx n="63" d="100"/>
          <a:sy n="63" d="100"/>
        </p:scale>
        <p:origin x="159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0B357EF-9643-49FF-A5C8-70FE83A4AB6B}" type="datetimeFigureOut">
              <a:rPr lang="en-US" smtClean="0"/>
              <a:pPr/>
              <a:t>11/9/2017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0A8D48DF-D87F-421C-92E2-BCFF5970B8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56395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2C9C89-CCCD-439B-8084-16490C7390F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9ED10E-1AE2-4887-9067-AF00205A71A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D9C5CD-4C68-41D9-AED0-50CFC1461C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ADF6B7-2C95-4A94-BCFF-CA373E0DEB9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31EF7A-B98C-4038-9666-15F60351DB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9B3FC0-472A-4F54-820B-3161F5A8ABB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BE2A79-C29E-4471-82DE-B26E42AA0AE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9BE775-7F1E-473C-8C3D-2FCE58C3FE3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3ECFBB-D6C6-49A3-87CB-848FAF1FAEF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E7C2DD-4FDE-42F9-BA86-DC46813B136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949FC9-B4AA-437F-B359-87667C160E0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355A8590-0BA8-46AB-9EC7-822388EB973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870ADA1-D040-4C44-9009-FB511BC85192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1584175"/>
          </a:xfrm>
        </p:spPr>
        <p:txBody>
          <a:bodyPr/>
          <a:lstStyle/>
          <a:p>
            <a:r>
              <a:rPr lang="en-GB" dirty="0" smtClean="0"/>
              <a:t>Marketing Information Systems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41168"/>
            <a:ext cx="6400800" cy="1656184"/>
          </a:xfrm>
        </p:spPr>
        <p:txBody>
          <a:bodyPr/>
          <a:lstStyle/>
          <a:p>
            <a:r>
              <a:rPr lang="en-GB" dirty="0" smtClean="0"/>
              <a:t>MARKETING RESEARCH PROCESS</a:t>
            </a:r>
          </a:p>
          <a:p>
            <a:r>
              <a:rPr lang="en-GB" dirty="0" smtClean="0"/>
              <a:t>Will Fleming</a:t>
            </a:r>
            <a:endParaRPr lang="en-GB" dirty="0"/>
          </a:p>
        </p:txBody>
      </p:sp>
      <p:pic>
        <p:nvPicPr>
          <p:cNvPr id="4" name="Picture 3" descr="9914925-background-concept-wordcloud-illustration-of-marketing-research-strategy-glowing-ligh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1484784"/>
            <a:ext cx="6120765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710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07A14D3-8C18-4FE7-BE99-7158D9AA4072}" type="slidenum">
              <a:rPr lang="en-GB" smtClean="0"/>
              <a:pPr eaLnBrk="1" hangingPunct="1"/>
              <a:t>2</a:t>
            </a:fld>
            <a:endParaRPr lang="en-GB" smtClean="0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404664"/>
            <a:ext cx="7772400" cy="1512168"/>
          </a:xfrm>
        </p:spPr>
        <p:txBody>
          <a:bodyPr/>
          <a:lstStyle/>
          <a:p>
            <a:pPr eaLnBrk="1" hangingPunct="1"/>
            <a:r>
              <a:rPr lang="en-GB" sz="3600" dirty="0" smtClean="0">
                <a:latin typeface="Comic Sans MS" pitchFamily="66" charset="0"/>
              </a:rPr>
              <a:t>Can you produce a Marketing Information System (MKIS) in </a:t>
            </a:r>
            <a:r>
              <a:rPr lang="en-GB" sz="3600" dirty="0" err="1" smtClean="0">
                <a:latin typeface="Comic Sans MS" pitchFamily="66" charset="0"/>
              </a:rPr>
              <a:t>diagramatic</a:t>
            </a:r>
            <a:r>
              <a:rPr lang="en-GB" sz="3600" dirty="0" smtClean="0">
                <a:latin typeface="Comic Sans MS" pitchFamily="66" charset="0"/>
              </a:rPr>
              <a:t> form?</a:t>
            </a:r>
          </a:p>
        </p:txBody>
      </p:sp>
      <p:pic>
        <p:nvPicPr>
          <p:cNvPr id="8197" name="Picture 5" descr="vic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503" y="2348880"/>
            <a:ext cx="7666037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8780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/>
          <a:lstStyle/>
          <a:p>
            <a:r>
              <a:rPr lang="en-GB" dirty="0" smtClean="0"/>
              <a:t>Student Activity for next session</a:t>
            </a:r>
            <a:endParaRPr lang="en-GB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752"/>
            <a:ext cx="8229600" cy="5328592"/>
          </a:xfrm>
        </p:spPr>
        <p:txBody>
          <a:bodyPr/>
          <a:lstStyle/>
          <a:p>
            <a:r>
              <a:rPr lang="en-GB" sz="2800" dirty="0" smtClean="0"/>
              <a:t>What is marketing research? And Market research?</a:t>
            </a:r>
          </a:p>
          <a:p>
            <a:r>
              <a:rPr lang="en-GB" sz="2800" dirty="0" smtClean="0"/>
              <a:t>Why can’t it solve all marketing problems?(if it can’t what does this mean for marketing?)</a:t>
            </a:r>
          </a:p>
          <a:p>
            <a:r>
              <a:rPr lang="en-GB" sz="2800" dirty="0" smtClean="0"/>
              <a:t>Can you identify a problem for each element of the marketing mix that is worthy of </a:t>
            </a:r>
            <a:r>
              <a:rPr lang="en-GB" sz="2800" dirty="0"/>
              <a:t>researching and express it as a question ?</a:t>
            </a:r>
            <a:endParaRPr lang="en-GB" sz="2800" dirty="0" smtClean="0"/>
          </a:p>
          <a:p>
            <a:r>
              <a:rPr lang="en-GB" sz="2800" dirty="0" smtClean="0"/>
              <a:t>When might you use an agency and when might you keep it in-house?</a:t>
            </a:r>
          </a:p>
          <a:p>
            <a:r>
              <a:rPr lang="en-GB" sz="2800" dirty="0" smtClean="0"/>
              <a:t>Are good researchers natural or can their skills </a:t>
            </a:r>
            <a:r>
              <a:rPr lang="en-GB" sz="2800" smtClean="0"/>
              <a:t>be learned?</a:t>
            </a:r>
            <a:endParaRPr lang="en-GB" sz="2800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EE142-17D6-4EF1-BD6F-794F7D92B78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130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88640"/>
            <a:ext cx="7772400" cy="1080120"/>
          </a:xfrm>
        </p:spPr>
        <p:txBody>
          <a:bodyPr/>
          <a:lstStyle/>
          <a:p>
            <a:r>
              <a:rPr lang="en-GB" dirty="0" smtClean="0"/>
              <a:t>WHAT WE LEARNT </a:t>
            </a:r>
            <a:br>
              <a:rPr lang="en-GB" dirty="0" smtClean="0"/>
            </a:br>
            <a:r>
              <a:rPr lang="en-GB" dirty="0" smtClean="0"/>
              <a:t>FROM LAST 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640960" cy="374441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Who tends to do marketing research for medium to big companies?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the major problem of this approach to doing research?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How can you make sure that they work well together?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wrong with the process shown below?</a:t>
            </a:r>
            <a:endParaRPr lang="en-GB" dirty="0"/>
          </a:p>
        </p:txBody>
      </p:sp>
      <p:pic>
        <p:nvPicPr>
          <p:cNvPr id="4" name="Picture 3" descr="Objectives-of-Marketing-Research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5085184"/>
            <a:ext cx="8640960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667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04664"/>
            <a:ext cx="7772400" cy="1347936"/>
          </a:xfrm>
        </p:spPr>
        <p:txBody>
          <a:bodyPr/>
          <a:lstStyle/>
          <a:p>
            <a:r>
              <a:rPr lang="en-GB" dirty="0" smtClean="0"/>
              <a:t>Why do we need </a:t>
            </a:r>
            <a:br>
              <a:rPr lang="en-GB" dirty="0" smtClean="0"/>
            </a:br>
            <a:r>
              <a:rPr lang="en-GB" dirty="0" smtClean="0"/>
              <a:t>marketing research?</a:t>
            </a:r>
            <a:endParaRPr lang="en-GB" dirty="0"/>
          </a:p>
        </p:txBody>
      </p:sp>
      <p:pic>
        <p:nvPicPr>
          <p:cNvPr id="4" name="Content Placeholder 3" descr="Importance-of-Marketing-Research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844824"/>
            <a:ext cx="7776864" cy="460851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will do the research?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772816"/>
            <a:ext cx="7772400" cy="4608512"/>
          </a:xfrm>
        </p:spPr>
        <p:txBody>
          <a:bodyPr/>
          <a:lstStyle/>
          <a:p>
            <a:pPr>
              <a:buNone/>
            </a:pPr>
            <a:r>
              <a:rPr lang="en-US" dirty="0" smtClean="0"/>
              <a:t>Whenever marketing research is done we need to decide if we do it </a:t>
            </a:r>
            <a:r>
              <a:rPr lang="en-US" i="1" dirty="0" smtClean="0"/>
              <a:t>In-house</a:t>
            </a:r>
            <a:r>
              <a:rPr lang="en-US" dirty="0" smtClean="0"/>
              <a:t> or use an </a:t>
            </a:r>
            <a:r>
              <a:rPr lang="en-US" i="1" dirty="0" smtClean="0"/>
              <a:t>agency.</a:t>
            </a:r>
          </a:p>
          <a:p>
            <a:pPr>
              <a:buNone/>
            </a:pPr>
            <a:r>
              <a:rPr lang="en-US" dirty="0" smtClean="0"/>
              <a:t>There are a number of factors which the marketing department will consider to evaluate which process to use. Typically the key issues are resources, independence, costs, expertise, time, confidentiality, conflict and knowledge.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/>
              <a:t>MANAGING MARKETING RESEARCH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85800" y="1268760"/>
            <a:ext cx="7772400" cy="5400600"/>
          </a:xfrm>
        </p:spPr>
        <p:txBody>
          <a:bodyPr/>
          <a:lstStyle/>
          <a:p>
            <a:pPr>
              <a:buNone/>
            </a:pPr>
            <a:r>
              <a:rPr lang="en-GB" b="1" u="sng" dirty="0" smtClean="0"/>
              <a:t>In-house                   Issue                   Agency</a:t>
            </a:r>
          </a:p>
          <a:p>
            <a:pPr>
              <a:buNone/>
            </a:pPr>
            <a:r>
              <a:rPr lang="en-GB" dirty="0" smtClean="0"/>
              <a:t>Availability        RESOURCES           Budgets</a:t>
            </a:r>
          </a:p>
          <a:p>
            <a:pPr>
              <a:buNone/>
            </a:pPr>
            <a:r>
              <a:rPr lang="en-GB" dirty="0" smtClean="0"/>
              <a:t>Subjective       INDEPENDENCE    Objective</a:t>
            </a:r>
          </a:p>
          <a:p>
            <a:pPr>
              <a:buNone/>
            </a:pPr>
            <a:r>
              <a:rPr lang="en-GB" dirty="0" smtClean="0"/>
              <a:t>Controlled               COSTS             Expensive</a:t>
            </a:r>
          </a:p>
          <a:p>
            <a:pPr>
              <a:buNone/>
            </a:pPr>
            <a:r>
              <a:rPr lang="en-GB" dirty="0" smtClean="0"/>
              <a:t>General               EXPERTISE            Specific</a:t>
            </a:r>
          </a:p>
          <a:p>
            <a:pPr>
              <a:buNone/>
            </a:pPr>
            <a:r>
              <a:rPr lang="en-GB" dirty="0" smtClean="0"/>
              <a:t>Concentrated            TIME               1 of many</a:t>
            </a:r>
          </a:p>
          <a:p>
            <a:pPr>
              <a:buNone/>
            </a:pPr>
            <a:r>
              <a:rPr lang="en-GB" dirty="0" smtClean="0"/>
              <a:t>Very           CONFIDENTIALITY         Leaks</a:t>
            </a:r>
          </a:p>
          <a:p>
            <a:pPr>
              <a:buNone/>
            </a:pPr>
            <a:r>
              <a:rPr lang="en-GB" dirty="0" smtClean="0"/>
              <a:t>None                   CONFLICT        Competitor</a:t>
            </a:r>
          </a:p>
          <a:p>
            <a:pPr>
              <a:buNone/>
            </a:pPr>
            <a:r>
              <a:rPr lang="en-GB" dirty="0" smtClean="0"/>
              <a:t>Industry centred KNOWLEDGE Skill centred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MARKETING RESEARCH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00808"/>
            <a:ext cx="7772400" cy="4752528"/>
          </a:xfrm>
        </p:spPr>
        <p:txBody>
          <a:bodyPr/>
          <a:lstStyle/>
          <a:p>
            <a:pPr>
              <a:buNone/>
            </a:pPr>
            <a:r>
              <a:rPr lang="en-US" dirty="0" smtClean="0"/>
              <a:t>Once we have decided to use an agency we need to understand and agree what is being done and why</a:t>
            </a:r>
          </a:p>
          <a:p>
            <a:r>
              <a:rPr lang="en-US" dirty="0" smtClean="0"/>
              <a:t>The </a:t>
            </a:r>
            <a:r>
              <a:rPr lang="en-US" dirty="0"/>
              <a:t>research </a:t>
            </a:r>
            <a:r>
              <a:rPr lang="en-US" dirty="0" smtClean="0"/>
              <a:t>process involves 3 stages;</a:t>
            </a:r>
            <a:endParaRPr lang="en-US" dirty="0"/>
          </a:p>
          <a:p>
            <a:pPr>
              <a:buFont typeface="Wingdings" pitchFamily="2" charset="2"/>
              <a:buChar char="Ø"/>
            </a:pPr>
            <a:r>
              <a:rPr lang="en-US" dirty="0"/>
              <a:t>Problem recognition </a:t>
            </a:r>
            <a:r>
              <a:rPr lang="en-US" dirty="0" smtClean="0"/>
              <a:t>                                and definition</a:t>
            </a:r>
          </a:p>
          <a:p>
            <a:pPr>
              <a:buFont typeface="Wingdings" pitchFamily="2" charset="2"/>
              <a:buChar char="Ø"/>
            </a:pPr>
            <a:r>
              <a:rPr lang="en-US" dirty="0" smtClean="0"/>
              <a:t>Developing </a:t>
            </a:r>
            <a:r>
              <a:rPr lang="en-US" dirty="0"/>
              <a:t>the </a:t>
            </a:r>
            <a:r>
              <a:rPr lang="en-US" dirty="0" smtClean="0"/>
              <a:t>brief</a:t>
            </a:r>
            <a:endParaRPr lang="en-US" dirty="0"/>
          </a:p>
          <a:p>
            <a:pPr>
              <a:buFont typeface="Wingdings" pitchFamily="2" charset="2"/>
              <a:buChar char="Ø"/>
            </a:pPr>
            <a:r>
              <a:rPr lang="en-US" dirty="0" smtClean="0"/>
              <a:t>Receiving the </a:t>
            </a:r>
            <a:r>
              <a:rPr lang="en-US" dirty="0"/>
              <a:t>proposal</a:t>
            </a:r>
          </a:p>
          <a:p>
            <a:endParaRPr lang="en-US" dirty="0"/>
          </a:p>
        </p:txBody>
      </p:sp>
      <p:pic>
        <p:nvPicPr>
          <p:cNvPr id="4" name="Picture 3" descr="front-cover-of-book1-234x30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3933056"/>
            <a:ext cx="3456384" cy="28193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brief</a:t>
            </a:r>
            <a:endParaRPr lang="en-GB" dirty="0"/>
          </a:p>
        </p:txBody>
      </p:sp>
      <p:pic>
        <p:nvPicPr>
          <p:cNvPr id="7" name="Content Placeholder 6" descr="how-to-write-a-great-research-brief-3-638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85800" y="1844824"/>
            <a:ext cx="3810000" cy="4536504"/>
          </a:xfrm>
        </p:spPr>
      </p:pic>
      <p:pic>
        <p:nvPicPr>
          <p:cNvPr id="8" name="Content Placeholder 7" descr="how-to-write-a-great-research-brief-2-638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1844824"/>
            <a:ext cx="3810000" cy="453650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MARKETING RESEARCH</a:t>
            </a:r>
            <a:br>
              <a:rPr lang="en-US" dirty="0" smtClean="0"/>
            </a:br>
            <a:r>
              <a:rPr lang="en-US" sz="2800" b="1" dirty="0" smtClean="0"/>
              <a:t>DEVELOPING THE BRIEF </a:t>
            </a:r>
            <a:r>
              <a:rPr lang="en-US" sz="2800" b="1" u="sng" dirty="0" smtClean="0"/>
              <a:t>for the </a:t>
            </a:r>
            <a:r>
              <a:rPr lang="en-US" sz="2800" b="1" dirty="0" smtClean="0"/>
              <a:t>AGENCY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Co</a:t>
            </a:r>
            <a:r>
              <a:rPr lang="en-US" dirty="0"/>
              <a:t>. history (incl. comm. Dept)/ background</a:t>
            </a:r>
          </a:p>
          <a:p>
            <a:r>
              <a:rPr lang="en-US" dirty="0"/>
              <a:t>History of the problem</a:t>
            </a:r>
          </a:p>
          <a:p>
            <a:r>
              <a:rPr lang="en-US" dirty="0"/>
              <a:t>Objectives of the research</a:t>
            </a:r>
          </a:p>
          <a:p>
            <a:r>
              <a:rPr lang="en-US" dirty="0"/>
              <a:t>Ideas on research methods</a:t>
            </a:r>
          </a:p>
          <a:p>
            <a:r>
              <a:rPr lang="en-US" dirty="0"/>
              <a:t>Time limits - the proposal</a:t>
            </a:r>
          </a:p>
          <a:p>
            <a:pPr>
              <a:buFontTx/>
              <a:buNone/>
            </a:pPr>
            <a:r>
              <a:rPr lang="en-US" dirty="0"/>
              <a:t>                       - report stages</a:t>
            </a:r>
          </a:p>
          <a:p>
            <a:pPr>
              <a:buFontTx/>
              <a:buNone/>
            </a:pPr>
            <a:r>
              <a:rPr lang="en-US" dirty="0"/>
              <a:t>                       - final report presentation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16632"/>
            <a:ext cx="3742184" cy="1635968"/>
          </a:xfrm>
        </p:spPr>
        <p:txBody>
          <a:bodyPr/>
          <a:lstStyle/>
          <a:p>
            <a:r>
              <a:rPr lang="en-US" dirty="0"/>
              <a:t>MARKETING RESEARCH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b="1" dirty="0"/>
              <a:t>DEVELOPING THE BRIEF (cont’d)</a:t>
            </a:r>
          </a:p>
          <a:p>
            <a:r>
              <a:rPr lang="en-US" dirty="0"/>
              <a:t>Presentation instructions</a:t>
            </a:r>
          </a:p>
          <a:p>
            <a:r>
              <a:rPr lang="en-US" dirty="0"/>
              <a:t>C</a:t>
            </a:r>
            <a:r>
              <a:rPr lang="en-US" dirty="0" smtClean="0"/>
              <a:t>onfidentiality </a:t>
            </a:r>
            <a:r>
              <a:rPr lang="en-US" dirty="0"/>
              <a:t>requirements</a:t>
            </a:r>
          </a:p>
          <a:p>
            <a:r>
              <a:rPr lang="en-US" dirty="0"/>
              <a:t>Date for personal briefing</a:t>
            </a:r>
          </a:p>
          <a:p>
            <a:r>
              <a:rPr lang="en-US" dirty="0"/>
              <a:t>Budget??/ Anticipated </a:t>
            </a:r>
            <a:r>
              <a:rPr lang="en-US" dirty="0" err="1"/>
              <a:t>costings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6a015433022c84970c0154361cd50d970c-800wi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4572000" y="0"/>
            <a:ext cx="4572000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proposal – an overview</a:t>
            </a:r>
            <a:endParaRPr lang="en-GB" dirty="0"/>
          </a:p>
        </p:txBody>
      </p:sp>
      <p:pic>
        <p:nvPicPr>
          <p:cNvPr id="4" name="Content Placeholder 3" descr="marketing-research-proposal-template-1-63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981200"/>
            <a:ext cx="7704855" cy="41148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32656"/>
            <a:ext cx="7772400" cy="1080120"/>
          </a:xfrm>
        </p:spPr>
        <p:txBody>
          <a:bodyPr/>
          <a:lstStyle/>
          <a:p>
            <a:r>
              <a:rPr lang="en-GB" dirty="0" smtClean="0"/>
              <a:t>The role of the proposal</a:t>
            </a:r>
            <a:endParaRPr lang="en-GB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556792"/>
            <a:ext cx="7772400" cy="4539208"/>
          </a:xfrm>
        </p:spPr>
        <p:txBody>
          <a:bodyPr/>
          <a:lstStyle/>
          <a:p>
            <a:r>
              <a:rPr lang="en-GB" dirty="0" smtClean="0"/>
              <a:t>Confirm understanding of the problem</a:t>
            </a:r>
          </a:p>
          <a:p>
            <a:r>
              <a:rPr lang="en-GB" dirty="0" smtClean="0"/>
              <a:t>Show creativity of thinking</a:t>
            </a:r>
          </a:p>
          <a:p>
            <a:r>
              <a:rPr lang="en-GB" dirty="0" smtClean="0"/>
              <a:t>Communicate the plan</a:t>
            </a:r>
          </a:p>
          <a:p>
            <a:r>
              <a:rPr lang="en-GB" dirty="0" smtClean="0"/>
              <a:t>Cover the essence of the plan</a:t>
            </a:r>
          </a:p>
          <a:p>
            <a:r>
              <a:rPr lang="en-GB" dirty="0" smtClean="0"/>
              <a:t>Serves as a contract between the parties</a:t>
            </a:r>
          </a:p>
          <a:p>
            <a:r>
              <a:rPr lang="en-GB" dirty="0" smtClean="0"/>
              <a:t>Itemises the phases of the marketing research process</a:t>
            </a:r>
          </a:p>
          <a:p>
            <a:pPr>
              <a:buNone/>
            </a:pPr>
            <a:r>
              <a:rPr lang="en-GB" dirty="0" smtClean="0"/>
              <a:t>Please note proposals vary considerably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F6912-E139-42E6-98F4-9D1537FB61C4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MARKETING RESEARCH</a:t>
            </a:r>
            <a:br>
              <a:rPr lang="en-US" dirty="0" smtClean="0"/>
            </a:br>
            <a:r>
              <a:rPr lang="en-US" sz="3200" dirty="0" smtClean="0"/>
              <a:t>THE PROPOSAL </a:t>
            </a:r>
            <a:r>
              <a:rPr lang="en-US" sz="3200" u="sng" dirty="0" smtClean="0"/>
              <a:t>for the </a:t>
            </a:r>
            <a:r>
              <a:rPr lang="en-US" sz="3200" b="1" dirty="0" smtClean="0"/>
              <a:t>CLIENT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204864"/>
            <a:ext cx="7772400" cy="3816424"/>
          </a:xfrm>
        </p:spPr>
        <p:txBody>
          <a:bodyPr/>
          <a:lstStyle/>
          <a:p>
            <a:r>
              <a:rPr lang="en-US" dirty="0" smtClean="0"/>
              <a:t>The </a:t>
            </a:r>
            <a:r>
              <a:rPr lang="en-US" dirty="0"/>
              <a:t>background </a:t>
            </a:r>
            <a:r>
              <a:rPr lang="en-US" dirty="0" smtClean="0"/>
              <a:t>- as we understand it.</a:t>
            </a:r>
            <a:endParaRPr lang="en-US" dirty="0"/>
          </a:p>
          <a:p>
            <a:r>
              <a:rPr lang="en-US" dirty="0" smtClean="0"/>
              <a:t>Problem definition.</a:t>
            </a:r>
          </a:p>
          <a:p>
            <a:r>
              <a:rPr lang="en-US" dirty="0" smtClean="0"/>
              <a:t>Research </a:t>
            </a:r>
            <a:r>
              <a:rPr lang="en-US" dirty="0"/>
              <a:t>objectives &amp; action standards</a:t>
            </a:r>
          </a:p>
          <a:p>
            <a:r>
              <a:rPr lang="en-US" dirty="0" smtClean="0"/>
              <a:t>Research design – types of research</a:t>
            </a:r>
          </a:p>
          <a:p>
            <a:r>
              <a:rPr lang="en-US" dirty="0" smtClean="0"/>
              <a:t>Research methods</a:t>
            </a:r>
            <a:endParaRPr lang="en-US" dirty="0"/>
          </a:p>
          <a:p>
            <a:r>
              <a:rPr lang="en-US" dirty="0"/>
              <a:t>Sampling </a:t>
            </a:r>
            <a:r>
              <a:rPr lang="en-US" dirty="0" smtClean="0"/>
              <a:t>details – where necessary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MARKETING RESEARCH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643050"/>
            <a:ext cx="7772400" cy="4643470"/>
          </a:xfrm>
        </p:spPr>
        <p:txBody>
          <a:bodyPr/>
          <a:lstStyle/>
          <a:p>
            <a:pPr algn="ctr">
              <a:buFontTx/>
              <a:buNone/>
            </a:pPr>
            <a:r>
              <a:rPr lang="en-US" dirty="0"/>
              <a:t>THE PROPOSAL (cont’d)</a:t>
            </a:r>
          </a:p>
          <a:p>
            <a:r>
              <a:rPr lang="en-US" dirty="0" smtClean="0"/>
              <a:t>Method of data collection – survey? etc</a:t>
            </a:r>
            <a:endParaRPr lang="en-US" dirty="0"/>
          </a:p>
          <a:p>
            <a:r>
              <a:rPr lang="en-US" dirty="0" smtClean="0"/>
              <a:t>Handling </a:t>
            </a:r>
            <a:r>
              <a:rPr lang="en-US" dirty="0"/>
              <a:t>data </a:t>
            </a:r>
            <a:r>
              <a:rPr lang="en-US" dirty="0" smtClean="0"/>
              <a:t>processing and analysis</a:t>
            </a:r>
          </a:p>
          <a:p>
            <a:r>
              <a:rPr lang="en-US" dirty="0" smtClean="0"/>
              <a:t>Reporting – interim and full report dates </a:t>
            </a:r>
            <a:endParaRPr lang="en-US" dirty="0"/>
          </a:p>
          <a:p>
            <a:r>
              <a:rPr lang="en-US" dirty="0"/>
              <a:t>Timing plan</a:t>
            </a:r>
          </a:p>
          <a:p>
            <a:r>
              <a:rPr lang="en-US" dirty="0" err="1"/>
              <a:t>Costings</a:t>
            </a:r>
            <a:endParaRPr lang="en-US" dirty="0"/>
          </a:p>
          <a:p>
            <a:r>
              <a:rPr lang="en-US" dirty="0"/>
              <a:t>A.O.B. </a:t>
            </a:r>
            <a:r>
              <a:rPr lang="en-US" dirty="0" smtClean="0"/>
              <a:t>– experience, terms &amp; conditions, codes </a:t>
            </a:r>
            <a:r>
              <a:rPr lang="en-US" dirty="0"/>
              <a:t>of conduct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STUDENT TASKS</a:t>
            </a:r>
            <a:endParaRPr lang="en-GB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en-GB" dirty="0"/>
              <a:t>What are the benefits of the system of the brief and the proposal</a:t>
            </a:r>
            <a:r>
              <a:rPr lang="en-GB" dirty="0" smtClean="0"/>
              <a:t>?                          Can you think of any drawbacks?</a:t>
            </a:r>
          </a:p>
          <a:p>
            <a:pPr marL="609600" indent="-609600">
              <a:buFontTx/>
              <a:buAutoNum type="arabicPeriod"/>
            </a:pPr>
            <a:r>
              <a:rPr lang="en-GB" dirty="0"/>
              <a:t>R</a:t>
            </a:r>
            <a:r>
              <a:rPr lang="en-GB" dirty="0" smtClean="0"/>
              <a:t>ead the briefing document I have produced for the University, what is the problem that they have as you understand it? How would you express it</a:t>
            </a:r>
            <a:r>
              <a:rPr lang="en-GB" smtClean="0"/>
              <a:t>, both </a:t>
            </a:r>
            <a:r>
              <a:rPr lang="en-GB" dirty="0" smtClean="0"/>
              <a:t>clearly and concisely as possible.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445</TotalTime>
  <Words>532</Words>
  <Application>Microsoft Office PowerPoint</Application>
  <PresentationFormat>On-screen Show (4:3)</PresentationFormat>
  <Paragraphs>80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Comic Sans MS</vt:lpstr>
      <vt:lpstr>Times New Roman</vt:lpstr>
      <vt:lpstr>Wingdings</vt:lpstr>
      <vt:lpstr>Office Theme</vt:lpstr>
      <vt:lpstr>Marketing Information Systems</vt:lpstr>
      <vt:lpstr>Can you produce a Marketing Information System (MKIS) in diagramatic form?</vt:lpstr>
      <vt:lpstr>Student Activity for next session</vt:lpstr>
      <vt:lpstr>WHAT WE LEARNT  FROM LAST TIME</vt:lpstr>
      <vt:lpstr>Why do we need  marketing research?</vt:lpstr>
      <vt:lpstr>Who will do the research?</vt:lpstr>
      <vt:lpstr>MANAGING MARKETING RESEARCH </vt:lpstr>
      <vt:lpstr>MARKETING RESEARCH</vt:lpstr>
      <vt:lpstr>The brief</vt:lpstr>
      <vt:lpstr> MARKETING RESEARCH DEVELOPING THE BRIEF for the AGENCY </vt:lpstr>
      <vt:lpstr>MARKETING RESEARCH</vt:lpstr>
      <vt:lpstr>The proposal – an overview</vt:lpstr>
      <vt:lpstr>The role of the proposal</vt:lpstr>
      <vt:lpstr> MARKETING RESEARCH THE PROPOSAL for the CLIENT </vt:lpstr>
      <vt:lpstr>MARKETING RESEARCH</vt:lpstr>
      <vt:lpstr>STUDENT TASKS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RESEARCH</dc:title>
  <dc:creator>bus-wf</dc:creator>
  <cp:lastModifiedBy>Will Fleming</cp:lastModifiedBy>
  <cp:revision>36</cp:revision>
  <cp:lastPrinted>2017-11-08T12:30:06Z</cp:lastPrinted>
  <dcterms:created xsi:type="dcterms:W3CDTF">2003-02-24T09:09:18Z</dcterms:created>
  <dcterms:modified xsi:type="dcterms:W3CDTF">2017-11-09T12:07:23Z</dcterms:modified>
</cp:coreProperties>
</file>