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2"/>
  </p:notesMasterIdLst>
  <p:handoutMasterIdLst>
    <p:handoutMasterId r:id="rId13"/>
  </p:handoutMasterIdLst>
  <p:sldIdLst>
    <p:sldId id="317" r:id="rId5"/>
    <p:sldId id="307" r:id="rId6"/>
    <p:sldId id="325" r:id="rId7"/>
    <p:sldId id="345" r:id="rId8"/>
    <p:sldId id="335" r:id="rId9"/>
    <p:sldId id="336" r:id="rId10"/>
    <p:sldId id="33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36A58"/>
    <a:srgbClr val="505A47"/>
    <a:srgbClr val="D1D8B7"/>
    <a:srgbClr val="A09D79"/>
    <a:srgbClr val="AD5C4D"/>
    <a:srgbClr val="543E35"/>
    <a:srgbClr val="637700"/>
    <a:srgbClr val="FFF4ED"/>
    <a:srgbClr val="5E6A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405" autoAdjust="0"/>
  </p:normalViewPr>
  <p:slideViewPr>
    <p:cSldViewPr snapToGrid="0">
      <p:cViewPr varScale="1">
        <p:scale>
          <a:sx n="116" d="100"/>
          <a:sy n="116" d="100"/>
        </p:scale>
        <p:origin x="102" y="174"/>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8/10/relationships/authors" Target="author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3/17/2026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3/17/2026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US" dirty="0">
                <a:latin typeface="Arial" panose="020B0604020202020204" pitchFamily="34" charset="0"/>
                <a:cs typeface="Arial" panose="020B0604020202020204" pitchFamily="34" charset="0"/>
              </a:rPr>
              <a:t>Corporation Tax</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Part 3</a:t>
            </a: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1001467" y="914400"/>
            <a:ext cx="5641848" cy="5029200"/>
          </a:xfrm>
        </p:spPr>
        <p:txBody>
          <a:bodyPr/>
          <a:lstStyle/>
          <a:p>
            <a:r>
              <a:rPr lang="en-US" dirty="0"/>
              <a:t>Today’s Lecture will cover:</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1670286332"/>
              </p:ext>
            </p:extLst>
          </p:nvPr>
        </p:nvGraphicFramePr>
        <p:xfrm>
          <a:off x="6182093" y="1143000"/>
          <a:ext cx="5641847" cy="4614818"/>
        </p:xfrm>
        <a:graphic>
          <a:graphicData uri="http://schemas.openxmlformats.org/drawingml/2006/table">
            <a:tbl>
              <a:tblPr firstRow="1" bandRow="1"/>
              <a:tblGrid>
                <a:gridCol w="5641847">
                  <a:extLst>
                    <a:ext uri="{9D8B030D-6E8A-4147-A177-3AD203B41FA5}">
                      <a16:colId xmlns:a16="http://schemas.microsoft.com/office/drawing/2014/main" val="1563570424"/>
                    </a:ext>
                  </a:extLst>
                </a:gridCol>
              </a:tblGrid>
              <a:tr h="78279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latin typeface="Arial" panose="020B0604020202020204" pitchFamily="34" charset="0"/>
                          <a:cs typeface="Arial" panose="020B0604020202020204" pitchFamily="34" charset="0"/>
                        </a:rPr>
                        <a:t>Tax Adjusted Trading Profit - </a:t>
                      </a:r>
                      <a:r>
                        <a:rPr lang="en-US" sz="2400" b="0" dirty="0" err="1">
                          <a:latin typeface="Arial" panose="020B0604020202020204" pitchFamily="34" charset="0"/>
                          <a:cs typeface="Arial" panose="020B0604020202020204" pitchFamily="34" charset="0"/>
                        </a:rPr>
                        <a:t>Organisations</a:t>
                      </a:r>
                      <a:endParaRPr lang="en-US" sz="2400" b="0" dirty="0">
                        <a:latin typeface="Arial" panose="020B0604020202020204" pitchFamily="34" charset="0"/>
                        <a:cs typeface="Arial" panose="020B0604020202020204" pitchFamily="34" charset="0"/>
                      </a:endParaRP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979008">
                <a:tc>
                  <a:txBody>
                    <a:bodyPr/>
                    <a:lstStyle/>
                    <a:p>
                      <a:pPr algn="r"/>
                      <a:r>
                        <a:rPr lang="en-US" sz="2400" b="0" dirty="0">
                          <a:latin typeface="Arial" panose="020B0604020202020204" pitchFamily="34" charset="0"/>
                          <a:cs typeface="Arial" panose="020B0604020202020204" pitchFamily="34" charset="0"/>
                        </a:rPr>
                        <a:t>Property Income</a:t>
                      </a: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998987">
                <a:tc>
                  <a:txBody>
                    <a:bodyPr/>
                    <a:lstStyle/>
                    <a:p>
                      <a:pPr algn="r"/>
                      <a:r>
                        <a:rPr lang="en-US" sz="2400" b="0" dirty="0">
                          <a:latin typeface="Arial" panose="020B0604020202020204" pitchFamily="34" charset="0"/>
                          <a:cs typeface="Arial" panose="020B0604020202020204" pitchFamily="34" charset="0"/>
                        </a:rPr>
                        <a:t>Interest Income</a:t>
                      </a: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95902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latin typeface="Arial" panose="020B0604020202020204" pitchFamily="34" charset="0"/>
                          <a:cs typeface="Arial" panose="020B0604020202020204" pitchFamily="34" charset="0"/>
                        </a:rPr>
                        <a:t>Qualifying Charitable Donations</a:t>
                      </a: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85483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89CA-A4BE-410B-662D-61B9FFA17F83}"/>
              </a:ext>
            </a:extLst>
          </p:cNvPr>
          <p:cNvSpPr>
            <a:spLocks noGrp="1"/>
          </p:cNvSpPr>
          <p:nvPr>
            <p:ph type="title"/>
          </p:nvPr>
        </p:nvSpPr>
        <p:spPr>
          <a:xfrm>
            <a:off x="224287" y="57509"/>
            <a:ext cx="10360152" cy="914400"/>
          </a:xfrm>
        </p:spPr>
        <p:txBody>
          <a:bodyPr/>
          <a:lstStyle/>
          <a:p>
            <a:r>
              <a:rPr lang="en-GB" dirty="0">
                <a:latin typeface="Arial" panose="020B0604020202020204" pitchFamily="34" charset="0"/>
                <a:cs typeface="Arial" panose="020B0604020202020204" pitchFamily="34" charset="0"/>
              </a:rPr>
              <a:t>Property Income</a:t>
            </a:r>
            <a:endParaRPr lang="en-GB" dirty="0"/>
          </a:p>
        </p:txBody>
      </p:sp>
      <p:sp>
        <p:nvSpPr>
          <p:cNvPr id="3" name="Content Placeholder 2">
            <a:extLst>
              <a:ext uri="{FF2B5EF4-FFF2-40B4-BE49-F238E27FC236}">
                <a16:creationId xmlns:a16="http://schemas.microsoft.com/office/drawing/2014/main" id="{60BF6480-CF2C-894A-FE6C-9BE72503DD16}"/>
              </a:ext>
            </a:extLst>
          </p:cNvPr>
          <p:cNvSpPr>
            <a:spLocks noGrp="1"/>
          </p:cNvSpPr>
          <p:nvPr>
            <p:ph sz="quarter" idx="13"/>
          </p:nvPr>
        </p:nvSpPr>
        <p:spPr>
          <a:xfrm>
            <a:off x="322053" y="1049950"/>
            <a:ext cx="4508740" cy="5457942"/>
          </a:xfrm>
        </p:spPr>
        <p:txBody>
          <a:bodyPr>
            <a:normAutofit/>
          </a:bodyPr>
          <a:lstStyle/>
          <a:p>
            <a:pPr marL="0" indent="0">
              <a:buNone/>
            </a:pPr>
            <a:r>
              <a:rPr lang="en-GB" b="1" dirty="0">
                <a:latin typeface="Arial" panose="020B0604020202020204" pitchFamily="34" charset="0"/>
                <a:cs typeface="Arial" panose="020B0604020202020204" pitchFamily="34" charset="0"/>
              </a:rPr>
              <a:t>Property income for organisations is very similar to that for individuals (we will look at individuals after Easter) but with some notable exceptions.</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Property income is always calculated on an accruals basis for the Accounting Period</a:t>
            </a:r>
          </a:p>
          <a:p>
            <a:pPr marL="0" indent="0">
              <a:buNone/>
            </a:pPr>
            <a:r>
              <a:rPr lang="en-GB" dirty="0">
                <a:latin typeface="Arial" panose="020B0604020202020204" pitchFamily="34" charset="0"/>
                <a:cs typeface="Arial" panose="020B0604020202020204" pitchFamily="34" charset="0"/>
              </a:rPr>
              <a:t>Interest payable on a loan to buy a rental property is fully deductible against interest income not property income under the non trading loan relationship rules.</a:t>
            </a:r>
          </a:p>
          <a:p>
            <a:pPr marL="0" indent="0">
              <a:buNone/>
            </a:pPr>
            <a:r>
              <a:rPr lang="en-GB" dirty="0">
                <a:latin typeface="Arial" panose="020B0604020202020204" pitchFamily="34" charset="0"/>
                <a:cs typeface="Arial" panose="020B0604020202020204" pitchFamily="34" charset="0"/>
              </a:rPr>
              <a:t>The restriction that applies to individuals on finance expense does not apply in corporate tax. </a:t>
            </a:r>
          </a:p>
          <a:p>
            <a:pPr marL="0" indent="0">
              <a:buNone/>
            </a:pPr>
            <a:endParaRPr lang="en-GB" dirty="0"/>
          </a:p>
        </p:txBody>
      </p:sp>
      <p:sp>
        <p:nvSpPr>
          <p:cNvPr id="4" name="Content Placeholder 3">
            <a:extLst>
              <a:ext uri="{FF2B5EF4-FFF2-40B4-BE49-F238E27FC236}">
                <a16:creationId xmlns:a16="http://schemas.microsoft.com/office/drawing/2014/main" id="{B12571E0-66B1-8C58-4844-E3305087CB52}"/>
              </a:ext>
            </a:extLst>
          </p:cNvPr>
          <p:cNvSpPr>
            <a:spLocks noGrp="1"/>
          </p:cNvSpPr>
          <p:nvPr>
            <p:ph sz="quarter" idx="12"/>
          </p:nvPr>
        </p:nvSpPr>
        <p:spPr>
          <a:xfrm>
            <a:off x="5817312" y="1426545"/>
            <a:ext cx="5693435" cy="5241986"/>
          </a:xfrm>
        </p:spPr>
        <p:txBody>
          <a:bodyPr>
            <a:normAutofit/>
          </a:bodyPr>
          <a:lstStyle/>
          <a:p>
            <a:r>
              <a:rPr lang="en-GB" dirty="0">
                <a:latin typeface="Arial" panose="020B0604020202020204" pitchFamily="34" charset="0"/>
                <a:cs typeface="Arial" panose="020B0604020202020204" pitchFamily="34" charset="0"/>
              </a:rPr>
              <a:t>There is no rent a room relief for companies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If a company makes a property business loss on its properties it must be offset in full against total profits before deduction of qualifying charitable donations of the current period – any unused donations paid are wasted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Any excess property business loss is carried forward and set off against any part of the total profits of the company – partial claims may be made and therefore avoid wasting any donations paid. </a:t>
            </a:r>
            <a:br>
              <a:rPr lang="en-GB" dirty="0">
                <a:latin typeface="Arial" panose="020B0604020202020204" pitchFamily="34" charset="0"/>
                <a:cs typeface="Arial" panose="020B0604020202020204" pitchFamily="34" charset="0"/>
              </a:rPr>
            </a:b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1258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14440-AC0D-E4AF-6EC2-61DCAA8C462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Interest Income</a:t>
            </a:r>
          </a:p>
        </p:txBody>
      </p:sp>
      <p:sp>
        <p:nvSpPr>
          <p:cNvPr id="3" name="Content Placeholder 2">
            <a:extLst>
              <a:ext uri="{FF2B5EF4-FFF2-40B4-BE49-F238E27FC236}">
                <a16:creationId xmlns:a16="http://schemas.microsoft.com/office/drawing/2014/main" id="{2C21C0F3-1401-D595-3AD4-7B1B275682E9}"/>
              </a:ext>
            </a:extLst>
          </p:cNvPr>
          <p:cNvSpPr>
            <a:spLocks noGrp="1"/>
          </p:cNvSpPr>
          <p:nvPr>
            <p:ph sz="quarter" idx="10"/>
          </p:nvPr>
        </p:nvSpPr>
        <p:spPr>
          <a:xfrm>
            <a:off x="914400" y="2039112"/>
            <a:ext cx="9630032" cy="3356576"/>
          </a:xfrm>
        </p:spPr>
        <p:txBody>
          <a:bodyPr>
            <a:normAutofit/>
          </a:bodyPr>
          <a:lstStyle/>
          <a:p>
            <a:pPr marL="457200" indent="-457200">
              <a:buAutoNum type="alphaLcParenBoth"/>
            </a:pPr>
            <a:r>
              <a:rPr lang="en-GB" dirty="0">
                <a:latin typeface="Arial" panose="020B0604020202020204" pitchFamily="34" charset="0"/>
                <a:cs typeface="Arial" panose="020B0604020202020204" pitchFamily="34" charset="0"/>
              </a:rPr>
              <a:t>All interest receivable is assessed as interest income on an accrual's basis</a:t>
            </a:r>
          </a:p>
          <a:p>
            <a:pPr marL="457200" indent="-457200">
              <a:buAutoNum type="alphaLcParenBoth"/>
            </a:pPr>
            <a:r>
              <a:rPr lang="en-GB" dirty="0">
                <a:latin typeface="Arial" panose="020B0604020202020204" pitchFamily="34" charset="0"/>
                <a:cs typeface="Arial" panose="020B0604020202020204" pitchFamily="34" charset="0"/>
              </a:rPr>
              <a:t>Companies receive all interest gross</a:t>
            </a:r>
          </a:p>
          <a:p>
            <a:pPr marL="457200" indent="-457200">
              <a:buAutoNum type="alphaLcParenBoth"/>
            </a:pPr>
            <a:r>
              <a:rPr lang="en-GB" dirty="0">
                <a:latin typeface="Arial" panose="020B0604020202020204" pitchFamily="34" charset="0"/>
                <a:cs typeface="Arial" panose="020B0604020202020204" pitchFamily="34" charset="0"/>
              </a:rPr>
              <a:t>Interest payable is deductible against tax adjusted trading profit if loan used for trading purposes e.g. to acquire property or plant and machinery to use in the trade, or to increase working capital</a:t>
            </a:r>
          </a:p>
          <a:p>
            <a:pPr marL="457200" indent="-457200">
              <a:buAutoNum type="alphaLcParenBoth"/>
            </a:pPr>
            <a:r>
              <a:rPr lang="en-GB" dirty="0">
                <a:latin typeface="Arial" panose="020B0604020202020204" pitchFamily="34" charset="0"/>
                <a:cs typeface="Arial" panose="020B0604020202020204" pitchFamily="34" charset="0"/>
              </a:rPr>
              <a:t>If the loan is used for non trading purposes, then it is deductible against interest income.  It is relievable on an accrual's basis.  The main examples of non-trading loans are those taken out to acquire a rental/investment property, as stated above or to acquire shares. </a:t>
            </a:r>
          </a:p>
        </p:txBody>
      </p:sp>
      <p:sp>
        <p:nvSpPr>
          <p:cNvPr id="4" name="Slide Number Placeholder 3">
            <a:extLst>
              <a:ext uri="{FF2B5EF4-FFF2-40B4-BE49-F238E27FC236}">
                <a16:creationId xmlns:a16="http://schemas.microsoft.com/office/drawing/2014/main" id="{5714D29B-7893-3FF6-D620-7D5BF2830986}"/>
              </a:ext>
            </a:extLst>
          </p:cNvPr>
          <p:cNvSpPr>
            <a:spLocks noGrp="1"/>
          </p:cNvSpPr>
          <p:nvPr>
            <p:ph type="sldNum" sz="quarter" idx="4"/>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2389627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EEE70-934C-372A-322C-AAD5D6479989}"/>
              </a:ext>
            </a:extLst>
          </p:cNvPr>
          <p:cNvSpPr>
            <a:spLocks noGrp="1"/>
          </p:cNvSpPr>
          <p:nvPr>
            <p:ph type="title"/>
          </p:nvPr>
        </p:nvSpPr>
        <p:spPr>
          <a:xfrm>
            <a:off x="453081" y="593125"/>
            <a:ext cx="7534656" cy="189470"/>
          </a:xfrm>
        </p:spPr>
        <p:txBody>
          <a:bodyPr/>
          <a:lstStyle/>
          <a:p>
            <a:r>
              <a:rPr lang="en-GB" dirty="0">
                <a:latin typeface="Arial" panose="020B0604020202020204" pitchFamily="34" charset="0"/>
                <a:cs typeface="Arial" panose="020B0604020202020204" pitchFamily="34" charset="0"/>
              </a:rPr>
              <a:t>Qualifying Charitable Donations</a:t>
            </a:r>
          </a:p>
        </p:txBody>
      </p:sp>
      <p:sp>
        <p:nvSpPr>
          <p:cNvPr id="3" name="Content Placeholder 2">
            <a:extLst>
              <a:ext uri="{FF2B5EF4-FFF2-40B4-BE49-F238E27FC236}">
                <a16:creationId xmlns:a16="http://schemas.microsoft.com/office/drawing/2014/main" id="{CF2A5CAA-EE18-6CB6-BFBD-BE5FD6576527}"/>
              </a:ext>
            </a:extLst>
          </p:cNvPr>
          <p:cNvSpPr>
            <a:spLocks noGrp="1"/>
          </p:cNvSpPr>
          <p:nvPr>
            <p:ph sz="quarter" idx="10"/>
          </p:nvPr>
        </p:nvSpPr>
        <p:spPr>
          <a:xfrm>
            <a:off x="551935" y="856735"/>
            <a:ext cx="10801865" cy="5214551"/>
          </a:xfrm>
        </p:spPr>
        <p:txBody>
          <a:bodyPr>
            <a:noAutofit/>
          </a:bodyPr>
          <a:lstStyle/>
          <a:p>
            <a:pPr marL="0" indent="0">
              <a:lnSpc>
                <a:spcPct val="120000"/>
              </a:lnSpc>
              <a:buNone/>
            </a:pPr>
            <a:r>
              <a:rPr lang="en-GB" sz="1800" dirty="0">
                <a:latin typeface="Arial" panose="020B0604020202020204" pitchFamily="34" charset="0"/>
                <a:cs typeface="Arial" panose="020B0604020202020204" pitchFamily="34" charset="0"/>
              </a:rPr>
              <a:t>For companies to ensure tax relief is achieved on their charitable donations they should make such payments under the qualifying donations system.</a:t>
            </a:r>
          </a:p>
          <a:p>
            <a:pPr marL="0" indent="0">
              <a:lnSpc>
                <a:spcPct val="120000"/>
              </a:lnSpc>
              <a:buNone/>
            </a:pPr>
            <a:endParaRPr lang="en-GB" sz="1800" b="1" dirty="0">
              <a:latin typeface="Arial" panose="020B0604020202020204" pitchFamily="34" charset="0"/>
              <a:cs typeface="Arial" panose="020B0604020202020204" pitchFamily="34" charset="0"/>
            </a:endParaRPr>
          </a:p>
          <a:p>
            <a:pPr marL="0" indent="0">
              <a:lnSpc>
                <a:spcPct val="120000"/>
              </a:lnSpc>
              <a:buNone/>
            </a:pPr>
            <a:r>
              <a:rPr lang="en-GB" sz="1800" b="1" dirty="0">
                <a:latin typeface="Arial" panose="020B0604020202020204" pitchFamily="34" charset="0"/>
                <a:cs typeface="Arial" panose="020B0604020202020204" pitchFamily="34" charset="0"/>
              </a:rPr>
              <a:t>The payment is GROSS and deductible on a paid basis.  Thus, in the adjustment of trading profit any such payments should be added back and instead included as a separate deduction on the Corporation Tac computation. </a:t>
            </a:r>
          </a:p>
          <a:p>
            <a:pPr marL="0" indent="0">
              <a:lnSpc>
                <a:spcPct val="120000"/>
              </a:lnSpc>
              <a:buNone/>
            </a:pPr>
            <a:endParaRPr lang="en-GB" sz="1800" dirty="0">
              <a:latin typeface="Arial" panose="020B0604020202020204" pitchFamily="34" charset="0"/>
              <a:cs typeface="Arial" panose="020B0604020202020204" pitchFamily="34" charset="0"/>
            </a:endParaRPr>
          </a:p>
          <a:p>
            <a:pPr marL="0" indent="0">
              <a:lnSpc>
                <a:spcPct val="120000"/>
              </a:lnSpc>
              <a:buNone/>
            </a:pPr>
            <a:r>
              <a:rPr lang="en-GB" sz="1800" dirty="0">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8546B347-59EE-7604-6319-5D05629B9299}"/>
              </a:ext>
            </a:extLst>
          </p:cNvPr>
          <p:cNvSpPr>
            <a:spLocks noGrp="1"/>
          </p:cNvSpPr>
          <p:nvPr>
            <p:ph type="sldNum" sz="quarter" idx="4"/>
          </p:nvPr>
        </p:nvSpPr>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1409097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658E-C81E-C275-6053-18E51B1224E5}"/>
              </a:ext>
            </a:extLst>
          </p:cNvPr>
          <p:cNvSpPr>
            <a:spLocks noGrp="1"/>
          </p:cNvSpPr>
          <p:nvPr>
            <p:ph type="title"/>
          </p:nvPr>
        </p:nvSpPr>
        <p:spPr/>
        <p:txBody>
          <a:bodyPr/>
          <a:lstStyle/>
          <a:p>
            <a:pPr>
              <a:lnSpc>
                <a:spcPct val="120000"/>
              </a:lnSpc>
            </a:pPr>
            <a:r>
              <a:rPr lang="en-GB" dirty="0">
                <a:latin typeface="Arial" panose="020B0604020202020204" pitchFamily="34" charset="0"/>
                <a:cs typeface="Arial" panose="020B0604020202020204" pitchFamily="34" charset="0"/>
              </a:rPr>
              <a:t>Dividends</a:t>
            </a:r>
          </a:p>
        </p:txBody>
      </p:sp>
      <p:sp>
        <p:nvSpPr>
          <p:cNvPr id="3" name="Content Placeholder 2">
            <a:extLst>
              <a:ext uri="{FF2B5EF4-FFF2-40B4-BE49-F238E27FC236}">
                <a16:creationId xmlns:a16="http://schemas.microsoft.com/office/drawing/2014/main" id="{7CCEFC1E-75D4-299F-D3C7-83A490AB9E6A}"/>
              </a:ext>
            </a:extLst>
          </p:cNvPr>
          <p:cNvSpPr>
            <a:spLocks noGrp="1"/>
          </p:cNvSpPr>
          <p:nvPr>
            <p:ph sz="quarter" idx="10"/>
          </p:nvPr>
        </p:nvSpPr>
        <p:spPr>
          <a:xfrm>
            <a:off x="914399" y="2039112"/>
            <a:ext cx="9481751" cy="3356576"/>
          </a:xfrm>
        </p:spPr>
        <p:txBody>
          <a:bodyPr>
            <a:normAutofit/>
          </a:bodyPr>
          <a:lstStyle/>
          <a:p>
            <a:pPr marL="0" indent="0">
              <a:lnSpc>
                <a:spcPct val="120000"/>
              </a:lnSpc>
              <a:buNone/>
            </a:pPr>
            <a:r>
              <a:rPr lang="en-GB" dirty="0">
                <a:latin typeface="Arial" panose="020B0604020202020204" pitchFamily="34" charset="0"/>
                <a:cs typeface="Arial" panose="020B0604020202020204" pitchFamily="34" charset="0"/>
              </a:rPr>
              <a:t>Dividends received from UK and overseas companies are exempt corporation tax and never included as part of Taxable Total Profits. </a:t>
            </a:r>
          </a:p>
          <a:p>
            <a:pPr marL="0" indent="0">
              <a:buNone/>
            </a:pPr>
            <a:endParaRPr lang="en-GB" dirty="0"/>
          </a:p>
        </p:txBody>
      </p:sp>
      <p:sp>
        <p:nvSpPr>
          <p:cNvPr id="4" name="Slide Number Placeholder 3">
            <a:extLst>
              <a:ext uri="{FF2B5EF4-FFF2-40B4-BE49-F238E27FC236}">
                <a16:creationId xmlns:a16="http://schemas.microsoft.com/office/drawing/2014/main" id="{84C0700B-40C5-C172-C49B-EF0AF566206F}"/>
              </a:ext>
            </a:extLst>
          </p:cNvPr>
          <p:cNvSpPr>
            <a:spLocks noGrp="1"/>
          </p:cNvSpPr>
          <p:nvPr>
            <p:ph type="sldNum" sz="quarter" idx="4"/>
          </p:nvPr>
        </p:nvSpPr>
        <p:spPr/>
        <p:txBody>
          <a:bodyPr/>
          <a:lstStyle/>
          <a:p>
            <a:fld id="{58FB4751-880F-D840-AAA9-3A15815CC996}" type="slidenum">
              <a:rPr lang="en-US" smtClean="0"/>
              <a:pPr/>
              <a:t>6</a:t>
            </a:fld>
            <a:endParaRPr lang="en-US" dirty="0"/>
          </a:p>
        </p:txBody>
      </p:sp>
    </p:spTree>
    <p:extLst>
      <p:ext uri="{BB962C8B-B14F-4D97-AF65-F5344CB8AC3E}">
        <p14:creationId xmlns:p14="http://schemas.microsoft.com/office/powerpoint/2010/main" val="455854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2343E-FB03-FC1F-30AB-E55F5AD1CD80}"/>
              </a:ext>
            </a:extLst>
          </p:cNvPr>
          <p:cNvSpPr>
            <a:spLocks noGrp="1"/>
          </p:cNvSpPr>
          <p:nvPr>
            <p:ph type="title"/>
          </p:nvPr>
        </p:nvSpPr>
        <p:spPr>
          <a:xfrm>
            <a:off x="345989" y="90616"/>
            <a:ext cx="7534656" cy="914400"/>
          </a:xfrm>
        </p:spPr>
        <p:txBody>
          <a:bodyPr/>
          <a:lstStyle/>
          <a:p>
            <a:pPr>
              <a:lnSpc>
                <a:spcPct val="120000"/>
              </a:lnSpc>
            </a:pPr>
            <a:r>
              <a:rPr lang="en-GB" dirty="0">
                <a:latin typeface="Arial" panose="020B0604020202020204" pitchFamily="34" charset="0"/>
                <a:cs typeface="Arial" panose="020B0604020202020204" pitchFamily="34" charset="0"/>
              </a:rPr>
              <a:t>Example 1.</a:t>
            </a:r>
          </a:p>
        </p:txBody>
      </p:sp>
      <p:sp>
        <p:nvSpPr>
          <p:cNvPr id="3" name="Content Placeholder 2">
            <a:extLst>
              <a:ext uri="{FF2B5EF4-FFF2-40B4-BE49-F238E27FC236}">
                <a16:creationId xmlns:a16="http://schemas.microsoft.com/office/drawing/2014/main" id="{3A4D2013-E03D-EB0D-AA31-C266840E21E5}"/>
              </a:ext>
            </a:extLst>
          </p:cNvPr>
          <p:cNvSpPr>
            <a:spLocks noGrp="1"/>
          </p:cNvSpPr>
          <p:nvPr>
            <p:ph sz="quarter" idx="10"/>
          </p:nvPr>
        </p:nvSpPr>
        <p:spPr>
          <a:xfrm>
            <a:off x="914400" y="1095632"/>
            <a:ext cx="7150608" cy="4300056"/>
          </a:xfrm>
        </p:spPr>
        <p:txBody>
          <a:bodyPr>
            <a:normAutofit fontScale="85000" lnSpcReduction="20000"/>
          </a:bodyPr>
          <a:lstStyle/>
          <a:p>
            <a:pPr marL="0" indent="0">
              <a:lnSpc>
                <a:spcPct val="120000"/>
              </a:lnSpc>
              <a:buNone/>
            </a:pPr>
            <a:r>
              <a:rPr lang="en-GB" dirty="0">
                <a:latin typeface="Arial" panose="020B0604020202020204" pitchFamily="34" charset="0"/>
                <a:cs typeface="Arial" panose="020B0604020202020204" pitchFamily="34" charset="0"/>
              </a:rPr>
              <a:t>Westmorland ltd has the following income and outgoings for the year ending 31 March 2025</a:t>
            </a:r>
          </a:p>
          <a:p>
            <a:pPr marL="0" indent="0">
              <a:lnSpc>
                <a:spcPct val="120000"/>
              </a:lnSpc>
              <a:buNone/>
            </a:pPr>
            <a:r>
              <a:rPr lang="en-GB" dirty="0">
                <a:latin typeface="Arial" panose="020B0604020202020204" pitchFamily="34" charset="0"/>
                <a:cs typeface="Arial" panose="020B0604020202020204" pitchFamily="34" charset="0"/>
              </a:rPr>
              <a:t>					£</a:t>
            </a:r>
          </a:p>
          <a:p>
            <a:pPr marL="0" indent="0">
              <a:lnSpc>
                <a:spcPct val="100000"/>
              </a:lnSpc>
              <a:buNone/>
            </a:pPr>
            <a:r>
              <a:rPr lang="en-GB" dirty="0">
                <a:latin typeface="Arial" panose="020B0604020202020204" pitchFamily="34" charset="0"/>
                <a:cs typeface="Arial" panose="020B0604020202020204" pitchFamily="34" charset="0"/>
              </a:rPr>
              <a:t>Tax-adjusted trading profit			1,456,000</a:t>
            </a:r>
          </a:p>
          <a:p>
            <a:pPr marL="0" indent="0">
              <a:lnSpc>
                <a:spcPct val="100000"/>
              </a:lnSpc>
              <a:buNone/>
            </a:pPr>
            <a:r>
              <a:rPr lang="en-GB" dirty="0">
                <a:latin typeface="Arial" panose="020B0604020202020204" pitchFamily="34" charset="0"/>
                <a:cs typeface="Arial" panose="020B0604020202020204" pitchFamily="34" charset="0"/>
              </a:rPr>
              <a:t>Property Income				25,000</a:t>
            </a:r>
          </a:p>
          <a:p>
            <a:pPr marL="0" indent="0">
              <a:lnSpc>
                <a:spcPct val="100000"/>
              </a:lnSpc>
              <a:buNone/>
            </a:pPr>
            <a:r>
              <a:rPr lang="en-GB" dirty="0">
                <a:latin typeface="Arial" panose="020B0604020202020204" pitchFamily="34" charset="0"/>
                <a:cs typeface="Arial" panose="020B0604020202020204" pitchFamily="34" charset="0"/>
              </a:rPr>
              <a:t>Interest receivable				10,000</a:t>
            </a:r>
          </a:p>
          <a:p>
            <a:pPr marL="0" indent="0">
              <a:lnSpc>
                <a:spcPct val="100000"/>
              </a:lnSpc>
              <a:buNone/>
            </a:pPr>
            <a:r>
              <a:rPr lang="en-GB" dirty="0">
                <a:latin typeface="Arial" panose="020B0604020202020204" pitchFamily="34" charset="0"/>
                <a:cs typeface="Arial" panose="020B0604020202020204" pitchFamily="34" charset="0"/>
              </a:rPr>
              <a:t>Chargeable gains				37,500</a:t>
            </a:r>
          </a:p>
          <a:p>
            <a:pPr marL="0" indent="0">
              <a:lnSpc>
                <a:spcPct val="100000"/>
              </a:lnSpc>
              <a:buNone/>
            </a:pPr>
            <a:r>
              <a:rPr lang="en-GB" dirty="0">
                <a:latin typeface="Arial" panose="020B0604020202020204" pitchFamily="34" charset="0"/>
                <a:cs typeface="Arial" panose="020B0604020202020204" pitchFamily="34" charset="0"/>
              </a:rPr>
              <a:t>Capital losses				(2,500)</a:t>
            </a:r>
          </a:p>
          <a:p>
            <a:pPr marL="0" indent="0">
              <a:lnSpc>
                <a:spcPct val="100000"/>
              </a:lnSpc>
              <a:buNone/>
            </a:pPr>
            <a:r>
              <a:rPr lang="en-GB" dirty="0">
                <a:latin typeface="Arial" panose="020B0604020202020204" pitchFamily="34" charset="0"/>
                <a:cs typeface="Arial" panose="020B0604020202020204" pitchFamily="34" charset="0"/>
              </a:rPr>
              <a:t>Dividends from UK companies		14,400</a:t>
            </a:r>
          </a:p>
          <a:p>
            <a:pPr marL="0" indent="0">
              <a:lnSpc>
                <a:spcPct val="100000"/>
              </a:lnSpc>
              <a:buNone/>
            </a:pPr>
            <a:r>
              <a:rPr lang="en-GB" dirty="0">
                <a:latin typeface="Arial" panose="020B0604020202020204" pitchFamily="34" charset="0"/>
                <a:cs typeface="Arial" panose="020B0604020202020204" pitchFamily="34" charset="0"/>
              </a:rPr>
              <a:t>Qualifying charitable donations		(10,000)</a:t>
            </a:r>
          </a:p>
          <a:p>
            <a:pPr marL="0" indent="0">
              <a:lnSpc>
                <a:spcPct val="100000"/>
              </a:lnSpc>
              <a:buNone/>
            </a:pPr>
            <a:endParaRPr lang="en-GB" dirty="0">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Compute the Taxable Total Profits for the year ending 31 March 2025</a:t>
            </a:r>
          </a:p>
        </p:txBody>
      </p:sp>
      <p:sp>
        <p:nvSpPr>
          <p:cNvPr id="4" name="Slide Number Placeholder 3">
            <a:extLst>
              <a:ext uri="{FF2B5EF4-FFF2-40B4-BE49-F238E27FC236}">
                <a16:creationId xmlns:a16="http://schemas.microsoft.com/office/drawing/2014/main" id="{2AE6FC48-E6D0-BF3E-0564-D62E675097C0}"/>
              </a:ext>
            </a:extLst>
          </p:cNvPr>
          <p:cNvSpPr>
            <a:spLocks noGrp="1"/>
          </p:cNvSpPr>
          <p:nvPr>
            <p:ph type="sldNum" sz="quarter" idx="4"/>
          </p:nvPr>
        </p:nvSpPr>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1805639186"/>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{2280A8D6-3A2A-4B6D-BD4A-1917CDA2E2EB}TF1ed9553b-00c4-4092-846a-c8f7f2908f3beecd942f_win32-8e33096c3cfc</Template>
  <TotalTime>0</TotalTime>
  <Words>480</Words>
  <Application>Microsoft Office PowerPoint</Application>
  <PresentationFormat>Widescreen</PresentationFormat>
  <Paragraphs>48</Paragraphs>
  <Slides>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Courier New</vt:lpstr>
      <vt:lpstr>Gill Sans Nova Light</vt:lpstr>
      <vt:lpstr>Sagona Book</vt:lpstr>
      <vt:lpstr>Custom</vt:lpstr>
      <vt:lpstr>Corporation Tax Part 3</vt:lpstr>
      <vt:lpstr>Today’s Lecture will cover:</vt:lpstr>
      <vt:lpstr>Property Income</vt:lpstr>
      <vt:lpstr>Interest Income</vt:lpstr>
      <vt:lpstr>Qualifying Charitable Donations</vt:lpstr>
      <vt:lpstr>Dividends</vt:lpstr>
      <vt:lpstr>Example 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43</cp:revision>
  <dcterms:created xsi:type="dcterms:W3CDTF">2026-03-03T13:56:04Z</dcterms:created>
  <dcterms:modified xsi:type="dcterms:W3CDTF">2026-03-20T14:36:16Z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