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8.xml" ContentType="application/vnd.openxmlformats-officedocument.theme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theme/theme9.xml" ContentType="application/vnd.openxmlformats-officedocument.theme+xml"/>
  <Override PartName="/ppt/theme/theme10.xml" ContentType="application/vnd.openxmlformats-officedocument.theme+xml"/>
  <Override PartName="/ppt/theme/theme11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  <p:sldMasterId id="2147483780" r:id="rId2"/>
    <p:sldMasterId id="2147483792" r:id="rId3"/>
    <p:sldMasterId id="2147483804" r:id="rId4"/>
    <p:sldMasterId id="2147483816" r:id="rId5"/>
    <p:sldMasterId id="2147483828" r:id="rId6"/>
    <p:sldMasterId id="2147483840" r:id="rId7"/>
    <p:sldMasterId id="2147483852" r:id="rId8"/>
    <p:sldMasterId id="2147483864" r:id="rId9"/>
  </p:sldMasterIdLst>
  <p:notesMasterIdLst>
    <p:notesMasterId r:id="rId23"/>
  </p:notesMasterIdLst>
  <p:handoutMasterIdLst>
    <p:handoutMasterId r:id="rId24"/>
  </p:handoutMasterIdLst>
  <p:sldIdLst>
    <p:sldId id="25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</p:sldIdLst>
  <p:sldSz cx="9144000" cy="6858000" type="screen4x3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9A46"/>
    <a:srgbClr val="00CC00"/>
    <a:srgbClr val="FF9900"/>
    <a:srgbClr val="FFFF66"/>
    <a:srgbClr val="800000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867" autoAdjust="0"/>
    <p:restoredTop sz="90850" autoAdjust="0"/>
  </p:normalViewPr>
  <p:slideViewPr>
    <p:cSldViewPr>
      <p:cViewPr varScale="1">
        <p:scale>
          <a:sx n="71" d="100"/>
          <a:sy n="71" d="100"/>
        </p:scale>
        <p:origin x="1930" y="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5" d="100"/>
          <a:sy n="85" d="100"/>
        </p:scale>
        <p:origin x="-3198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/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26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2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tags" Target="tags/tag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7.xml"/><Relationship Id="rId20" Type="http://schemas.openxmlformats.org/officeDocument/2006/relationships/slide" Target="slides/slide11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2.xml"/><Relationship Id="rId24" Type="http://schemas.openxmlformats.org/officeDocument/2006/relationships/handoutMaster" Target="handoutMasters/handoutMaster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6.xml"/><Relationship Id="rId23" Type="http://schemas.openxmlformats.org/officeDocument/2006/relationships/notesMaster" Target="notesMasters/notesMaster1.xml"/><Relationship Id="rId28" Type="http://schemas.openxmlformats.org/officeDocument/2006/relationships/theme" Target="theme/theme1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" Target="slides/slide5.xml"/><Relationship Id="rId22" Type="http://schemas.openxmlformats.org/officeDocument/2006/relationships/slide" Target="slides/slide13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1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4903CD-FCCC-4FC0-9966-9444F692D80E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7D8732-DA2D-4588-B717-363D6187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342761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25B7CD-052F-43AF-9589-E9C0B2708D40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94F88D-5672-4D13-9F93-5210D3BC47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62666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B3A1FA-96EE-DC3D-3737-F1B8B53D31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1A0FED2-4A6E-95D4-4E18-CF5EDA9329B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7F91E81-D97E-CCA4-2042-9407FA2667F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7C74D9-7746-F59A-95DC-B4E013BC4FB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94F88D-5672-4D13-9F93-5210D3BC47F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77745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EABC-D766-4322-8E78-B830FAE35C72}" type="datetime4">
              <a:rPr lang="en-US" smtClean="0"/>
              <a:pPr/>
              <a:t>October 29,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33F43-3E86-47E4-BFBB-2476D384E1C6}" type="datetime4">
              <a:rPr lang="en-US" smtClean="0"/>
              <a:pPr/>
              <a:t>October 29,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663BA-01FC-4367-B6F3-ABB2645D55F1}" type="datetime4">
              <a:rPr lang="en-US" smtClean="0"/>
              <a:pPr/>
              <a:t>October 29, 2025</a:t>
            </a:fld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19C71-EC74-44AF-B27E-FC7DC3C3A61D}" type="datetime4">
              <a:rPr lang="en-US" smtClean="0"/>
              <a:pPr/>
              <a:t>October 29,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CDA29-3CBE-48EA-92AE-A996835462BA}" type="datetime4">
              <a:rPr lang="en-US" smtClean="0"/>
              <a:pPr/>
              <a:t>October 29,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EC054-3869-4501-B163-1BBFDE8DCE04}" type="datetime4">
              <a:rPr lang="en-US" smtClean="0"/>
              <a:pPr/>
              <a:t>October 29,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3D831-56C1-49CF-8EF7-8B9A98402BCD}" type="datetime4">
              <a:rPr lang="en-US" smtClean="0"/>
              <a:pPr/>
              <a:t>October 29,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5615-7F4F-4584-84D5-CC95918C321F}" type="datetime4">
              <a:rPr lang="en-US" smtClean="0"/>
              <a:pPr/>
              <a:t>October 29,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EA923-9BEE-48CE-9F28-5B525F399BAD}" type="datetime4">
              <a:rPr lang="en-US" smtClean="0"/>
              <a:pPr/>
              <a:t>October 29,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1F9E-604E-4343-9F29-EF72E8231CAD}" type="datetime4">
              <a:rPr lang="en-US" smtClean="0"/>
              <a:pPr/>
              <a:t>October 29,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8E1CE-37F8-4102-8DF9-852A0A51F293}" type="datetime4">
              <a:rPr lang="en-US" smtClean="0"/>
              <a:pPr/>
              <a:t>October 29,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EABC-D766-4322-8E78-B830FAE35C72}" type="datetime4">
              <a:rPr lang="en-US" smtClean="0"/>
              <a:pPr/>
              <a:t>October 29,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33F43-3E86-47E4-BFBB-2476D384E1C6}" type="datetime4">
              <a:rPr lang="en-US" smtClean="0"/>
              <a:pPr/>
              <a:t>October 29,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663BA-01FC-4367-B6F3-ABB2645D55F1}" type="datetime4">
              <a:rPr lang="en-US" smtClean="0"/>
              <a:pPr/>
              <a:t>October 29, 2025</a:t>
            </a:fld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19C71-EC74-44AF-B27E-FC7DC3C3A61D}" type="datetime4">
              <a:rPr lang="en-US" smtClean="0"/>
              <a:pPr/>
              <a:t>October 29,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CDA29-3CBE-48EA-92AE-A996835462BA}" type="datetime4">
              <a:rPr lang="en-US" smtClean="0"/>
              <a:pPr/>
              <a:t>October 29,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EC054-3869-4501-B163-1BBFDE8DCE04}" type="datetime4">
              <a:rPr lang="en-US" smtClean="0"/>
              <a:pPr/>
              <a:t>October 29,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3D831-56C1-49CF-8EF7-8B9A98402BCD}" type="datetime4">
              <a:rPr lang="en-US" smtClean="0"/>
              <a:pPr/>
              <a:t>October 29,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5615-7F4F-4584-84D5-CC95918C321F}" type="datetime4">
              <a:rPr lang="en-US" smtClean="0"/>
              <a:pPr/>
              <a:t>October 29,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EA923-9BEE-48CE-9F28-5B525F399BAD}" type="datetime4">
              <a:rPr lang="en-US" smtClean="0"/>
              <a:pPr/>
              <a:t>October 29,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1F9E-604E-4343-9F29-EF72E8231CAD}" type="datetime4">
              <a:rPr lang="en-US" smtClean="0"/>
              <a:pPr/>
              <a:t>October 29,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8E1CE-37F8-4102-8DF9-852A0A51F293}" type="datetime4">
              <a:rPr lang="en-US" smtClean="0"/>
              <a:pPr/>
              <a:t>October 29,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105428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951515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79064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120438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24998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13424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42560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526632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946324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32183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13805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EABC-D766-4322-8E78-B830FAE35C72}" type="datetime4">
              <a:rPr lang="en-US" smtClean="0"/>
              <a:pPr/>
              <a:t>October 29,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33F43-3E86-47E4-BFBB-2476D384E1C6}" type="datetime4">
              <a:rPr lang="en-US" smtClean="0"/>
              <a:pPr/>
              <a:t>October 29,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663BA-01FC-4367-B6F3-ABB2645D55F1}" type="datetime4">
              <a:rPr lang="en-US" smtClean="0"/>
              <a:pPr/>
              <a:t>October 29, 2025</a:t>
            </a:fld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19C71-EC74-44AF-B27E-FC7DC3C3A61D}" type="datetime4">
              <a:rPr lang="en-US" smtClean="0"/>
              <a:pPr/>
              <a:t>October 29,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CDA29-3CBE-48EA-92AE-A996835462BA}" type="datetime4">
              <a:rPr lang="en-US" smtClean="0"/>
              <a:pPr/>
              <a:t>October 29,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EC054-3869-4501-B163-1BBFDE8DCE04}" type="datetime4">
              <a:rPr lang="en-US" smtClean="0"/>
              <a:pPr/>
              <a:t>October 29,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3D831-56C1-49CF-8EF7-8B9A98402BCD}" type="datetime4">
              <a:rPr lang="en-US" smtClean="0"/>
              <a:pPr/>
              <a:t>October 29,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5615-7F4F-4584-84D5-CC95918C321F}" type="datetime4">
              <a:rPr lang="en-US" smtClean="0"/>
              <a:pPr/>
              <a:t>October 29,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EA923-9BEE-48CE-9F28-5B525F399BAD}" type="datetime4">
              <a:rPr lang="en-US" smtClean="0"/>
              <a:pPr/>
              <a:t>October 29,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1F9E-604E-4343-9F29-EF72E8231CAD}" type="datetime4">
              <a:rPr lang="en-US" smtClean="0"/>
              <a:pPr/>
              <a:t>October 29,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8E1CE-37F8-4102-8DF9-852A0A51F293}" type="datetime4">
              <a:rPr lang="en-US" smtClean="0"/>
              <a:pPr/>
              <a:t>October 29,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1054282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9515151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79064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120438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24998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13424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425606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5266326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9463243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32183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138058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065BE-0657-4A47-90AD-C21C55E16B19}" type="datetime4">
              <a:rPr lang="en-US" smtClean="0"/>
              <a:pPr/>
              <a:t>October 29,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BB8AF-C16A-4836-A92D-61834B5F0BA5}" type="datetime4">
              <a:rPr lang="en-US" smtClean="0"/>
              <a:pPr/>
              <a:t>October 29,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D2193-4505-4A75-99BB-880C6989A757}" type="datetime4">
              <a:rPr lang="en-US" smtClean="0"/>
              <a:pPr/>
              <a:t>October 29,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A18F4-33C3-445B-924C-31108C51719C}" type="datetime4">
              <a:rPr lang="en-US" smtClean="0"/>
              <a:pPr/>
              <a:t>October 29,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7543A-E259-478F-9E0D-57BA40E442B7}" type="datetime4">
              <a:rPr lang="en-US" smtClean="0"/>
              <a:pPr/>
              <a:t>October 29,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B012D-77A1-44B0-BB26-329BA1EE55C9}" type="datetime4">
              <a:rPr lang="en-US" smtClean="0"/>
              <a:pPr/>
              <a:t>October 29,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7499E-3031-413E-B01E-B94970708CAA}" type="datetime4">
              <a:rPr lang="en-US" smtClean="0"/>
              <a:pPr/>
              <a:t>October 29,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EAB0C-2220-4D0E-A0DD-DB7FA0F742F4}" type="datetime4">
              <a:rPr lang="en-US" smtClean="0"/>
              <a:pPr/>
              <a:t>October 29,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754ED01-E2A0-4C1E-8E21-014B9904157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16D63-31BF-4B94-B6C5-E20B2C63F515}" type="datetime4">
              <a:rPr lang="en-US" smtClean="0"/>
              <a:pPr/>
              <a:t>October 29,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C3AA4-67BE-44F7-809A-3582401494AF}" type="datetime4">
              <a:rPr lang="en-US" smtClean="0"/>
              <a:pPr/>
              <a:t>October 29,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72EEB-1769-4776-AD69-E7C1260563EB}" type="datetime4">
              <a:rPr lang="en-US" smtClean="0"/>
              <a:pPr/>
              <a:t>October 29,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065BE-0657-4A47-90AD-C21C55E16B19}" type="datetime4">
              <a:rPr lang="en-US" smtClean="0"/>
              <a:pPr/>
              <a:t>October 29,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BB8AF-C16A-4836-A92D-61834B5F0BA5}" type="datetime4">
              <a:rPr lang="en-US" smtClean="0"/>
              <a:pPr/>
              <a:t>October 29,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D2193-4505-4A75-99BB-880C6989A757}" type="datetime4">
              <a:rPr lang="en-US" smtClean="0"/>
              <a:pPr/>
              <a:t>October 29,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A18F4-33C3-445B-924C-31108C51719C}" type="datetime4">
              <a:rPr lang="en-US" smtClean="0"/>
              <a:pPr/>
              <a:t>October 29,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7543A-E259-478F-9E0D-57BA40E442B7}" type="datetime4">
              <a:rPr lang="en-US" smtClean="0"/>
              <a:pPr/>
              <a:t>October 29,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B012D-77A1-44B0-BB26-329BA1EE55C9}" type="datetime4">
              <a:rPr lang="en-US" smtClean="0"/>
              <a:pPr/>
              <a:t>October 29,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7499E-3031-413E-B01E-B94970708CAA}" type="datetime4">
              <a:rPr lang="en-US" smtClean="0"/>
              <a:pPr/>
              <a:t>October 29,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EAB0C-2220-4D0E-A0DD-DB7FA0F742F4}" type="datetime4">
              <a:rPr lang="en-US" smtClean="0"/>
              <a:pPr/>
              <a:t>October 29,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754ED01-E2A0-4C1E-8E21-014B9904157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16D63-31BF-4B94-B6C5-E20B2C63F515}" type="datetime4">
              <a:rPr lang="en-US" smtClean="0"/>
              <a:pPr/>
              <a:t>October 29,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C3AA4-67BE-44F7-809A-3582401494AF}" type="datetime4">
              <a:rPr lang="en-US" smtClean="0"/>
              <a:pPr/>
              <a:t>October 29,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72EEB-1769-4776-AD69-E7C1260563EB}" type="datetime4">
              <a:rPr lang="en-US" smtClean="0"/>
              <a:pPr/>
              <a:t>October 29,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EABC-D766-4322-8E78-B830FAE35C72}" type="datetime4">
              <a:rPr lang="en-US" smtClean="0"/>
              <a:pPr/>
              <a:t>October 29,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33F43-3E86-47E4-BFBB-2476D384E1C6}" type="datetime4">
              <a:rPr lang="en-US" smtClean="0"/>
              <a:pPr/>
              <a:t>October 29,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663BA-01FC-4367-B6F3-ABB2645D55F1}" type="datetime4">
              <a:rPr lang="en-US" smtClean="0"/>
              <a:pPr/>
              <a:t>October 29,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19C71-EC74-44AF-B27E-FC7DC3C3A61D}" type="datetime4">
              <a:rPr lang="en-US" smtClean="0"/>
              <a:pPr/>
              <a:t>October 29,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CDA29-3CBE-48EA-92AE-A996835462BA}" type="datetime4">
              <a:rPr lang="en-US" smtClean="0"/>
              <a:pPr/>
              <a:t>October 29,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EC054-3869-4501-B163-1BBFDE8DCE04}" type="datetime4">
              <a:rPr lang="en-US" smtClean="0"/>
              <a:pPr/>
              <a:t>October 29,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3D831-56C1-49CF-8EF7-8B9A98402BCD}" type="datetime4">
              <a:rPr lang="en-US" smtClean="0"/>
              <a:pPr/>
              <a:t>October 29,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5615-7F4F-4584-84D5-CC95918C321F}" type="datetime4">
              <a:rPr lang="en-US" smtClean="0"/>
              <a:pPr/>
              <a:t>October 29,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EA923-9BEE-48CE-9F28-5B525F399BAD}" type="datetime4">
              <a:rPr lang="en-US" smtClean="0"/>
              <a:pPr/>
              <a:t>October 29,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1F9E-604E-4343-9F29-EF72E8231CAD}" type="datetime4">
              <a:rPr lang="en-US" smtClean="0"/>
              <a:pPr/>
              <a:t>October 29,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8E1CE-37F8-4102-8DF9-852A0A51F293}" type="datetime4">
              <a:rPr lang="en-US" smtClean="0"/>
              <a:pPr/>
              <a:t>October 29,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Rounded Rectangle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EABC-D766-4322-8E78-B830FAE35C72}" type="datetime4">
              <a:rPr lang="en-US" smtClean="0"/>
              <a:pPr/>
              <a:t>October 29, 2025</a:t>
            </a:fld>
            <a:endParaRPr lang="en-US" dirty="0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en-US" dirty="0"/>
              <a:t>Click to edit Master title style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1200"/>
            <a:ext cx="8290800" cy="1371600"/>
          </a:xfrm>
        </p:spPr>
        <p:txBody>
          <a:bodyPr anchor="ctr" anchorCtr="0"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33F43-3E86-47E4-BFBB-2476D384E1C6}" type="datetime4">
              <a:rPr lang="en-US" smtClean="0"/>
              <a:pPr/>
              <a:t>October 29,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914400" y="1522800"/>
            <a:ext cx="7772400" cy="5144700"/>
          </a:xfrm>
        </p:spPr>
        <p:txBody>
          <a:bodyPr vert="horz">
            <a:normAutofit/>
          </a:bodyPr>
          <a:lstStyle>
            <a:lvl1pPr>
              <a:lnSpc>
                <a:spcPct val="100000"/>
              </a:lnSpc>
              <a:defRPr sz="3200"/>
            </a:lvl1pPr>
            <a:lvl2pPr marL="548640" indent="-228600">
              <a:lnSpc>
                <a:spcPct val="100000"/>
              </a:lnSpc>
              <a:buSzPct val="75000"/>
              <a:buFont typeface="Wingdings" panose="05000000000000000000" pitchFamily="2" charset="2"/>
              <a:buChar char="Ø"/>
              <a:defRPr sz="2800"/>
            </a:lvl2pPr>
            <a:lvl3pPr marL="822960" indent="-228600">
              <a:lnSpc>
                <a:spcPct val="100000"/>
              </a:lnSpc>
              <a:buClr>
                <a:schemeClr val="accent2">
                  <a:lumMod val="60000"/>
                  <a:lumOff val="40000"/>
                </a:schemeClr>
              </a:buClr>
              <a:buSzPct val="70000"/>
              <a:buFont typeface="Wingdings" panose="05000000000000000000" pitchFamily="2" charset="2"/>
              <a:buChar char="ü"/>
              <a:defRPr sz="2400"/>
            </a:lvl3pPr>
            <a:lvl4pPr marL="1097280" indent="-228600">
              <a:lnSpc>
                <a:spcPct val="100000"/>
              </a:lnSpc>
              <a:buSzPct val="65000"/>
              <a:buFont typeface="Courier New" panose="02070309020205020404" pitchFamily="49" charset="0"/>
              <a:buChar char="o"/>
              <a:defRPr sz="2400"/>
            </a:lvl4pPr>
            <a:lvl5pPr>
              <a:lnSpc>
                <a:spcPct val="100000"/>
              </a:lnSpc>
              <a:defRPr sz="2400"/>
            </a:lvl5pPr>
          </a:lstStyle>
          <a:p>
            <a:pPr lvl="0" eaLnBrk="1" latinLnBrk="0" hangingPunct="1"/>
            <a:r>
              <a:rPr lang="en-US" dirty="0"/>
              <a:t>Click to edit Master text styles</a:t>
            </a:r>
          </a:p>
          <a:p>
            <a:pPr lvl="1" eaLnBrk="1" latinLnBrk="0" hangingPunct="1"/>
            <a:r>
              <a:rPr lang="en-US" dirty="0"/>
              <a:t>Second level</a:t>
            </a:r>
          </a:p>
          <a:p>
            <a:pPr lvl="2" eaLnBrk="1" latinLnBrk="0" hangingPunct="1"/>
            <a:r>
              <a:rPr lang="en-US" dirty="0"/>
              <a:t>Third level</a:t>
            </a:r>
          </a:p>
          <a:p>
            <a:pPr lvl="3" eaLnBrk="1" latinLnBrk="0" hangingPunct="1"/>
            <a:r>
              <a:rPr lang="en-US" dirty="0"/>
              <a:t>Fourth level</a:t>
            </a:r>
          </a:p>
          <a:p>
            <a:pPr lvl="4" eaLnBrk="1" latinLnBrk="0" hangingPunct="1"/>
            <a:r>
              <a:rPr lang="en-US" dirty="0"/>
              <a:t>Fifth level</a:t>
            </a:r>
            <a:endParaRPr kumimoji="0" lang="en-US" dirty="0"/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88454" y="1412776"/>
            <a:ext cx="8964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Rounded Rectangle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663BA-01FC-4367-B6F3-ABB2645D55F1}" type="datetime4">
              <a:rPr lang="en-US" smtClean="0"/>
              <a:pPr/>
              <a:t>October 29,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19C71-EC74-44AF-B27E-FC7DC3C3A61D}" type="datetime4">
              <a:rPr lang="en-US" smtClean="0"/>
              <a:pPr/>
              <a:t>October 29,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CDA29-3CBE-48EA-92AE-A996835462BA}" type="datetime4">
              <a:rPr lang="en-US" smtClean="0"/>
              <a:pPr/>
              <a:t>October 29,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EC054-3869-4501-B163-1BBFDE8DCE04}" type="datetime4">
              <a:rPr lang="en-US" smtClean="0"/>
              <a:pPr/>
              <a:t>October 29,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3D831-56C1-49CF-8EF7-8B9A98402BCD}" type="datetime4">
              <a:rPr lang="en-US" smtClean="0"/>
              <a:pPr/>
              <a:t>October 29,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5615-7F4F-4584-84D5-CC95918C321F}" type="datetime4">
              <a:rPr lang="en-US" smtClean="0"/>
              <a:pPr/>
              <a:t>October 29,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EA923-9BEE-48CE-9F28-5B525F399BAD}" type="datetime4">
              <a:rPr lang="en-US" smtClean="0"/>
              <a:pPr/>
              <a:t>October 29,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1F9E-604E-4343-9F29-EF72E8231CAD}" type="datetime4">
              <a:rPr lang="en-US" smtClean="0"/>
              <a:pPr/>
              <a:t>October 29,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8E1CE-37F8-4102-8DF9-852A0A51F293}" type="datetime4">
              <a:rPr lang="en-US" smtClean="0"/>
              <a:pPr/>
              <a:t>October 29,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6.xml"/><Relationship Id="rId3" Type="http://schemas.openxmlformats.org/officeDocument/2006/relationships/slideLayout" Target="../slideLayouts/slideLayout91.xml"/><Relationship Id="rId7" Type="http://schemas.openxmlformats.org/officeDocument/2006/relationships/slideLayout" Target="../slideLayouts/slideLayout95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90.xml"/><Relationship Id="rId1" Type="http://schemas.openxmlformats.org/officeDocument/2006/relationships/slideLayout" Target="../slideLayouts/slideLayout89.xml"/><Relationship Id="rId6" Type="http://schemas.openxmlformats.org/officeDocument/2006/relationships/slideLayout" Target="../slideLayouts/slideLayout94.xml"/><Relationship Id="rId11" Type="http://schemas.openxmlformats.org/officeDocument/2006/relationships/slideLayout" Target="../slideLayouts/slideLayout99.xml"/><Relationship Id="rId5" Type="http://schemas.openxmlformats.org/officeDocument/2006/relationships/slideLayout" Target="../slideLayouts/slideLayout93.xml"/><Relationship Id="rId10" Type="http://schemas.openxmlformats.org/officeDocument/2006/relationships/slideLayout" Target="../slideLayouts/slideLayout98.xml"/><Relationship Id="rId4" Type="http://schemas.openxmlformats.org/officeDocument/2006/relationships/slideLayout" Target="../slideLayouts/slideLayout92.xml"/><Relationship Id="rId9" Type="http://schemas.openxmlformats.org/officeDocument/2006/relationships/slideLayout" Target="../slideLayouts/slideLayout9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17D0EFEE-2756-4A20-BF2A-63F0A94F99AC}" type="datetime4">
              <a:rPr lang="en-US" smtClean="0"/>
              <a:pPr/>
              <a:t>October 29,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17D0EFEE-2756-4A20-BF2A-63F0A94F99AC}" type="datetime4">
              <a:rPr lang="en-US" smtClean="0"/>
              <a:pPr/>
              <a:t>October 29,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F6976-A7D5-4AC9-B4C0-1455D2CC0CF1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71266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17D0EFEE-2756-4A20-BF2A-63F0A94F99AC}" type="datetime4">
              <a:rPr lang="en-US" smtClean="0"/>
              <a:pPr/>
              <a:t>October 29,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F6976-A7D5-4AC9-B4C0-1455D2CC0CF1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71266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62B1B13E-D5AF-485E-81A1-82A140076526}" type="datetime4">
              <a:rPr lang="en-US" smtClean="0"/>
              <a:pPr/>
              <a:t>October 29,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2754ED01-E2A0-4C1E-8E21-014B9904157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62B1B13E-D5AF-485E-81A1-82A140076526}" type="datetime4">
              <a:rPr lang="en-US" smtClean="0"/>
              <a:pPr/>
              <a:t>October 29,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2754ED01-E2A0-4C1E-8E21-014B9904157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17D0EFEE-2756-4A20-BF2A-63F0A94F99AC}" type="datetime4">
              <a:rPr lang="en-US" smtClean="0"/>
              <a:pPr/>
              <a:t>October 29,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52197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en-US" dirty="0"/>
              <a:t>Click to edit Master text styles</a:t>
            </a:r>
          </a:p>
          <a:p>
            <a:pPr lvl="1" eaLnBrk="1" latinLnBrk="0" hangingPunct="1"/>
            <a:r>
              <a:rPr kumimoji="0" lang="en-US" dirty="0"/>
              <a:t>Second level</a:t>
            </a:r>
          </a:p>
          <a:p>
            <a:pPr lvl="2" eaLnBrk="1" latinLnBrk="0" hangingPunct="1"/>
            <a:r>
              <a:rPr kumimoji="0" lang="en-US" dirty="0"/>
              <a:t>Third level</a:t>
            </a:r>
          </a:p>
          <a:p>
            <a:pPr lvl="3" eaLnBrk="1" latinLnBrk="0" hangingPunct="1"/>
            <a:r>
              <a:rPr kumimoji="0" lang="en-US" dirty="0"/>
              <a:t>Fourth level</a:t>
            </a:r>
          </a:p>
          <a:p>
            <a:pPr lvl="4" eaLnBrk="1" latinLnBrk="0" hangingPunct="1"/>
            <a:r>
              <a:rPr kumimoji="0" lang="en-US" dirty="0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17D0EFEE-2756-4A20-BF2A-63F0A94F99AC}" type="datetime4">
              <a:rPr lang="en-US" smtClean="0"/>
              <a:pPr/>
              <a:t>October 29, 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35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spcAft>
          <a:spcPts val="300"/>
        </a:spcAft>
        <a:buClr>
          <a:schemeClr val="accent1"/>
        </a:buClr>
        <a:buSzPct val="85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0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Week 6 - From Personal Cultivation to Social Development</a:t>
            </a:r>
            <a:endParaRPr lang="en-GB" sz="4800" i="1" dirty="0"/>
          </a:p>
        </p:txBody>
      </p:sp>
      <p:sp>
        <p:nvSpPr>
          <p:cNvPr id="6" name="Subtitle 2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2892896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Xicheng Liu</a:t>
            </a:r>
          </a:p>
          <a:p>
            <a:r>
              <a:rPr lang="en-GB" dirty="0" err="1"/>
              <a:t>X.Liu</a:t>
            </a:r>
            <a:r>
              <a:rPr lang="en-GB" dirty="0"/>
              <a:t>@</a:t>
            </a:r>
            <a:r>
              <a:rPr lang="en-US" altLang="zh-CN" dirty="0" err="1"/>
              <a:t>uwtsd</a:t>
            </a:r>
            <a:r>
              <a:rPr lang="en-GB" dirty="0"/>
              <a:t>.ac.uk</a:t>
            </a:r>
          </a:p>
        </p:txBody>
      </p:sp>
    </p:spTree>
    <p:extLst>
      <p:ext uri="{BB962C8B-B14F-4D97-AF65-F5344CB8AC3E}">
        <p14:creationId xmlns:p14="http://schemas.microsoft.com/office/powerpoint/2010/main" val="35224732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68EF43-1582-B036-1603-9CC23ACBA9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A9C1D8-5A93-CF5E-690F-F2462CBB8C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2718"/>
            <a:ext cx="8435280" cy="1371600"/>
          </a:xfrm>
        </p:spPr>
        <p:txBody>
          <a:bodyPr/>
          <a:lstStyle/>
          <a:p>
            <a:r>
              <a:rPr lang="en-GB" dirty="0"/>
              <a:t>Introduction – The Journey of Confucian Self-Cultivation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BC82DD-FD64-4AA8-0C7E-E06E7807A5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67A791-55F2-EBA1-121E-705F95476263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914400" y="1524318"/>
            <a:ext cx="7772400" cy="5145042"/>
          </a:xfrm>
        </p:spPr>
        <p:txBody>
          <a:bodyPr>
            <a:normAutofit fontScale="92500" lnSpcReduction="10000"/>
          </a:bodyPr>
          <a:lstStyle/>
          <a:p>
            <a:r>
              <a:rPr lang="en-GB" altLang="en-US" b="1" dirty="0"/>
              <a:t>Focus: </a:t>
            </a:r>
            <a:r>
              <a:rPr lang="en-GB" altLang="en-US" dirty="0"/>
              <a:t>The profound Confucian concept of personal cultivation and its ripple effect on society</a:t>
            </a:r>
          </a:p>
          <a:p>
            <a:r>
              <a:rPr lang="en-GB" altLang="en-US" b="1" dirty="0"/>
              <a:t>Framework: </a:t>
            </a:r>
            <a:r>
              <a:rPr lang="en-GB" altLang="en-US" dirty="0"/>
              <a:t>"The First Five Steps of Personal Cultivation" and "The Three Steps of Social Development"</a:t>
            </a:r>
          </a:p>
          <a:p>
            <a:r>
              <a:rPr lang="en-GB" altLang="en-US" b="1" dirty="0"/>
              <a:t>Key Text: </a:t>
            </a:r>
            <a:r>
              <a:rPr lang="en-GB" altLang="en-US" i="1" dirty="0"/>
              <a:t>The Great Learning</a:t>
            </a:r>
            <a:r>
              <a:rPr lang="en-GB" altLang="en-US" dirty="0"/>
              <a:t> (</a:t>
            </a:r>
            <a:r>
              <a:rPr lang="en-GB" altLang="en-US" i="1" dirty="0" err="1"/>
              <a:t>Daxue</a:t>
            </a:r>
            <a:r>
              <a:rPr lang="en-GB" altLang="en-US" dirty="0"/>
              <a:t>) – a concise, foundational Confucian classic, central to adult education in Confucian ethics</a:t>
            </a:r>
          </a:p>
          <a:p>
            <a:r>
              <a:rPr lang="en-GB" altLang="en-US" dirty="0"/>
              <a:t>Core Idea: Individual growth is inextricably linked to the well-being of families, communities, and the world</a:t>
            </a:r>
          </a:p>
        </p:txBody>
      </p:sp>
    </p:spTree>
    <p:extLst>
      <p:ext uri="{BB962C8B-B14F-4D97-AF65-F5344CB8AC3E}">
        <p14:creationId xmlns:p14="http://schemas.microsoft.com/office/powerpoint/2010/main" val="21078139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F848E-C326-F2D5-6CB1-B7545862CF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i="1" dirty="0"/>
              <a:t>Great Learning</a:t>
            </a:r>
            <a:r>
              <a:rPr lang="en-GB" dirty="0"/>
              <a:t> – Philosophy and Structure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99C9A9-84F8-E022-0E7F-BE9B8B1C58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3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7D7BDE-34CD-0627-CB5B-82F0C9BBF2DE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/>
              <a:t>Eight Steps: </a:t>
            </a:r>
            <a:r>
              <a:rPr lang="en-GB" dirty="0"/>
              <a:t>The text outlines a holistic system connecting inner growth to social and political conduct</a:t>
            </a:r>
          </a:p>
          <a:p>
            <a:r>
              <a:rPr lang="en-GB" b="1" dirty="0"/>
              <a:t>Overarching Philosophy:</a:t>
            </a:r>
          </a:p>
          <a:p>
            <a:pPr lvl="1"/>
            <a:r>
              <a:rPr lang="en-GB" dirty="0"/>
              <a:t>"The way of the Great Learning lies in clearly manifesting luminous virtue, renewing the people, and resting in the utmost good."</a:t>
            </a:r>
          </a:p>
          <a:p>
            <a:pPr lvl="1"/>
            <a:r>
              <a:rPr lang="en-GB" dirty="0"/>
              <a:t>"Luminous virtue" = inherent goodness within each person</a:t>
            </a:r>
          </a:p>
          <a:p>
            <a:pPr lvl="1"/>
            <a:r>
              <a:rPr lang="en-GB" dirty="0"/>
              <a:t>Emphasizes methodical progress: "Things have their roots and branches. Affairs have a beginning and an end. Knowing what comes before and what comes after is close to the Way."</a:t>
            </a:r>
          </a:p>
        </p:txBody>
      </p:sp>
    </p:spTree>
    <p:extLst>
      <p:ext uri="{BB962C8B-B14F-4D97-AF65-F5344CB8AC3E}">
        <p14:creationId xmlns:p14="http://schemas.microsoft.com/office/powerpoint/2010/main" val="11417615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0D2190-64B5-A4E0-11AF-3E83D12205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Chain Reaction – From Self to World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62A572F-408E-8485-08B7-F474DA1874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4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D7E7D41-9007-1703-401C-BDDACB3A64CB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/>
              <a:t>Sequence of Steps:</a:t>
            </a:r>
          </a:p>
          <a:p>
            <a:pPr lvl="1"/>
            <a:r>
              <a:rPr lang="en-GB" dirty="0"/>
              <a:t>To bring peace to all-under-Heaven, first order the state</a:t>
            </a:r>
          </a:p>
          <a:p>
            <a:pPr lvl="1"/>
            <a:r>
              <a:rPr lang="en-GB" dirty="0"/>
              <a:t>To order the state, first regulate the family</a:t>
            </a:r>
          </a:p>
          <a:p>
            <a:pPr lvl="1"/>
            <a:r>
              <a:rPr lang="en-GB" dirty="0"/>
              <a:t>To regulate the family, first cultivate the person</a:t>
            </a:r>
          </a:p>
          <a:p>
            <a:pPr lvl="1"/>
            <a:r>
              <a:rPr lang="en-GB" dirty="0"/>
              <a:t>To cultivate the person, first rectify the mind-and-heart</a:t>
            </a:r>
          </a:p>
          <a:p>
            <a:pPr lvl="1"/>
            <a:r>
              <a:rPr lang="en-GB" dirty="0"/>
              <a:t>To rectify the mind-and-heart, first make intentions sincere</a:t>
            </a:r>
          </a:p>
          <a:p>
            <a:pPr lvl="1"/>
            <a:r>
              <a:rPr lang="en-GB" dirty="0"/>
              <a:t>To make intentions sincere, first extend knowing</a:t>
            </a:r>
          </a:p>
          <a:p>
            <a:pPr lvl="1"/>
            <a:r>
              <a:rPr lang="en-GB" dirty="0"/>
              <a:t>To extend knowing, first recognize/investigate things and affairs</a:t>
            </a:r>
          </a:p>
          <a:p>
            <a:r>
              <a:rPr lang="en-GB" b="1" dirty="0"/>
              <a:t>Key Principle: </a:t>
            </a:r>
            <a:r>
              <a:rPr lang="en-GB" dirty="0"/>
              <a:t>Cultivating the person is the absolute root; if the root is disturbed, the branches cannot remain undisturbed</a:t>
            </a:r>
          </a:p>
        </p:txBody>
      </p:sp>
    </p:spTree>
    <p:extLst>
      <p:ext uri="{BB962C8B-B14F-4D97-AF65-F5344CB8AC3E}">
        <p14:creationId xmlns:p14="http://schemas.microsoft.com/office/powerpoint/2010/main" val="7947651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1E95A0-47DC-FD13-F2E7-E240AF6B5A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First Five Steps of Personal Cultivation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799AEBF-E55B-75D4-92DD-7C42AFD81B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5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C1BB8F5-B17F-AB24-906E-41E07B2C3C73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Step 1: </a:t>
            </a:r>
            <a:r>
              <a:rPr lang="en-GB" dirty="0"/>
              <a:t>Recognize (Investigate) Things and Affairs (</a:t>
            </a:r>
            <a:r>
              <a:rPr lang="en-GB" i="1" dirty="0"/>
              <a:t>Ge Wu</a:t>
            </a:r>
            <a:r>
              <a:rPr lang="en-GB" dirty="0"/>
              <a:t>)</a:t>
            </a:r>
          </a:p>
          <a:p>
            <a:pPr lvl="1"/>
            <a:r>
              <a:rPr lang="en-GB" dirty="0"/>
              <a:t>Seek to understand both natural and moral principles</a:t>
            </a:r>
          </a:p>
          <a:p>
            <a:pPr lvl="1"/>
            <a:r>
              <a:rPr lang="en-GB" dirty="0"/>
              <a:t>Not rote memorization, but active intellectual inquiry</a:t>
            </a:r>
          </a:p>
          <a:p>
            <a:r>
              <a:rPr lang="en-GB" b="1" dirty="0"/>
              <a:t>Step 2: </a:t>
            </a:r>
            <a:r>
              <a:rPr lang="en-GB" dirty="0"/>
              <a:t>Extend One’s Knowing (</a:t>
            </a:r>
            <a:r>
              <a:rPr lang="en-GB" i="1" dirty="0"/>
              <a:t>Zhi Zhi</a:t>
            </a:r>
            <a:r>
              <a:rPr lang="en-GB" dirty="0"/>
              <a:t>)</a:t>
            </a:r>
          </a:p>
          <a:p>
            <a:pPr lvl="1"/>
            <a:r>
              <a:rPr lang="en-GB" dirty="0"/>
              <a:t>Deepen understanding through reflection and study</a:t>
            </a:r>
          </a:p>
          <a:p>
            <a:pPr lvl="1"/>
            <a:r>
              <a:rPr lang="en-GB" dirty="0"/>
              <a:t>Knowledge and reverence must work together for progress</a:t>
            </a:r>
          </a:p>
        </p:txBody>
      </p:sp>
    </p:spTree>
    <p:extLst>
      <p:ext uri="{BB962C8B-B14F-4D97-AF65-F5344CB8AC3E}">
        <p14:creationId xmlns:p14="http://schemas.microsoft.com/office/powerpoint/2010/main" val="28114917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C7D8C4-9262-B34B-B98A-75D039B0C3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First Five Steps (continued)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ABBC58E-9670-AE79-9C50-37E5C9745D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6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6E2253-AB79-D2BC-767F-FD05AFF5DA8B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b="1" dirty="0"/>
              <a:t>Step 3: Make Intentions Sincere</a:t>
            </a:r>
            <a:endParaRPr lang="en-GB" dirty="0"/>
          </a:p>
          <a:p>
            <a:pPr lvl="1"/>
            <a:r>
              <a:rPr lang="en-GB" dirty="0"/>
              <a:t>Align inner thoughts and motivations with understood principles</a:t>
            </a:r>
          </a:p>
          <a:p>
            <a:pPr lvl="1"/>
            <a:r>
              <a:rPr lang="en-GB" dirty="0"/>
              <a:t>Purify desires and goals to ensure genuine moral action</a:t>
            </a:r>
          </a:p>
          <a:p>
            <a:r>
              <a:rPr lang="en-GB" b="1" dirty="0"/>
              <a:t>Step 4: Rectify the Mind-and-Heart (</a:t>
            </a:r>
            <a:r>
              <a:rPr lang="en-GB" b="1" i="1" dirty="0"/>
              <a:t>Xin</a:t>
            </a:r>
            <a:r>
              <a:rPr lang="en-GB" b="1" dirty="0"/>
              <a:t>)</a:t>
            </a:r>
          </a:p>
          <a:p>
            <a:pPr lvl="1"/>
            <a:r>
              <a:rPr lang="en-GB" dirty="0"/>
              <a:t>Practice self-discipline and conscious control over thoughts and emotions</a:t>
            </a:r>
          </a:p>
          <a:p>
            <a:pPr lvl="1"/>
            <a:r>
              <a:rPr lang="en-GB" dirty="0"/>
              <a:t>Two methods:</a:t>
            </a:r>
          </a:p>
          <a:p>
            <a:pPr lvl="2"/>
            <a:r>
              <a:rPr lang="en-GB" dirty="0"/>
              <a:t>1. Maintain conscious control and focus</a:t>
            </a:r>
          </a:p>
          <a:p>
            <a:pPr lvl="2"/>
            <a:r>
              <a:rPr lang="en-GB" dirty="0"/>
              <a:t>2. Prevent emotions from distorting judgment</a:t>
            </a:r>
          </a:p>
          <a:p>
            <a:pPr lvl="1"/>
            <a:r>
              <a:rPr lang="en-GB" dirty="0"/>
              <a:t>Regular self-review and emotional regulation are essential</a:t>
            </a:r>
          </a:p>
        </p:txBody>
      </p:sp>
    </p:spTree>
    <p:extLst>
      <p:ext uri="{BB962C8B-B14F-4D97-AF65-F5344CB8AC3E}">
        <p14:creationId xmlns:p14="http://schemas.microsoft.com/office/powerpoint/2010/main" val="2868557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51DA9-FE55-3928-9027-DDAF1946A7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First Five Steps (conclusion)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F505AB4-91B9-52E4-23F4-E9F059A624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7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76DBED-674E-E961-2F67-6D80E02AF7B0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Step 5: Cultivating the Person (</a:t>
            </a:r>
            <a:r>
              <a:rPr lang="en-GB" b="1" i="1" dirty="0"/>
              <a:t>Shen</a:t>
            </a:r>
            <a:r>
              <a:rPr lang="en-GB" b="1" dirty="0"/>
              <a:t>)</a:t>
            </a:r>
          </a:p>
          <a:p>
            <a:pPr lvl="1"/>
            <a:r>
              <a:rPr lang="en-GB" dirty="0"/>
              <a:t>Sustain honest intentions and correct actions in daily life</a:t>
            </a:r>
          </a:p>
          <a:p>
            <a:pPr lvl="1"/>
            <a:r>
              <a:rPr lang="en-GB" dirty="0"/>
              <a:t>Control the body and emotions to maintain luminous virtue</a:t>
            </a:r>
          </a:p>
          <a:p>
            <a:pPr lvl="1"/>
            <a:r>
              <a:rPr lang="en-GB" dirty="0"/>
              <a:t>Consistency and presence of mind distinguish the truly humane person</a:t>
            </a:r>
          </a:p>
          <a:p>
            <a:pPr lvl="1"/>
            <a:r>
              <a:rPr lang="en-GB" dirty="0"/>
              <a:t>Moral growth must be internally driven, not externally imposed</a:t>
            </a:r>
          </a:p>
        </p:txBody>
      </p:sp>
    </p:spTree>
    <p:extLst>
      <p:ext uri="{BB962C8B-B14F-4D97-AF65-F5344CB8AC3E}">
        <p14:creationId xmlns:p14="http://schemas.microsoft.com/office/powerpoint/2010/main" val="1306715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F3282D-90D2-7D8E-7BC6-757BCD4C7A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Three Steps of Social Development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78FC27E-996C-03E7-1AFB-41BBDE1355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8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439D7E-685A-6CCE-0EEB-993BAFAF7717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Transition: </a:t>
            </a:r>
            <a:r>
              <a:rPr lang="en-GB" dirty="0"/>
              <a:t>Personal virtue extends outward, transforming families, states, and the world</a:t>
            </a:r>
          </a:p>
          <a:p>
            <a:r>
              <a:rPr lang="en-GB" b="1" dirty="0"/>
              <a:t>Key Principle: </a:t>
            </a:r>
            <a:r>
              <a:rPr lang="en-GB" dirty="0"/>
              <a:t>"From the Son of Heaven down to the common people, they all as one take cultivating the person to be the root."</a:t>
            </a:r>
          </a:p>
        </p:txBody>
      </p:sp>
    </p:spTree>
    <p:extLst>
      <p:ext uri="{BB962C8B-B14F-4D97-AF65-F5344CB8AC3E}">
        <p14:creationId xmlns:p14="http://schemas.microsoft.com/office/powerpoint/2010/main" val="26046560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94A798-2D95-F325-FE15-991C7F22B6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Step 6 – Regulate the Family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1C8082A-3902-C8B7-E92C-5488CEB4E1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9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07B3E3-8DA9-15EC-6EAA-F0DAA24B8828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Empathy and Humaneness: </a:t>
            </a:r>
            <a:r>
              <a:rPr lang="en-GB" dirty="0"/>
              <a:t>Extend cultivated virtue to family relationships</a:t>
            </a:r>
          </a:p>
          <a:p>
            <a:r>
              <a:rPr lang="en-GB" b="1" dirty="0"/>
              <a:t>"Similarity in Kind": </a:t>
            </a:r>
            <a:r>
              <a:rPr lang="en-GB" dirty="0"/>
              <a:t>Love for kin becomes the basis for loving all people</a:t>
            </a:r>
          </a:p>
          <a:p>
            <a:r>
              <a:rPr lang="en-GB" b="1" dirty="0"/>
              <a:t>Rituals: </a:t>
            </a:r>
            <a:r>
              <a:rPr lang="en-GB" dirty="0"/>
              <a:t>Initiation ceremonies for adulthood </a:t>
            </a:r>
            <a:r>
              <a:rPr lang="en-GB" dirty="0" err="1"/>
              <a:t>instill</a:t>
            </a:r>
            <a:r>
              <a:rPr lang="en-GB" dirty="0"/>
              <a:t> virtues and responsibilities within the family</a:t>
            </a:r>
          </a:p>
        </p:txBody>
      </p:sp>
    </p:spTree>
    <p:extLst>
      <p:ext uri="{BB962C8B-B14F-4D97-AF65-F5344CB8AC3E}">
        <p14:creationId xmlns:p14="http://schemas.microsoft.com/office/powerpoint/2010/main" val="41996308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C4A0FC-9B4B-2137-DCF1-84C640B153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Step 7 – Order the State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519BCA1-F171-5381-BFA8-8FC33F2BFD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10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364244-0833-378B-DEBF-40FA95975FD5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From Family to State: </a:t>
            </a:r>
            <a:r>
              <a:rPr lang="en-GB" dirty="0"/>
              <a:t>Virtue expands to social and political order</a:t>
            </a:r>
          </a:p>
          <a:p>
            <a:r>
              <a:rPr lang="en-GB" b="1" dirty="0"/>
              <a:t>Ideal Governance: </a:t>
            </a:r>
            <a:r>
              <a:rPr lang="en-GB" dirty="0"/>
              <a:t>Treat people as kin, ensure fairness and justice</a:t>
            </a:r>
          </a:p>
          <a:p>
            <a:r>
              <a:rPr lang="en-GB" b="1" dirty="0"/>
              <a:t>Community Compacts: </a:t>
            </a:r>
            <a:r>
              <a:rPr lang="en-GB" dirty="0"/>
              <a:t>Voluntary, ritual-based organizations to promote moral order beyond kinship</a:t>
            </a:r>
          </a:p>
          <a:p>
            <a:r>
              <a:rPr lang="en-GB" b="1" dirty="0"/>
              <a:t>Challenges: </a:t>
            </a:r>
            <a:r>
              <a:rPr lang="en-GB" dirty="0"/>
              <a:t>Corruption and co-optation by state power sometimes undermined these ideals</a:t>
            </a:r>
          </a:p>
        </p:txBody>
      </p:sp>
    </p:spTree>
    <p:extLst>
      <p:ext uri="{BB962C8B-B14F-4D97-AF65-F5344CB8AC3E}">
        <p14:creationId xmlns:p14="http://schemas.microsoft.com/office/powerpoint/2010/main" val="27877030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170CE0-D5E8-61C4-691E-88C552A952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Step 8 – Bring Peace to All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C5B1908-4579-B934-9577-336C352DB7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11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5F540D-3D2F-CBBF-4583-B28FB20113A3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Ultimate Goal: </a:t>
            </a:r>
            <a:r>
              <a:rPr lang="en-GB" dirty="0"/>
              <a:t>Eliminate internal strife and promote unity within government and society</a:t>
            </a:r>
          </a:p>
          <a:p>
            <a:r>
              <a:rPr lang="en-GB" b="1" dirty="0"/>
              <a:t>Humane Leadership: </a:t>
            </a:r>
            <a:r>
              <a:rPr lang="en-GB" dirty="0"/>
              <a:t>Rulers should love what the people love, hate what the people hate, and act as "father and mother to the people"</a:t>
            </a:r>
          </a:p>
          <a:p>
            <a:r>
              <a:rPr lang="en-GB" b="1" dirty="0"/>
              <a:t>Compassion: </a:t>
            </a:r>
            <a:r>
              <a:rPr lang="en-GB" dirty="0"/>
              <a:t>Care for the vulnerable and set an example of benevolence and filial piety</a:t>
            </a:r>
          </a:p>
          <a:p>
            <a:r>
              <a:rPr lang="en-GB" b="1" dirty="0"/>
              <a:t>Renewal: </a:t>
            </a:r>
            <a:r>
              <a:rPr lang="en-GB" dirty="0"/>
              <a:t>The virtue of leaders renews society and brings about true peace</a:t>
            </a:r>
          </a:p>
        </p:txBody>
      </p:sp>
    </p:spTree>
    <p:extLst>
      <p:ext uri="{BB962C8B-B14F-4D97-AF65-F5344CB8AC3E}">
        <p14:creationId xmlns:p14="http://schemas.microsoft.com/office/powerpoint/2010/main" val="7943613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0A9128-BF75-6243-4ED6-227ADF25DD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– The Interconnectedness of Self and Society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2E72679-CFB0-6EF2-4CE8-5DC33BBAAF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12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7B72D9-DC47-5F72-6C9D-EA6E829A1D7A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Personal cultivation is the foundation for social harmony</a:t>
            </a:r>
          </a:p>
          <a:p>
            <a:r>
              <a:rPr lang="en-GB" b="1" dirty="0"/>
              <a:t>Virtue radiates outward: </a:t>
            </a:r>
            <a:r>
              <a:rPr lang="en-GB" dirty="0"/>
              <a:t>From self → family → state → world</a:t>
            </a:r>
          </a:p>
          <a:p>
            <a:r>
              <a:rPr lang="en-GB" dirty="0"/>
              <a:t>Without individual self-cultivation, social order and peace are impossible</a:t>
            </a:r>
          </a:p>
          <a:p>
            <a:r>
              <a:rPr lang="en-GB" b="1" dirty="0"/>
              <a:t>Confucian wisdom: </a:t>
            </a:r>
            <a:r>
              <a:rPr lang="en-GB" dirty="0"/>
              <a:t>Societal change begins with diligent inner work</a:t>
            </a:r>
          </a:p>
        </p:txBody>
      </p:sp>
    </p:spTree>
    <p:extLst>
      <p:ext uri="{BB962C8B-B14F-4D97-AF65-F5344CB8AC3E}">
        <p14:creationId xmlns:p14="http://schemas.microsoft.com/office/powerpoint/2010/main" val="15771238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67E2FC-D9ED-FB80-2992-0088A8AEAF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 &amp; Reflection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0595A2B-E6D8-771B-9DD3-DD0D30ECBB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13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2A1AD0-1715-9275-AE67-62982F828FE8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How does the Confucian model link personal ethics to political and social order?</a:t>
            </a:r>
          </a:p>
          <a:p>
            <a:r>
              <a:rPr lang="en-GB" dirty="0"/>
              <a:t>What are the strengths and challenges of this "root and branch" approach?</a:t>
            </a:r>
          </a:p>
          <a:p>
            <a:r>
              <a:rPr lang="en-GB"/>
              <a:t>In what ways can these ancient principles inform our own lives and communities today?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160497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PVERSION" val="5"/>
  <p:tag name="TPFULLVERSION" val="5.3.1.3337"/>
  <p:tag name="PPTVERSION" val="14"/>
  <p:tag name="TPOS" val="2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2.jpeg"/></Relationships>
</file>

<file path=ppt/theme/_rels/them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2.jpeg"/></Relationships>
</file>

<file path=ppt/theme/_rels/them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ppt/theme/_rels/them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ppt/theme/theme1.xml><?xml version="1.0" encoding="utf-8"?>
<a:theme xmlns:a="http://schemas.openxmlformats.org/drawingml/2006/main" name="Essential">
  <a:themeElements>
    <a:clrScheme name="Essential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Essential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sential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Essential">
  <a:themeElements>
    <a:clrScheme name="Essential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Essential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sential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Essential">
  <a:themeElements>
    <a:clrScheme name="Essential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Essential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sential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Angles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Angle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ng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1_Angles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Angle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ng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Equity">
  <a:themeElements>
    <a:clrScheme name="Equity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Equity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quity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1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32005</TotalTime>
  <Words>819</Words>
  <Application>Microsoft Office PowerPoint</Application>
  <PresentationFormat>On-screen Show (4:3)</PresentationFormat>
  <Paragraphs>89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9</vt:i4>
      </vt:variant>
      <vt:variant>
        <vt:lpstr>Slide Titles</vt:lpstr>
      </vt:variant>
      <vt:variant>
        <vt:i4>13</vt:i4>
      </vt:variant>
    </vt:vector>
  </HeadingPairs>
  <TitlesOfParts>
    <vt:vector size="31" baseType="lpstr">
      <vt:lpstr>Arial</vt:lpstr>
      <vt:lpstr>Arial Black</vt:lpstr>
      <vt:lpstr>Calibri</vt:lpstr>
      <vt:lpstr>Courier New</vt:lpstr>
      <vt:lpstr>Franklin Gothic Book</vt:lpstr>
      <vt:lpstr>Franklin Gothic Medium</vt:lpstr>
      <vt:lpstr>Perpetua</vt:lpstr>
      <vt:lpstr>Wingdings</vt:lpstr>
      <vt:lpstr>Wingdings 2</vt:lpstr>
      <vt:lpstr>Essential</vt:lpstr>
      <vt:lpstr>1_Essential</vt:lpstr>
      <vt:lpstr>1_Office Theme</vt:lpstr>
      <vt:lpstr>2_Essential</vt:lpstr>
      <vt:lpstr>2_Office Theme</vt:lpstr>
      <vt:lpstr>Angles</vt:lpstr>
      <vt:lpstr>1_Angles</vt:lpstr>
      <vt:lpstr>Clarity</vt:lpstr>
      <vt:lpstr>Equity</vt:lpstr>
      <vt:lpstr>Week 6 - From Personal Cultivation to Social Development</vt:lpstr>
      <vt:lpstr>Introduction – The Journey of Confucian Self-Cultivation</vt:lpstr>
      <vt:lpstr>The Great Learning – Philosophy and Structure</vt:lpstr>
      <vt:lpstr>The Chain Reaction – From Self to World</vt:lpstr>
      <vt:lpstr>The First Five Steps of Personal Cultivation</vt:lpstr>
      <vt:lpstr>The First Five Steps (continued)</vt:lpstr>
      <vt:lpstr>The First Five Steps (conclusion)</vt:lpstr>
      <vt:lpstr>The Three Steps of Social Development</vt:lpstr>
      <vt:lpstr>Step 6 – Regulate the Family</vt:lpstr>
      <vt:lpstr>Step 7 – Order the State</vt:lpstr>
      <vt:lpstr>Step 8 – Bring Peace to All</vt:lpstr>
      <vt:lpstr>Conclusion – The Interconnectedness of Self and Society</vt:lpstr>
      <vt:lpstr>Discussion &amp; Reflection</vt:lpstr>
    </vt:vector>
  </TitlesOfParts>
  <Company>University of Bristol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the Financial Markets</dc:title>
  <dc:creator>X Liu</dc:creator>
  <cp:lastModifiedBy>Xicheng Liu</cp:lastModifiedBy>
  <cp:revision>2146</cp:revision>
  <dcterms:created xsi:type="dcterms:W3CDTF">2014-09-10T15:36:00Z</dcterms:created>
  <dcterms:modified xsi:type="dcterms:W3CDTF">2025-10-29T05:48:06Z</dcterms:modified>
</cp:coreProperties>
</file>