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21"/>
  </p:notesMasterIdLst>
  <p:sldIdLst>
    <p:sldId id="256" r:id="rId5"/>
    <p:sldId id="259" r:id="rId6"/>
    <p:sldId id="258" r:id="rId7"/>
    <p:sldId id="272" r:id="rId8"/>
    <p:sldId id="261" r:id="rId9"/>
    <p:sldId id="260" r:id="rId10"/>
    <p:sldId id="262" r:id="rId11"/>
    <p:sldId id="263" r:id="rId12"/>
    <p:sldId id="264" r:id="rId13"/>
    <p:sldId id="265" r:id="rId14"/>
    <p:sldId id="266" r:id="rId15"/>
    <p:sldId id="267" r:id="rId16"/>
    <p:sldId id="271" r:id="rId17"/>
    <p:sldId id="268" r:id="rId18"/>
    <p:sldId id="270" r:id="rId19"/>
    <p:sldId id="26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9" autoAdjust="0"/>
  </p:normalViewPr>
  <p:slideViewPr>
    <p:cSldViewPr snapToGrid="0">
      <p:cViewPr>
        <p:scale>
          <a:sx n="80" d="100"/>
          <a:sy n="80" d="100"/>
        </p:scale>
        <p:origin x="555" y="22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78B8D6-C83A-4C12-A003-D779ED9019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F866BC-6EE2-415F-A875-4ED9364A593D}">
      <dgm:prSet/>
      <dgm:spPr/>
      <dgm:t>
        <a:bodyPr/>
        <a:lstStyle/>
        <a:p>
          <a:r>
            <a:rPr lang="en-US" b="0" i="0" baseline="0" dirty="0"/>
            <a:t>Current research largely concentrates on </a:t>
          </a:r>
          <a:r>
            <a:rPr lang="en-US" b="1" i="0" baseline="0" dirty="0"/>
            <a:t>individual mosques or large urban centers</a:t>
          </a:r>
          <a:r>
            <a:rPr lang="en-US" b="0" i="0" baseline="0" dirty="0"/>
            <a:t>, overlooking the needs of smaller communities.</a:t>
          </a:r>
          <a:endParaRPr lang="en-US" dirty="0"/>
        </a:p>
      </dgm:t>
    </dgm:pt>
    <dgm:pt modelId="{5914B37C-2242-4597-9219-7FFF7FA26950}" type="parTrans" cxnId="{6045B4D2-458B-45D7-91AD-5517DF4DA1D3}">
      <dgm:prSet/>
      <dgm:spPr/>
      <dgm:t>
        <a:bodyPr/>
        <a:lstStyle/>
        <a:p>
          <a:endParaRPr lang="en-US"/>
        </a:p>
      </dgm:t>
    </dgm:pt>
    <dgm:pt modelId="{92EF4F56-8628-4284-B1C8-CE642E81C3F6}" type="sibTrans" cxnId="{6045B4D2-458B-45D7-91AD-5517DF4DA1D3}">
      <dgm:prSet/>
      <dgm:spPr/>
      <dgm:t>
        <a:bodyPr/>
        <a:lstStyle/>
        <a:p>
          <a:endParaRPr lang="en-US"/>
        </a:p>
      </dgm:t>
    </dgm:pt>
    <dgm:pt modelId="{42FF2E08-89C0-470F-A246-BCC53E471F88}">
      <dgm:prSet/>
      <dgm:spPr/>
      <dgm:t>
        <a:bodyPr/>
        <a:lstStyle/>
        <a:p>
          <a:r>
            <a:rPr lang="en-US" b="0" i="0" baseline="0" dirty="0"/>
            <a:t>There is </a:t>
          </a:r>
          <a:r>
            <a:rPr lang="en-US" b="1" i="0" baseline="0" dirty="0"/>
            <a:t>limited empirical evidence</a:t>
          </a:r>
          <a:r>
            <a:rPr lang="en-US" b="0" i="0" baseline="0" dirty="0"/>
            <a:t> on the use of </a:t>
          </a:r>
          <a:r>
            <a:rPr lang="en-US" b="1" i="0" baseline="0" dirty="0"/>
            <a:t>centralized digital platforms</a:t>
          </a:r>
          <a:r>
            <a:rPr lang="en-US" b="0" i="0" baseline="0" dirty="0"/>
            <a:t> that connect multiple mosques in small-town contexts, particularly within the UK.</a:t>
          </a:r>
          <a:endParaRPr lang="en-US" dirty="0"/>
        </a:p>
      </dgm:t>
    </dgm:pt>
    <dgm:pt modelId="{5AFD0D41-4F61-4360-837D-EE5E44792596}" type="parTrans" cxnId="{903423A0-1F1C-42DF-8CD7-6A3EAE54D5E1}">
      <dgm:prSet/>
      <dgm:spPr/>
      <dgm:t>
        <a:bodyPr/>
        <a:lstStyle/>
        <a:p>
          <a:endParaRPr lang="en-US"/>
        </a:p>
      </dgm:t>
    </dgm:pt>
    <dgm:pt modelId="{195D9952-8400-412C-9130-01F778CA449F}" type="sibTrans" cxnId="{903423A0-1F1C-42DF-8CD7-6A3EAE54D5E1}">
      <dgm:prSet/>
      <dgm:spPr/>
      <dgm:t>
        <a:bodyPr/>
        <a:lstStyle/>
        <a:p>
          <a:endParaRPr lang="en-US"/>
        </a:p>
      </dgm:t>
    </dgm:pt>
    <dgm:pt modelId="{E4C1DB0E-25F4-43D6-AF13-AC86023DC509}">
      <dgm:prSet/>
      <dgm:spPr/>
      <dgm:t>
        <a:bodyPr/>
        <a:lstStyle/>
        <a:p>
          <a:r>
            <a:rPr lang="en-US" b="0" i="0" baseline="0"/>
            <a:t>This gap limits understanding of how </a:t>
          </a:r>
          <a:r>
            <a:rPr lang="en-US" b="1" i="0" baseline="0"/>
            <a:t>shared digital systems</a:t>
          </a:r>
          <a:r>
            <a:rPr lang="en-US" b="0" i="0" baseline="0"/>
            <a:t> could improve community cohesion, communication, and accessibility in </a:t>
          </a:r>
          <a:r>
            <a:rPr lang="en-US" b="1" i="0" baseline="0"/>
            <a:t>under-represented mosque communities</a:t>
          </a:r>
          <a:r>
            <a:rPr lang="en-US" b="0" i="0" baseline="0"/>
            <a:t>.</a:t>
          </a:r>
          <a:endParaRPr lang="en-US"/>
        </a:p>
      </dgm:t>
    </dgm:pt>
    <dgm:pt modelId="{4A1B67F6-F6DA-435D-94F6-FF8D69EB29A0}" type="parTrans" cxnId="{5BD3DE97-8692-42E3-8D00-785A93DEE709}">
      <dgm:prSet/>
      <dgm:spPr/>
      <dgm:t>
        <a:bodyPr/>
        <a:lstStyle/>
        <a:p>
          <a:endParaRPr lang="en-US"/>
        </a:p>
      </dgm:t>
    </dgm:pt>
    <dgm:pt modelId="{D1CEE6F1-A3BC-41C5-B949-046A339C5551}" type="sibTrans" cxnId="{5BD3DE97-8692-42E3-8D00-785A93DEE709}">
      <dgm:prSet/>
      <dgm:spPr/>
      <dgm:t>
        <a:bodyPr/>
        <a:lstStyle/>
        <a:p>
          <a:endParaRPr lang="en-US"/>
        </a:p>
      </dgm:t>
    </dgm:pt>
    <dgm:pt modelId="{BD020BD7-45DF-43E9-9503-E429E28CA4BF}" type="pres">
      <dgm:prSet presAssocID="{CC78B8D6-C83A-4C12-A003-D779ED901982}" presName="linear" presStyleCnt="0">
        <dgm:presLayoutVars>
          <dgm:animLvl val="lvl"/>
          <dgm:resizeHandles val="exact"/>
        </dgm:presLayoutVars>
      </dgm:prSet>
      <dgm:spPr/>
    </dgm:pt>
    <dgm:pt modelId="{605F4A0E-6A86-49CA-AE39-4778AE7D16E6}" type="pres">
      <dgm:prSet presAssocID="{2EF866BC-6EE2-415F-A875-4ED9364A59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2CB14E-7151-4B4C-A337-A56589F9B820}" type="pres">
      <dgm:prSet presAssocID="{92EF4F56-8628-4284-B1C8-CE642E81C3F6}" presName="spacer" presStyleCnt="0"/>
      <dgm:spPr/>
    </dgm:pt>
    <dgm:pt modelId="{4FF5B60E-1667-4F70-81CB-9313B64C8BED}" type="pres">
      <dgm:prSet presAssocID="{42FF2E08-89C0-470F-A246-BCC53E471F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2A311CE-08B2-41CB-9BD8-FE81AFAFC0CC}" type="pres">
      <dgm:prSet presAssocID="{195D9952-8400-412C-9130-01F778CA449F}" presName="spacer" presStyleCnt="0"/>
      <dgm:spPr/>
    </dgm:pt>
    <dgm:pt modelId="{121A0B94-C101-4F50-9511-A3E6F403CA73}" type="pres">
      <dgm:prSet presAssocID="{E4C1DB0E-25F4-43D6-AF13-AC86023DC5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34B8306-924E-4D05-9D6C-82787950AD5D}" type="presOf" srcId="{42FF2E08-89C0-470F-A246-BCC53E471F88}" destId="{4FF5B60E-1667-4F70-81CB-9313B64C8BED}" srcOrd="0" destOrd="0" presId="urn:microsoft.com/office/officeart/2005/8/layout/vList2"/>
    <dgm:cxn modelId="{C5217562-1E84-4E71-B434-D3442D64AC17}" type="presOf" srcId="{2EF866BC-6EE2-415F-A875-4ED9364A593D}" destId="{605F4A0E-6A86-49CA-AE39-4778AE7D16E6}" srcOrd="0" destOrd="0" presId="urn:microsoft.com/office/officeart/2005/8/layout/vList2"/>
    <dgm:cxn modelId="{F1F8DA45-D3AF-4BA2-B231-B50118E7D32C}" type="presOf" srcId="{CC78B8D6-C83A-4C12-A003-D779ED901982}" destId="{BD020BD7-45DF-43E9-9503-E429E28CA4BF}" srcOrd="0" destOrd="0" presId="urn:microsoft.com/office/officeart/2005/8/layout/vList2"/>
    <dgm:cxn modelId="{D294DA85-EBB0-468A-BBF9-14654C24465C}" type="presOf" srcId="{E4C1DB0E-25F4-43D6-AF13-AC86023DC509}" destId="{121A0B94-C101-4F50-9511-A3E6F403CA73}" srcOrd="0" destOrd="0" presId="urn:microsoft.com/office/officeart/2005/8/layout/vList2"/>
    <dgm:cxn modelId="{5BD3DE97-8692-42E3-8D00-785A93DEE709}" srcId="{CC78B8D6-C83A-4C12-A003-D779ED901982}" destId="{E4C1DB0E-25F4-43D6-AF13-AC86023DC509}" srcOrd="2" destOrd="0" parTransId="{4A1B67F6-F6DA-435D-94F6-FF8D69EB29A0}" sibTransId="{D1CEE6F1-A3BC-41C5-B949-046A339C5551}"/>
    <dgm:cxn modelId="{903423A0-1F1C-42DF-8CD7-6A3EAE54D5E1}" srcId="{CC78B8D6-C83A-4C12-A003-D779ED901982}" destId="{42FF2E08-89C0-470F-A246-BCC53E471F88}" srcOrd="1" destOrd="0" parTransId="{5AFD0D41-4F61-4360-837D-EE5E44792596}" sibTransId="{195D9952-8400-412C-9130-01F778CA449F}"/>
    <dgm:cxn modelId="{6045B4D2-458B-45D7-91AD-5517DF4DA1D3}" srcId="{CC78B8D6-C83A-4C12-A003-D779ED901982}" destId="{2EF866BC-6EE2-415F-A875-4ED9364A593D}" srcOrd="0" destOrd="0" parTransId="{5914B37C-2242-4597-9219-7FFF7FA26950}" sibTransId="{92EF4F56-8628-4284-B1C8-CE642E81C3F6}"/>
    <dgm:cxn modelId="{F0623445-4516-41C8-BE32-3951B18B5742}" type="presParOf" srcId="{BD020BD7-45DF-43E9-9503-E429E28CA4BF}" destId="{605F4A0E-6A86-49CA-AE39-4778AE7D16E6}" srcOrd="0" destOrd="0" presId="urn:microsoft.com/office/officeart/2005/8/layout/vList2"/>
    <dgm:cxn modelId="{39F90C66-4456-4BE2-AD75-0456532AD729}" type="presParOf" srcId="{BD020BD7-45DF-43E9-9503-E429E28CA4BF}" destId="{DC2CB14E-7151-4B4C-A337-A56589F9B820}" srcOrd="1" destOrd="0" presId="urn:microsoft.com/office/officeart/2005/8/layout/vList2"/>
    <dgm:cxn modelId="{5C2FD85A-EEEF-4875-823D-B3C19F89FFCF}" type="presParOf" srcId="{BD020BD7-45DF-43E9-9503-E429E28CA4BF}" destId="{4FF5B60E-1667-4F70-81CB-9313B64C8BED}" srcOrd="2" destOrd="0" presId="urn:microsoft.com/office/officeart/2005/8/layout/vList2"/>
    <dgm:cxn modelId="{42183BF6-BC9D-4CC3-9D58-E674F00AAD4D}" type="presParOf" srcId="{BD020BD7-45DF-43E9-9503-E429E28CA4BF}" destId="{02A311CE-08B2-41CB-9BD8-FE81AFAFC0CC}" srcOrd="3" destOrd="0" presId="urn:microsoft.com/office/officeart/2005/8/layout/vList2"/>
    <dgm:cxn modelId="{2DDC29D4-3887-4C10-9B02-147BED585AFB}" type="presParOf" srcId="{BD020BD7-45DF-43E9-9503-E429E28CA4BF}" destId="{121A0B94-C101-4F50-9511-A3E6F403CA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99195F-9155-49F0-92EB-DDC2FBAB923E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B72687-6A5F-4BB4-9156-18394E14020D}">
      <dgm:prSet/>
      <dgm:spPr/>
      <dgm:t>
        <a:bodyPr/>
        <a:lstStyle/>
        <a:p>
          <a:r>
            <a:rPr lang="en-US" dirty="0"/>
            <a:t>In </a:t>
          </a:r>
          <a:r>
            <a:rPr lang="en-US" b="1" dirty="0"/>
            <a:t>Redditch</a:t>
          </a:r>
          <a:r>
            <a:rPr lang="en-US" dirty="0"/>
            <a:t>, three mosques serve a diverse Muslim population but </a:t>
          </a:r>
          <a:r>
            <a:rPr lang="en-US" b="1" dirty="0"/>
            <a:t>lack a unified digital communication system</a:t>
          </a:r>
          <a:r>
            <a:rPr lang="en-US" dirty="0"/>
            <a:t>.</a:t>
          </a:r>
        </a:p>
      </dgm:t>
    </dgm:pt>
    <dgm:pt modelId="{BAA5A2D4-227A-4343-980C-3B00F92D8A00}" type="parTrans" cxnId="{63FF52E8-983A-4C1D-919F-3C8BF92D61DB}">
      <dgm:prSet/>
      <dgm:spPr/>
      <dgm:t>
        <a:bodyPr/>
        <a:lstStyle/>
        <a:p>
          <a:endParaRPr lang="en-US"/>
        </a:p>
      </dgm:t>
    </dgm:pt>
    <dgm:pt modelId="{EEA1C836-27A2-4404-B980-B5DDE1688D90}" type="sibTrans" cxnId="{63FF52E8-983A-4C1D-919F-3C8BF92D61DB}">
      <dgm:prSet/>
      <dgm:spPr/>
      <dgm:t>
        <a:bodyPr/>
        <a:lstStyle/>
        <a:p>
          <a:endParaRPr lang="en-US"/>
        </a:p>
      </dgm:t>
    </dgm:pt>
    <dgm:pt modelId="{11124996-BD70-42AD-99C4-FEB78D7A60AA}">
      <dgm:prSet/>
      <dgm:spPr/>
      <dgm:t>
        <a:bodyPr/>
        <a:lstStyle/>
        <a:p>
          <a:r>
            <a:rPr lang="en-US" dirty="0"/>
            <a:t>Information is shared through </a:t>
          </a:r>
          <a:r>
            <a:rPr lang="en-US" b="1" dirty="0"/>
            <a:t>fragmented and informal channels</a:t>
          </a:r>
          <a:r>
            <a:rPr lang="en-US" dirty="0"/>
            <a:t>, resulting in:</a:t>
          </a:r>
        </a:p>
      </dgm:t>
    </dgm:pt>
    <dgm:pt modelId="{59504950-B7B0-4C77-8C2F-499A673EE1C9}" type="parTrans" cxnId="{50C44472-0DE4-490A-BD8C-14BD3739E9A4}">
      <dgm:prSet/>
      <dgm:spPr/>
      <dgm:t>
        <a:bodyPr/>
        <a:lstStyle/>
        <a:p>
          <a:endParaRPr lang="en-US"/>
        </a:p>
      </dgm:t>
    </dgm:pt>
    <dgm:pt modelId="{687A71BF-2A68-403F-B53E-AC1EE284AD16}" type="sibTrans" cxnId="{50C44472-0DE4-490A-BD8C-14BD3739E9A4}">
      <dgm:prSet/>
      <dgm:spPr/>
      <dgm:t>
        <a:bodyPr/>
        <a:lstStyle/>
        <a:p>
          <a:endParaRPr lang="en-US"/>
        </a:p>
      </dgm:t>
    </dgm:pt>
    <dgm:pt modelId="{53F7841F-2F0D-43C6-90AA-917E844A3C8B}">
      <dgm:prSet/>
      <dgm:spPr/>
      <dgm:t>
        <a:bodyPr/>
        <a:lstStyle/>
        <a:p>
          <a:r>
            <a:rPr lang="en-US" dirty="0"/>
            <a:t>Missed or delayed announcements</a:t>
          </a:r>
        </a:p>
      </dgm:t>
    </dgm:pt>
    <dgm:pt modelId="{0CE7411A-5BBC-402B-BD71-11C790C159E3}" type="parTrans" cxnId="{F08C7FD1-5E77-43D3-923B-193BCC43B74F}">
      <dgm:prSet/>
      <dgm:spPr/>
      <dgm:t>
        <a:bodyPr/>
        <a:lstStyle/>
        <a:p>
          <a:endParaRPr lang="en-US"/>
        </a:p>
      </dgm:t>
    </dgm:pt>
    <dgm:pt modelId="{B5774CF6-6BF8-4DAF-8835-754540D5AA92}" type="sibTrans" cxnId="{F08C7FD1-5E77-43D3-923B-193BCC43B74F}">
      <dgm:prSet/>
      <dgm:spPr/>
      <dgm:t>
        <a:bodyPr/>
        <a:lstStyle/>
        <a:p>
          <a:endParaRPr lang="en-US"/>
        </a:p>
      </dgm:t>
    </dgm:pt>
    <dgm:pt modelId="{C95E3CD8-C4B4-4191-B174-45A15F614D03}">
      <dgm:prSet/>
      <dgm:spPr/>
      <dgm:t>
        <a:bodyPr/>
        <a:lstStyle/>
        <a:p>
          <a:r>
            <a:rPr lang="en-US" dirty="0"/>
            <a:t>Limited inter-mosque collaboration</a:t>
          </a:r>
        </a:p>
      </dgm:t>
    </dgm:pt>
    <dgm:pt modelId="{A81381B2-90F4-42ED-88AE-ECF377D51720}" type="parTrans" cxnId="{D12BD5F2-9503-4AD5-916B-ABF7CE883D03}">
      <dgm:prSet/>
      <dgm:spPr/>
      <dgm:t>
        <a:bodyPr/>
        <a:lstStyle/>
        <a:p>
          <a:endParaRPr lang="en-US"/>
        </a:p>
      </dgm:t>
    </dgm:pt>
    <dgm:pt modelId="{E0ED9D00-03A3-4D56-B515-1123ED0CE2CF}" type="sibTrans" cxnId="{D12BD5F2-9503-4AD5-916B-ABF7CE883D03}">
      <dgm:prSet/>
      <dgm:spPr/>
      <dgm:t>
        <a:bodyPr/>
        <a:lstStyle/>
        <a:p>
          <a:endParaRPr lang="en-US"/>
        </a:p>
      </dgm:t>
    </dgm:pt>
    <dgm:pt modelId="{2BE8166B-87D8-4E32-8992-CEB7934B470A}">
      <dgm:prSet/>
      <dgm:spPr/>
      <dgm:t>
        <a:bodyPr/>
        <a:lstStyle/>
        <a:p>
          <a:r>
            <a:rPr lang="en-US" dirty="0"/>
            <a:t>Accessibility barriers for new residents and visitors seeking reliable, consistent information</a:t>
          </a:r>
        </a:p>
      </dgm:t>
    </dgm:pt>
    <dgm:pt modelId="{23CF6B47-000A-4844-AFCA-9CAF00D0F09A}" type="parTrans" cxnId="{E8916966-3507-44CF-BB5F-08C4F0F96DF4}">
      <dgm:prSet/>
      <dgm:spPr/>
      <dgm:t>
        <a:bodyPr/>
        <a:lstStyle/>
        <a:p>
          <a:endParaRPr lang="en-US"/>
        </a:p>
      </dgm:t>
    </dgm:pt>
    <dgm:pt modelId="{6A9653AC-E87B-47A8-A631-8298ED5739C5}" type="sibTrans" cxnId="{E8916966-3507-44CF-BB5F-08C4F0F96DF4}">
      <dgm:prSet/>
      <dgm:spPr/>
      <dgm:t>
        <a:bodyPr/>
        <a:lstStyle/>
        <a:p>
          <a:endParaRPr lang="en-US"/>
        </a:p>
      </dgm:t>
    </dgm:pt>
    <dgm:pt modelId="{BFF54468-C7B4-4A2B-BF9B-FF2D00A4CC31}" type="pres">
      <dgm:prSet presAssocID="{C099195F-9155-49F0-92EB-DDC2FBAB923E}" presName="Name0" presStyleCnt="0">
        <dgm:presLayoutVars>
          <dgm:dir/>
          <dgm:animLvl val="lvl"/>
          <dgm:resizeHandles val="exact"/>
        </dgm:presLayoutVars>
      </dgm:prSet>
      <dgm:spPr/>
    </dgm:pt>
    <dgm:pt modelId="{46924CA3-37DF-435E-AA4A-5FD5AA28D3A5}" type="pres">
      <dgm:prSet presAssocID="{11124996-BD70-42AD-99C4-FEB78D7A60AA}" presName="boxAndChildren" presStyleCnt="0"/>
      <dgm:spPr/>
    </dgm:pt>
    <dgm:pt modelId="{28D60DE0-CC70-4CEF-B868-FFEF56F0A27D}" type="pres">
      <dgm:prSet presAssocID="{11124996-BD70-42AD-99C4-FEB78D7A60AA}" presName="parentTextBox" presStyleLbl="node1" presStyleIdx="0" presStyleCnt="2"/>
      <dgm:spPr/>
    </dgm:pt>
    <dgm:pt modelId="{DFD42BAA-0CA1-457E-A897-92A90445C4D8}" type="pres">
      <dgm:prSet presAssocID="{11124996-BD70-42AD-99C4-FEB78D7A60AA}" presName="entireBox" presStyleLbl="node1" presStyleIdx="0" presStyleCnt="2"/>
      <dgm:spPr/>
    </dgm:pt>
    <dgm:pt modelId="{F788333F-7C3B-402B-9767-A3F8565E7C00}" type="pres">
      <dgm:prSet presAssocID="{11124996-BD70-42AD-99C4-FEB78D7A60AA}" presName="descendantBox" presStyleCnt="0"/>
      <dgm:spPr/>
    </dgm:pt>
    <dgm:pt modelId="{44336232-1AF5-4CBE-8E21-BDD4C01DE379}" type="pres">
      <dgm:prSet presAssocID="{53F7841F-2F0D-43C6-90AA-917E844A3C8B}" presName="childTextBox" presStyleLbl="fgAccFollowNode1" presStyleIdx="0" presStyleCnt="3">
        <dgm:presLayoutVars>
          <dgm:bulletEnabled val="1"/>
        </dgm:presLayoutVars>
      </dgm:prSet>
      <dgm:spPr/>
    </dgm:pt>
    <dgm:pt modelId="{2A437993-E4F5-4EAE-91B6-BDC9D497C07D}" type="pres">
      <dgm:prSet presAssocID="{C95E3CD8-C4B4-4191-B174-45A15F614D03}" presName="childTextBox" presStyleLbl="fgAccFollowNode1" presStyleIdx="1" presStyleCnt="3">
        <dgm:presLayoutVars>
          <dgm:bulletEnabled val="1"/>
        </dgm:presLayoutVars>
      </dgm:prSet>
      <dgm:spPr/>
    </dgm:pt>
    <dgm:pt modelId="{4FC06785-E40F-4519-B4A1-97E3DE8E790B}" type="pres">
      <dgm:prSet presAssocID="{2BE8166B-87D8-4E32-8992-CEB7934B470A}" presName="childTextBox" presStyleLbl="fgAccFollowNode1" presStyleIdx="2" presStyleCnt="3">
        <dgm:presLayoutVars>
          <dgm:bulletEnabled val="1"/>
        </dgm:presLayoutVars>
      </dgm:prSet>
      <dgm:spPr/>
    </dgm:pt>
    <dgm:pt modelId="{C481B22C-0BB2-4245-8976-257508583C6E}" type="pres">
      <dgm:prSet presAssocID="{EEA1C836-27A2-4404-B980-B5DDE1688D90}" presName="sp" presStyleCnt="0"/>
      <dgm:spPr/>
    </dgm:pt>
    <dgm:pt modelId="{1DAEF65B-923B-423D-85FB-AD64108F45A3}" type="pres">
      <dgm:prSet presAssocID="{7FB72687-6A5F-4BB4-9156-18394E14020D}" presName="arrowAndChildren" presStyleCnt="0"/>
      <dgm:spPr/>
    </dgm:pt>
    <dgm:pt modelId="{D06D2068-08AB-4EBB-B006-8AFB0C6231FF}" type="pres">
      <dgm:prSet presAssocID="{7FB72687-6A5F-4BB4-9156-18394E14020D}" presName="parentTextArrow" presStyleLbl="node1" presStyleIdx="1" presStyleCnt="2" custLinFactNeighborY="-476"/>
      <dgm:spPr/>
    </dgm:pt>
  </dgm:ptLst>
  <dgm:cxnLst>
    <dgm:cxn modelId="{0F0C075B-50C1-46CE-83EA-B0AF9FF10412}" type="presOf" srcId="{53F7841F-2F0D-43C6-90AA-917E844A3C8B}" destId="{44336232-1AF5-4CBE-8E21-BDD4C01DE379}" srcOrd="0" destOrd="0" presId="urn:microsoft.com/office/officeart/2005/8/layout/process4"/>
    <dgm:cxn modelId="{E8916966-3507-44CF-BB5F-08C4F0F96DF4}" srcId="{11124996-BD70-42AD-99C4-FEB78D7A60AA}" destId="{2BE8166B-87D8-4E32-8992-CEB7934B470A}" srcOrd="2" destOrd="0" parTransId="{23CF6B47-000A-4844-AFCA-9CAF00D0F09A}" sibTransId="{6A9653AC-E87B-47A8-A631-8298ED5739C5}"/>
    <dgm:cxn modelId="{7D7D8E4A-2E36-4A4D-905D-41528FF5CE4A}" type="presOf" srcId="{C95E3CD8-C4B4-4191-B174-45A15F614D03}" destId="{2A437993-E4F5-4EAE-91B6-BDC9D497C07D}" srcOrd="0" destOrd="0" presId="urn:microsoft.com/office/officeart/2005/8/layout/process4"/>
    <dgm:cxn modelId="{284CE84F-1AD6-4FA0-AB39-6E65CBEF1FC5}" type="presOf" srcId="{11124996-BD70-42AD-99C4-FEB78D7A60AA}" destId="{28D60DE0-CC70-4CEF-B868-FFEF56F0A27D}" srcOrd="0" destOrd="0" presId="urn:microsoft.com/office/officeart/2005/8/layout/process4"/>
    <dgm:cxn modelId="{50C44472-0DE4-490A-BD8C-14BD3739E9A4}" srcId="{C099195F-9155-49F0-92EB-DDC2FBAB923E}" destId="{11124996-BD70-42AD-99C4-FEB78D7A60AA}" srcOrd="1" destOrd="0" parTransId="{59504950-B7B0-4C77-8C2F-499A673EE1C9}" sibTransId="{687A71BF-2A68-403F-B53E-AC1EE284AD16}"/>
    <dgm:cxn modelId="{7507AB9B-4683-4CFE-BFCE-8DFA50DCE94B}" type="presOf" srcId="{C099195F-9155-49F0-92EB-DDC2FBAB923E}" destId="{BFF54468-C7B4-4A2B-BF9B-FF2D00A4CC31}" srcOrd="0" destOrd="0" presId="urn:microsoft.com/office/officeart/2005/8/layout/process4"/>
    <dgm:cxn modelId="{FA4421AB-5BE1-4951-8015-56231D7C78E7}" type="presOf" srcId="{2BE8166B-87D8-4E32-8992-CEB7934B470A}" destId="{4FC06785-E40F-4519-B4A1-97E3DE8E790B}" srcOrd="0" destOrd="0" presId="urn:microsoft.com/office/officeart/2005/8/layout/process4"/>
    <dgm:cxn modelId="{F08C7FD1-5E77-43D3-923B-193BCC43B74F}" srcId="{11124996-BD70-42AD-99C4-FEB78D7A60AA}" destId="{53F7841F-2F0D-43C6-90AA-917E844A3C8B}" srcOrd="0" destOrd="0" parTransId="{0CE7411A-5BBC-402B-BD71-11C790C159E3}" sibTransId="{B5774CF6-6BF8-4DAF-8835-754540D5AA92}"/>
    <dgm:cxn modelId="{F90938D6-0E37-407D-AB50-D4ED9FAA9DAA}" type="presOf" srcId="{11124996-BD70-42AD-99C4-FEB78D7A60AA}" destId="{DFD42BAA-0CA1-457E-A897-92A90445C4D8}" srcOrd="1" destOrd="0" presId="urn:microsoft.com/office/officeart/2005/8/layout/process4"/>
    <dgm:cxn modelId="{63FF52E8-983A-4C1D-919F-3C8BF92D61DB}" srcId="{C099195F-9155-49F0-92EB-DDC2FBAB923E}" destId="{7FB72687-6A5F-4BB4-9156-18394E14020D}" srcOrd="0" destOrd="0" parTransId="{BAA5A2D4-227A-4343-980C-3B00F92D8A00}" sibTransId="{EEA1C836-27A2-4404-B980-B5DDE1688D90}"/>
    <dgm:cxn modelId="{D12BD5F2-9503-4AD5-916B-ABF7CE883D03}" srcId="{11124996-BD70-42AD-99C4-FEB78D7A60AA}" destId="{C95E3CD8-C4B4-4191-B174-45A15F614D03}" srcOrd="1" destOrd="0" parTransId="{A81381B2-90F4-42ED-88AE-ECF377D51720}" sibTransId="{E0ED9D00-03A3-4D56-B515-1123ED0CE2CF}"/>
    <dgm:cxn modelId="{842F77F5-AE57-4E26-BE0A-8A44C04BDAE6}" type="presOf" srcId="{7FB72687-6A5F-4BB4-9156-18394E14020D}" destId="{D06D2068-08AB-4EBB-B006-8AFB0C6231FF}" srcOrd="0" destOrd="0" presId="urn:microsoft.com/office/officeart/2005/8/layout/process4"/>
    <dgm:cxn modelId="{BC66C472-AA31-46C6-8E4C-0D4615E335AC}" type="presParOf" srcId="{BFF54468-C7B4-4A2B-BF9B-FF2D00A4CC31}" destId="{46924CA3-37DF-435E-AA4A-5FD5AA28D3A5}" srcOrd="0" destOrd="0" presId="urn:microsoft.com/office/officeart/2005/8/layout/process4"/>
    <dgm:cxn modelId="{1E74BA42-54FF-4C05-9E51-F986D994D0CC}" type="presParOf" srcId="{46924CA3-37DF-435E-AA4A-5FD5AA28D3A5}" destId="{28D60DE0-CC70-4CEF-B868-FFEF56F0A27D}" srcOrd="0" destOrd="0" presId="urn:microsoft.com/office/officeart/2005/8/layout/process4"/>
    <dgm:cxn modelId="{C88CFF82-6408-4C2D-B9EF-F789A52B21EB}" type="presParOf" srcId="{46924CA3-37DF-435E-AA4A-5FD5AA28D3A5}" destId="{DFD42BAA-0CA1-457E-A897-92A90445C4D8}" srcOrd="1" destOrd="0" presId="urn:microsoft.com/office/officeart/2005/8/layout/process4"/>
    <dgm:cxn modelId="{FF0BA49B-2C63-46A3-AEFF-BCDFD0290FC3}" type="presParOf" srcId="{46924CA3-37DF-435E-AA4A-5FD5AA28D3A5}" destId="{F788333F-7C3B-402B-9767-A3F8565E7C00}" srcOrd="2" destOrd="0" presId="urn:microsoft.com/office/officeart/2005/8/layout/process4"/>
    <dgm:cxn modelId="{F28161C2-0966-48D6-95D7-4CAFE5462137}" type="presParOf" srcId="{F788333F-7C3B-402B-9767-A3F8565E7C00}" destId="{44336232-1AF5-4CBE-8E21-BDD4C01DE379}" srcOrd="0" destOrd="0" presId="urn:microsoft.com/office/officeart/2005/8/layout/process4"/>
    <dgm:cxn modelId="{FDA4B7EF-A21C-48C7-A90E-2A9789A54BAD}" type="presParOf" srcId="{F788333F-7C3B-402B-9767-A3F8565E7C00}" destId="{2A437993-E4F5-4EAE-91B6-BDC9D497C07D}" srcOrd="1" destOrd="0" presId="urn:microsoft.com/office/officeart/2005/8/layout/process4"/>
    <dgm:cxn modelId="{0ED830BB-C349-429D-938F-0B0B7FD9D5B7}" type="presParOf" srcId="{F788333F-7C3B-402B-9767-A3F8565E7C00}" destId="{4FC06785-E40F-4519-B4A1-97E3DE8E790B}" srcOrd="2" destOrd="0" presId="urn:microsoft.com/office/officeart/2005/8/layout/process4"/>
    <dgm:cxn modelId="{BACB6C32-E244-433B-A480-43B23613E67C}" type="presParOf" srcId="{BFF54468-C7B4-4A2B-BF9B-FF2D00A4CC31}" destId="{C481B22C-0BB2-4245-8976-257508583C6E}" srcOrd="1" destOrd="0" presId="urn:microsoft.com/office/officeart/2005/8/layout/process4"/>
    <dgm:cxn modelId="{2C4DB413-60B2-45FA-AEAA-D6435F4BD82D}" type="presParOf" srcId="{BFF54468-C7B4-4A2B-BF9B-FF2D00A4CC31}" destId="{1DAEF65B-923B-423D-85FB-AD64108F45A3}" srcOrd="2" destOrd="0" presId="urn:microsoft.com/office/officeart/2005/8/layout/process4"/>
    <dgm:cxn modelId="{DDFE7E67-B2AE-4B70-9EFF-F5B836C22258}" type="presParOf" srcId="{1DAEF65B-923B-423D-85FB-AD64108F45A3}" destId="{D06D2068-08AB-4EBB-B006-8AFB0C6231F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F4A0E-6A86-49CA-AE39-4778AE7D16E6}">
      <dsp:nvSpPr>
        <dsp:cNvPr id="0" name=""/>
        <dsp:cNvSpPr/>
      </dsp:nvSpPr>
      <dsp:spPr>
        <a:xfrm>
          <a:off x="0" y="225195"/>
          <a:ext cx="6078537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Current research largely concentrates on </a:t>
          </a:r>
          <a:r>
            <a:rPr lang="en-US" sz="1700" b="1" i="0" kern="1200" baseline="0" dirty="0"/>
            <a:t>individual mosques or large urban centers</a:t>
          </a:r>
          <a:r>
            <a:rPr lang="en-US" sz="1700" b="0" i="0" kern="1200" baseline="0" dirty="0"/>
            <a:t>, overlooking the needs of smaller communities.</a:t>
          </a:r>
          <a:endParaRPr lang="en-US" sz="1700" kern="1200" dirty="0"/>
        </a:p>
      </dsp:txBody>
      <dsp:txXfrm>
        <a:off x="45635" y="270830"/>
        <a:ext cx="5987267" cy="843560"/>
      </dsp:txXfrm>
    </dsp:sp>
    <dsp:sp modelId="{4FF5B60E-1667-4F70-81CB-9313B64C8BED}">
      <dsp:nvSpPr>
        <dsp:cNvPr id="0" name=""/>
        <dsp:cNvSpPr/>
      </dsp:nvSpPr>
      <dsp:spPr>
        <a:xfrm>
          <a:off x="0" y="1208985"/>
          <a:ext cx="6078537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There is </a:t>
          </a:r>
          <a:r>
            <a:rPr lang="en-US" sz="1700" b="1" i="0" kern="1200" baseline="0" dirty="0"/>
            <a:t>limited empirical evidence</a:t>
          </a:r>
          <a:r>
            <a:rPr lang="en-US" sz="1700" b="0" i="0" kern="1200" baseline="0" dirty="0"/>
            <a:t> on the use of </a:t>
          </a:r>
          <a:r>
            <a:rPr lang="en-US" sz="1700" b="1" i="0" kern="1200" baseline="0" dirty="0"/>
            <a:t>centralized digital platforms</a:t>
          </a:r>
          <a:r>
            <a:rPr lang="en-US" sz="1700" b="0" i="0" kern="1200" baseline="0" dirty="0"/>
            <a:t> that connect multiple mosques in small-town contexts, particularly within the UK.</a:t>
          </a:r>
          <a:endParaRPr lang="en-US" sz="1700" kern="1200" dirty="0"/>
        </a:p>
      </dsp:txBody>
      <dsp:txXfrm>
        <a:off x="45635" y="1254620"/>
        <a:ext cx="5987267" cy="843560"/>
      </dsp:txXfrm>
    </dsp:sp>
    <dsp:sp modelId="{121A0B94-C101-4F50-9511-A3E6F403CA73}">
      <dsp:nvSpPr>
        <dsp:cNvPr id="0" name=""/>
        <dsp:cNvSpPr/>
      </dsp:nvSpPr>
      <dsp:spPr>
        <a:xfrm>
          <a:off x="0" y="2192775"/>
          <a:ext cx="6078537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This gap limits understanding of how </a:t>
          </a:r>
          <a:r>
            <a:rPr lang="en-US" sz="1700" b="1" i="0" kern="1200" baseline="0"/>
            <a:t>shared digital systems</a:t>
          </a:r>
          <a:r>
            <a:rPr lang="en-US" sz="1700" b="0" i="0" kern="1200" baseline="0"/>
            <a:t> could improve community cohesion, communication, and accessibility in </a:t>
          </a:r>
          <a:r>
            <a:rPr lang="en-US" sz="1700" b="1" i="0" kern="1200" baseline="0"/>
            <a:t>under-represented mosque communities</a:t>
          </a:r>
          <a:r>
            <a:rPr lang="en-US" sz="1700" b="0" i="0" kern="1200" baseline="0"/>
            <a:t>.</a:t>
          </a:r>
          <a:endParaRPr lang="en-US" sz="1700" kern="1200"/>
        </a:p>
      </dsp:txBody>
      <dsp:txXfrm>
        <a:off x="45635" y="2238410"/>
        <a:ext cx="5987267" cy="843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42BAA-0CA1-457E-A897-92A90445C4D8}">
      <dsp:nvSpPr>
        <dsp:cNvPr id="0" name=""/>
        <dsp:cNvSpPr/>
      </dsp:nvSpPr>
      <dsp:spPr>
        <a:xfrm>
          <a:off x="0" y="2211831"/>
          <a:ext cx="6903720" cy="1451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Information is shared through </a:t>
          </a:r>
          <a:r>
            <a:rPr lang="en-US" sz="1800" b="1" kern="1200" dirty="0"/>
            <a:t>fragmented and informal channels</a:t>
          </a:r>
          <a:r>
            <a:rPr lang="en-US" sz="1800" kern="1200" dirty="0"/>
            <a:t>, resulting in:</a:t>
          </a:r>
        </a:p>
      </dsp:txBody>
      <dsp:txXfrm>
        <a:off x="0" y="2211831"/>
        <a:ext cx="6903720" cy="783648"/>
      </dsp:txXfrm>
    </dsp:sp>
    <dsp:sp modelId="{44336232-1AF5-4CBE-8E21-BDD4C01DE379}">
      <dsp:nvSpPr>
        <dsp:cNvPr id="0" name=""/>
        <dsp:cNvSpPr/>
      </dsp:nvSpPr>
      <dsp:spPr>
        <a:xfrm>
          <a:off x="3370" y="2966456"/>
          <a:ext cx="2298992" cy="6675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Missed or delayed announcements</a:t>
          </a:r>
        </a:p>
      </dsp:txBody>
      <dsp:txXfrm>
        <a:off x="3370" y="2966456"/>
        <a:ext cx="2298992" cy="667552"/>
      </dsp:txXfrm>
    </dsp:sp>
    <dsp:sp modelId="{2A437993-E4F5-4EAE-91B6-BDC9D497C07D}">
      <dsp:nvSpPr>
        <dsp:cNvPr id="0" name=""/>
        <dsp:cNvSpPr/>
      </dsp:nvSpPr>
      <dsp:spPr>
        <a:xfrm>
          <a:off x="2302363" y="2966456"/>
          <a:ext cx="2298992" cy="6675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Limited inter-mosque collaboration</a:t>
          </a:r>
        </a:p>
      </dsp:txBody>
      <dsp:txXfrm>
        <a:off x="2302363" y="2966456"/>
        <a:ext cx="2298992" cy="667552"/>
      </dsp:txXfrm>
    </dsp:sp>
    <dsp:sp modelId="{4FC06785-E40F-4519-B4A1-97E3DE8E790B}">
      <dsp:nvSpPr>
        <dsp:cNvPr id="0" name=""/>
        <dsp:cNvSpPr/>
      </dsp:nvSpPr>
      <dsp:spPr>
        <a:xfrm>
          <a:off x="4601356" y="2966456"/>
          <a:ext cx="2298992" cy="66755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Accessibility barriers for new residents and visitors seeking reliable, consistent information</a:t>
          </a:r>
        </a:p>
      </dsp:txBody>
      <dsp:txXfrm>
        <a:off x="4601356" y="2966456"/>
        <a:ext cx="2298992" cy="667552"/>
      </dsp:txXfrm>
    </dsp:sp>
    <dsp:sp modelId="{D06D2068-08AB-4EBB-B006-8AFB0C6231FF}">
      <dsp:nvSpPr>
        <dsp:cNvPr id="0" name=""/>
        <dsp:cNvSpPr/>
      </dsp:nvSpPr>
      <dsp:spPr>
        <a:xfrm rot="10800000">
          <a:off x="0" y="0"/>
          <a:ext cx="6903720" cy="223194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 </a:t>
          </a:r>
          <a:r>
            <a:rPr lang="en-US" sz="1800" b="1" kern="1200" dirty="0"/>
            <a:t>Redditch</a:t>
          </a:r>
          <a:r>
            <a:rPr lang="en-US" sz="1800" kern="1200" dirty="0"/>
            <a:t>, three mosques serve a diverse Muslim population but </a:t>
          </a:r>
          <a:r>
            <a:rPr lang="en-US" sz="1800" b="1" kern="1200" dirty="0"/>
            <a:t>lack a unified digital communication system</a:t>
          </a:r>
          <a:r>
            <a:rPr lang="en-US" sz="1800" kern="1200" dirty="0"/>
            <a:t>.</a:t>
          </a:r>
        </a:p>
      </dsp:txBody>
      <dsp:txXfrm rot="10800000">
        <a:off x="0" y="0"/>
        <a:ext cx="6903720" cy="14502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B6455D-EA56-4FB1-87BE-663F20F39309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1E50C7-D6C7-4B10-875A-5FFE1208B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579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80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0944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12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20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094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1E50C7-D6C7-4B10-875A-5FFE1208B5B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57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748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128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50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31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515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295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0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76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39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33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79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963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pp.bradfordgrandmosque.co.uk/?utm_source=chatgpt.co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s://exportkit.com/plugin/environments/xml/convert-figma-to-android-studio/?utm_source=chatgpt.com" TargetMode="External"/><Relationship Id="rId4" Type="http://schemas.openxmlformats.org/officeDocument/2006/relationships/hyperlink" Target="https://www.mosqueapp.co.uk/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crescent moon over the temple">
            <a:extLst>
              <a:ext uri="{FF2B5EF4-FFF2-40B4-BE49-F238E27FC236}">
                <a16:creationId xmlns:a16="http://schemas.microsoft.com/office/drawing/2014/main" id="{829B1414-837C-6F2D-BEBD-F66217C1C0A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5730"/>
          <a:stretch>
            <a:fillRect/>
          </a:stretch>
        </p:blipFill>
        <p:spPr>
          <a:xfrm>
            <a:off x="-30626" y="76037"/>
            <a:ext cx="1225325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63268-360B-717E-9DCB-B4A88D4D3D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7179" y="2393974"/>
            <a:ext cx="8673248" cy="1587230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600" b="1" dirty="0">
                <a:solidFill>
                  <a:srgbClr val="FFFFFF"/>
                </a:solidFill>
              </a:rPr>
              <a:t>“SmartConnect: A Digital Platform Linking Mosques and Communities”</a:t>
            </a:r>
            <a:br>
              <a:rPr lang="en-GB" sz="4600" b="1" dirty="0">
                <a:solidFill>
                  <a:srgbClr val="FFFFFF"/>
                </a:solidFill>
              </a:rPr>
            </a:br>
            <a:endParaRPr lang="en-GB" sz="4600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5FEDFF0-1DD7-B7A2-3342-6050FEE040BA}"/>
              </a:ext>
            </a:extLst>
          </p:cNvPr>
          <p:cNvSpPr txBox="1"/>
          <p:nvPr/>
        </p:nvSpPr>
        <p:spPr>
          <a:xfrm>
            <a:off x="362190" y="5256667"/>
            <a:ext cx="7437103" cy="15872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Student:			Sana khan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Student id:		2239157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Supervisor: 		Dr MD Shantanu Islam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Module ID:		ACCA6020</a:t>
            </a:r>
          </a:p>
          <a:p>
            <a:pPr>
              <a:lnSpc>
                <a:spcPct val="110000"/>
              </a:lnSpc>
            </a:pPr>
            <a:r>
              <a:rPr lang="en-US" dirty="0"/>
              <a:t>Date:			2</a:t>
            </a:r>
            <a:r>
              <a:rPr lang="en-US" baseline="30000" dirty="0"/>
              <a:t>nd</a:t>
            </a:r>
            <a:r>
              <a:rPr lang="en-US" dirty="0"/>
              <a:t> of February 2026</a:t>
            </a:r>
            <a:endParaRPr lang="en-US" sz="1800" dirty="0"/>
          </a:p>
        </p:txBody>
      </p:sp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5EAD505B-8352-6CBC-B205-54BEAB737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3" y="76027"/>
            <a:ext cx="2038350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362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E24B7A88-EF98-31A4-4DF2-C686EC7270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7401" b="250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C84C64-508F-A0AE-B4AD-6FC20EEAC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60" y="1337022"/>
            <a:ext cx="4665540" cy="660828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Content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2">
            <a:extLst>
              <a:ext uri="{FF2B5EF4-FFF2-40B4-BE49-F238E27FC236}">
                <a16:creationId xmlns:a16="http://schemas.microsoft.com/office/drawing/2014/main" id="{5965FE85-457F-099C-4D34-3AA652AEA7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45247" y="2297526"/>
            <a:ext cx="5056090" cy="35813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Introduction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Literature Review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Case Study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Identified Research Gap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Problem Statement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Aim and Objective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Methodology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System Design and Technical Approach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Evolution, Ethics, and Risk Management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Deliverables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Timeline for Project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Conclusion</a:t>
            </a:r>
          </a:p>
          <a:p>
            <a:pPr marL="342900" indent="-34290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 typeface="+mj-lt"/>
              <a:buAutoNum type="arabicPeriod"/>
            </a:pPr>
            <a:r>
              <a:rPr lang="en-US" altLang="en-US" sz="1500" dirty="0">
                <a:latin typeface="Arial" panose="020B0604020202020204" pitchFamily="34" charset="0"/>
              </a:rPr>
              <a:t>References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723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2C258-01EE-9788-7727-CBB07CBD2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AU" dirty="0"/>
              <a:t>Introduction</a:t>
            </a:r>
            <a:endParaRPr lang="en-GB" dirty="0"/>
          </a:p>
        </p:txBody>
      </p:sp>
      <p:pic>
        <p:nvPicPr>
          <p:cNvPr id="5" name="Picture 4" descr="Ancient palace gate">
            <a:extLst>
              <a:ext uri="{FF2B5EF4-FFF2-40B4-BE49-F238E27FC236}">
                <a16:creationId xmlns:a16="http://schemas.microsoft.com/office/drawing/2014/main" id="{C53BB6DA-0C8C-6001-8CB3-69FD2D63B34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t="6362" r="3" b="-8105"/>
          <a:stretch>
            <a:fillRect/>
          </a:stretch>
        </p:blipFill>
        <p:spPr>
          <a:xfrm>
            <a:off x="-25654" y="0"/>
            <a:ext cx="12191980" cy="747467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3F4A3-8A0D-050F-50E1-FDC458F3D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0741" y="2666360"/>
            <a:ext cx="6290268" cy="3941474"/>
          </a:xfrm>
        </p:spPr>
        <p:txBody>
          <a:bodyPr>
            <a:normAutofit fontScale="77500" lnSpcReduction="2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altLang="en-US" dirty="0">
                <a:latin typeface="Arial" panose="020B0604020202020204" pitchFamily="34" charset="0"/>
              </a:rPr>
              <a:t>Mosques function as </a:t>
            </a:r>
            <a:r>
              <a:rPr lang="en-US" altLang="en-US" b="1" dirty="0">
                <a:latin typeface="Arial" panose="020B0604020202020204" pitchFamily="34" charset="0"/>
              </a:rPr>
              <a:t>multidimensional institutions</a:t>
            </a:r>
            <a:r>
              <a:rPr lang="en-US" altLang="en-US" dirty="0">
                <a:latin typeface="Arial" panose="020B0604020202020204" pitchFamily="34" charset="0"/>
              </a:rPr>
              <a:t>, supporting: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Worship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Education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Community cohesion [1]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altLang="en-US" dirty="0">
                <a:latin typeface="Arial" panose="020B0604020202020204" pitchFamily="34" charset="0"/>
              </a:rPr>
              <a:t>In recent years, </a:t>
            </a:r>
            <a:r>
              <a:rPr lang="en-US" altLang="en-US" b="1" dirty="0">
                <a:latin typeface="Arial" panose="020B0604020202020204" pitchFamily="34" charset="0"/>
              </a:rPr>
              <a:t>digital technologies</a:t>
            </a:r>
            <a:r>
              <a:rPr lang="en-US" altLang="en-US" dirty="0">
                <a:latin typeface="Arial" panose="020B0604020202020204" pitchFamily="34" charset="0"/>
              </a:rPr>
              <a:t> have increasingly influenced how religious communities: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Communicate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Engage with members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altLang="en-US" b="1" dirty="0">
                <a:latin typeface="Arial" panose="020B0604020202020204" pitchFamily="34" charset="0"/>
              </a:rPr>
              <a:t>Larger urban mosques</a:t>
            </a:r>
            <a:r>
              <a:rPr lang="en-US" altLang="en-US" dirty="0">
                <a:latin typeface="Arial" panose="020B0604020202020204" pitchFamily="34" charset="0"/>
              </a:rPr>
              <a:t> benefit from: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Digital platforms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Improved communication and outreach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pitchFamily="2" charset="2"/>
              <a:buChar char="Ø"/>
            </a:pPr>
            <a:r>
              <a:rPr lang="en-US" altLang="en-US" b="1" dirty="0">
                <a:latin typeface="Arial" panose="020B0604020202020204" pitchFamily="34" charset="0"/>
              </a:rPr>
              <a:t>Small-town mosques</a:t>
            </a:r>
            <a:r>
              <a:rPr lang="en-US" altLang="en-US" dirty="0">
                <a:latin typeface="Arial" panose="020B0604020202020204" pitchFamily="34" charset="0"/>
              </a:rPr>
              <a:t> often remain </a:t>
            </a:r>
            <a:r>
              <a:rPr lang="en-US" altLang="en-US" b="1" dirty="0">
                <a:latin typeface="Arial" panose="020B0604020202020204" pitchFamily="34" charset="0"/>
              </a:rPr>
              <a:t>digitally marginalized</a:t>
            </a:r>
            <a:r>
              <a:rPr lang="en-US" altLang="en-US" dirty="0">
                <a:latin typeface="Arial" panose="020B0604020202020204" pitchFamily="34" charset="0"/>
              </a:rPr>
              <a:t>, leading to: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Fragmented communication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>
                <a:latin typeface="Arial" panose="020B0604020202020204" pitchFamily="34" charset="0"/>
              </a:rPr>
              <a:t>Reduced accessibility for the community</a:t>
            </a: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0E9F10-A618-9257-884D-46B6F4DBAD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270" y="2312524"/>
            <a:ext cx="4524233" cy="4295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05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03D0B9-E157-C911-60DE-7049EABCE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B5558E9-D86E-939E-94FB-74CE65EB9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642449E4-EBCB-1F02-9E79-097B92579B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7401" b="250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B701393-A446-63DD-D3EA-BDE16DA4F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31FF6-4A9B-8B67-D5E1-B2058BAE6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Literature Review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51501A0-B057-DD41-067B-AD650032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2">
            <a:extLst>
              <a:ext uri="{FF2B5EF4-FFF2-40B4-BE49-F238E27FC236}">
                <a16:creationId xmlns:a16="http://schemas.microsoft.com/office/drawing/2014/main" id="{041E6220-11F2-82C9-B5E2-BD88A2A8C1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9454" y="2662356"/>
            <a:ext cx="4665546" cy="30579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Studies indicate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uneven adoption of digital tools across mosques [1]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largely influenced by leadership capacity, funding availability, and levels of digital literacy.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Research on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technology-mediated religious engagement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shows that digital technologies can reshape authority structures, enhance participation, and improve inclusivity within faith communities [2].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However, much of the existing literature remains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descriptive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with limited focus on proposing or evaluating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practical, implementable technological solutions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for mosque communities.</a:t>
            </a:r>
          </a:p>
        </p:txBody>
      </p:sp>
    </p:spTree>
    <p:extLst>
      <p:ext uri="{BB962C8B-B14F-4D97-AF65-F5344CB8AC3E}">
        <p14:creationId xmlns:p14="http://schemas.microsoft.com/office/powerpoint/2010/main" val="492255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9ADC5-E069-8C8A-7FD9-9236840DF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3516" y="914400"/>
            <a:ext cx="6077493" cy="1097280"/>
          </a:xfrm>
        </p:spPr>
        <p:txBody>
          <a:bodyPr anchor="b">
            <a:normAutofit/>
          </a:bodyPr>
          <a:lstStyle/>
          <a:p>
            <a:r>
              <a:rPr lang="en-GB" dirty="0"/>
              <a:t>Case Study</a:t>
            </a:r>
          </a:p>
        </p:txBody>
      </p:sp>
      <p:pic>
        <p:nvPicPr>
          <p:cNvPr id="7" name="Picture 6" descr="Ancient palace gate">
            <a:extLst>
              <a:ext uri="{FF2B5EF4-FFF2-40B4-BE49-F238E27FC236}">
                <a16:creationId xmlns:a16="http://schemas.microsoft.com/office/drawing/2014/main" id="{2781AB3B-466F-AC0F-7D42-5857ED44B65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3686" r="-2" b="2732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 descr="A diagram of case study evidence&#10;&#10;AI-generated content may be incorrect.">
            <a:extLst>
              <a:ext uri="{FF2B5EF4-FFF2-40B4-BE49-F238E27FC236}">
                <a16:creationId xmlns:a16="http://schemas.microsoft.com/office/drawing/2014/main" id="{2111CF00-90D5-D600-D638-4E58E02FCD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" b="1461"/>
          <a:stretch>
            <a:fillRect/>
          </a:stretch>
        </p:blipFill>
        <p:spPr>
          <a:xfrm>
            <a:off x="122274" y="2115882"/>
            <a:ext cx="4949188" cy="3771064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964BB929-DCB3-3655-B2B1-63A75575AE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53516" y="2185415"/>
            <a:ext cx="6077493" cy="38893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International case studies from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Indonesia and Pakistan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indicate that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mobile mosque applications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when developed using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user-cent</a:t>
            </a:r>
            <a:r>
              <a:rPr lang="en-US" altLang="en-US" sz="1900" b="1" dirty="0">
                <a:latin typeface="Arial" panose="020B0604020202020204" pitchFamily="34" charset="0"/>
              </a:rPr>
              <a:t>e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 design [4] principles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can significantly enhance administrative efficiency, transparency, and overall user satisfaction.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Within the UK context, the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Bradford Grand Mosque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provides evidence of the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technical feasibility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of such digital systems [4],[5]</a:t>
            </a:r>
            <a:r>
              <a:rPr lang="en-US" altLang="en-US" sz="1900" dirty="0">
                <a:latin typeface="Arial" panose="020B0604020202020204" pitchFamily="34" charset="0"/>
              </a:rPr>
              <a:t>.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lang="en-US" altLang="en-US" sz="1900" dirty="0">
                <a:latin typeface="Arial" panose="020B0604020202020204" pitchFamily="34" charset="0"/>
              </a:rPr>
              <a:t>H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owever, their 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scalability and applicability to interconnected small-town mosque networks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remain largely underexplored, thereby justifying the need for this study.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27954F0-D631-DEC5-9F93-EF2A782E0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156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86760-024A-A67B-D562-5676BF1C3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3516" y="914400"/>
            <a:ext cx="6077493" cy="1097280"/>
          </a:xfrm>
        </p:spPr>
        <p:txBody>
          <a:bodyPr anchor="b">
            <a:normAutofit/>
          </a:bodyPr>
          <a:lstStyle/>
          <a:p>
            <a:r>
              <a:rPr lang="en-GB" dirty="0"/>
              <a:t>Identified Research Gap</a:t>
            </a:r>
          </a:p>
        </p:txBody>
      </p:sp>
      <p:pic>
        <p:nvPicPr>
          <p:cNvPr id="5" name="Picture 4" descr="Ancient palace gate">
            <a:extLst>
              <a:ext uri="{FF2B5EF4-FFF2-40B4-BE49-F238E27FC236}">
                <a16:creationId xmlns:a16="http://schemas.microsoft.com/office/drawing/2014/main" id="{D8D8B995-10DE-D103-7DA1-6CA083B4EA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28315" r="-1" b="13726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pic>
        <p:nvPicPr>
          <p:cNvPr id="6" name="Picture 5" descr="A close-up of a building&#10;&#10;AI-generated content may be incorrect.">
            <a:extLst>
              <a:ext uri="{FF2B5EF4-FFF2-40B4-BE49-F238E27FC236}">
                <a16:creationId xmlns:a16="http://schemas.microsoft.com/office/drawing/2014/main" id="{EAF8CEBC-493F-7ADC-E3AA-AD38F978F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1" y="914400"/>
            <a:ext cx="4664061" cy="501638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27954F0-D631-DEC5-9F93-EF2A782E0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Rectangle 2">
            <a:extLst>
              <a:ext uri="{FF2B5EF4-FFF2-40B4-BE49-F238E27FC236}">
                <a16:creationId xmlns:a16="http://schemas.microsoft.com/office/drawing/2014/main" id="{F37A82B5-534E-74D6-6BE3-B44675710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778687"/>
              </p:ext>
            </p:extLst>
          </p:nvPr>
        </p:nvGraphicFramePr>
        <p:xfrm>
          <a:off x="5453063" y="2185988"/>
          <a:ext cx="6078537" cy="335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14761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006B6-25A5-AD4B-FC54-64050303F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Problem Statement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3198020D-7A23-5B7D-0B0A-BB73829D58E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t="5543"/>
          <a:stretch>
            <a:fillRect/>
          </a:stretch>
        </p:blipFill>
        <p:spPr>
          <a:xfrm>
            <a:off x="0" y="42540"/>
            <a:ext cx="12192000" cy="6857990"/>
          </a:xfrm>
          <a:prstGeom prst="rect">
            <a:avLst/>
          </a:pr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D9F9EC2-1171-EAED-F778-BA5BE51CF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3151812"/>
              </p:ext>
            </p:extLst>
          </p:nvPr>
        </p:nvGraphicFramePr>
        <p:xfrm>
          <a:off x="3388596" y="2468880"/>
          <a:ext cx="6903720" cy="3664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75754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9BBA96D-760C-44C0-B94F-3FDC8357B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ncient palace gate">
            <a:extLst>
              <a:ext uri="{FF2B5EF4-FFF2-40B4-BE49-F238E27FC236}">
                <a16:creationId xmlns:a16="http://schemas.microsoft.com/office/drawing/2014/main" id="{A9D29D69-0233-81B6-981D-ADC5E2C499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18628" r="-2" b="627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AA5F1BF-F733-47EA-A79A-01F3AD5A7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0600" y="1071435"/>
            <a:ext cx="10208830" cy="47197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6E738-C3F2-1DA3-8100-7BEB05466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863" y="1584798"/>
            <a:ext cx="3310128" cy="34359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Aim and Objectives</a:t>
            </a: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449740C5-E547-E1BF-57C0-B11D0113B7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2888" y="1360968"/>
            <a:ext cx="6049288" cy="408821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/>
          </a:bodyPr>
          <a:lstStyle/>
          <a:p>
            <a:pPr marR="0" lvl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tabLst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</a:p>
          <a:p>
            <a:pPr marL="285750" marR="0" lvl="0" indent="-28575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develop and assess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 centralized mobile application that strengthens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communication, accessibility, and engagement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among three mosques.</a:t>
            </a:r>
          </a:p>
          <a:p>
            <a:pPr marR="0" lvl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tabLst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Objective:</a:t>
            </a:r>
          </a:p>
          <a:p>
            <a:pPr marL="285750" marR="0" lvl="0" indent="-28575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Specific &amp; Measurable: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Analyze existing communication practices across the three mosques within four weeks to identify key limitations affecting information flow.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Specific &amp; Achievable: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Design and develop a functional mobile application prototype within eight weeks that addresses identified communication gaps.</a:t>
            </a:r>
          </a:p>
          <a:p>
            <a:pPr marL="285750" marR="0" lvl="0" indent="-28575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Measurable &amp; Relevant: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Evaluate the usability and potential impact of the prototype through user testing and feedback from mosque members over two weeks.</a:t>
            </a:r>
          </a:p>
          <a:p>
            <a:pPr marL="285750" marR="0" lvl="0" indent="-28575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Specific &amp; Achievable: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Implement ethical, secure, and culturally sensitive data handling protocols throughout the project to protect user information.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52938D1-813E-4650-AAB9-E09257454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83456" y="5765296"/>
            <a:ext cx="102159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769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C8970-0DD3-82D3-76C3-7B7F1511A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501C1-5550-4C0B-1117-411F50DC9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mixed-method research approach is adopted to ensure validity and triangulation.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Qualitative data will be collected through interviews with mosque leaders, while quantitative data will be gathered using community surveys and usability testing.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methodology supports a user-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development process aligned with computing research best practices.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D0341C7C-1E1F-1121-72A7-DC5965A5DB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6362" r="3" b="-8105"/>
          <a:stretch>
            <a:fillRect/>
          </a:stretch>
        </p:blipFill>
        <p:spPr>
          <a:xfrm>
            <a:off x="0" y="0"/>
            <a:ext cx="12192000" cy="742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38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06A128-CC13-D031-9E62-7479F585E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657" y="1371600"/>
            <a:ext cx="5424353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System Design and Technical Approach</a:t>
            </a:r>
            <a:endParaRPr lang="en-GB" sz="3400"/>
          </a:p>
        </p:txBody>
      </p:sp>
      <p:pic>
        <p:nvPicPr>
          <p:cNvPr id="6" name="Picture 5" descr="Ancient palace gate">
            <a:extLst>
              <a:ext uri="{FF2B5EF4-FFF2-40B4-BE49-F238E27FC236}">
                <a16:creationId xmlns:a16="http://schemas.microsoft.com/office/drawing/2014/main" id="{5E32B534-047C-A9A0-A2AE-6CE6AB585D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t="34597" r="-2" b="22245"/>
          <a:stretch>
            <a:fillRect/>
          </a:stretch>
        </p:blipFill>
        <p:spPr>
          <a:xfrm>
            <a:off x="-1" y="1"/>
            <a:ext cx="12192000" cy="69125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9074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C46DE83B-2A5D-0442-73BB-FC51E02EE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"/>
            <a:ext cx="5220269" cy="6912583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1F8950CC-2F8A-4D99-7786-A9A4626A60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0736" y="2809474"/>
            <a:ext cx="679079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proposed solution is an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Android-based mobile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application, using: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XML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interface design [6]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Java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application logic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Centralized architecture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allows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real-time synchronization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of announcements, prayer times, and events across all three mosques.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The application have different type of </a:t>
            </a:r>
            <a:r>
              <a:rPr lang="en-US" altLang="en-US" b="1" dirty="0">
                <a:latin typeface="Arial" panose="020B0604020202020204" pitchFamily="34" charset="0"/>
              </a:rPr>
              <a:t>users</a:t>
            </a:r>
            <a:r>
              <a:rPr lang="en-US" altLang="en-US" dirty="0">
                <a:latin typeface="Arial" panose="020B0604020202020204" pitchFamily="34" charset="0"/>
              </a:rPr>
              <a:t> with different level of access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999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6354617C-8664-A481-1601-6BD05BE441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7401" b="25052"/>
          <a:stretch>
            <a:fillRect/>
          </a:stretch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B67C-080D-B3E1-224A-D93F7E80F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462" y="1352492"/>
            <a:ext cx="5186712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Evaluation, Ethics, and Risk Management</a:t>
            </a:r>
            <a:endParaRPr lang="en-GB" sz="34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C7446-0F95-5B74-3ED4-7CCD9150C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842" y="2809164"/>
            <a:ext cx="5426148" cy="3069761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system will be evaluated through alpha and beta testing, focusing on usability, accuracy, and efficiency.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Simulated data will be used to minimize privacy risks.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For real-world deployment,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compliance [7], secure data storage, and cultural sensitivity in interface design will be prioritized.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548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ncient palace gate">
            <a:extLst>
              <a:ext uri="{FF2B5EF4-FFF2-40B4-BE49-F238E27FC236}">
                <a16:creationId xmlns:a16="http://schemas.microsoft.com/office/drawing/2014/main" id="{0E1A8B95-B42E-852F-CD31-8450846F401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15719" r="-2" b="3368"/>
          <a:stretch>
            <a:fillRect/>
          </a:stretch>
        </p:blipFill>
        <p:spPr>
          <a:xfrm>
            <a:off x="20" y="0"/>
            <a:ext cx="12191980" cy="6857999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2">
            <a:extLst>
              <a:ext uri="{FF2B5EF4-FFF2-40B4-BE49-F238E27FC236}">
                <a16:creationId xmlns:a16="http://schemas.microsoft.com/office/drawing/2014/main" id="{E08D130A-8708-04A7-6936-BE26EB348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1946" y="914399"/>
            <a:ext cx="9689911" cy="53835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tabLst/>
            </a:pPr>
            <a:endParaRPr lang="en-US" altLang="en-US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tabLst/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Deliverables</a:t>
            </a: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Pct val="87000"/>
              <a:buFont typeface="Arial" panose="020B0604020202020204" pitchFamily="34" charset="0"/>
              <a:buChar char="•"/>
              <a:tabLst/>
            </a:pPr>
            <a:endParaRPr lang="en-US" altLang="en-US" sz="17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4D0B33E-E15A-B506-8529-A82E46CD5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912" y="2211320"/>
            <a:ext cx="9245864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Centralized Android mobile application prototype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unified mosque communication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User-friendly interface and functional system design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(XML &amp; Java)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Usability testing and evaluation findings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Technical project report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detailing research, design, and outcomes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628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69A0A-ED3E-408B-CD0D-C1AB57A7D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490" y="2122512"/>
            <a:ext cx="2983229" cy="2612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Timeline for Project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1963F2-C385-D68E-C34E-A83D674DEB4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46021" y="1313730"/>
            <a:ext cx="7290648" cy="3645324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F40A6A7-096E-5348-55F5-63E67DBF1FD6}"/>
              </a:ext>
            </a:extLst>
          </p:cNvPr>
          <p:cNvCxnSpPr>
            <a:cxnSpLocks/>
          </p:cNvCxnSpPr>
          <p:nvPr/>
        </p:nvCxnSpPr>
        <p:spPr>
          <a:xfrm>
            <a:off x="8413630" y="2271623"/>
            <a:ext cx="0" cy="609600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Picture 7" descr="Ancient palace gate">
            <a:extLst>
              <a:ext uri="{FF2B5EF4-FFF2-40B4-BE49-F238E27FC236}">
                <a16:creationId xmlns:a16="http://schemas.microsoft.com/office/drawing/2014/main" id="{F0FAD7B5-366F-C77A-9854-946381B8E28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9091" t="40357" b="25510"/>
          <a:stretch>
            <a:fillRect/>
          </a:stretch>
        </p:blipFill>
        <p:spPr>
          <a:xfrm>
            <a:off x="0" y="152"/>
            <a:ext cx="12191999" cy="6857848"/>
          </a:xfrm>
          <a:prstGeom prst="rect">
            <a:avLst/>
          </a:prstGeom>
          <a:ln>
            <a:solidFill>
              <a:schemeClr val="accent5"/>
            </a:solidFill>
          </a:ln>
        </p:spPr>
      </p:pic>
    </p:spTree>
    <p:extLst>
      <p:ext uri="{BB962C8B-B14F-4D97-AF65-F5344CB8AC3E}">
        <p14:creationId xmlns:p14="http://schemas.microsoft.com/office/powerpoint/2010/main" val="2837225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770263-E084-73AA-C5F0-ABC207AEA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Conclusion and Academic Contribution</a:t>
            </a:r>
          </a:p>
        </p:txBody>
      </p:sp>
      <p:pic>
        <p:nvPicPr>
          <p:cNvPr id="5" name="Picture 4" descr="A circular pattern with dots and lines&#10;&#10;AI-generated content may be incorrect.">
            <a:extLst>
              <a:ext uri="{FF2B5EF4-FFF2-40B4-BE49-F238E27FC236}">
                <a16:creationId xmlns:a16="http://schemas.microsoft.com/office/drawing/2014/main" id="{5321C410-2413-92B0-4E4A-A2E9ECE5FB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96" r="15691" b="-2"/>
          <a:stretch>
            <a:fillRect/>
          </a:stretch>
        </p:blipFill>
        <p:spPr>
          <a:xfrm>
            <a:off x="-1" y="914399"/>
            <a:ext cx="6657255" cy="535352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3C1B6-9442-07A4-D39B-E84A7C47C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9905" y="2176036"/>
            <a:ext cx="4261104" cy="4121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project addresses a clearly defined real-world problem through the integration of theory, technology, and community needs.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focusing on small-town mosque unification, it contributes original insight to the field of digital religion and emerging technologies.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05BB9D37-9C00-366B-A78B-8A1EB8E22FB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t="6362" r="3" b="-8105"/>
          <a:stretch>
            <a:fillRect/>
          </a:stretch>
        </p:blipFill>
        <p:spPr>
          <a:xfrm>
            <a:off x="20" y="9"/>
            <a:ext cx="12191980" cy="745350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01510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CAEA3-D17D-0822-7BBC-834D0A655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47" y="1216325"/>
            <a:ext cx="10890929" cy="1097280"/>
          </a:xfrm>
        </p:spPr>
        <p:txBody>
          <a:bodyPr/>
          <a:lstStyle/>
          <a:p>
            <a:r>
              <a:rPr lang="en-AU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ACDC7-4D31-2293-A10E-03E1A08BD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48" y="2432649"/>
            <a:ext cx="10890928" cy="40716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[1] Pew Research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Use of Apps and Websites in Religious Life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Pew Research.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[2] F.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Febrianty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M.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Thantawi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Budilaksono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Anwar, and S.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Komsiah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“Utilization and development of Smart Mosque Applications,”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Sinkron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Penelitian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Teknik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Informatika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vol. 7, no. 1, pp. 119–129, 2023.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[3] G. M. Channa, A. N. Mugheri, and H. Mugheri, “The Adoption and Utilization of Technology in the Mosques: A Case Study of Islamabad,”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Science Review Archives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vol. 3, no. 1, pp. 1–17, Jan.–Mar. 2025.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[4] Bradford Grand Mosque. “Bradford Grand Mosque App,” hybrid cross-platform application giving live prayer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jama‘at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time updates, course info, Qur’an content and live broadcasts [Online]. Available: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https://app.bradfordgrandmosque.co.uk/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app.bradfordgrandmosque.co.uk+1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[5]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MosqueApp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Ltd. Case examples include Chesham Mosque, Al Madina Mosque Barking, Aylesbury Mosque, Sutton Islamic Centre, WISE Masjid etc., showing use of branded apps with push notifications, donation integration, events, announcements etc.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mosqueapp.co.uk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[6]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Export Kit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“Convert Figma to Android Studio XML and Java,” Export Kit, 2022. Available: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https://exportkit.com/plugin/environments/xml/convert-figma-to-android-studio/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[7] European Union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General Data Protection Regulation (GDPR) Compliance Report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EU Commission.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ncient palace gate">
            <a:extLst>
              <a:ext uri="{FF2B5EF4-FFF2-40B4-BE49-F238E27FC236}">
                <a16:creationId xmlns:a16="http://schemas.microsoft.com/office/drawing/2014/main" id="{445871C6-61A3-5A33-2EA6-DA955DCC927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</a:blip>
          <a:srcRect l="9091" t="40357" b="25510"/>
          <a:stretch>
            <a:fillRect/>
          </a:stretch>
        </p:blipFill>
        <p:spPr>
          <a:xfrm>
            <a:off x="1" y="152"/>
            <a:ext cx="12191999" cy="6857848"/>
          </a:xfrm>
          <a:prstGeom prst="rect">
            <a:avLst/>
          </a:prstGeom>
          <a:ln>
            <a:solidFill>
              <a:schemeClr val="accent5"/>
            </a:solidFill>
          </a:ln>
        </p:spPr>
      </p:pic>
    </p:spTree>
    <p:extLst>
      <p:ext uri="{BB962C8B-B14F-4D97-AF65-F5344CB8AC3E}">
        <p14:creationId xmlns:p14="http://schemas.microsoft.com/office/powerpoint/2010/main" val="976188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cient palace gate">
            <a:extLst>
              <a:ext uri="{FF2B5EF4-FFF2-40B4-BE49-F238E27FC236}">
                <a16:creationId xmlns:a16="http://schemas.microsoft.com/office/drawing/2014/main" id="{1413632B-95B1-7A04-F488-2DD0A5D7E1A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9091" t="40357" b="25510"/>
          <a:stretch>
            <a:fillRect/>
          </a:stretch>
        </p:blipFill>
        <p:spPr>
          <a:xfrm>
            <a:off x="1" y="152"/>
            <a:ext cx="12191999" cy="6857848"/>
          </a:xfrm>
          <a:prstGeom prst="rect">
            <a:avLst/>
          </a:prstGeom>
          <a:ln>
            <a:solidFill>
              <a:schemeClr val="accent5"/>
            </a:solidFill>
          </a:ln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4ED33-CB0D-35F3-3035-0C7B912B5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531" y="1371600"/>
            <a:ext cx="4916478" cy="2933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577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8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15" ma:contentTypeDescription="Create a new document." ma:contentTypeScope="" ma:versionID="54ba33082c9ba93d585e21bdc67dc798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2a47c62c211eca1e416d4d2f3bd8d390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Props1.xml><?xml version="1.0" encoding="utf-8"?>
<ds:datastoreItem xmlns:ds="http://schemas.openxmlformats.org/officeDocument/2006/customXml" ds:itemID="{BAE1FA4D-2FE1-48F1-8010-F24A3E1B479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8DB31B-A3E1-4DEA-B967-085E0761B0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72e6e00a-7fea-48f1-b1b6-00c90b4ff7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531CB7-C177-4C21-A56A-AF40C7DC3019}">
  <ds:schemaRefs>
    <ds:schemaRef ds:uri="72e6e00a-7fea-48f1-b1b6-00c90b4ff77b"/>
    <ds:schemaRef ds:uri="e9586b6e-d655-4ea8-9b46-aa323587a11f"/>
    <ds:schemaRef ds:uri="http://purl.org/dc/terms/"/>
    <ds:schemaRef ds:uri="http://schemas.openxmlformats.org/package/2006/metadata/core-properties"/>
    <ds:schemaRef ds:uri="http://purl.org/dc/dcmitype/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13362</TotalTime>
  <Words>1121</Words>
  <Application>Microsoft Office PowerPoint</Application>
  <PresentationFormat>Widescreen</PresentationFormat>
  <Paragraphs>100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Grandview Display</vt:lpstr>
      <vt:lpstr>Wingdings</vt:lpstr>
      <vt:lpstr>DashVTI</vt:lpstr>
      <vt:lpstr>“SmartConnect: A Digital Platform Linking Mosques and Communities” </vt:lpstr>
      <vt:lpstr>Content</vt:lpstr>
      <vt:lpstr>Introduction</vt:lpstr>
      <vt:lpstr>Literature Review</vt:lpstr>
      <vt:lpstr>Case Study</vt:lpstr>
      <vt:lpstr>Identified Research Gap</vt:lpstr>
      <vt:lpstr>Problem Statement</vt:lpstr>
      <vt:lpstr>Aim and Objectives</vt:lpstr>
      <vt:lpstr>Methodology </vt:lpstr>
      <vt:lpstr>System Design and Technical Approach</vt:lpstr>
      <vt:lpstr>Evaluation, Ethics, and Risk Management</vt:lpstr>
      <vt:lpstr>PowerPoint Presentation</vt:lpstr>
      <vt:lpstr>Timeline for Project</vt:lpstr>
      <vt:lpstr>Conclusion and Academic Contribution</vt:lpstr>
      <vt:lpstr>References</vt:lpstr>
      <vt:lpstr>Any Question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Khan</dc:creator>
  <cp:lastModifiedBy>Sana Khan</cp:lastModifiedBy>
  <cp:revision>6</cp:revision>
  <dcterms:created xsi:type="dcterms:W3CDTF">2025-12-16T14:52:34Z</dcterms:created>
  <dcterms:modified xsi:type="dcterms:W3CDTF">2026-02-02T13:00:33Z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