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60" r:id="rId3"/>
    <p:sldId id="257" r:id="rId4"/>
    <p:sldId id="287" r:id="rId5"/>
    <p:sldId id="283" r:id="rId6"/>
    <p:sldId id="261" r:id="rId7"/>
    <p:sldId id="286" r:id="rId8"/>
    <p:sldId id="281" r:id="rId9"/>
    <p:sldId id="288" r:id="rId10"/>
    <p:sldId id="271" r:id="rId11"/>
    <p:sldId id="270" r:id="rId12"/>
    <p:sldId id="272" r:id="rId13"/>
    <p:sldId id="285" r:id="rId14"/>
    <p:sldId id="282" r:id="rId15"/>
    <p:sldId id="266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48" d="100"/>
          <a:sy n="48" d="100"/>
        </p:scale>
        <p:origin x="1347" y="4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 snapToGrid="0" snapToObjects="1">
      <p:cViewPr varScale="1">
        <p:scale>
          <a:sx n="124" d="100"/>
          <a:sy n="124" d="100"/>
        </p:scale>
        <p:origin x="-4936" y="-12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9BB3D5-CE30-604D-9927-2777EB5CEC85}" type="datetimeFigureOut">
              <a:rPr lang="en-US" smtClean="0"/>
              <a:t>3/19/2024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8E728A-6526-D745-9389-A2B5363903C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56785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123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marL="171450" indent="-171450">
              <a:buFontTx/>
              <a:buChar char="•"/>
            </a:pPr>
            <a:r>
              <a:rPr lang="en-GB" sz="1400"/>
              <a:t>Key note</a:t>
            </a:r>
          </a:p>
          <a:p>
            <a:pPr marL="171450" indent="-171450">
              <a:buFontTx/>
              <a:buChar char="•"/>
            </a:pPr>
            <a:r>
              <a:rPr lang="en-GB" sz="1400"/>
              <a:t>Back to the floor</a:t>
            </a:r>
          </a:p>
          <a:p>
            <a:pPr marL="171450" indent="-171450">
              <a:buFontTx/>
              <a:buChar char="•"/>
            </a:pPr>
            <a:endParaRPr lang="en-GB" sz="1400"/>
          </a:p>
          <a:p>
            <a:pPr marL="171450" indent="-171450">
              <a:buFontTx/>
              <a:buChar char="•"/>
            </a:pPr>
            <a:r>
              <a:rPr lang="en-GB" sz="1400"/>
              <a:t>Hard wired into old ways</a:t>
            </a:r>
          </a:p>
          <a:p>
            <a:pPr marL="171450" indent="-171450">
              <a:buFontTx/>
              <a:buChar char="•"/>
            </a:pPr>
            <a:endParaRPr lang="en-GB" sz="1400"/>
          </a:p>
          <a:p>
            <a:pPr marL="171450" indent="-171450">
              <a:buFontTx/>
              <a:buChar char="•"/>
            </a:pPr>
            <a:r>
              <a:rPr lang="en-GB" sz="1400"/>
              <a:t>Waiting for me to u turn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75AEEF20-0754-A849-9FFE-FA4195BBA29B}" type="slidenum">
              <a:rPr lang="en-GB"/>
              <a:pPr eaLnBrk="1" hangingPunct="1"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research on the topic of performance management suggests the maximum number of metrics for any organisation should not exceed 20, therefore regularly prioritising the metrics into a top 20 is vital if the framework is to be used effectively.</a:t>
            </a:r>
          </a:p>
          <a:p>
            <a:endParaRPr lang="en-US" dirty="0"/>
          </a:p>
          <a:p>
            <a:pPr>
              <a:buFont typeface="Arial" charset="0"/>
              <a:buChar char="•"/>
            </a:pPr>
            <a:r>
              <a:rPr lang="en-GB" dirty="0"/>
              <a:t>Targets replaced by control charts based on longer term trends </a:t>
            </a:r>
          </a:p>
          <a:p>
            <a:pPr>
              <a:buFont typeface="Arial" charset="0"/>
              <a:buChar char="•"/>
            </a:pPr>
            <a:r>
              <a:rPr lang="en-GB" dirty="0"/>
              <a:t>Analysts identify issues of genuine concern rather producing excessive amounts of data. </a:t>
            </a:r>
          </a:p>
          <a:p>
            <a:pPr>
              <a:buFont typeface="Arial" charset="0"/>
              <a:buChar char="•"/>
            </a:pPr>
            <a:r>
              <a:rPr lang="en-GB" dirty="0"/>
              <a:t>Confidence intervals and caveats about data limitations are openly discussed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8E728A-6526-D745-9389-A2B5363903C4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10232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Kaplan and Norton Balanced scorecard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8E728A-6526-D745-9389-A2B5363903C4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07904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0477F-3DEE-2249-83B6-E4577CA02F9B}" type="datetimeFigureOut">
              <a:rPr lang="en-US" smtClean="0"/>
              <a:t>3/19/2024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8562A-E084-DA42-868D-F718F4DEB37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30118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0477F-3DEE-2249-83B6-E4577CA02F9B}" type="datetimeFigureOut">
              <a:rPr lang="en-US" smtClean="0"/>
              <a:t>3/19/2024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8562A-E084-DA42-868D-F718F4DEB37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82352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0477F-3DEE-2249-83B6-E4577CA02F9B}" type="datetimeFigureOut">
              <a:rPr lang="en-US" smtClean="0"/>
              <a:t>3/19/2024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8562A-E084-DA42-868D-F718F4DEB37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7257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0477F-3DEE-2249-83B6-E4577CA02F9B}" type="datetimeFigureOut">
              <a:rPr lang="en-US" smtClean="0"/>
              <a:t>3/19/2024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8562A-E084-DA42-868D-F718F4DEB37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25894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0477F-3DEE-2249-83B6-E4577CA02F9B}" type="datetimeFigureOut">
              <a:rPr lang="en-US" smtClean="0"/>
              <a:t>3/19/2024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8562A-E084-DA42-868D-F718F4DEB37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30418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0477F-3DEE-2249-83B6-E4577CA02F9B}" type="datetimeFigureOut">
              <a:rPr lang="en-US" smtClean="0"/>
              <a:t>3/19/2024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8562A-E084-DA42-868D-F718F4DEB37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08663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0477F-3DEE-2249-83B6-E4577CA02F9B}" type="datetimeFigureOut">
              <a:rPr lang="en-US" smtClean="0"/>
              <a:t>3/19/2024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8562A-E084-DA42-868D-F718F4DEB37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91417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0477F-3DEE-2249-83B6-E4577CA02F9B}" type="datetimeFigureOut">
              <a:rPr lang="en-US" smtClean="0"/>
              <a:t>3/19/2024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8562A-E084-DA42-868D-F718F4DEB37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07937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0477F-3DEE-2249-83B6-E4577CA02F9B}" type="datetimeFigureOut">
              <a:rPr lang="en-US" smtClean="0"/>
              <a:t>3/19/2024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8562A-E084-DA42-868D-F718F4DEB37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62434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0477F-3DEE-2249-83B6-E4577CA02F9B}" type="datetimeFigureOut">
              <a:rPr lang="en-US" smtClean="0"/>
              <a:t>3/19/2024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8562A-E084-DA42-868D-F718F4DEB37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9771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0477F-3DEE-2249-83B6-E4577CA02F9B}" type="datetimeFigureOut">
              <a:rPr lang="en-US" smtClean="0"/>
              <a:t>3/19/2024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8562A-E084-DA42-868D-F718F4DEB37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8238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40477F-3DEE-2249-83B6-E4577CA02F9B}" type="datetimeFigureOut">
              <a:rPr lang="en-US" smtClean="0"/>
              <a:t>3/19/2024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F8562A-E084-DA42-868D-F718F4DEB37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62262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57071"/>
            <a:ext cx="7772400" cy="1470025"/>
          </a:xfrm>
        </p:spPr>
        <p:txBody>
          <a:bodyPr/>
          <a:lstStyle/>
          <a:p>
            <a:r>
              <a:rPr lang="en-US" dirty="0"/>
              <a:t>Delivering Effective Performance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44900" y="4231624"/>
            <a:ext cx="3389582" cy="620554"/>
          </a:xfrm>
        </p:spPr>
        <p:txBody>
          <a:bodyPr>
            <a:normAutofit/>
          </a:bodyPr>
          <a:lstStyle/>
          <a:p>
            <a:pPr algn="r"/>
            <a:r>
              <a:rPr lang="en-US" sz="2400" dirty="0"/>
              <a:t>Dr Jeff Farrar QPM, OStJ</a:t>
            </a:r>
          </a:p>
        </p:txBody>
      </p:sp>
    </p:spTree>
    <p:extLst>
      <p:ext uri="{BB962C8B-B14F-4D97-AF65-F5344CB8AC3E}">
        <p14:creationId xmlns:p14="http://schemas.microsoft.com/office/powerpoint/2010/main" val="41990754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changing face of police performance &amp; accountability</a:t>
            </a:r>
          </a:p>
          <a:p>
            <a:r>
              <a:rPr lang="en-US" dirty="0"/>
              <a:t>The ingredients of effective performance measurement and management </a:t>
            </a:r>
          </a:p>
          <a:p>
            <a:r>
              <a:rPr lang="en-US" dirty="0"/>
              <a:t>A bit about my journey</a:t>
            </a:r>
          </a:p>
          <a:p>
            <a:r>
              <a:rPr lang="en-US" dirty="0"/>
              <a:t>Q &amp; A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763973" y="564517"/>
            <a:ext cx="5329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/>
              <a:t>An overview of the session</a:t>
            </a:r>
          </a:p>
        </p:txBody>
      </p:sp>
    </p:spTree>
    <p:extLst>
      <p:ext uri="{BB962C8B-B14F-4D97-AF65-F5344CB8AC3E}">
        <p14:creationId xmlns:p14="http://schemas.microsoft.com/office/powerpoint/2010/main" val="8491136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9688" y="159169"/>
            <a:ext cx="8229600" cy="1143000"/>
          </a:xfrm>
        </p:spPr>
        <p:txBody>
          <a:bodyPr/>
          <a:lstStyle/>
          <a:p>
            <a:r>
              <a:rPr lang="en-US" dirty="0"/>
              <a:t>A Changing Landscape</a:t>
            </a:r>
          </a:p>
        </p:txBody>
      </p:sp>
      <p:sp>
        <p:nvSpPr>
          <p:cNvPr id="6" name="TextBox 4"/>
          <p:cNvSpPr txBox="1">
            <a:spLocks noGrp="1" noChangeArrowheads="1"/>
          </p:cNvSpPr>
          <p:nvPr>
            <p:ph idx="1"/>
          </p:nvPr>
        </p:nvSpPr>
        <p:spPr bwMode="auto">
          <a:xfrm>
            <a:off x="457199" y="1168592"/>
            <a:ext cx="4979605" cy="51768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marL="0" indent="0">
              <a:buNone/>
            </a:pPr>
            <a:r>
              <a:rPr lang="en-GB" sz="1600" b="1" dirty="0"/>
              <a:t>1940’s - Traditional Public Administration</a:t>
            </a:r>
          </a:p>
          <a:p>
            <a:endParaRPr lang="en-GB" sz="1600" dirty="0"/>
          </a:p>
          <a:p>
            <a:r>
              <a:rPr lang="en-GB" sz="1200" dirty="0"/>
              <a:t>(Wilson, 1887, Fayol, 1930, Taylor, 1939, Weber 1948)</a:t>
            </a:r>
          </a:p>
          <a:p>
            <a:endParaRPr lang="en-GB" sz="1600" dirty="0"/>
          </a:p>
          <a:p>
            <a:pPr marL="0" indent="0">
              <a:buNone/>
            </a:pPr>
            <a:r>
              <a:rPr lang="en-GB" sz="1600" b="1" dirty="0"/>
              <a:t>1990 ‘s </a:t>
            </a:r>
            <a:r>
              <a:rPr lang="mr-IN" sz="1600" b="1" dirty="0"/>
              <a:t>–</a:t>
            </a:r>
            <a:r>
              <a:rPr lang="en-GB" sz="1600" b="1" dirty="0"/>
              <a:t> New Public Management</a:t>
            </a:r>
          </a:p>
          <a:p>
            <a:endParaRPr lang="en-GB" sz="1600" dirty="0"/>
          </a:p>
          <a:p>
            <a:r>
              <a:rPr lang="en-GB" sz="1200" dirty="0"/>
              <a:t>Hood, C., 1995. The “New Public Management” in the 1980s: variations on a theme. </a:t>
            </a:r>
            <a:r>
              <a:rPr lang="en-GB" sz="1200" i="1" dirty="0"/>
              <a:t>Accounting, organizations and society</a:t>
            </a:r>
            <a:r>
              <a:rPr lang="en-GB" sz="1200" dirty="0"/>
              <a:t>, </a:t>
            </a:r>
            <a:r>
              <a:rPr lang="en-GB" sz="1200" i="1" dirty="0"/>
              <a:t>20</a:t>
            </a:r>
            <a:r>
              <a:rPr lang="en-GB" sz="1200" dirty="0"/>
              <a:t>(2), pp.93-109.</a:t>
            </a:r>
          </a:p>
          <a:p>
            <a:endParaRPr lang="en-GB" sz="1200" dirty="0"/>
          </a:p>
          <a:p>
            <a:r>
              <a:rPr lang="en-GB" sz="1200" dirty="0"/>
              <a:t>Pollitt, C. 1993. Managerialism and the public services: Cuts or cultural change in the 1990s. Blackwell Business.</a:t>
            </a:r>
          </a:p>
          <a:p>
            <a:endParaRPr lang="en-GB" sz="1600" dirty="0"/>
          </a:p>
          <a:p>
            <a:pPr marL="0" indent="0">
              <a:buNone/>
            </a:pPr>
            <a:r>
              <a:rPr lang="en-GB" sz="1600" b="1" dirty="0"/>
              <a:t>2000’s – Public Value</a:t>
            </a:r>
          </a:p>
          <a:p>
            <a:endParaRPr lang="en-GB" sz="1600" dirty="0"/>
          </a:p>
          <a:p>
            <a:r>
              <a:rPr lang="en-GB" sz="1200" dirty="0"/>
              <a:t>Moore, M.H., 1995. </a:t>
            </a:r>
            <a:r>
              <a:rPr lang="en-GB" sz="1200" i="1" dirty="0"/>
              <a:t>Creating public value: Strategic management in government</a:t>
            </a:r>
            <a:r>
              <a:rPr lang="en-GB" sz="1200" dirty="0"/>
              <a:t>. Harvard university press.</a:t>
            </a:r>
          </a:p>
          <a:p>
            <a:endParaRPr lang="en-GB" sz="1200" dirty="0"/>
          </a:p>
          <a:p>
            <a:r>
              <a:rPr lang="en-GB" sz="1200" dirty="0"/>
              <a:t>Kelly, G., Mulgan, G. and Muers, S., 2002. Creating public value. </a:t>
            </a:r>
            <a:r>
              <a:rPr lang="en-GB" sz="1200" i="1" dirty="0"/>
              <a:t>An analytical framework for public service reform</a:t>
            </a:r>
            <a:r>
              <a:rPr lang="en-GB" sz="1200" dirty="0"/>
              <a:t>.</a:t>
            </a:r>
          </a:p>
          <a:p>
            <a:endParaRPr lang="en-GB" sz="1600" dirty="0"/>
          </a:p>
        </p:txBody>
      </p:sp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804" y="2521106"/>
            <a:ext cx="3282950" cy="2035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8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0788" y="1024094"/>
            <a:ext cx="1968500" cy="1497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9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3154" y="4647583"/>
            <a:ext cx="2655887" cy="178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864366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91637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Exponential growth in accountability?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483" y="1276535"/>
            <a:ext cx="7383462" cy="5275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val 5"/>
          <p:cNvSpPr/>
          <p:nvPr/>
        </p:nvSpPr>
        <p:spPr>
          <a:xfrm>
            <a:off x="3584451" y="1469127"/>
            <a:ext cx="1475459" cy="1346008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>
                <a:solidFill>
                  <a:schemeClr val="tx1"/>
                </a:solidFill>
              </a:rPr>
              <a:t>Inspection</a:t>
            </a:r>
          </a:p>
        </p:txBody>
      </p:sp>
      <p:sp>
        <p:nvSpPr>
          <p:cNvPr id="7" name="Oval 6"/>
          <p:cNvSpPr/>
          <p:nvPr/>
        </p:nvSpPr>
        <p:spPr>
          <a:xfrm>
            <a:off x="5393954" y="4464029"/>
            <a:ext cx="1495432" cy="1400305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solidFill>
                  <a:srgbClr val="000000"/>
                </a:solidFill>
              </a:rPr>
              <a:t>Internal Governance</a:t>
            </a:r>
          </a:p>
        </p:txBody>
      </p:sp>
      <p:sp>
        <p:nvSpPr>
          <p:cNvPr id="8" name="Oval 7"/>
          <p:cNvSpPr/>
          <p:nvPr/>
        </p:nvSpPr>
        <p:spPr>
          <a:xfrm>
            <a:off x="2332534" y="4488999"/>
            <a:ext cx="1296895" cy="1255744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>
                <a:solidFill>
                  <a:srgbClr val="000000"/>
                </a:solidFill>
              </a:rPr>
              <a:t>Staff</a:t>
            </a:r>
          </a:p>
        </p:txBody>
      </p:sp>
      <p:sp>
        <p:nvSpPr>
          <p:cNvPr id="9" name="Oval 8"/>
          <p:cNvSpPr/>
          <p:nvPr/>
        </p:nvSpPr>
        <p:spPr>
          <a:xfrm>
            <a:off x="1594130" y="3358724"/>
            <a:ext cx="1386852" cy="1121904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n>
                  <a:solidFill>
                    <a:srgbClr val="000000"/>
                  </a:solidFill>
                </a:ln>
              </a:rPr>
              <a:t>Self</a:t>
            </a:r>
          </a:p>
        </p:txBody>
      </p:sp>
      <p:sp>
        <p:nvSpPr>
          <p:cNvPr id="10" name="Oval 9"/>
          <p:cNvSpPr/>
          <p:nvPr/>
        </p:nvSpPr>
        <p:spPr>
          <a:xfrm>
            <a:off x="3818421" y="4664686"/>
            <a:ext cx="1387527" cy="1432469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>
                <a:solidFill>
                  <a:srgbClr val="000000"/>
                </a:solidFill>
              </a:rPr>
              <a:t>Public</a:t>
            </a:r>
          </a:p>
        </p:txBody>
      </p:sp>
      <p:sp>
        <p:nvSpPr>
          <p:cNvPr id="11" name="Oval 10"/>
          <p:cNvSpPr/>
          <p:nvPr/>
        </p:nvSpPr>
        <p:spPr>
          <a:xfrm>
            <a:off x="5904224" y="2983214"/>
            <a:ext cx="1516288" cy="1361224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solidFill>
                  <a:srgbClr val="000000"/>
                </a:solidFill>
              </a:rPr>
              <a:t>External Governance</a:t>
            </a:r>
          </a:p>
        </p:txBody>
      </p:sp>
      <p:sp>
        <p:nvSpPr>
          <p:cNvPr id="12" name="Oval 11"/>
          <p:cNvSpPr/>
          <p:nvPr/>
        </p:nvSpPr>
        <p:spPr>
          <a:xfrm>
            <a:off x="5193185" y="1781904"/>
            <a:ext cx="1469183" cy="1328024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>
                <a:solidFill>
                  <a:srgbClr val="000000"/>
                </a:solidFill>
              </a:rPr>
              <a:t>Political</a:t>
            </a:r>
          </a:p>
        </p:txBody>
      </p:sp>
      <p:sp>
        <p:nvSpPr>
          <p:cNvPr id="13" name="Oval 12"/>
          <p:cNvSpPr/>
          <p:nvPr/>
        </p:nvSpPr>
        <p:spPr>
          <a:xfrm>
            <a:off x="2204551" y="2038379"/>
            <a:ext cx="1379900" cy="1255398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>
                <a:solidFill>
                  <a:srgbClr val="000000"/>
                </a:solidFill>
              </a:rPr>
              <a:t>Legal</a:t>
            </a:r>
          </a:p>
        </p:txBody>
      </p:sp>
      <p:cxnSp>
        <p:nvCxnSpPr>
          <p:cNvPr id="15" name="Straight Arrow Connector 14"/>
          <p:cNvCxnSpPr>
            <a:stCxn id="13" idx="5"/>
          </p:cNvCxnSpPr>
          <p:nvPr/>
        </p:nvCxnSpPr>
        <p:spPr>
          <a:xfrm>
            <a:off x="3382369" y="3109928"/>
            <a:ext cx="344540" cy="40933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>
            <a:off x="4339915" y="2815135"/>
            <a:ext cx="0" cy="70412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 flipH="1">
            <a:off x="4880674" y="2914736"/>
            <a:ext cx="513280" cy="60452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 flipH="1">
            <a:off x="5461706" y="3818070"/>
            <a:ext cx="46607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flipH="1" flipV="1">
            <a:off x="5393955" y="4183276"/>
            <a:ext cx="341666" cy="38180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 flipV="1">
            <a:off x="4512185" y="4219243"/>
            <a:ext cx="0" cy="44544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 flipV="1">
            <a:off x="3452994" y="4275961"/>
            <a:ext cx="365427" cy="38872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>
            <a:off x="2980982" y="3928600"/>
            <a:ext cx="401387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0009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1688"/>
            <a:ext cx="8229600" cy="1143000"/>
          </a:xfrm>
        </p:spPr>
        <p:txBody>
          <a:bodyPr>
            <a:normAutofit/>
          </a:bodyPr>
          <a:lstStyle/>
          <a:p>
            <a:r>
              <a:rPr lang="en-US" sz="3200" dirty="0"/>
              <a:t>What I faced in Gwent</a:t>
            </a:r>
          </a:p>
        </p:txBody>
      </p:sp>
      <p:sp>
        <p:nvSpPr>
          <p:cNvPr id="3" name="Rectangle 2"/>
          <p:cNvSpPr/>
          <p:nvPr/>
        </p:nvSpPr>
        <p:spPr>
          <a:xfrm>
            <a:off x="523604" y="1295518"/>
            <a:ext cx="4572000" cy="4955203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800" dirty="0"/>
              <a:t>Obsession with arbitrary targets and ratings that were publicly praised</a:t>
            </a:r>
          </a:p>
          <a:p>
            <a:pPr marL="285750" indent="-285750">
              <a:buFont typeface="Arial"/>
              <a:buChar char="•"/>
            </a:pPr>
            <a:r>
              <a:rPr lang="en-GB" sz="2800" dirty="0"/>
              <a:t>Everything decided at the top</a:t>
            </a:r>
          </a:p>
          <a:p>
            <a:pPr marL="285750" indent="-285750">
              <a:buFont typeface="Arial"/>
              <a:buChar char="•"/>
            </a:pPr>
            <a:r>
              <a:rPr lang="en-GB" sz="2800" dirty="0"/>
              <a:t>Little trust in staff that disempowered them even most senior</a:t>
            </a:r>
          </a:p>
          <a:p>
            <a:pPr marL="285750" indent="-285750">
              <a:buFont typeface="Arial"/>
              <a:buChar char="•"/>
            </a:pPr>
            <a:r>
              <a:rPr lang="en-GB" sz="2800" dirty="0"/>
              <a:t>100’s of priorities</a:t>
            </a:r>
          </a:p>
          <a:p>
            <a:pPr marL="285750" indent="-285750">
              <a:buFont typeface="Arial"/>
              <a:buChar char="•"/>
            </a:pPr>
            <a:r>
              <a:rPr lang="en-GB" sz="2800" dirty="0"/>
              <a:t>A climate of fear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7863" y="1012618"/>
            <a:ext cx="3478136" cy="42745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943662" y="5544500"/>
            <a:ext cx="404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Hitting the target but missing the point !</a:t>
            </a:r>
          </a:p>
        </p:txBody>
      </p:sp>
    </p:spTree>
    <p:extLst>
      <p:ext uri="{BB962C8B-B14F-4D97-AF65-F5344CB8AC3E}">
        <p14:creationId xmlns:p14="http://schemas.microsoft.com/office/powerpoint/2010/main" val="39041308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427" y="1288069"/>
            <a:ext cx="2962275" cy="1906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404" y="3429000"/>
            <a:ext cx="3141662" cy="2239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7995" y="4714081"/>
            <a:ext cx="3470275" cy="190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5048" y="1070848"/>
            <a:ext cx="2857500" cy="2284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8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9625" y="2747735"/>
            <a:ext cx="2949575" cy="2359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215812" y="257305"/>
            <a:ext cx="87735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Accurate data recording is essential for good performance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30214131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charset="0"/>
              </a:rPr>
              <a:t>A change of emphasis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1268413"/>
            <a:ext cx="3527425" cy="4594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sp>
        <p:nvSpPr>
          <p:cNvPr id="3076" name="TextBox 2"/>
          <p:cNvSpPr txBox="1">
            <a:spLocks noChangeArrowheads="1"/>
          </p:cNvSpPr>
          <p:nvPr/>
        </p:nvSpPr>
        <p:spPr bwMode="auto">
          <a:xfrm>
            <a:off x="4371975" y="1268413"/>
            <a:ext cx="4537075" cy="4400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buFont typeface="Arial" charset="0"/>
              <a:buChar char="•"/>
            </a:pPr>
            <a:r>
              <a:rPr lang="en-GB" sz="2800" dirty="0"/>
              <a:t>Agreed principles  &amp; Governance with PCC</a:t>
            </a:r>
          </a:p>
          <a:p>
            <a:pPr eaLnBrk="1" hangingPunct="1">
              <a:buFont typeface="Arial" charset="0"/>
              <a:buChar char="•"/>
            </a:pPr>
            <a:r>
              <a:rPr lang="en-GB" sz="2800" dirty="0"/>
              <a:t>Values driven</a:t>
            </a:r>
          </a:p>
          <a:p>
            <a:pPr eaLnBrk="1" hangingPunct="1">
              <a:buFont typeface="Arial" charset="0"/>
              <a:buChar char="•"/>
            </a:pPr>
            <a:r>
              <a:rPr lang="en-GB" sz="2800" dirty="0"/>
              <a:t>Less compliance more empowerment</a:t>
            </a:r>
          </a:p>
          <a:p>
            <a:pPr eaLnBrk="1" hangingPunct="1">
              <a:buFont typeface="Arial" charset="0"/>
              <a:buChar char="•"/>
            </a:pPr>
            <a:r>
              <a:rPr lang="en-GB" sz="2800" dirty="0"/>
              <a:t>Removal of all targets and RAG ratings</a:t>
            </a:r>
          </a:p>
          <a:p>
            <a:pPr eaLnBrk="1" hangingPunct="1">
              <a:buFont typeface="Arial" charset="0"/>
              <a:buChar char="•"/>
            </a:pPr>
            <a:r>
              <a:rPr lang="en-GB" sz="2800" dirty="0"/>
              <a:t>Less focus on MSG</a:t>
            </a:r>
            <a:r>
              <a:rPr lang="ja-JP" altLang="en-GB" sz="2800" dirty="0"/>
              <a:t>’</a:t>
            </a:r>
            <a:r>
              <a:rPr lang="en-GB" sz="2800" dirty="0"/>
              <a:t>s</a:t>
            </a:r>
          </a:p>
          <a:p>
            <a:pPr eaLnBrk="1" hangingPunct="1">
              <a:buFont typeface="Arial" charset="0"/>
              <a:buChar char="•"/>
            </a:pPr>
            <a:r>
              <a:rPr lang="en-GB" sz="2800" dirty="0"/>
              <a:t>Focus on purpose not long list of priorities</a:t>
            </a:r>
          </a:p>
        </p:txBody>
      </p:sp>
    </p:spTree>
    <p:extLst>
      <p:ext uri="{BB962C8B-B14F-4D97-AF65-F5344CB8AC3E}">
        <p14:creationId xmlns:p14="http://schemas.microsoft.com/office/powerpoint/2010/main" val="1127248507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Clarity of purpose</a:t>
            </a:r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338" y="1265529"/>
            <a:ext cx="7221405" cy="52995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979728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Strategic Measurement Model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76335" y="6059110"/>
            <a:ext cx="28847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Mark Brown </a:t>
            </a:r>
            <a:r>
              <a:rPr lang="mr-IN" dirty="0"/>
              <a:t>–</a:t>
            </a:r>
            <a:r>
              <a:rPr lang="en-US" dirty="0"/>
              <a:t> Keeping Score</a:t>
            </a:r>
          </a:p>
        </p:txBody>
      </p:sp>
      <p:sp>
        <p:nvSpPr>
          <p:cNvPr id="5" name="Process 4"/>
          <p:cNvSpPr/>
          <p:nvPr/>
        </p:nvSpPr>
        <p:spPr>
          <a:xfrm>
            <a:off x="1386178" y="1561210"/>
            <a:ext cx="1644841" cy="612648"/>
          </a:xfrm>
          <a:prstGeom prst="flowChart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Mission, Vision &amp; Values</a:t>
            </a:r>
          </a:p>
        </p:txBody>
      </p:sp>
      <p:sp>
        <p:nvSpPr>
          <p:cNvPr id="6" name="Process 5"/>
          <p:cNvSpPr/>
          <p:nvPr/>
        </p:nvSpPr>
        <p:spPr>
          <a:xfrm>
            <a:off x="1386178" y="2518725"/>
            <a:ext cx="1644841" cy="612648"/>
          </a:xfrm>
          <a:prstGeom prst="flowChart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Enabling Factors</a:t>
            </a:r>
          </a:p>
        </p:txBody>
      </p:sp>
      <p:sp>
        <p:nvSpPr>
          <p:cNvPr id="7" name="Process 6"/>
          <p:cNvSpPr/>
          <p:nvPr/>
        </p:nvSpPr>
        <p:spPr>
          <a:xfrm>
            <a:off x="1386178" y="3498143"/>
            <a:ext cx="1644841" cy="612648"/>
          </a:xfrm>
          <a:prstGeom prst="flowChart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Performance Metrics</a:t>
            </a:r>
          </a:p>
        </p:txBody>
      </p:sp>
      <p:sp>
        <p:nvSpPr>
          <p:cNvPr id="8" name="Process 7"/>
          <p:cNvSpPr/>
          <p:nvPr/>
        </p:nvSpPr>
        <p:spPr>
          <a:xfrm>
            <a:off x="1386178" y="4455658"/>
            <a:ext cx="1644841" cy="612648"/>
          </a:xfrm>
          <a:prstGeom prst="flowChart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Goals/Objectives</a:t>
            </a:r>
          </a:p>
        </p:txBody>
      </p:sp>
      <p:sp>
        <p:nvSpPr>
          <p:cNvPr id="9" name="Process 8"/>
          <p:cNvSpPr/>
          <p:nvPr/>
        </p:nvSpPr>
        <p:spPr>
          <a:xfrm>
            <a:off x="1386178" y="5417936"/>
            <a:ext cx="1644841" cy="612648"/>
          </a:xfrm>
          <a:prstGeom prst="flowChart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Strategies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574020" y="1660030"/>
            <a:ext cx="49295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Clarity of purpose and knowing what you stand for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668805" y="2604185"/>
            <a:ext cx="46255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What’s needed to achieve your vision </a:t>
            </a:r>
            <a:r>
              <a:rPr lang="mr-IN" dirty="0"/>
              <a:t>–</a:t>
            </a:r>
            <a:r>
              <a:rPr lang="en-US" dirty="0"/>
              <a:t> People, </a:t>
            </a:r>
          </a:p>
          <a:p>
            <a:r>
              <a:rPr lang="en-US" dirty="0"/>
              <a:t>Processes, infrastructure, finances, culture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834815" y="3523044"/>
            <a:ext cx="3643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A balanced score card  - past, present and future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917819" y="4504919"/>
            <a:ext cx="22628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The desired outcomes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984223" y="5417936"/>
            <a:ext cx="25571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How you will achieve this</a:t>
            </a:r>
          </a:p>
        </p:txBody>
      </p:sp>
      <p:sp>
        <p:nvSpPr>
          <p:cNvPr id="15" name="Down Arrow 14"/>
          <p:cNvSpPr/>
          <p:nvPr/>
        </p:nvSpPr>
        <p:spPr>
          <a:xfrm>
            <a:off x="2058515" y="2173858"/>
            <a:ext cx="340319" cy="344867"/>
          </a:xfrm>
          <a:prstGeom prst="downArrow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Down Arrow 15"/>
          <p:cNvSpPr/>
          <p:nvPr/>
        </p:nvSpPr>
        <p:spPr>
          <a:xfrm>
            <a:off x="2058515" y="3153276"/>
            <a:ext cx="340319" cy="344867"/>
          </a:xfrm>
          <a:prstGeom prst="downArrow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Down Arrow 16"/>
          <p:cNvSpPr/>
          <p:nvPr/>
        </p:nvSpPr>
        <p:spPr>
          <a:xfrm>
            <a:off x="2040755" y="4110791"/>
            <a:ext cx="340319" cy="344867"/>
          </a:xfrm>
          <a:prstGeom prst="downArrow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Down Arrow 17"/>
          <p:cNvSpPr/>
          <p:nvPr/>
        </p:nvSpPr>
        <p:spPr>
          <a:xfrm>
            <a:off x="2040755" y="5068306"/>
            <a:ext cx="340319" cy="344867"/>
          </a:xfrm>
          <a:prstGeom prst="downArrow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06594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Performance Measurement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sz="2900" dirty="0"/>
              <a:t>key criteria associated with any successful performance framework:</a:t>
            </a:r>
          </a:p>
          <a:p>
            <a:pPr marL="0" indent="0">
              <a:buNone/>
            </a:pPr>
            <a:endParaRPr lang="en-GB" sz="2900" dirty="0"/>
          </a:p>
          <a:p>
            <a:pPr lvl="1"/>
            <a:r>
              <a:rPr lang="en-US" sz="2900" dirty="0"/>
              <a:t>Aligned to the corporate strategy, mission and objectives</a:t>
            </a:r>
            <a:endParaRPr lang="en-GB" sz="2900" dirty="0"/>
          </a:p>
          <a:p>
            <a:pPr lvl="1"/>
            <a:r>
              <a:rPr lang="en-US" sz="2900" dirty="0"/>
              <a:t>Actionable and can be populated with timely data to enable early intervention to improve performance</a:t>
            </a:r>
            <a:endParaRPr lang="en-GB" sz="2900" dirty="0"/>
          </a:p>
          <a:p>
            <a:pPr lvl="1"/>
            <a:r>
              <a:rPr lang="en-US" sz="2900" dirty="0"/>
              <a:t>Constructed with a few high-value indicators rather than, scattering attention and energy on too many things</a:t>
            </a:r>
            <a:endParaRPr lang="en-GB" sz="2900" dirty="0"/>
          </a:p>
          <a:p>
            <a:pPr lvl="1"/>
            <a:r>
              <a:rPr lang="en-US" sz="2900" dirty="0"/>
              <a:t>Easy to understand and not based on complex indexes that users do not know how to influence directly</a:t>
            </a:r>
            <a:endParaRPr lang="en-GB" sz="2900" dirty="0"/>
          </a:p>
          <a:p>
            <a:pPr lvl="1"/>
            <a:r>
              <a:rPr lang="en-US" sz="2900" dirty="0"/>
              <a:t>Balanced and linked across indicators to reinforce each other, not undermining each other and sub optimizing processes</a:t>
            </a:r>
            <a:endParaRPr lang="en-GB" sz="2900" dirty="0"/>
          </a:p>
          <a:p>
            <a:pPr lvl="1"/>
            <a:r>
              <a:rPr lang="en-US" sz="2900" dirty="0"/>
              <a:t>Based on standardized definitions, rules, and calculations so they can be integrated across dashboards throughout the organization</a:t>
            </a:r>
            <a:endParaRPr lang="en-GB" sz="2900" dirty="0"/>
          </a:p>
          <a:p>
            <a:pPr lvl="1"/>
            <a:r>
              <a:rPr lang="en-US" sz="2900" dirty="0"/>
              <a:t>Context driven and formulated on longitudinal performance fluctuation, to avoid reacting to predicated variation</a:t>
            </a:r>
            <a:endParaRPr lang="en-GB" sz="2900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07543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creen Shot 2021-10-15 at 17.31.13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742" y="384538"/>
            <a:ext cx="7404014" cy="5948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5396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1835"/>
            <a:ext cx="8229600" cy="1143000"/>
          </a:xfrm>
        </p:spPr>
        <p:txBody>
          <a:bodyPr/>
          <a:lstStyle/>
          <a:p>
            <a:r>
              <a:rPr lang="en-US" dirty="0"/>
              <a:t>Performance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2496" y="1359496"/>
            <a:ext cx="8229600" cy="452596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/>
              <a:t>Embedded into the culture of the </a:t>
            </a:r>
            <a:r>
              <a:rPr lang="en-US" dirty="0" err="1"/>
              <a:t>organisation</a:t>
            </a:r>
            <a:r>
              <a:rPr lang="en-US" dirty="0"/>
              <a:t> and:</a:t>
            </a:r>
          </a:p>
          <a:p>
            <a:pPr lvl="1"/>
            <a:r>
              <a:rPr lang="en-US" dirty="0"/>
              <a:t>Owned by individuals, groups and departments</a:t>
            </a:r>
            <a:endParaRPr lang="en-GB" dirty="0"/>
          </a:p>
          <a:p>
            <a:pPr lvl="1"/>
            <a:r>
              <a:rPr lang="en-US" dirty="0"/>
              <a:t>Reinforced with incentives that involve senior officials oversight, involvement and interest and linked to personal and departmental performance appraisal</a:t>
            </a:r>
            <a:endParaRPr lang="en-GB" dirty="0"/>
          </a:p>
          <a:p>
            <a:pPr lvl="1"/>
            <a:r>
              <a:rPr lang="en-US" dirty="0"/>
              <a:t>Reviewed regularly to ensure the indicators remain relevant </a:t>
            </a:r>
            <a:endParaRPr lang="en-GB" dirty="0"/>
          </a:p>
          <a:p>
            <a:pPr lvl="1"/>
            <a:r>
              <a:rPr lang="en-GB" dirty="0"/>
              <a:t>Recognised that it is not feasibility to measure </a:t>
            </a:r>
            <a:r>
              <a:rPr lang="en-GB" dirty="0" err="1"/>
              <a:t>everything,so</a:t>
            </a:r>
            <a:r>
              <a:rPr lang="en-GB" dirty="0"/>
              <a:t> priorities and choices need to be made</a:t>
            </a:r>
          </a:p>
          <a:p>
            <a:pPr lvl="1"/>
            <a:r>
              <a:rPr lang="en-US" dirty="0"/>
              <a:t>A clear explanation of the performance management processes (such as who is required to attend, where and when it’s held, who Chairs, how frequently it runs and for how long).</a:t>
            </a:r>
            <a:endParaRPr lang="en-GB" dirty="0"/>
          </a:p>
          <a:p>
            <a:pPr lvl="1"/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64863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8850" y="1189038"/>
            <a:ext cx="2982913" cy="1952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1698625"/>
            <a:ext cx="3657600" cy="288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5838" y="3419475"/>
            <a:ext cx="2725737" cy="2725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sp>
        <p:nvSpPr>
          <p:cNvPr id="13317" name="Title 1"/>
          <p:cNvSpPr>
            <a:spLocks noGrp="1"/>
          </p:cNvSpPr>
          <p:nvPr>
            <p:ph type="title"/>
          </p:nvPr>
        </p:nvSpPr>
        <p:spPr>
          <a:xfrm>
            <a:off x="233087" y="125236"/>
            <a:ext cx="8229600" cy="1143000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" charset="0"/>
              </a:rPr>
              <a:t>It’s not  about following the numbers</a:t>
            </a:r>
          </a:p>
        </p:txBody>
      </p:sp>
    </p:spTree>
    <p:extLst>
      <p:ext uri="{BB962C8B-B14F-4D97-AF65-F5344CB8AC3E}">
        <p14:creationId xmlns:p14="http://schemas.microsoft.com/office/powerpoint/2010/main" val="3543961318"/>
      </p:ext>
    </p:extLst>
  </p:cSld>
  <p:clrMapOvr>
    <a:masterClrMapping/>
  </p:clrMapOvr>
  <p:transition spd="slow">
    <p:wip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Holding your nerve</a:t>
            </a:r>
          </a:p>
        </p:txBody>
      </p:sp>
      <p:pic>
        <p:nvPicPr>
          <p:cNvPr id="4" name="Picture 1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9673" y="1249393"/>
            <a:ext cx="3312368" cy="44381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5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00000">
            <a:off x="221003" y="1585278"/>
            <a:ext cx="2170113" cy="2735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7" name="Picture 6" descr="Screen Shot 2019-05-14 at 18.45.42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8718" y="1375859"/>
            <a:ext cx="2954965" cy="3612532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659109" y="4988391"/>
            <a:ext cx="4572000" cy="132343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000" dirty="0"/>
              <a:t>Only Force in England and Wales to receive ‘</a:t>
            </a:r>
            <a:r>
              <a:rPr lang="en-GB" sz="2000" b="1" dirty="0">
                <a:effectLst>
                  <a:outerShdw blurRad="38100" dist="38100" dir="2700000" algn="tl">
                    <a:srgbClr val="DDDDDD"/>
                  </a:outerShdw>
                </a:effectLst>
              </a:rPr>
              <a:t>requires improvement’ </a:t>
            </a:r>
            <a:r>
              <a:rPr lang="en-GB" sz="2000" dirty="0"/>
              <a:t>judgments in all three areas of Crime Inspections </a:t>
            </a:r>
          </a:p>
        </p:txBody>
      </p:sp>
    </p:spTree>
    <p:extLst>
      <p:ext uri="{BB962C8B-B14F-4D97-AF65-F5344CB8AC3E}">
        <p14:creationId xmlns:p14="http://schemas.microsoft.com/office/powerpoint/2010/main" val="18383859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creen Shot 2019-05-14 at 18.37.15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473" y="1323087"/>
            <a:ext cx="2835104" cy="2875509"/>
          </a:xfrm>
          <a:prstGeom prst="rect">
            <a:avLst/>
          </a:prstGeom>
        </p:spPr>
      </p:pic>
      <p:pic>
        <p:nvPicPr>
          <p:cNvPr id="5" name="Picture 4" descr="Screen Shot 2019-05-14 at 18.38.09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9655" y="4603099"/>
            <a:ext cx="6623631" cy="1919550"/>
          </a:xfrm>
          <a:prstGeom prst="rect">
            <a:avLst/>
          </a:prstGeom>
        </p:spPr>
      </p:pic>
      <p:pic>
        <p:nvPicPr>
          <p:cNvPr id="6" name="Picture 5" descr="Screen Shot 2019-05-14 at 18.47.17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4643" y="1124744"/>
            <a:ext cx="2880320" cy="367240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174047" y="337284"/>
            <a:ext cx="73285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/>
              <a:t>Most improved Force in the country</a:t>
            </a:r>
          </a:p>
        </p:txBody>
      </p:sp>
    </p:spTree>
    <p:extLst>
      <p:ext uri="{BB962C8B-B14F-4D97-AF65-F5344CB8AC3E}">
        <p14:creationId xmlns:p14="http://schemas.microsoft.com/office/powerpoint/2010/main" val="15029512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8639</TotalTime>
  <Words>705</Words>
  <Application>Microsoft Office PowerPoint</Application>
  <PresentationFormat>On-screen Show (4:3)</PresentationFormat>
  <Paragraphs>97</Paragraphs>
  <Slides>15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Calibri</vt:lpstr>
      <vt:lpstr>Office Theme</vt:lpstr>
      <vt:lpstr>Delivering Effective Performance</vt:lpstr>
      <vt:lpstr>PowerPoint Presentation</vt:lpstr>
      <vt:lpstr>A Changing Landscape</vt:lpstr>
      <vt:lpstr>Exponential growth in accountability?</vt:lpstr>
      <vt:lpstr>What I faced in Gwent</vt:lpstr>
      <vt:lpstr>PowerPoint Presentation</vt:lpstr>
      <vt:lpstr>A change of emphasis</vt:lpstr>
      <vt:lpstr>Clarity of purpose</vt:lpstr>
      <vt:lpstr>Strategic Measurement Model</vt:lpstr>
      <vt:lpstr>Performance Measurement</vt:lpstr>
      <vt:lpstr>PowerPoint Presentation</vt:lpstr>
      <vt:lpstr>Performance Management</vt:lpstr>
      <vt:lpstr>It’s not  about following the numbers</vt:lpstr>
      <vt:lpstr>Holding your nerve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Leadership Challenge</dc:title>
  <dc:creator>Jeff Farrar</dc:creator>
  <cp:lastModifiedBy>FARRAR, Jeff (NHS BRISTOL, NORTH SOMERSET AND SOUTH GLOUCESTERSHIRE ICB - 15C)</cp:lastModifiedBy>
  <cp:revision>31</cp:revision>
  <dcterms:created xsi:type="dcterms:W3CDTF">2021-04-27T09:17:31Z</dcterms:created>
  <dcterms:modified xsi:type="dcterms:W3CDTF">2024-03-19T08:23:12Z</dcterms:modified>
</cp:coreProperties>
</file>