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347" r:id="rId2"/>
    <p:sldId id="310" r:id="rId3"/>
    <p:sldId id="315" r:id="rId4"/>
    <p:sldId id="314" r:id="rId5"/>
    <p:sldId id="313" r:id="rId6"/>
    <p:sldId id="316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64825" autoAdjust="0"/>
  </p:normalViewPr>
  <p:slideViewPr>
    <p:cSldViewPr snapToGrid="0">
      <p:cViewPr varScale="1">
        <p:scale>
          <a:sx n="47" d="100"/>
          <a:sy n="47" d="100"/>
        </p:scale>
        <p:origin x="2070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695B99-0778-4573-BC46-439CBFBC2263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C1D07A-8721-4D9F-B2B4-D87EAF62F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766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45708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/>
              <a:t>This forms part of the financial statements of larger companies.   </a:t>
            </a:r>
            <a:r>
              <a:rPr lang="en-GB" b="1" baseline="0" dirty="0"/>
              <a:t>NEXT PLC Accounts – page 76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/>
              <a:t>Have to follow this prescribed format.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These are </a:t>
            </a:r>
            <a:r>
              <a:rPr lang="en-GB" b="1" dirty="0"/>
              <a:t>flow</a:t>
            </a:r>
            <a:r>
              <a:rPr lang="en-GB" b="1" baseline="0" dirty="0"/>
              <a:t>s of monies</a:t>
            </a:r>
            <a:r>
              <a:rPr lang="en-GB" baseline="0" dirty="0"/>
              <a:t>, not based on accruals.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The P&amp;L account and balance sheet are prepared using the </a:t>
            </a:r>
            <a:r>
              <a:rPr lang="en-GB" b="1" dirty="0"/>
              <a:t>ACCRUALS</a:t>
            </a:r>
            <a:r>
              <a:rPr lang="en-GB" dirty="0"/>
              <a:t> concept – transactions are recorded in the account in the period in which they occur and NOT in the period in which any cash is received or paid.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="1" dirty="0"/>
              <a:t>It is useful to see how the </a:t>
            </a:r>
            <a:r>
              <a:rPr lang="en-GB" b="1" u="sng" dirty="0"/>
              <a:t>cash was managed </a:t>
            </a:r>
            <a:r>
              <a:rPr lang="en-GB" b="1" dirty="0"/>
              <a:t>during the period. – this statement shows the cash flows through the different categories.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© 2012 John Wiley &amp; Sons, Ltd, Accounting for Managers, 4th edition, 978XXXXXXXXXX, Chapter X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BD18BD-32CB-4AF2-B023-6C96FA81C77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275377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1" dirty="0"/>
              <a:t>EXAMPLES</a:t>
            </a:r>
          </a:p>
          <a:p>
            <a:r>
              <a:rPr lang="en-GB" b="1" u="sng" dirty="0"/>
              <a:t>Operating Activities:</a:t>
            </a:r>
          </a:p>
          <a:p>
            <a:r>
              <a:rPr lang="en-GB" dirty="0"/>
              <a:t>Cash received from Sales</a:t>
            </a:r>
          </a:p>
          <a:p>
            <a:r>
              <a:rPr lang="en-GB" dirty="0"/>
              <a:t>Cash receipts from fees, commissions, Royalties, etc</a:t>
            </a:r>
          </a:p>
          <a:p>
            <a:r>
              <a:rPr lang="en-GB" dirty="0"/>
              <a:t>Payments to suppliers</a:t>
            </a:r>
          </a:p>
          <a:p>
            <a:r>
              <a:rPr lang="en-GB" dirty="0"/>
              <a:t>Payments of wages to employees</a:t>
            </a:r>
          </a:p>
          <a:p>
            <a:r>
              <a:rPr lang="en-GB" dirty="0"/>
              <a:t>Payments of taxes to HMRC</a:t>
            </a:r>
          </a:p>
          <a:p>
            <a:endParaRPr lang="en-GB" dirty="0"/>
          </a:p>
          <a:p>
            <a:r>
              <a:rPr lang="en-GB" b="1" u="sng" dirty="0"/>
              <a:t>Investing Activities:</a:t>
            </a:r>
          </a:p>
          <a:p>
            <a:r>
              <a:rPr lang="en-GB" dirty="0"/>
              <a:t>Payments to acquire fixed assets- Property, Plant &amp; Equipment (PPE)</a:t>
            </a:r>
          </a:p>
          <a:p>
            <a:r>
              <a:rPr lang="en-GB" dirty="0"/>
              <a:t>Receipts from the sale of property</a:t>
            </a:r>
          </a:p>
          <a:p>
            <a:r>
              <a:rPr lang="en-GB" dirty="0"/>
              <a:t>Payments to buy shares in other companies</a:t>
            </a:r>
          </a:p>
          <a:p>
            <a:r>
              <a:rPr lang="en-GB" dirty="0"/>
              <a:t>Loans made to others and repayments</a:t>
            </a:r>
          </a:p>
          <a:p>
            <a:endParaRPr lang="en-GB" dirty="0"/>
          </a:p>
          <a:p>
            <a:r>
              <a:rPr lang="en-GB" b="1" u="sng" dirty="0"/>
              <a:t>Financing Activities:</a:t>
            </a:r>
          </a:p>
          <a:p>
            <a:r>
              <a:rPr lang="en-GB" dirty="0"/>
              <a:t>Proceeds of share issues</a:t>
            </a:r>
          </a:p>
          <a:p>
            <a:r>
              <a:rPr lang="en-GB" dirty="0"/>
              <a:t>Proceeds from a new loan</a:t>
            </a:r>
          </a:p>
          <a:p>
            <a:r>
              <a:rPr lang="en-GB" dirty="0"/>
              <a:t>Repayment of a loan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94253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company calculates it cash flows from </a:t>
            </a:r>
            <a:r>
              <a:rPr lang="en-GB" b="1" dirty="0"/>
              <a:t>operating activities </a:t>
            </a:r>
            <a:r>
              <a:rPr lang="en-GB" dirty="0"/>
              <a:t>by adjusting the accruals-based Gross Profit or Loss it reported in the P&amp;L account, with the effect of the non-cash transactions e.g. depreciation, changes in the Working Capital (Stock, Debtors, Creditors), etc.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56054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Investing activities – </a:t>
            </a:r>
            <a:r>
              <a:rPr lang="en-GB" b="0" dirty="0"/>
              <a:t>these</a:t>
            </a:r>
            <a:r>
              <a:rPr lang="en-GB" b="1" dirty="0"/>
              <a:t> </a:t>
            </a:r>
            <a:r>
              <a:rPr lang="en-GB" dirty="0"/>
              <a:t>relate to the acquisition and disposal of long-term assets e.g. payments to acquire property, plant and equipment, payments to acquire shares, loans made, and repayments received.</a:t>
            </a:r>
          </a:p>
          <a:p>
            <a:endParaRPr lang="en-GB" dirty="0"/>
          </a:p>
          <a:p>
            <a:r>
              <a:rPr lang="en-GB" b="1" dirty="0"/>
              <a:t>Financing activities – </a:t>
            </a:r>
            <a:r>
              <a:rPr lang="en-GB" dirty="0"/>
              <a:t>these are activities that change the company’s equity or borrowings e.g. proceeds from issuing share capital, proceeds from a new loan, capital elements of repayments on a finance lease.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13189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are expected to read around this topic.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2997887-8482-476C-AF9A-12349E43F80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8646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99DC-2E31-4019-9177-A8BA13A7B115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0672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1E7EA-C311-4FE2-9026-B77BE57782F8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8862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25857-3179-4C42-8713-C56987DE2499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6464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CB3F4-0D8E-4A6D-AD19-A82432CF5DBC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0321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D1984-4AA2-42BC-AE7A-415B538E4CDB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8499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C2A53-7CF3-464F-83AB-FEAD0CB18208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6382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3EAFF-2FA2-4D2B-BBDF-4F3FE41F2783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47273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EBD03-4DA9-46BE-A773-6BD7A7C98BBF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6624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2D069-26A3-434E-A07C-D8B1198C0DA0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7202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D3944-3D79-411E-9064-608DC5C78767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1734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A7881-1BCE-48BE-A752-11FF4BA4F3E4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7684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AD417C-233F-4C52-9728-BF37E2099C73}" type="datetime1">
              <a:rPr lang="en-GB" smtClean="0"/>
              <a:t>25/10/2019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Financial Reporting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36878E-EAE2-479D-B1CF-232EBC15B90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743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02082"/>
            <a:ext cx="8077200" cy="429533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7200" b="1" dirty="0"/>
          </a:p>
          <a:p>
            <a:pPr marL="0" indent="0" algn="ctr">
              <a:buNone/>
            </a:pPr>
            <a:r>
              <a:rPr lang="en-GB" sz="6000" b="1" dirty="0"/>
              <a:t>Statement of Cashflows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1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959558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9181"/>
            <a:ext cx="8229600" cy="365125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Statement of Cashflows</a:t>
            </a:r>
            <a:endParaRPr lang="en-US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356353"/>
            <a:ext cx="2895600" cy="365125"/>
          </a:xfrm>
        </p:spPr>
        <p:txBody>
          <a:bodyPr/>
          <a:lstStyle/>
          <a:p>
            <a:pPr defTabSz="457200"/>
            <a:r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US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3"/>
            <a:ext cx="2133600" cy="365125"/>
          </a:xfrm>
        </p:spPr>
        <p:txBody>
          <a:bodyPr/>
          <a:lstStyle/>
          <a:p>
            <a:pPr defTabSz="457200"/>
            <a:fld id="{082AA575-3A2F-47FF-843C-F9856FBBA3EC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2</a:t>
            </a:fld>
            <a:endParaRPr lang="en-US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9E7553-6D17-40E1-BA18-C5D7922C07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9739" y="941697"/>
            <a:ext cx="5724525" cy="5916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1461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Statement of Cashflows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7886700" cy="4801771"/>
          </a:xfrm>
        </p:spPr>
        <p:txBody>
          <a:bodyPr/>
          <a:lstStyle/>
          <a:p>
            <a:pPr marL="0" indent="0">
              <a:buNone/>
            </a:pPr>
            <a:r>
              <a:rPr lang="en-US" sz="2200" b="1" dirty="0"/>
              <a:t>Categories:</a:t>
            </a:r>
          </a:p>
          <a:p>
            <a:pPr marL="0" indent="0">
              <a:buNone/>
            </a:pPr>
            <a:r>
              <a:rPr lang="en-US" sz="800" b="1" dirty="0"/>
              <a:t>    </a:t>
            </a:r>
          </a:p>
          <a:p>
            <a:r>
              <a:rPr lang="en-US" sz="2000" b="1" dirty="0"/>
              <a:t>Cash flows from operations </a:t>
            </a:r>
            <a:r>
              <a:rPr lang="en-US" sz="2000" dirty="0"/>
              <a:t>(profit adjusted by non-cash expenses and movements in working capital);</a:t>
            </a:r>
          </a:p>
          <a:p>
            <a:pPr marL="0" indent="0">
              <a:buNone/>
            </a:pPr>
            <a:r>
              <a:rPr lang="en-US" sz="700" dirty="0"/>
              <a:t>   </a:t>
            </a:r>
          </a:p>
          <a:p>
            <a:r>
              <a:rPr lang="en-US" sz="2000" b="1" dirty="0"/>
              <a:t>Cash flows from investing </a:t>
            </a:r>
            <a:r>
              <a:rPr lang="en-US" sz="2000" dirty="0"/>
              <a:t>(purchase and sale of non-current assets);</a:t>
            </a:r>
          </a:p>
          <a:p>
            <a:pPr marL="0" indent="0">
              <a:buNone/>
            </a:pPr>
            <a:r>
              <a:rPr lang="en-US" sz="700" dirty="0"/>
              <a:t>  </a:t>
            </a:r>
          </a:p>
          <a:p>
            <a:r>
              <a:rPr lang="en-US" sz="2000" b="1" dirty="0"/>
              <a:t>Cash flows from financing </a:t>
            </a:r>
            <a:r>
              <a:rPr lang="en-US" sz="2000" dirty="0"/>
              <a:t>(borrowings and repayment of debt; new share issues and purchase of a company’s own shares).</a:t>
            </a:r>
            <a:endParaRPr lang="en-AU" sz="20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3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044798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Statement of Cashflows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7886700" cy="4801771"/>
          </a:xfrm>
        </p:spPr>
        <p:txBody>
          <a:bodyPr/>
          <a:lstStyle/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en-US" sz="2200" b="1" dirty="0"/>
              <a:t>Cash flow from operations </a:t>
            </a:r>
          </a:p>
          <a:p>
            <a:pPr marL="0" indent="0">
              <a:buNone/>
            </a:pPr>
            <a:r>
              <a:rPr lang="en-US" sz="800" dirty="0"/>
              <a:t>  </a:t>
            </a:r>
          </a:p>
          <a:p>
            <a:pPr marL="0" indent="0">
              <a:buNone/>
            </a:pPr>
            <a:r>
              <a:rPr lang="en-US" sz="2000" dirty="0"/>
              <a:t>Cash flow from operations </a:t>
            </a:r>
            <a:r>
              <a:rPr lang="en-US" sz="2000" b="1" dirty="0"/>
              <a:t>differs</a:t>
            </a:r>
            <a:r>
              <a:rPr lang="en-US" sz="2000" dirty="0"/>
              <a:t> from operating profit because of:</a:t>
            </a:r>
          </a:p>
          <a:p>
            <a:pPr marL="0" indent="0">
              <a:buNone/>
            </a:pPr>
            <a:r>
              <a:rPr lang="en-US" sz="800" dirty="0"/>
              <a:t>        </a:t>
            </a:r>
          </a:p>
          <a:p>
            <a:pPr lvl="1"/>
            <a:r>
              <a:rPr lang="en-US" sz="2000" b="1" dirty="0"/>
              <a:t>depreciation</a:t>
            </a:r>
            <a:r>
              <a:rPr lang="en-US" sz="2000" dirty="0"/>
              <a:t>, which as a non-cash expense is added back to profit (since operating profit is the result after depreciation is deducted); </a:t>
            </a:r>
          </a:p>
          <a:p>
            <a:pPr marL="457200" lvl="1" indent="0">
              <a:buNone/>
            </a:pPr>
            <a:r>
              <a:rPr lang="en-US" sz="800" dirty="0"/>
              <a:t>    </a:t>
            </a:r>
          </a:p>
          <a:p>
            <a:pPr lvl="1"/>
            <a:r>
              <a:rPr lang="en-US" sz="2000" dirty="0"/>
              <a:t>increases (or decreases) in </a:t>
            </a:r>
            <a:r>
              <a:rPr lang="en-US" sz="2000" b="1" dirty="0"/>
              <a:t>working capital </a:t>
            </a:r>
            <a:r>
              <a:rPr lang="en-US" sz="2000" dirty="0"/>
              <a:t>(e.g. changes in Receivables, Inventory, Prepayments, Payables and Accruals), which reduce (or increase) available cash.</a:t>
            </a:r>
            <a:r>
              <a:rPr lang="en-GB" sz="2000" dirty="0"/>
              <a:t>    </a:t>
            </a:r>
          </a:p>
          <a:p>
            <a:pPr marL="0" indent="0">
              <a:buNone/>
            </a:pPr>
            <a:r>
              <a:rPr lang="en-GB" sz="2000" dirty="0"/>
              <a:t>  </a:t>
            </a:r>
          </a:p>
          <a:p>
            <a:endParaRPr lang="en-GB" sz="800" dirty="0"/>
          </a:p>
          <a:p>
            <a:pPr marL="0" indent="0">
              <a:buNone/>
            </a:pPr>
            <a:r>
              <a:rPr lang="en-GB" sz="800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4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861648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Statement of Cashflows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7886700" cy="48017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b="1" dirty="0"/>
              <a:t>Cash flows from investing and financing</a:t>
            </a:r>
          </a:p>
          <a:p>
            <a:pPr marL="0" indent="0">
              <a:buNone/>
            </a:pPr>
            <a:r>
              <a:rPr lang="en-US" sz="800" dirty="0"/>
              <a:t>   </a:t>
            </a:r>
          </a:p>
          <a:p>
            <a:pPr marL="0" indent="0">
              <a:buNone/>
            </a:pPr>
            <a:r>
              <a:rPr lang="en-US" sz="2000" dirty="0"/>
              <a:t>The major items are:</a:t>
            </a:r>
          </a:p>
          <a:p>
            <a:pPr marL="0" indent="0">
              <a:buNone/>
            </a:pPr>
            <a:r>
              <a:rPr lang="en-US" sz="800" dirty="0"/>
              <a:t>   </a:t>
            </a:r>
          </a:p>
          <a:p>
            <a:pPr lvl="1"/>
            <a:r>
              <a:rPr lang="en-US" sz="2000" dirty="0"/>
              <a:t>capital expenditure or the disposal of non-current assets (cash flows from investing); </a:t>
            </a:r>
          </a:p>
          <a:p>
            <a:pPr marL="457200" lvl="1" indent="0">
              <a:buNone/>
            </a:pPr>
            <a:r>
              <a:rPr lang="en-US" sz="800" dirty="0"/>
              <a:t>    </a:t>
            </a:r>
          </a:p>
          <a:p>
            <a:pPr lvl="1"/>
            <a:r>
              <a:rPr lang="en-US" sz="2000" dirty="0"/>
              <a:t>borrowings and repayments of debt; and </a:t>
            </a:r>
          </a:p>
          <a:p>
            <a:pPr marL="457200" lvl="1" indent="0">
              <a:buNone/>
            </a:pPr>
            <a:r>
              <a:rPr lang="en-US" sz="800" dirty="0"/>
              <a:t>    </a:t>
            </a:r>
          </a:p>
          <a:p>
            <a:pPr lvl="1"/>
            <a:r>
              <a:rPr lang="en-US" sz="2000" dirty="0"/>
              <a:t>changes in shareholders’ equity (cash flows from financing</a:t>
            </a:r>
            <a:r>
              <a:rPr lang="en-US" sz="2200" dirty="0"/>
              <a:t>) </a:t>
            </a:r>
          </a:p>
          <a:p>
            <a:pPr marL="0" indent="0">
              <a:buNone/>
            </a:pPr>
            <a:r>
              <a:rPr lang="en-US" sz="800" dirty="0"/>
              <a:t>    </a:t>
            </a:r>
          </a:p>
          <a:p>
            <a:pPr marL="0" indent="0">
              <a:buNone/>
            </a:pPr>
            <a:r>
              <a:rPr lang="en-US" sz="2000" dirty="0"/>
              <a:t>All of these affect </a:t>
            </a:r>
            <a:r>
              <a:rPr lang="en-US" sz="2000" b="1" dirty="0"/>
              <a:t>cash flow</a:t>
            </a:r>
            <a:r>
              <a:rPr lang="en-US" sz="2000" dirty="0"/>
              <a:t> but not </a:t>
            </a:r>
            <a:r>
              <a:rPr lang="en-US" sz="2000" b="1" dirty="0"/>
              <a:t>profit</a:t>
            </a:r>
            <a:r>
              <a:rPr lang="en-US" sz="2000" dirty="0"/>
              <a:t>.</a:t>
            </a:r>
            <a:r>
              <a:rPr lang="en-GB" sz="2000" dirty="0"/>
              <a:t>    </a:t>
            </a:r>
          </a:p>
          <a:p>
            <a:pPr marL="0" indent="0">
              <a:buNone/>
            </a:pPr>
            <a:r>
              <a:rPr lang="en-GB" sz="2000" dirty="0"/>
              <a:t>  </a:t>
            </a:r>
          </a:p>
          <a:p>
            <a:endParaRPr lang="en-GB" sz="800" dirty="0"/>
          </a:p>
          <a:p>
            <a:pPr marL="0" indent="0">
              <a:buNone/>
            </a:pPr>
            <a:r>
              <a:rPr lang="en-GB" sz="800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5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3106712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315A6B-A288-43F8-81D2-F3B5A99CD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740"/>
            <a:ext cx="7886700" cy="59182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Statement of Cashflows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70F181-0050-45FA-9470-106E4E16A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118" y="1303072"/>
            <a:ext cx="7886700" cy="480177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r>
              <a:rPr lang="en-US" sz="2200" b="1" dirty="0"/>
              <a:t>Differences between the financial statements</a:t>
            </a:r>
          </a:p>
          <a:p>
            <a:pPr marL="0" indent="0">
              <a:buNone/>
            </a:pPr>
            <a:r>
              <a:rPr lang="en-US" sz="700" b="1" dirty="0"/>
              <a:t>   </a:t>
            </a:r>
          </a:p>
          <a:p>
            <a:r>
              <a:rPr lang="en-US" sz="2000" b="1" dirty="0"/>
              <a:t>Profit &amp; Loss Account</a:t>
            </a:r>
            <a:r>
              <a:rPr lang="en-US" sz="2000" dirty="0"/>
              <a:t>: the profit (or loss) of a business for a financial year, using the </a:t>
            </a:r>
            <a:r>
              <a:rPr lang="en-US" sz="2000" b="1" i="1" dirty="0"/>
              <a:t>accruals</a:t>
            </a:r>
            <a:r>
              <a:rPr lang="en-US" sz="2000" dirty="0"/>
              <a:t> method</a:t>
            </a:r>
          </a:p>
          <a:p>
            <a:pPr marL="0" indent="0">
              <a:buNone/>
            </a:pPr>
            <a:r>
              <a:rPr lang="en-US" sz="700" dirty="0"/>
              <a:t>    </a:t>
            </a:r>
          </a:p>
          <a:p>
            <a:r>
              <a:rPr lang="en-US" sz="2000" b="1" dirty="0"/>
              <a:t>Balance Sheet: </a:t>
            </a:r>
            <a:r>
              <a:rPr lang="en-US" sz="2000" dirty="0"/>
              <a:t>the assets, liabilities and equity on the last day of the financial year</a:t>
            </a:r>
          </a:p>
          <a:p>
            <a:pPr marL="0" indent="0">
              <a:buNone/>
            </a:pPr>
            <a:r>
              <a:rPr lang="en-US" sz="700" dirty="0"/>
              <a:t>    </a:t>
            </a:r>
          </a:p>
          <a:p>
            <a:r>
              <a:rPr lang="en-US" sz="2000" b="1" dirty="0"/>
              <a:t>Statement of Cash Flows: </a:t>
            </a:r>
            <a:r>
              <a:rPr lang="en-US" sz="2000" dirty="0"/>
              <a:t>the movements in and out of the company’s bank account (or </a:t>
            </a:r>
            <a:r>
              <a:rPr lang="en-US" sz="2000" b="1" i="1" dirty="0"/>
              <a:t>cash</a:t>
            </a:r>
            <a:r>
              <a:rPr lang="en-US" sz="2000" dirty="0"/>
              <a:t> equivalents) during a financial year.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  </a:t>
            </a:r>
          </a:p>
          <a:p>
            <a:endParaRPr lang="en-GB" sz="800" dirty="0"/>
          </a:p>
          <a:p>
            <a:pPr marL="0" indent="0">
              <a:buNone/>
            </a:pPr>
            <a:r>
              <a:rPr lang="en-GB" sz="800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897035-650F-48BF-A465-2C974C757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457200"/>
            <a:r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Financial Reporting</a:t>
            </a:r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24551-E1C3-47E0-879A-3E83C559A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/>
            <a:fld id="{4836878E-EAE2-479D-B1CF-232EBC15B90B}" type="slidenum">
              <a:rPr lang="en-GB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457200"/>
              <a:t>6</a:t>
            </a:fld>
            <a:endParaRPr lang="en-GB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75741173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20</TotalTime>
  <Words>653</Words>
  <Application>Microsoft Office PowerPoint</Application>
  <PresentationFormat>On-screen Show (4:3)</PresentationFormat>
  <Paragraphs>100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1_Office Theme</vt:lpstr>
      <vt:lpstr>PowerPoint Presentation</vt:lpstr>
      <vt:lpstr>Statement of Cashflows</vt:lpstr>
      <vt:lpstr>Statement of Cashflows</vt:lpstr>
      <vt:lpstr>Statement of Cashflows</vt:lpstr>
      <vt:lpstr>Statement of Cashflows</vt:lpstr>
      <vt:lpstr>Statement of Cashflows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Williams</dc:creator>
  <cp:lastModifiedBy>Andrew Williams</cp:lastModifiedBy>
  <cp:revision>2</cp:revision>
  <dcterms:created xsi:type="dcterms:W3CDTF">2019-10-13T14:50:26Z</dcterms:created>
  <dcterms:modified xsi:type="dcterms:W3CDTF">2019-10-25T10:49:35Z</dcterms:modified>
</cp:coreProperties>
</file>