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3" r:id="rId2"/>
    <p:sldId id="256"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49550" autoAdjust="0"/>
  </p:normalViewPr>
  <p:slideViewPr>
    <p:cSldViewPr snapToGrid="0">
      <p:cViewPr varScale="1">
        <p:scale>
          <a:sx n="29" d="100"/>
          <a:sy n="29" d="100"/>
        </p:scale>
        <p:origin x="23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007CB-EE4B-420A-815A-445B7D4AF5DA}" type="datetimeFigureOut">
              <a:rPr lang="en-GB" smtClean="0"/>
              <a:t>06/12/2017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9AAD37-777E-4F43-9212-4C949206BF79}" type="slidenum">
              <a:rPr lang="en-GB" smtClean="0"/>
              <a:t>‹#›</a:t>
            </a:fld>
            <a:endParaRPr lang="en-GB"/>
          </a:p>
        </p:txBody>
      </p:sp>
    </p:spTree>
    <p:extLst>
      <p:ext uri="{BB962C8B-B14F-4D97-AF65-F5344CB8AC3E}">
        <p14:creationId xmlns:p14="http://schemas.microsoft.com/office/powerpoint/2010/main" val="323399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thetrainline.com/" TargetMode="External"/><Relationship Id="rId13" Type="http://schemas.openxmlformats.org/officeDocument/2006/relationships/hyperlink" Target="https://www.nirvanaeurope.com/en/events/ironman/ironman-wales" TargetMode="External"/><Relationship Id="rId3" Type="http://schemas.openxmlformats.org/officeDocument/2006/relationships/hyperlink" Target="http://eu.ironman.com/#axzz50UxOkCly" TargetMode="External"/><Relationship Id="rId7" Type="http://schemas.openxmlformats.org/officeDocument/2006/relationships/hyperlink" Target="http://www.visitwales.com/explore/travel-maps/uk-travel-wales" TargetMode="External"/><Relationship Id="rId12" Type="http://schemas.openxmlformats.org/officeDocument/2006/relationships/hyperlink" Target="http://www.angloliners.co.uk/wales-to-receive-15-4m-to-help-improve-transport/"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www.tenbyvisitorguide.co.uk/Holidays-in-Tenby/getting-to-tenby-trains-coaches-and-flights.html" TargetMode="External"/><Relationship Id="rId11" Type="http://schemas.openxmlformats.org/officeDocument/2006/relationships/hyperlink" Target="https://penarthnews.wordpress.com/2017/10/30/arrivaderci-arriva-the-germans-retreat-from-the-welsh-rail-franchise-battle/" TargetMode="External"/><Relationship Id="rId5" Type="http://schemas.openxmlformats.org/officeDocument/2006/relationships/hyperlink" Target="https://www.fbmholidays.co.uk/blog/ironman-wales-2016-route-access-road-closures-and-parking-information" TargetMode="External"/><Relationship Id="rId10" Type="http://schemas.openxmlformats.org/officeDocument/2006/relationships/hyperlink" Target="http://www.nationalexpress.com/home.aspx" TargetMode="External"/><Relationship Id="rId4" Type="http://schemas.openxmlformats.org/officeDocument/2006/relationships/hyperlink" Target="http://www.walesonline.co.uk/whats-on/whats-on-news/ironman-wales-2017-race-times-13579170" TargetMode="External"/><Relationship Id="rId9" Type="http://schemas.openxmlformats.org/officeDocument/2006/relationships/hyperlink" Target="https://uk.megabus.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Ironman Triathlon is a long-distance triathlon race organised by the World Triathlon Corporation. The event is held internationally in places such as Spain, Italy, Brazil and Hawaii, creating a well-known brand worldwide. Tenby is known as one of the toughest location for the swim and bike routes, the area is praised for its natural beauty by competitors and spectators. The triathlon involves a 2.4-mile swim, a 112-mile bike ride passing through Pembroke, Narberth, Saundersfoot and Carew followed by a 26.2-mile marathon around Tenby’s town centre. </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2</a:t>
            </a:fld>
            <a:endParaRPr lang="en-GB"/>
          </a:p>
        </p:txBody>
      </p:sp>
    </p:spTree>
    <p:extLst>
      <p:ext uri="{BB962C8B-B14F-4D97-AF65-F5344CB8AC3E}">
        <p14:creationId xmlns:p14="http://schemas.microsoft.com/office/powerpoint/2010/main" val="3865309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Ironman Wales attracts 2,200 athletes from 44 different countries across the world to Tenby each year to compete in the triathlon. It is estimated that an extra 10,000 people travel to the UK when the Ironman Wales event is held in September, either to take part in the triathlon as spectator’s supporters or as part of the workforce. More than 1,000 three to fourteen-year olds took place in the Iron kids fun run event around the town centre making the event more family friendly than it has been in previous years. Financially this brings an estimated 3.7 million a year to the economy in Pembrokeshire.</a:t>
            </a:r>
          </a:p>
          <a:p>
            <a:endParaRPr lang="en-GB" b="1" dirty="0"/>
          </a:p>
        </p:txBody>
      </p:sp>
      <p:sp>
        <p:nvSpPr>
          <p:cNvPr id="4" name="Slide Number Placeholder 3"/>
          <p:cNvSpPr>
            <a:spLocks noGrp="1"/>
          </p:cNvSpPr>
          <p:nvPr>
            <p:ph type="sldNum" sz="quarter" idx="10"/>
          </p:nvPr>
        </p:nvSpPr>
        <p:spPr/>
        <p:txBody>
          <a:bodyPr/>
          <a:lstStyle/>
          <a:p>
            <a:fld id="{8C9AAD37-777E-4F43-9212-4C949206BF79}" type="slidenum">
              <a:rPr lang="en-GB" smtClean="0"/>
              <a:t>3</a:t>
            </a:fld>
            <a:endParaRPr lang="en-GB"/>
          </a:p>
        </p:txBody>
      </p:sp>
    </p:spTree>
    <p:extLst>
      <p:ext uri="{BB962C8B-B14F-4D97-AF65-F5344CB8AC3E}">
        <p14:creationId xmlns:p14="http://schemas.microsoft.com/office/powerpoint/2010/main" val="813456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of transport is a key factor to planning a successful event, the revenue Ironman creates for Pembrokeshire suggests the event is successful however could ironman become more successful by making changes in this area of planning.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C9AAD37-777E-4F43-9212-4C949206BF79}" type="slidenum">
              <a:rPr lang="en-GB" smtClean="0"/>
              <a:t>4</a:t>
            </a:fld>
            <a:endParaRPr lang="en-GB"/>
          </a:p>
        </p:txBody>
      </p:sp>
    </p:spTree>
    <p:extLst>
      <p:ext uri="{BB962C8B-B14F-4D97-AF65-F5344CB8AC3E}">
        <p14:creationId xmlns:p14="http://schemas.microsoft.com/office/powerpoint/2010/main" val="3142438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logistics of Ironman Wales is more complicated than other similar events due to the unique location. Ironman Wales is a well-planned event, planning usually starts immediately after the event ends in order to be fully prepared for the following year. The are many aspects to the logistics within the event, transport is one of them that must be considered carefully for the event to be successful.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5</a:t>
            </a:fld>
            <a:endParaRPr lang="en-GB"/>
          </a:p>
        </p:txBody>
      </p:sp>
    </p:spTree>
    <p:extLst>
      <p:ext uri="{BB962C8B-B14F-4D97-AF65-F5344CB8AC3E}">
        <p14:creationId xmlns:p14="http://schemas.microsoft.com/office/powerpoint/2010/main" val="3227578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Triathlon takes place in just one day however the preparation for the event requires athletes to arrive in Tenby 3 days prior to the event. On the first say athletes will register for the triathlon. Throughout the three days before the triathlon athletes will need to attend four race briefings on the logistics of the triathlon. The briefings will include information on several different aspects of the triathlon helping the event to run as smoothly as possible.  </a:t>
            </a:r>
          </a:p>
          <a:p>
            <a:r>
              <a:rPr lang="en-GB" sz="1200" kern="1200" dirty="0">
                <a:solidFill>
                  <a:schemeClr val="tx1"/>
                </a:solidFill>
                <a:effectLst/>
                <a:latin typeface="+mn-lt"/>
                <a:ea typeface="+mn-ea"/>
                <a:cs typeface="+mn-cs"/>
              </a:rPr>
              <a:t>The iron kids race that hosted for children ages 3 to 13 takes place on the day before the Ironman triathlon, the bike and bag check in is also held the day before. </a:t>
            </a:r>
          </a:p>
          <a:p>
            <a:r>
              <a:rPr lang="en-GB" sz="1200" kern="1200" dirty="0">
                <a:solidFill>
                  <a:schemeClr val="tx1"/>
                </a:solidFill>
                <a:effectLst/>
                <a:latin typeface="+mn-lt"/>
                <a:ea typeface="+mn-ea"/>
                <a:cs typeface="+mn-cs"/>
              </a:rPr>
              <a:t>On the day of the event a shuttle bus will leave Carew at 4:30 in the morning to transport athletes to Tenby for the 6:30am start. The race begins with the 2.4mile swim from the North Beach in Tenby. Swim time finish varies from 07:40 to 09:35. By 10 the 26mile marathon is underway, by 6pm bikes and bags are available for athletes to collect. </a:t>
            </a:r>
          </a:p>
          <a:p>
            <a:r>
              <a:rPr lang="en-GB" sz="1200" kern="1200" dirty="0">
                <a:solidFill>
                  <a:schemeClr val="tx1"/>
                </a:solidFill>
                <a:effectLst/>
                <a:latin typeface="+mn-lt"/>
                <a:ea typeface="+mn-ea"/>
                <a:cs typeface="+mn-cs"/>
              </a:rPr>
              <a:t>It’s important for athletes to have a good knowledge of these logistics in order to avoid disqualification.</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6</a:t>
            </a:fld>
            <a:endParaRPr lang="en-GB"/>
          </a:p>
        </p:txBody>
      </p:sp>
    </p:spTree>
    <p:extLst>
      <p:ext uri="{BB962C8B-B14F-4D97-AF65-F5344CB8AC3E}">
        <p14:creationId xmlns:p14="http://schemas.microsoft.com/office/powerpoint/2010/main" val="291546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host town for Ironman Wales, Tenby will have to restrict vehicles from certain areas throughout the weekend. Over 70 miles of road will be closed during the event making Ironman Wales one of the most difficult courses to close off. In preparation for the event a detailed plan to close certain roads is made well in advance. The bike and run routes will have restrictions during the race and other roads in Pembroke, Narberth, Saundersfoot and Carew will also experience vehicle restriction during the weekend. </a:t>
            </a:r>
          </a:p>
          <a:p>
            <a:r>
              <a:rPr lang="en-GB" sz="1200" kern="1200" dirty="0">
                <a:solidFill>
                  <a:schemeClr val="tx1"/>
                </a:solidFill>
                <a:effectLst/>
                <a:latin typeface="+mn-lt"/>
                <a:ea typeface="+mn-ea"/>
                <a:cs typeface="+mn-cs"/>
              </a:rPr>
              <a:t>Ironman Wales provide athletes and supporters with information on road closers and local people are heavily informed with fliers and local news stories. </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7</a:t>
            </a:fld>
            <a:endParaRPr lang="en-GB"/>
          </a:p>
        </p:txBody>
      </p:sp>
    </p:spTree>
    <p:extLst>
      <p:ext uri="{BB962C8B-B14F-4D97-AF65-F5344CB8AC3E}">
        <p14:creationId xmlns:p14="http://schemas.microsoft.com/office/powerpoint/2010/main" val="1521250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Nirvana is the official travel partner to the European Ironman Tour, including Ironman Wales. The travel company has close connections with the hospitality and accommodation industry in Tenby providing customers with travel and accommodation packages. Nirvana services offer assistance with booking,</a:t>
            </a:r>
          </a:p>
          <a:p>
            <a:r>
              <a:rPr lang="en-GB" sz="1200" kern="1200" dirty="0">
                <a:solidFill>
                  <a:schemeClr val="tx1"/>
                </a:solidFill>
                <a:effectLst/>
                <a:latin typeface="+mn-lt"/>
                <a:ea typeface="+mn-ea"/>
                <a:cs typeface="+mn-cs"/>
              </a:rPr>
              <a:t>Fully protected flights, airport meet and greet, cancellation insurance in case of injury or illness, car hire, early breakfast reservations and a range of different accommodations, all providing bike storage.</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8</a:t>
            </a:fld>
            <a:endParaRPr lang="en-GB"/>
          </a:p>
        </p:txBody>
      </p:sp>
    </p:spTree>
    <p:extLst>
      <p:ext uri="{BB962C8B-B14F-4D97-AF65-F5344CB8AC3E}">
        <p14:creationId xmlns:p14="http://schemas.microsoft.com/office/powerpoint/2010/main" val="2598860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organisers of ironman ensure that supporters are fully informed of their transport options by giving out support banners that have necessary travel information on the back of them. Leaflets are also given out with the best times and locations to watch the race and time that the shuttle buses provided for the event will be running. Supporters can also track athletes by using the athlete tracker app. </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9</a:t>
            </a:fld>
            <a:endParaRPr lang="en-GB"/>
          </a:p>
        </p:txBody>
      </p:sp>
    </p:spTree>
    <p:extLst>
      <p:ext uri="{BB962C8B-B14F-4D97-AF65-F5344CB8AC3E}">
        <p14:creationId xmlns:p14="http://schemas.microsoft.com/office/powerpoint/2010/main" val="280059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10</a:t>
            </a:fld>
            <a:endParaRPr lang="en-GB"/>
          </a:p>
        </p:txBody>
      </p:sp>
    </p:spTree>
    <p:extLst>
      <p:ext uri="{BB962C8B-B14F-4D97-AF65-F5344CB8AC3E}">
        <p14:creationId xmlns:p14="http://schemas.microsoft.com/office/powerpoint/2010/main" val="2123024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large percentage of athletes and spectators travel from overseas to the Ironman event in Tenby. Flights can be arranged through Ironman’s travel partner Nirvana or booked by the individual depending on their preferences. The closest commercial airport to Tenby is Cardiff Airport situated 100 miles apart. Flights to and from Cardiff Airport are limited on international flights and only offer a couple flights from Europe. Bristol Airport is 140 miles away from Tenby, Bristol offer many flights from destinations all over Europe but only offer a small amount of international flights. International travellers best option would be to fly to London and arrange other transport methods to reach Tenby.  </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11</a:t>
            </a:fld>
            <a:endParaRPr lang="en-GB"/>
          </a:p>
        </p:txBody>
      </p:sp>
    </p:spTree>
    <p:extLst>
      <p:ext uri="{BB962C8B-B14F-4D97-AF65-F5344CB8AC3E}">
        <p14:creationId xmlns:p14="http://schemas.microsoft.com/office/powerpoint/2010/main" val="3699350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Car travel is the most flexible and popular method of transport when traveling to and from Pembrokeshire.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Directions </a:t>
            </a:r>
          </a:p>
          <a:p>
            <a:r>
              <a:rPr lang="en-GB" sz="1200" kern="1200" dirty="0">
                <a:solidFill>
                  <a:schemeClr val="tx1"/>
                </a:solidFill>
                <a:effectLst/>
                <a:latin typeface="+mn-lt"/>
                <a:ea typeface="+mn-ea"/>
                <a:cs typeface="+mn-cs"/>
              </a:rPr>
              <a:t>When traveling from London or south England to the Ironman Wales event in Tenby the M5 to junction 8 onto the M50, once travelled the length of the M50 junction 4 near Ross on Wye will continue on toward Monmouth. Once reaching Monmouth continue for seven miles to Abergavenny. Signpost along the A465 will guide the driver through Merthyr Tydfil, Neath and Swansea. When traveling from Cardiff or Swansea driving along the M4 is the best route, once at junction 49 the next road would be the A48 towards Carmarthen. Once arriving in Carmarthen head for the A477 by taking a left on the second roundabout that’s signposted as St. Clears continue for 11 miles and take the A478 towards Tenby. This journey is estimated to take four and a half hours when driving from London, three hours and forty-five minutes from Birmingham, two hours from Cardiff and an hour and fifteen from Swansea however, this may take considerably longer when the roads are busy. </a:t>
            </a:r>
          </a:p>
          <a:p>
            <a:r>
              <a:rPr lang="en-GB" sz="1200" u="sng" kern="1200" dirty="0">
                <a:solidFill>
                  <a:schemeClr val="tx1"/>
                </a:solidFill>
                <a:effectLst/>
                <a:latin typeface="+mn-lt"/>
                <a:ea typeface="+mn-ea"/>
                <a:cs typeface="+mn-cs"/>
              </a:rPr>
              <a:t>Car Hire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Nirvana are the official travel partner for Ironman Wales, along with other services like accommodation the travel company offer to arrange car hire reservations to transport competitors and spectators to the event. Seeking to find the best price and taking individual requirements into consideration.</a:t>
            </a:r>
          </a:p>
          <a:p>
            <a:r>
              <a:rPr lang="en-GB" sz="1200" u="sng" kern="1200" dirty="0">
                <a:solidFill>
                  <a:schemeClr val="tx1"/>
                </a:solidFill>
                <a:effectLst/>
                <a:latin typeface="+mn-lt"/>
                <a:ea typeface="+mn-ea"/>
                <a:cs typeface="+mn-cs"/>
              </a:rPr>
              <a:t>Car share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Car share is a fairly popular thing now with people using websites like sharecymru.com and liftshare.com to arrange sharing transport to a location or event.</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12</a:t>
            </a:fld>
            <a:endParaRPr lang="en-GB"/>
          </a:p>
        </p:txBody>
      </p:sp>
    </p:spTree>
    <p:extLst>
      <p:ext uri="{BB962C8B-B14F-4D97-AF65-F5344CB8AC3E}">
        <p14:creationId xmlns:p14="http://schemas.microsoft.com/office/powerpoint/2010/main" val="3082892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Park and Ride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Spectators attending Ironman Wales are advised to use the park and ride scheme that begins at Carew Airfield just off the A477. This is mainly due to the limited parking in Tenby, the shuttle buses will also help transport people from different locations during the race to enable people to follow the. The buses are very cheap however due to demand tickets must be bought before the event. This service will be free for athletes. For those who aren’t using the park and ride schemes there are car parks in Tenby although they may have limited space and be more expensive. </a:t>
            </a:r>
          </a:p>
          <a:p>
            <a:r>
              <a:rPr lang="en-GB" sz="1200" u="sng" kern="1200" dirty="0">
                <a:solidFill>
                  <a:schemeClr val="tx1"/>
                </a:solidFill>
                <a:effectLst/>
                <a:latin typeface="+mn-lt"/>
                <a:ea typeface="+mn-ea"/>
                <a:cs typeface="+mn-cs"/>
              </a:rPr>
              <a:t>Parking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Athletes arriving the morning of the event will be directed to Salterns carpark there will be no access to this car park from 7am to 10am.North Beach carpark will also be primarily used for athletes. One of the main reasons are due to the fact there will be absolutely no access to the car park on race day and its most likely that athletes will not be affected by this. The car park has a reasonable 300 spaces.   The green is another car park in Tenby with 135 spaces for spectators. South Beach has 164 spaces and station road has 84 spaces. This adds up to 383 spaces all together making it clear to why the park and ride option is recommended for spectators. </a:t>
            </a:r>
          </a:p>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13</a:t>
            </a:fld>
            <a:endParaRPr lang="en-GB"/>
          </a:p>
        </p:txBody>
      </p:sp>
    </p:spTree>
    <p:extLst>
      <p:ext uri="{BB962C8B-B14F-4D97-AF65-F5344CB8AC3E}">
        <p14:creationId xmlns:p14="http://schemas.microsoft.com/office/powerpoint/2010/main" val="3526735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Trains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Great Western provides a route from London Paddington, Reading, Bath, Bristol, Newport and Cardiff with connections to Swansea Carmarthen and Pembrokeshire on Arriva trains. The Great Western have 48 trains have on an average weekday travelling this route. The first train departs at 5:18am and the last at 23:30. The fare costs between £40 and £113 with the average price being £60, return tickets are most likely going to be the most popular option for people traveling to the Ironman Wales event these will cost a little over £100 per person. This route takes 2 hours and 5 minutes.</a:t>
            </a:r>
          </a:p>
          <a:p>
            <a:r>
              <a:rPr lang="en-GB" sz="1200" kern="1200" dirty="0">
                <a:solidFill>
                  <a:schemeClr val="tx1"/>
                </a:solidFill>
                <a:effectLst/>
                <a:latin typeface="+mn-lt"/>
                <a:ea typeface="+mn-ea"/>
                <a:cs typeface="+mn-cs"/>
              </a:rPr>
              <a:t>The Arriva trains Wales service from Cardiff or Swansea to Tenby is reasonably priced at £25.80 for a single or £31 for an open return however, there are only 5 services a day. The crowd management team at Arriva trains Wales assess the amount of extra people expected to travel due to events and decide on the amount of trains and carriages needed to transport the extra number of passengers generated by the event. </a:t>
            </a:r>
          </a:p>
          <a:p>
            <a:r>
              <a:rPr lang="en-GB" sz="1200" kern="1200" dirty="0">
                <a:solidFill>
                  <a:schemeClr val="tx1"/>
                </a:solidFill>
                <a:effectLst/>
                <a:latin typeface="+mn-lt"/>
                <a:ea typeface="+mn-ea"/>
                <a:cs typeface="+mn-cs"/>
              </a:rPr>
              <a:t>A large amount of people traveling to Tenby for the Ironman Wales event are travelling from international destinations. London Heathrow airport is one of the most popular airports for international flights. There is a direct service from London Heathrow to Paddington where the Great Western train service will transport people to Wales. London Gatwick is also a popular airport used for international flights, a direct tube from London Victoria to Paddington will take passenger to the Great Western train. Ironman Wales state on their official website that the journey could take 6 hours to complete. </a:t>
            </a:r>
          </a:p>
        </p:txBody>
      </p:sp>
      <p:sp>
        <p:nvSpPr>
          <p:cNvPr id="4" name="Slide Number Placeholder 3"/>
          <p:cNvSpPr>
            <a:spLocks noGrp="1"/>
          </p:cNvSpPr>
          <p:nvPr>
            <p:ph type="sldNum" sz="quarter" idx="10"/>
          </p:nvPr>
        </p:nvSpPr>
        <p:spPr/>
        <p:txBody>
          <a:bodyPr/>
          <a:lstStyle/>
          <a:p>
            <a:fld id="{8C9AAD37-777E-4F43-9212-4C949206BF79}" type="slidenum">
              <a:rPr lang="en-GB" smtClean="0"/>
              <a:t>14</a:t>
            </a:fld>
            <a:endParaRPr lang="en-GB"/>
          </a:p>
        </p:txBody>
      </p:sp>
    </p:spTree>
    <p:extLst>
      <p:ext uri="{BB962C8B-B14F-4D97-AF65-F5344CB8AC3E}">
        <p14:creationId xmlns:p14="http://schemas.microsoft.com/office/powerpoint/2010/main" val="21028098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Coach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most popular coach service with direct route to Wales is the National Express. The coach network covers the major cities and towns in the UK including the route from England to Wales. The most suitable coach route for people traveling to the Ironman Wales event would be from London Victoria coach station passing Cardiff and Swansea and arriving in Tenby six hours after its departure. This journey costs £22.50 for each passenger. The </a:t>
            </a:r>
            <a:r>
              <a:rPr lang="en-GB" sz="1200" kern="1200" dirty="0" err="1">
                <a:solidFill>
                  <a:schemeClr val="tx1"/>
                </a:solidFill>
                <a:effectLst/>
                <a:latin typeface="+mn-lt"/>
                <a:ea typeface="+mn-ea"/>
                <a:cs typeface="+mn-cs"/>
              </a:rPr>
              <a:t>Megabus</a:t>
            </a:r>
            <a:r>
              <a:rPr lang="en-GB" sz="1200" kern="1200" dirty="0">
                <a:solidFill>
                  <a:schemeClr val="tx1"/>
                </a:solidFill>
                <a:effectLst/>
                <a:latin typeface="+mn-lt"/>
                <a:ea typeface="+mn-ea"/>
                <a:cs typeface="+mn-cs"/>
              </a:rPr>
              <a:t> is another coach company in the UK providing a slightly cheaper alternative to the National Express. The </a:t>
            </a:r>
            <a:r>
              <a:rPr lang="en-GB" sz="1200" kern="1200" dirty="0" err="1">
                <a:solidFill>
                  <a:schemeClr val="tx1"/>
                </a:solidFill>
                <a:effectLst/>
                <a:latin typeface="+mn-lt"/>
                <a:ea typeface="+mn-ea"/>
                <a:cs typeface="+mn-cs"/>
              </a:rPr>
              <a:t>Megabus</a:t>
            </a:r>
            <a:r>
              <a:rPr lang="en-GB" sz="1200" kern="1200" dirty="0">
                <a:solidFill>
                  <a:schemeClr val="tx1"/>
                </a:solidFill>
                <a:effectLst/>
                <a:latin typeface="+mn-lt"/>
                <a:ea typeface="+mn-ea"/>
                <a:cs typeface="+mn-cs"/>
              </a:rPr>
              <a:t> only travels as far as Carmarthen and takes five and a half hours to travel from London costing each passenger £10.30, however although the price is low these coaches don’t have space to transport bikes.</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15</a:t>
            </a:fld>
            <a:endParaRPr lang="en-GB"/>
          </a:p>
        </p:txBody>
      </p:sp>
    </p:spTree>
    <p:extLst>
      <p:ext uri="{BB962C8B-B14F-4D97-AF65-F5344CB8AC3E}">
        <p14:creationId xmlns:p14="http://schemas.microsoft.com/office/powerpoint/2010/main" val="2237444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Strategic Recommendations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2014 transport minister Edwina Hart announced the local transport fund would be funding £15.4 million to capital projects in Wales to improve public transport, roads and walking and cycling facilities. This has improved the transportation system in Wales however there are some serious issues that are still affecting the transport system in Wales. Main issues of concern are the travel connections and outdated facilities on public transport.</a:t>
            </a:r>
          </a:p>
          <a:p>
            <a:r>
              <a:rPr lang="en-GB" sz="1200" u="sng" kern="1200" dirty="0">
                <a:solidFill>
                  <a:schemeClr val="tx1"/>
                </a:solidFill>
                <a:effectLst/>
                <a:latin typeface="+mn-lt"/>
                <a:ea typeface="+mn-ea"/>
                <a:cs typeface="+mn-cs"/>
              </a:rPr>
              <a:t>Late night trains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Due to low demand, currently the last train departure from Paddington connecting to Tenby is at 16:45pm. operating an additional connecting service from </a:t>
            </a:r>
            <a:r>
              <a:rPr lang="en-GB" sz="1200" kern="1200" dirty="0" err="1">
                <a:solidFill>
                  <a:schemeClr val="tx1"/>
                </a:solidFill>
                <a:effectLst/>
                <a:latin typeface="+mn-lt"/>
                <a:ea typeface="+mn-ea"/>
                <a:cs typeface="+mn-cs"/>
              </a:rPr>
              <a:t>Whitland</a:t>
            </a:r>
            <a:r>
              <a:rPr lang="en-GB" sz="1200" kern="1200" dirty="0">
                <a:solidFill>
                  <a:schemeClr val="tx1"/>
                </a:solidFill>
                <a:effectLst/>
                <a:latin typeface="+mn-lt"/>
                <a:ea typeface="+mn-ea"/>
                <a:cs typeface="+mn-cs"/>
              </a:rPr>
              <a:t> to Pembroke Dock using the existing service, it would be possible to depart London as late as 19:15. This could be achieved by terminating the 22:28 train from Pembroke Dock to Carmarthen at </a:t>
            </a:r>
            <a:r>
              <a:rPr lang="en-GB" sz="1200" kern="1200" dirty="0" err="1">
                <a:solidFill>
                  <a:schemeClr val="tx1"/>
                </a:solidFill>
                <a:effectLst/>
                <a:latin typeface="+mn-lt"/>
                <a:ea typeface="+mn-ea"/>
                <a:cs typeface="+mn-cs"/>
              </a:rPr>
              <a:t>Whitland</a:t>
            </a:r>
            <a:r>
              <a:rPr lang="en-GB" sz="1200" kern="1200" dirty="0">
                <a:solidFill>
                  <a:schemeClr val="tx1"/>
                </a:solidFill>
                <a:effectLst/>
                <a:latin typeface="+mn-lt"/>
                <a:ea typeface="+mn-ea"/>
                <a:cs typeface="+mn-cs"/>
              </a:rPr>
              <a:t> and operating a new service from </a:t>
            </a:r>
            <a:r>
              <a:rPr lang="en-GB" sz="1200" kern="1200" dirty="0" err="1">
                <a:solidFill>
                  <a:schemeClr val="tx1"/>
                </a:solidFill>
                <a:effectLst/>
                <a:latin typeface="+mn-lt"/>
                <a:ea typeface="+mn-ea"/>
                <a:cs typeface="+mn-cs"/>
              </a:rPr>
              <a:t>Whitland</a:t>
            </a:r>
            <a:r>
              <a:rPr lang="en-GB" sz="1200" kern="1200" dirty="0">
                <a:solidFill>
                  <a:schemeClr val="tx1"/>
                </a:solidFill>
                <a:effectLst/>
                <a:latin typeface="+mn-lt"/>
                <a:ea typeface="+mn-ea"/>
                <a:cs typeface="+mn-cs"/>
              </a:rPr>
              <a:t> to Tenby and Pembroke Dock. This could also provide a much-improved connection into the Irish Ferries sailing from Pembroke Dock.</a:t>
            </a:r>
          </a:p>
          <a:p>
            <a:r>
              <a:rPr lang="en-GB" sz="1200" u="sng" kern="1200" dirty="0">
                <a:solidFill>
                  <a:schemeClr val="tx1"/>
                </a:solidFill>
                <a:effectLst/>
                <a:latin typeface="+mn-lt"/>
                <a:ea typeface="+mn-ea"/>
                <a:cs typeface="+mn-cs"/>
              </a:rPr>
              <a:t>Improve connections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Currently, the 381 bus service from Tenby to Haverfordwest arrives five minutes after the T5 service to Aberystwyth has departed, resulting in a 55 minute delay. In order to improve this poor connection First buses should consider changing the existing times of the 381 service to depart Tenby at 25 minutes past the hour instead of 40 minutes past the hour, providing a connection to the T5 Aberystwyth service that serves </a:t>
            </a:r>
            <a:r>
              <a:rPr lang="en-GB" sz="1200" kern="1200" dirty="0" err="1">
                <a:solidFill>
                  <a:schemeClr val="tx1"/>
                </a:solidFill>
                <a:effectLst/>
                <a:latin typeface="+mn-lt"/>
                <a:ea typeface="+mn-ea"/>
                <a:cs typeface="+mn-cs"/>
              </a:rPr>
              <a:t>Fishgaurd</a:t>
            </a:r>
            <a:r>
              <a:rPr lang="en-GB" sz="1200" kern="1200" dirty="0">
                <a:solidFill>
                  <a:schemeClr val="tx1"/>
                </a:solidFill>
                <a:effectLst/>
                <a:latin typeface="+mn-lt"/>
                <a:ea typeface="+mn-ea"/>
                <a:cs typeface="+mn-cs"/>
              </a:rPr>
              <a:t>, Cardigan, New Quay, and </a:t>
            </a:r>
            <a:r>
              <a:rPr lang="en-GB" sz="1200" kern="1200" dirty="0" err="1">
                <a:solidFill>
                  <a:schemeClr val="tx1"/>
                </a:solidFill>
                <a:effectLst/>
                <a:latin typeface="+mn-lt"/>
                <a:ea typeface="+mn-ea"/>
                <a:cs typeface="+mn-cs"/>
              </a:rPr>
              <a:t>Aberaeron</a:t>
            </a:r>
            <a:r>
              <a:rPr lang="en-GB" sz="1200" kern="1200" dirty="0">
                <a:solidFill>
                  <a:schemeClr val="tx1"/>
                </a:solidFill>
                <a:effectLst/>
                <a:latin typeface="+mn-lt"/>
                <a:ea typeface="+mn-ea"/>
                <a:cs typeface="+mn-cs"/>
              </a:rPr>
              <a:t>. This alteration could encourage people to use the ferry port in </a:t>
            </a:r>
            <a:r>
              <a:rPr lang="en-GB" sz="1200" kern="1200" dirty="0" err="1">
                <a:solidFill>
                  <a:schemeClr val="tx1"/>
                </a:solidFill>
                <a:effectLst/>
                <a:latin typeface="+mn-lt"/>
                <a:ea typeface="+mn-ea"/>
                <a:cs typeface="+mn-cs"/>
              </a:rPr>
              <a:t>Fishguard</a:t>
            </a:r>
            <a:r>
              <a:rPr lang="en-GB" sz="1200" kern="1200" dirty="0">
                <a:solidFill>
                  <a:schemeClr val="tx1"/>
                </a:solidFill>
                <a:effectLst/>
                <a:latin typeface="+mn-lt"/>
                <a:ea typeface="+mn-ea"/>
                <a:cs typeface="+mn-cs"/>
              </a:rPr>
              <a:t> and the train station in Aberystwyth. </a:t>
            </a:r>
          </a:p>
          <a:p>
            <a:r>
              <a:rPr lang="en-GB" sz="1200" u="sng" kern="1200" dirty="0">
                <a:solidFill>
                  <a:schemeClr val="tx1"/>
                </a:solidFill>
                <a:effectLst/>
                <a:latin typeface="+mn-lt"/>
                <a:ea typeface="+mn-ea"/>
                <a:cs typeface="+mn-cs"/>
              </a:rPr>
              <a:t>Improve Journey times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Currently the T5 </a:t>
            </a:r>
            <a:r>
              <a:rPr lang="en-GB" sz="1200" kern="1200" dirty="0" err="1">
                <a:solidFill>
                  <a:schemeClr val="tx1"/>
                </a:solidFill>
                <a:effectLst/>
                <a:latin typeface="+mn-lt"/>
                <a:ea typeface="+mn-ea"/>
                <a:cs typeface="+mn-cs"/>
              </a:rPr>
              <a:t>Traws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Cymru</a:t>
            </a:r>
            <a:r>
              <a:rPr lang="en-GB" sz="1200" kern="1200" dirty="0">
                <a:solidFill>
                  <a:schemeClr val="tx1"/>
                </a:solidFill>
                <a:effectLst/>
                <a:latin typeface="+mn-lt"/>
                <a:ea typeface="+mn-ea"/>
                <a:cs typeface="+mn-cs"/>
              </a:rPr>
              <a:t> service departs from Aberystwyth and arrives in Haverfordwest however, if the hourly service were to go as far as Tenby this would improve journey times. This connection would also add a Sunday Bus service for Tenby as the T5 service operates seven days a week. The Welsh Assembly Government are currently trialling free travel on the </a:t>
            </a:r>
            <a:r>
              <a:rPr lang="en-GB" sz="1200" kern="1200" dirty="0" err="1">
                <a:solidFill>
                  <a:schemeClr val="tx1"/>
                </a:solidFill>
                <a:effectLst/>
                <a:latin typeface="+mn-lt"/>
                <a:ea typeface="+mn-ea"/>
                <a:cs typeface="+mn-cs"/>
              </a:rPr>
              <a:t>TrawsCymru</a:t>
            </a:r>
            <a:r>
              <a:rPr lang="en-GB" sz="1200" kern="1200" dirty="0">
                <a:solidFill>
                  <a:schemeClr val="tx1"/>
                </a:solidFill>
                <a:effectLst/>
                <a:latin typeface="+mn-lt"/>
                <a:ea typeface="+mn-ea"/>
                <a:cs typeface="+mn-cs"/>
              </a:rPr>
              <a:t> network for everybody on Saturday and Sundays. This service could be a straight replacement for the existing 381 Haverfordwest to Tenby service or an additional fast service.</a:t>
            </a:r>
          </a:p>
          <a:p>
            <a:r>
              <a:rPr lang="en-GB" sz="1200" kern="1200" dirty="0">
                <a:solidFill>
                  <a:schemeClr val="tx1"/>
                </a:solidFill>
                <a:effectLst/>
                <a:latin typeface="+mn-lt"/>
                <a:ea typeface="+mn-ea"/>
                <a:cs typeface="+mn-cs"/>
              </a:rPr>
              <a:t>The majority of people travel to Ironman in Tenby tend to travel by car due the length of time public transport takes. It is also difficult to transport bikes on certain public transport. </a:t>
            </a:r>
          </a:p>
          <a:p>
            <a:r>
              <a:rPr lang="en-GB" sz="1200" kern="1200" dirty="0">
                <a:solidFill>
                  <a:schemeClr val="tx1"/>
                </a:solidFill>
                <a:effectLst/>
                <a:latin typeface="+mn-lt"/>
                <a:ea typeface="+mn-ea"/>
                <a:cs typeface="+mn-cs"/>
              </a:rPr>
              <a:t>At the end of October this year Arriva Trains Wales announced that they would withdraw their bid to be the welsh railway provider. Other potential bidders like Abellio and MTR will become the new Welsh rail franchise by the end on 2018. An opportunity to request more bike storage on the new trains will benefit the Ironman event and will encourage and allow people to cycle to and from the station easier.  </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16</a:t>
            </a:fld>
            <a:endParaRPr lang="en-GB"/>
          </a:p>
        </p:txBody>
      </p:sp>
    </p:spTree>
    <p:extLst>
      <p:ext uri="{BB962C8B-B14F-4D97-AF65-F5344CB8AC3E}">
        <p14:creationId xmlns:p14="http://schemas.microsoft.com/office/powerpoint/2010/main" val="5589639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Reference</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Books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David banister 2002 transport planning </a:t>
            </a:r>
          </a:p>
          <a:p>
            <a:r>
              <a:rPr lang="en-GB" sz="1200" kern="1200" dirty="0">
                <a:solidFill>
                  <a:schemeClr val="tx1"/>
                </a:solidFill>
                <a:effectLst/>
                <a:latin typeface="+mn-lt"/>
                <a:ea typeface="+mn-ea"/>
                <a:cs typeface="+mn-cs"/>
              </a:rPr>
              <a:t>Welsh transport advisory group 1999 Transport legacy in Wales </a:t>
            </a:r>
          </a:p>
          <a:p>
            <a:r>
              <a:rPr lang="en-GB" sz="1200" kern="1200" dirty="0">
                <a:solidFill>
                  <a:schemeClr val="tx1"/>
                </a:solidFill>
                <a:effectLst/>
                <a:latin typeface="+mn-lt"/>
                <a:ea typeface="+mn-ea"/>
                <a:cs typeface="+mn-cs"/>
              </a:rPr>
              <a:t>The governments white paper on the future of transport 1998 A new deal for transport better for everyone</a:t>
            </a:r>
          </a:p>
          <a:p>
            <a:r>
              <a:rPr lang="en-GB" sz="1200" kern="1200" dirty="0">
                <a:solidFill>
                  <a:schemeClr val="tx1"/>
                </a:solidFill>
                <a:effectLst/>
                <a:latin typeface="+mn-lt"/>
                <a:ea typeface="+mn-ea"/>
                <a:cs typeface="+mn-cs"/>
              </a:rPr>
              <a:t>Lonely planet (2014) 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edition (page 325-331) Wales</a:t>
            </a:r>
          </a:p>
          <a:p>
            <a:r>
              <a:rPr lang="en-GB" sz="1200" kern="1200" dirty="0">
                <a:solidFill>
                  <a:schemeClr val="tx1"/>
                </a:solidFill>
                <a:effectLst/>
                <a:latin typeface="+mn-lt"/>
                <a:ea typeface="+mn-ea"/>
                <a:cs typeface="+mn-cs"/>
              </a:rPr>
              <a:t>Lonely planet (2014) 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edition (page 400) London</a:t>
            </a:r>
          </a:p>
          <a:p>
            <a:r>
              <a:rPr lang="en-GB" sz="1200" kern="1200" dirty="0">
                <a:solidFill>
                  <a:schemeClr val="tx1"/>
                </a:solidFill>
                <a:effectLst/>
                <a:latin typeface="+mn-lt"/>
                <a:ea typeface="+mn-ea"/>
                <a:cs typeface="+mn-cs"/>
              </a:rPr>
              <a:t>Graham Stedman (1995) the ultimate guide to sport event management and marketing</a:t>
            </a:r>
          </a:p>
          <a:p>
            <a:r>
              <a:rPr lang="en-GB" sz="1200" u="sng" kern="1200" dirty="0">
                <a:solidFill>
                  <a:schemeClr val="tx1"/>
                </a:solidFill>
                <a:effectLst/>
                <a:latin typeface="+mn-lt"/>
                <a:ea typeface="+mn-ea"/>
                <a:cs typeface="+mn-cs"/>
              </a:rPr>
              <a:t>Websites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World triathlon cooperation (2017) Ironman Europe event coverage. Available at </a:t>
            </a:r>
            <a:r>
              <a:rPr lang="en-GB" sz="1200" u="sng" kern="1200" dirty="0">
                <a:solidFill>
                  <a:schemeClr val="tx1"/>
                </a:solidFill>
                <a:effectLst/>
                <a:latin typeface="+mn-lt"/>
                <a:ea typeface="+mn-ea"/>
                <a:cs typeface="+mn-cs"/>
                <a:hlinkClick r:id="rId3"/>
              </a:rPr>
              <a:t>http://eu.ironman.com/#axzz50UxOkCly</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Joshua </a:t>
            </a:r>
            <a:r>
              <a:rPr lang="en-GB" sz="1200" kern="1200" dirty="0" err="1">
                <a:solidFill>
                  <a:schemeClr val="tx1"/>
                </a:solidFill>
                <a:effectLst/>
                <a:latin typeface="+mn-lt"/>
                <a:ea typeface="+mn-ea"/>
                <a:cs typeface="+mn-cs"/>
              </a:rPr>
              <a:t>Knapman</a:t>
            </a:r>
            <a:r>
              <a:rPr lang="en-GB" sz="1200" kern="1200" dirty="0">
                <a:solidFill>
                  <a:schemeClr val="tx1"/>
                </a:solidFill>
                <a:effectLst/>
                <a:latin typeface="+mn-lt"/>
                <a:ea typeface="+mn-ea"/>
                <a:cs typeface="+mn-cs"/>
              </a:rPr>
              <a:t>, Wales Online (2017) Ironman Wales 2017 Race times, where to watch, parking and how to sign up. Available at </a:t>
            </a:r>
            <a:r>
              <a:rPr lang="en-GB" sz="1200" u="sng" kern="1200" dirty="0">
                <a:solidFill>
                  <a:schemeClr val="tx1"/>
                </a:solidFill>
                <a:effectLst/>
                <a:latin typeface="+mn-lt"/>
                <a:ea typeface="+mn-ea"/>
                <a:cs typeface="+mn-cs"/>
                <a:hlinkClick r:id="rId4"/>
              </a:rPr>
              <a:t>http://www.walesonline.co.uk/whats-on/whats-on-news/ironman-wales-2017-race-times-13579170</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Ironman Wales (2016) Ironman Wales 2016: route access, road closers and Parking information. Available at: </a:t>
            </a:r>
            <a:r>
              <a:rPr lang="en-GB" sz="1200" u="sng" kern="1200" dirty="0">
                <a:solidFill>
                  <a:schemeClr val="tx1"/>
                </a:solidFill>
                <a:effectLst/>
                <a:latin typeface="+mn-lt"/>
                <a:ea typeface="+mn-ea"/>
                <a:cs typeface="+mn-cs"/>
                <a:hlinkClick r:id="rId5"/>
              </a:rPr>
              <a:t>https://www.fbmholidays.co.uk/blog/ironman-wales-2016-route-access-road-closures-and-parking-information</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Tenby Visitor Guide (2017) Getting to Tenby – Trains, Coaches and Flights. Available at: </a:t>
            </a:r>
            <a:r>
              <a:rPr lang="en-GB" sz="1200" u="sng" kern="1200" dirty="0">
                <a:solidFill>
                  <a:schemeClr val="tx1"/>
                </a:solidFill>
                <a:effectLst/>
                <a:latin typeface="+mn-lt"/>
                <a:ea typeface="+mn-ea"/>
                <a:cs typeface="+mn-cs"/>
                <a:hlinkClick r:id="rId6"/>
              </a:rPr>
              <a:t>http://www.tenbyvisitorguide.co.uk/Holidays-in-Tenby/getting-to-tenby-trains-coaches-and-flights.html</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Welsh Government (2017) Travelling to Wales from elsewhere in the UK. Available at: </a:t>
            </a:r>
            <a:r>
              <a:rPr lang="en-GB" sz="1200" u="sng" kern="1200" dirty="0">
                <a:solidFill>
                  <a:schemeClr val="tx1"/>
                </a:solidFill>
                <a:effectLst/>
                <a:latin typeface="+mn-lt"/>
                <a:ea typeface="+mn-ea"/>
                <a:cs typeface="+mn-cs"/>
                <a:hlinkClick r:id="rId7"/>
              </a:rPr>
              <a:t>http://www.visitwales.com/explore/travel-maps/uk-travel-wales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Trainline (2017) Buy cheap train tickets. Available at </a:t>
            </a:r>
            <a:r>
              <a:rPr lang="en-GB" sz="1200" u="sng" kern="1200" dirty="0">
                <a:solidFill>
                  <a:schemeClr val="tx1"/>
                </a:solidFill>
                <a:effectLst/>
                <a:latin typeface="+mn-lt"/>
                <a:ea typeface="+mn-ea"/>
                <a:cs typeface="+mn-cs"/>
                <a:hlinkClick r:id="rId8"/>
              </a:rPr>
              <a:t>https://www.thetrainline.com/</a:t>
            </a:r>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Megabus</a:t>
            </a:r>
            <a:r>
              <a:rPr lang="en-GB" sz="1200" kern="1200" dirty="0">
                <a:solidFill>
                  <a:schemeClr val="tx1"/>
                </a:solidFill>
                <a:effectLst/>
                <a:latin typeface="+mn-lt"/>
                <a:ea typeface="+mn-ea"/>
                <a:cs typeface="+mn-cs"/>
              </a:rPr>
              <a:t> (2017) UK coach travel. Available at </a:t>
            </a:r>
            <a:r>
              <a:rPr lang="en-GB" sz="1200" u="sng" kern="1200" dirty="0">
                <a:solidFill>
                  <a:schemeClr val="tx1"/>
                </a:solidFill>
                <a:effectLst/>
                <a:latin typeface="+mn-lt"/>
                <a:ea typeface="+mn-ea"/>
                <a:cs typeface="+mn-cs"/>
                <a:hlinkClick r:id="rId9"/>
              </a:rPr>
              <a:t>https://uk.megabus.com/</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National express (2017) Coach travel and airport transfers. Available at: </a:t>
            </a:r>
            <a:r>
              <a:rPr lang="en-GB" sz="1200" u="sng" kern="1200" dirty="0">
                <a:solidFill>
                  <a:schemeClr val="tx1"/>
                </a:solidFill>
                <a:effectLst/>
                <a:latin typeface="+mn-lt"/>
                <a:ea typeface="+mn-ea"/>
                <a:cs typeface="+mn-cs"/>
                <a:hlinkClick r:id="rId10"/>
              </a:rPr>
              <a:t>http://www.nationalexpress.com/home.aspx</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Penarth daily news (2017) </a:t>
            </a:r>
            <a:r>
              <a:rPr lang="en-GB" sz="1200" kern="1200" dirty="0" err="1">
                <a:solidFill>
                  <a:schemeClr val="tx1"/>
                </a:solidFill>
                <a:effectLst/>
                <a:latin typeface="+mn-lt"/>
                <a:ea typeface="+mn-ea"/>
                <a:cs typeface="+mn-cs"/>
              </a:rPr>
              <a:t>Arrivaderci</a:t>
            </a:r>
            <a:r>
              <a:rPr lang="en-GB" sz="1200" kern="1200" dirty="0">
                <a:solidFill>
                  <a:schemeClr val="tx1"/>
                </a:solidFill>
                <a:effectLst/>
                <a:latin typeface="+mn-lt"/>
                <a:ea typeface="+mn-ea"/>
                <a:cs typeface="+mn-cs"/>
              </a:rPr>
              <a:t> Arriva: The Germans quit welsh rail franchise battle. Available at </a:t>
            </a:r>
            <a:r>
              <a:rPr lang="en-GB" sz="1200" u="sng" kern="1200" dirty="0">
                <a:solidFill>
                  <a:schemeClr val="tx1"/>
                </a:solidFill>
                <a:effectLst/>
                <a:latin typeface="+mn-lt"/>
                <a:ea typeface="+mn-ea"/>
                <a:cs typeface="+mn-cs"/>
                <a:hlinkClick r:id="rId11"/>
              </a:rPr>
              <a:t>https://penarthnews.wordpress.com/2017/10/30/arrivaderci-arriva-the-germans-retreat-from-the-welsh-rail-franchise-battle/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Anglo Liners (2014) Wales to receive £15.4 million to help improve transport. Available at: </a:t>
            </a:r>
            <a:r>
              <a:rPr lang="en-GB" sz="1200" u="sng" kern="1200" dirty="0">
                <a:solidFill>
                  <a:schemeClr val="tx1"/>
                </a:solidFill>
                <a:effectLst/>
                <a:latin typeface="+mn-lt"/>
                <a:ea typeface="+mn-ea"/>
                <a:cs typeface="+mn-cs"/>
                <a:hlinkClick r:id="rId12"/>
              </a:rPr>
              <a:t>http://www.angloliners.co.uk/wales-to-receive-15-4m-to-help-improve-transport/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Nirvana Europe (2017) official Website. Available at: </a:t>
            </a:r>
            <a:r>
              <a:rPr lang="en-GB" sz="1200" u="sng" kern="1200" dirty="0">
                <a:solidFill>
                  <a:schemeClr val="tx1"/>
                </a:solidFill>
                <a:effectLst/>
                <a:latin typeface="+mn-lt"/>
                <a:ea typeface="+mn-ea"/>
                <a:cs typeface="+mn-cs"/>
                <a:hlinkClick r:id="rId13"/>
              </a:rPr>
              <a:t>https://www.nirvanaeurope.com/en/events/ironman/ironman-wales#</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8C9AAD37-777E-4F43-9212-4C949206BF79}" type="slidenum">
              <a:rPr lang="en-GB" smtClean="0"/>
              <a:t>17</a:t>
            </a:fld>
            <a:endParaRPr lang="en-GB"/>
          </a:p>
        </p:txBody>
      </p:sp>
    </p:spTree>
    <p:extLst>
      <p:ext uri="{BB962C8B-B14F-4D97-AF65-F5344CB8AC3E}">
        <p14:creationId xmlns:p14="http://schemas.microsoft.com/office/powerpoint/2010/main" val="777789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512574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837030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66552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E3B0A8-5229-4010-B2AB-2036269986F5}"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2299302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E3B0A8-5229-4010-B2AB-2036269986F5}" type="datetimeFigureOut">
              <a:rPr lang="en-GB" smtClean="0"/>
              <a:t>06/12/2017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156710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857494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2347991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416049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E3B0A8-5229-4010-B2AB-2036269986F5}"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143193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E3B0A8-5229-4010-B2AB-2036269986F5}"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354490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50026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53294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1426382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5119317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17580715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12827280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E3B0A8-5229-4010-B2AB-2036269986F5}"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2B6754-D25A-4F1E-9030-6500155972BA}" type="slidenum">
              <a:rPr lang="en-GB" smtClean="0"/>
              <a:t>‹#›</a:t>
            </a:fld>
            <a:endParaRPr lang="en-GB"/>
          </a:p>
        </p:txBody>
      </p:sp>
    </p:spTree>
    <p:extLst>
      <p:ext uri="{BB962C8B-B14F-4D97-AF65-F5344CB8AC3E}">
        <p14:creationId xmlns:p14="http://schemas.microsoft.com/office/powerpoint/2010/main" val="378881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0E3B0A8-5229-4010-B2AB-2036269986F5}" type="datetimeFigureOut">
              <a:rPr lang="en-GB" smtClean="0"/>
              <a:t>06/12/2017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82B6754-D25A-4F1E-9030-6500155972BA}" type="slidenum">
              <a:rPr lang="en-GB" smtClean="0"/>
              <a:t>‹#›</a:t>
            </a:fld>
            <a:endParaRPr lang="en-GB"/>
          </a:p>
        </p:txBody>
      </p:sp>
    </p:spTree>
    <p:extLst>
      <p:ext uri="{BB962C8B-B14F-4D97-AF65-F5344CB8AC3E}">
        <p14:creationId xmlns:p14="http://schemas.microsoft.com/office/powerpoint/2010/main" val="17214485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thetrainline.com/" TargetMode="External"/><Relationship Id="rId13" Type="http://schemas.openxmlformats.org/officeDocument/2006/relationships/hyperlink" Target="https://www.nirvanaeurope.com/en/events/ironman/ironman-wales" TargetMode="External"/><Relationship Id="rId3" Type="http://schemas.openxmlformats.org/officeDocument/2006/relationships/hyperlink" Target="http://eu.ironman.com/#axzz50UxOkCly" TargetMode="External"/><Relationship Id="rId7" Type="http://schemas.openxmlformats.org/officeDocument/2006/relationships/hyperlink" Target="http://www.visitwales.com/explore/travel-maps/uk-travel-wales" TargetMode="External"/><Relationship Id="rId12" Type="http://schemas.openxmlformats.org/officeDocument/2006/relationships/hyperlink" Target="http://www.angloliners.co.uk/wales-to-receive-15-4m-to-help-improve-transpor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www.tenbyvisitorguide.co.uk/Holidays-in-Tenby/getting-to-tenby-trains-coaches-and-flights.html" TargetMode="External"/><Relationship Id="rId11" Type="http://schemas.openxmlformats.org/officeDocument/2006/relationships/hyperlink" Target="https://penarthnews.wordpress.com/2017/10/30/arrivaderci-arriva-the-germans-retreat-from-the-welsh-rail-franchise-battle/" TargetMode="External"/><Relationship Id="rId5" Type="http://schemas.openxmlformats.org/officeDocument/2006/relationships/hyperlink" Target="https://www.fbmholidays.co.uk/blog/ironman-wales-2016-route-access-road-closures-and-parking-information" TargetMode="External"/><Relationship Id="rId10" Type="http://schemas.openxmlformats.org/officeDocument/2006/relationships/hyperlink" Target="http://www.nationalexpress.com/home.aspx" TargetMode="External"/><Relationship Id="rId4" Type="http://schemas.openxmlformats.org/officeDocument/2006/relationships/hyperlink" Target="http://www.walesonline.co.uk/whats-on/whats-on-news/ironman-wales-2017-race-times-13579170" TargetMode="External"/><Relationship Id="rId9" Type="http://schemas.openxmlformats.org/officeDocument/2006/relationships/hyperlink" Target="https://uk.megabu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9559C-0E68-4841-87B7-00E8170FEAC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3B95F48-F9D3-44EA-AF58-E64BD79D3CBD}"/>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8ACD5460-5AA3-42EC-B1EB-C88F01FA2014}"/>
              </a:ext>
            </a:extLst>
          </p:cNvPr>
          <p:cNvPicPr>
            <a:picLocks noChangeAspect="1"/>
          </p:cNvPicPr>
          <p:nvPr/>
        </p:nvPicPr>
        <p:blipFill rotWithShape="1">
          <a:blip r:embed="rId2"/>
          <a:srcRect l="2813" t="4978" r="4642" b="10457"/>
          <a:stretch/>
        </p:blipFill>
        <p:spPr>
          <a:xfrm>
            <a:off x="0" y="0"/>
            <a:ext cx="12229824" cy="6858000"/>
          </a:xfrm>
          <a:prstGeom prst="rect">
            <a:avLst/>
          </a:prstGeom>
        </p:spPr>
      </p:pic>
    </p:spTree>
    <p:extLst>
      <p:ext uri="{BB962C8B-B14F-4D97-AF65-F5344CB8AC3E}">
        <p14:creationId xmlns:p14="http://schemas.microsoft.com/office/powerpoint/2010/main" val="1210557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25E67-E9CD-43D0-83EA-DFFDC48C45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65F9CED-4537-4A6F-A49F-E7324EB27AF4}"/>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06F7CFE6-0300-48DF-96BE-C42750F06790}"/>
              </a:ext>
            </a:extLst>
          </p:cNvPr>
          <p:cNvPicPr>
            <a:picLocks noChangeAspect="1"/>
          </p:cNvPicPr>
          <p:nvPr/>
        </p:nvPicPr>
        <p:blipFill rotWithShape="1">
          <a:blip r:embed="rId3"/>
          <a:srcRect l="2545" r="2500" b="5455"/>
          <a:stretch/>
        </p:blipFill>
        <p:spPr>
          <a:xfrm>
            <a:off x="0" y="1674"/>
            <a:ext cx="12192000" cy="6856326"/>
          </a:xfrm>
          <a:prstGeom prst="rect">
            <a:avLst/>
          </a:prstGeom>
        </p:spPr>
      </p:pic>
    </p:spTree>
    <p:extLst>
      <p:ext uri="{BB962C8B-B14F-4D97-AF65-F5344CB8AC3E}">
        <p14:creationId xmlns:p14="http://schemas.microsoft.com/office/powerpoint/2010/main" val="3261788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A99E0-7F88-4F17-824B-371CB96C7A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8FB2D5-9975-468B-B9D9-4AF8604843E1}"/>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7902D56-3E42-41A3-B912-1F61DFF300F0}"/>
              </a:ext>
            </a:extLst>
          </p:cNvPr>
          <p:cNvPicPr>
            <a:picLocks noChangeAspect="1"/>
          </p:cNvPicPr>
          <p:nvPr/>
        </p:nvPicPr>
        <p:blipFill rotWithShape="1">
          <a:blip r:embed="rId3"/>
          <a:srcRect l="2678" r="2099" b="5303"/>
          <a:stretch/>
        </p:blipFill>
        <p:spPr>
          <a:xfrm>
            <a:off x="0" y="1674"/>
            <a:ext cx="12192000" cy="6856326"/>
          </a:xfrm>
          <a:prstGeom prst="rect">
            <a:avLst/>
          </a:prstGeom>
        </p:spPr>
      </p:pic>
    </p:spTree>
    <p:extLst>
      <p:ext uri="{BB962C8B-B14F-4D97-AF65-F5344CB8AC3E}">
        <p14:creationId xmlns:p14="http://schemas.microsoft.com/office/powerpoint/2010/main" val="435823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DC1E4-850C-4586-AA97-40C46017258F}"/>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463B2622-2B3D-4D7D-9B50-02DA360EADC4}"/>
              </a:ext>
            </a:extLst>
          </p:cNvPr>
          <p:cNvSpPr>
            <a:spLocks noGrp="1"/>
          </p:cNvSpPr>
          <p:nvPr>
            <p:ph idx="1"/>
          </p:nvPr>
        </p:nvSpPr>
        <p:spPr/>
        <p:txBody>
          <a:bodyPr/>
          <a:lstStyle/>
          <a:p>
            <a:endParaRPr lang="en-GB" dirty="0"/>
          </a:p>
        </p:txBody>
      </p:sp>
      <p:pic>
        <p:nvPicPr>
          <p:cNvPr id="8" name="Picture 7">
            <a:extLst>
              <a:ext uri="{FF2B5EF4-FFF2-40B4-BE49-F238E27FC236}">
                <a16:creationId xmlns:a16="http://schemas.microsoft.com/office/drawing/2014/main" id="{43254C9C-B859-44DF-8044-15E5FAE5FBC8}"/>
              </a:ext>
            </a:extLst>
          </p:cNvPr>
          <p:cNvPicPr>
            <a:picLocks noChangeAspect="1"/>
          </p:cNvPicPr>
          <p:nvPr/>
        </p:nvPicPr>
        <p:blipFill rotWithShape="1">
          <a:blip r:embed="rId3"/>
          <a:srcRect l="2812" r="2500" b="5303"/>
          <a:stretch/>
        </p:blipFill>
        <p:spPr>
          <a:xfrm>
            <a:off x="0" y="1674"/>
            <a:ext cx="12192000" cy="6856326"/>
          </a:xfrm>
          <a:prstGeom prst="rect">
            <a:avLst/>
          </a:prstGeom>
        </p:spPr>
      </p:pic>
    </p:spTree>
    <p:extLst>
      <p:ext uri="{BB962C8B-B14F-4D97-AF65-F5344CB8AC3E}">
        <p14:creationId xmlns:p14="http://schemas.microsoft.com/office/powerpoint/2010/main" val="3543137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DA97B-1D41-473C-9C0B-FCC698679A1F}"/>
              </a:ext>
            </a:extLst>
          </p:cNvPr>
          <p:cNvSpPr>
            <a:spLocks noGrp="1"/>
          </p:cNvSpPr>
          <p:nvPr>
            <p:ph type="title"/>
          </p:nvPr>
        </p:nvSpPr>
        <p:spPr/>
        <p:txBody>
          <a:bodyPr/>
          <a:lstStyle/>
          <a:p>
            <a:endParaRPr lang="en-GB" dirty="0"/>
          </a:p>
        </p:txBody>
      </p:sp>
      <p:sp>
        <p:nvSpPr>
          <p:cNvPr id="7" name="Content Placeholder 6">
            <a:extLst>
              <a:ext uri="{FF2B5EF4-FFF2-40B4-BE49-F238E27FC236}">
                <a16:creationId xmlns:a16="http://schemas.microsoft.com/office/drawing/2014/main" id="{3DE2B950-6CC8-4F24-BC9D-0CA5D2C62250}"/>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79752568-9322-426F-A1BD-9000590C794B}"/>
              </a:ext>
            </a:extLst>
          </p:cNvPr>
          <p:cNvPicPr>
            <a:picLocks noChangeAspect="1"/>
          </p:cNvPicPr>
          <p:nvPr/>
        </p:nvPicPr>
        <p:blipFill rotWithShape="1">
          <a:blip r:embed="rId3"/>
          <a:srcRect l="2545" r="2500" b="5303"/>
          <a:stretch/>
        </p:blipFill>
        <p:spPr>
          <a:xfrm>
            <a:off x="0" y="1674"/>
            <a:ext cx="12192000" cy="6856326"/>
          </a:xfrm>
          <a:prstGeom prst="rect">
            <a:avLst/>
          </a:prstGeom>
        </p:spPr>
      </p:pic>
    </p:spTree>
    <p:extLst>
      <p:ext uri="{BB962C8B-B14F-4D97-AF65-F5344CB8AC3E}">
        <p14:creationId xmlns:p14="http://schemas.microsoft.com/office/powerpoint/2010/main" val="3423612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E553-81F1-424F-A6D1-EC8F15A36B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B4DF89-618E-49ED-B60B-EF11CBECF9FB}"/>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177156ED-5418-46BC-B854-27B78F28AF42}"/>
              </a:ext>
            </a:extLst>
          </p:cNvPr>
          <p:cNvPicPr>
            <a:picLocks noChangeAspect="1"/>
          </p:cNvPicPr>
          <p:nvPr/>
        </p:nvPicPr>
        <p:blipFill rotWithShape="1">
          <a:blip r:embed="rId3"/>
          <a:srcRect l="2812" r="2634" b="5326"/>
          <a:stretch/>
        </p:blipFill>
        <p:spPr>
          <a:xfrm>
            <a:off x="0" y="3348"/>
            <a:ext cx="12191999" cy="6854652"/>
          </a:xfrm>
          <a:prstGeom prst="rect">
            <a:avLst/>
          </a:prstGeom>
        </p:spPr>
      </p:pic>
    </p:spTree>
    <p:extLst>
      <p:ext uri="{BB962C8B-B14F-4D97-AF65-F5344CB8AC3E}">
        <p14:creationId xmlns:p14="http://schemas.microsoft.com/office/powerpoint/2010/main" val="2958280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AB596-9FF8-4DAB-A4D6-C73F31638F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E32DD6-8B2D-49DB-8B25-684BAFD8E3C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CB5F781-B3FB-4084-8091-343E74D5DC62}"/>
              </a:ext>
            </a:extLst>
          </p:cNvPr>
          <p:cNvPicPr>
            <a:picLocks noChangeAspect="1"/>
          </p:cNvPicPr>
          <p:nvPr/>
        </p:nvPicPr>
        <p:blipFill rotWithShape="1">
          <a:blip r:embed="rId3"/>
          <a:srcRect l="2545" r="2767" b="5303"/>
          <a:stretch/>
        </p:blipFill>
        <p:spPr>
          <a:xfrm>
            <a:off x="0" y="1674"/>
            <a:ext cx="12192000" cy="6856326"/>
          </a:xfrm>
          <a:prstGeom prst="rect">
            <a:avLst/>
          </a:prstGeom>
        </p:spPr>
      </p:pic>
    </p:spTree>
    <p:extLst>
      <p:ext uri="{BB962C8B-B14F-4D97-AF65-F5344CB8AC3E}">
        <p14:creationId xmlns:p14="http://schemas.microsoft.com/office/powerpoint/2010/main" val="637353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5DE6F-A447-4517-BEFB-D992067FDD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629C4E-30EB-474B-9D04-5533D3FFABE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B4CC964-BF1A-4B5C-B7FF-9A344A83FAE1}"/>
              </a:ext>
            </a:extLst>
          </p:cNvPr>
          <p:cNvPicPr>
            <a:picLocks noChangeAspect="1"/>
          </p:cNvPicPr>
          <p:nvPr/>
        </p:nvPicPr>
        <p:blipFill rotWithShape="1">
          <a:blip r:embed="rId3"/>
          <a:srcRect l="2699" r="2650" b="5303"/>
          <a:stretch/>
        </p:blipFill>
        <p:spPr>
          <a:xfrm>
            <a:off x="-27312" y="1674"/>
            <a:ext cx="12219312" cy="6856326"/>
          </a:xfrm>
          <a:prstGeom prst="rect">
            <a:avLst/>
          </a:prstGeom>
        </p:spPr>
      </p:pic>
    </p:spTree>
    <p:extLst>
      <p:ext uri="{BB962C8B-B14F-4D97-AF65-F5344CB8AC3E}">
        <p14:creationId xmlns:p14="http://schemas.microsoft.com/office/powerpoint/2010/main" val="4156658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CDC29-72D3-41BF-B843-312A2EF740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7FBEB2-EFA8-4FED-9C9C-6AF773EB8623}"/>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0F3D975E-83A8-4CDF-B6D5-35EF30597E76}"/>
              </a:ext>
            </a:extLst>
          </p:cNvPr>
          <p:cNvPicPr>
            <a:picLocks noChangeAspect="1"/>
          </p:cNvPicPr>
          <p:nvPr/>
        </p:nvPicPr>
        <p:blipFill rotWithShape="1">
          <a:blip r:embed="rId3"/>
          <a:srcRect l="2678" r="2634" b="5303"/>
          <a:stretch/>
        </p:blipFill>
        <p:spPr>
          <a:xfrm>
            <a:off x="0" y="1674"/>
            <a:ext cx="12192000" cy="6856326"/>
          </a:xfrm>
          <a:prstGeom prst="rect">
            <a:avLst/>
          </a:prstGeom>
        </p:spPr>
      </p:pic>
    </p:spTree>
    <p:extLst>
      <p:ext uri="{BB962C8B-B14F-4D97-AF65-F5344CB8AC3E}">
        <p14:creationId xmlns:p14="http://schemas.microsoft.com/office/powerpoint/2010/main" val="3202918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C11A-7343-4CF6-8103-E508B8E072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5918D3-F75A-47CD-807D-6A415AE8F45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3CEE45A-6D2B-46EB-A709-6EE988BA9A34}"/>
              </a:ext>
            </a:extLst>
          </p:cNvPr>
          <p:cNvPicPr>
            <a:picLocks noChangeAspect="1"/>
          </p:cNvPicPr>
          <p:nvPr/>
        </p:nvPicPr>
        <p:blipFill rotWithShape="1">
          <a:blip r:embed="rId3"/>
          <a:srcRect l="3000" r="2500" b="5303"/>
          <a:stretch/>
        </p:blipFill>
        <p:spPr>
          <a:xfrm>
            <a:off x="0" y="19962"/>
            <a:ext cx="12192000" cy="6856326"/>
          </a:xfrm>
          <a:prstGeom prst="rect">
            <a:avLst/>
          </a:prstGeom>
        </p:spPr>
      </p:pic>
    </p:spTree>
    <p:extLst>
      <p:ext uri="{BB962C8B-B14F-4D97-AF65-F5344CB8AC3E}">
        <p14:creationId xmlns:p14="http://schemas.microsoft.com/office/powerpoint/2010/main" val="4054412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C2747-AF9B-4F2C-BAE7-DD478CE06B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B6A6C3-704C-40E1-AE2D-C490072F490D}"/>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8C79BC68-A971-46DF-9071-D40D9DD2C986}"/>
              </a:ext>
            </a:extLst>
          </p:cNvPr>
          <p:cNvPicPr>
            <a:picLocks noChangeAspect="1"/>
          </p:cNvPicPr>
          <p:nvPr/>
        </p:nvPicPr>
        <p:blipFill rotWithShape="1">
          <a:blip r:embed="rId3"/>
          <a:srcRect l="2946" r="2634" b="5303"/>
          <a:stretch/>
        </p:blipFill>
        <p:spPr>
          <a:xfrm>
            <a:off x="0" y="1674"/>
            <a:ext cx="12191999" cy="6856326"/>
          </a:xfrm>
          <a:prstGeom prst="rect">
            <a:avLst/>
          </a:prstGeom>
        </p:spPr>
      </p:pic>
    </p:spTree>
    <p:extLst>
      <p:ext uri="{BB962C8B-B14F-4D97-AF65-F5344CB8AC3E}">
        <p14:creationId xmlns:p14="http://schemas.microsoft.com/office/powerpoint/2010/main" val="3315556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C93D-AAFF-4F1E-9532-7F7CEF5AA4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76FDC6-0E4B-4D0B-AC1C-407A98C32A3F}"/>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07F1E7EF-9C1B-43D3-AC2A-0E45E3DE934C}"/>
              </a:ext>
            </a:extLst>
          </p:cNvPr>
          <p:cNvPicPr>
            <a:picLocks noChangeAspect="1"/>
          </p:cNvPicPr>
          <p:nvPr/>
        </p:nvPicPr>
        <p:blipFill rotWithShape="1">
          <a:blip r:embed="rId3"/>
          <a:srcRect l="2545" r="2901" b="5303"/>
          <a:stretch/>
        </p:blipFill>
        <p:spPr>
          <a:xfrm>
            <a:off x="0" y="1674"/>
            <a:ext cx="12192000" cy="6856326"/>
          </a:xfrm>
          <a:prstGeom prst="rect">
            <a:avLst/>
          </a:prstGeom>
        </p:spPr>
      </p:pic>
    </p:spTree>
    <p:extLst>
      <p:ext uri="{BB962C8B-B14F-4D97-AF65-F5344CB8AC3E}">
        <p14:creationId xmlns:p14="http://schemas.microsoft.com/office/powerpoint/2010/main" val="388317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6AEBB-A7A6-45C1-856C-B5D9F8A3BD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D4A5E45-C420-4CB7-A918-E4619A62A344}"/>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2D757C4A-98ED-4F43-AED0-B0AAE36B7969}"/>
              </a:ext>
            </a:extLst>
          </p:cNvPr>
          <p:cNvSpPr txBox="1"/>
          <p:nvPr/>
        </p:nvSpPr>
        <p:spPr>
          <a:xfrm>
            <a:off x="4180114" y="2808514"/>
            <a:ext cx="2841172" cy="646331"/>
          </a:xfrm>
          <a:prstGeom prst="rect">
            <a:avLst/>
          </a:prstGeom>
          <a:noFill/>
        </p:spPr>
        <p:txBody>
          <a:bodyPr wrap="square" rtlCol="0">
            <a:spAutoFit/>
          </a:bodyPr>
          <a:lstStyle/>
          <a:p>
            <a:r>
              <a:rPr lang="en-GB" sz="3600" dirty="0"/>
              <a:t>Parking</a:t>
            </a:r>
            <a:r>
              <a:rPr lang="en-GB" dirty="0"/>
              <a:t> </a:t>
            </a:r>
          </a:p>
        </p:txBody>
      </p:sp>
      <p:pic>
        <p:nvPicPr>
          <p:cNvPr id="6" name="Picture 5">
            <a:extLst>
              <a:ext uri="{FF2B5EF4-FFF2-40B4-BE49-F238E27FC236}">
                <a16:creationId xmlns:a16="http://schemas.microsoft.com/office/drawing/2014/main" id="{26C08B0C-90C7-40BC-84E2-18965AC7A7AE}"/>
              </a:ext>
            </a:extLst>
          </p:cNvPr>
          <p:cNvPicPr>
            <a:picLocks noChangeAspect="1"/>
          </p:cNvPicPr>
          <p:nvPr/>
        </p:nvPicPr>
        <p:blipFill rotWithShape="1">
          <a:blip r:embed="rId3"/>
          <a:srcRect l="2678" r="2634" b="5303"/>
          <a:stretch/>
        </p:blipFill>
        <p:spPr>
          <a:xfrm>
            <a:off x="0" y="1674"/>
            <a:ext cx="12191999" cy="6856326"/>
          </a:xfrm>
          <a:prstGeom prst="rect">
            <a:avLst/>
          </a:prstGeom>
        </p:spPr>
      </p:pic>
    </p:spTree>
    <p:extLst>
      <p:ext uri="{BB962C8B-B14F-4D97-AF65-F5344CB8AC3E}">
        <p14:creationId xmlns:p14="http://schemas.microsoft.com/office/powerpoint/2010/main" val="2577537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D4F42-9F1B-479A-B08B-D8E93EB03B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8AD588-1065-4885-AA55-ACA3A90AD70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E885EE8-8968-45D5-9D04-F6B6D7076980}"/>
              </a:ext>
            </a:extLst>
          </p:cNvPr>
          <p:cNvPicPr>
            <a:picLocks noChangeAspect="1"/>
          </p:cNvPicPr>
          <p:nvPr/>
        </p:nvPicPr>
        <p:blipFill rotWithShape="1">
          <a:blip r:embed="rId3"/>
          <a:srcRect l="2678" r="2634" b="5541"/>
          <a:stretch/>
        </p:blipFill>
        <p:spPr>
          <a:xfrm>
            <a:off x="0" y="18002"/>
            <a:ext cx="12192000" cy="6839998"/>
          </a:xfrm>
          <a:prstGeom prst="rect">
            <a:avLst/>
          </a:prstGeom>
        </p:spPr>
      </p:pic>
    </p:spTree>
    <p:extLst>
      <p:ext uri="{BB962C8B-B14F-4D97-AF65-F5344CB8AC3E}">
        <p14:creationId xmlns:p14="http://schemas.microsoft.com/office/powerpoint/2010/main" val="2958691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50AF3-0BD1-4B73-8219-0BAD8D90D3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C756AC-8BDD-4E3A-AA11-C66F0429A9CF}"/>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06E86F2F-98F9-4D9A-BBA0-2DB105E38FFF}"/>
              </a:ext>
            </a:extLst>
          </p:cNvPr>
          <p:cNvPicPr>
            <a:picLocks noChangeAspect="1"/>
          </p:cNvPicPr>
          <p:nvPr/>
        </p:nvPicPr>
        <p:blipFill rotWithShape="1">
          <a:blip r:embed="rId3"/>
          <a:srcRect l="2678" t="-5696" r="2634" b="5999"/>
          <a:stretch/>
        </p:blipFill>
        <p:spPr>
          <a:xfrm>
            <a:off x="0" y="-415528"/>
            <a:ext cx="12192000" cy="7273527"/>
          </a:xfrm>
          <a:prstGeom prst="rect">
            <a:avLst/>
          </a:prstGeom>
        </p:spPr>
      </p:pic>
    </p:spTree>
    <p:extLst>
      <p:ext uri="{BB962C8B-B14F-4D97-AF65-F5344CB8AC3E}">
        <p14:creationId xmlns:p14="http://schemas.microsoft.com/office/powerpoint/2010/main" val="21846952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10D26-A869-48B0-B6BC-4F9BA1838B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3FF871-A51C-444A-A3F0-03E9F2696D4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9AFE113-B3AA-457A-A387-8EBF137D6CBA}"/>
              </a:ext>
            </a:extLst>
          </p:cNvPr>
          <p:cNvPicPr>
            <a:picLocks noChangeAspect="1"/>
          </p:cNvPicPr>
          <p:nvPr/>
        </p:nvPicPr>
        <p:blipFill rotWithShape="1">
          <a:blip r:embed="rId3"/>
          <a:srcRect l="2858" r="9524" b="5303"/>
          <a:stretch/>
        </p:blipFill>
        <p:spPr>
          <a:xfrm>
            <a:off x="0" y="1674"/>
            <a:ext cx="12192000" cy="6856326"/>
          </a:xfrm>
          <a:prstGeom prst="rect">
            <a:avLst/>
          </a:prstGeom>
        </p:spPr>
      </p:pic>
    </p:spTree>
    <p:extLst>
      <p:ext uri="{BB962C8B-B14F-4D97-AF65-F5344CB8AC3E}">
        <p14:creationId xmlns:p14="http://schemas.microsoft.com/office/powerpoint/2010/main" val="1398286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B308C-4C0D-4402-9AE1-9061F1ACF12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1AAF828-B04C-4217-A538-CB30D5CA0E57}"/>
              </a:ext>
            </a:extLst>
          </p:cNvPr>
          <p:cNvSpPr>
            <a:spLocks noGrp="1"/>
          </p:cNvSpPr>
          <p:nvPr>
            <p:ph idx="1"/>
          </p:nvPr>
        </p:nvSpPr>
        <p:spPr>
          <a:xfrm>
            <a:off x="838200" y="1160635"/>
            <a:ext cx="10515600" cy="5697365"/>
          </a:xfrm>
        </p:spPr>
        <p:txBody>
          <a:bodyPr>
            <a:normAutofit fontScale="25000" lnSpcReduction="20000"/>
          </a:bodyPr>
          <a:lstStyle/>
          <a:p>
            <a:r>
              <a:rPr lang="en-GB" sz="4000" u="sng" dirty="0"/>
              <a:t>Reference</a:t>
            </a:r>
            <a:endParaRPr lang="en-GB" sz="4000" dirty="0"/>
          </a:p>
          <a:p>
            <a:r>
              <a:rPr lang="en-GB" sz="4000" u="sng" dirty="0"/>
              <a:t>Books</a:t>
            </a:r>
            <a:endParaRPr lang="en-GB" sz="4000" dirty="0"/>
          </a:p>
          <a:p>
            <a:r>
              <a:rPr lang="en-GB" sz="4000" dirty="0"/>
              <a:t>David banister 2002 transport planning </a:t>
            </a:r>
          </a:p>
          <a:p>
            <a:r>
              <a:rPr lang="en-GB" sz="4000" dirty="0"/>
              <a:t>Welsh transport advisory group 1999 Transport legacy in Wales </a:t>
            </a:r>
          </a:p>
          <a:p>
            <a:r>
              <a:rPr lang="en-GB" sz="4000" dirty="0"/>
              <a:t>The governments white paper on the future of transport 1998 A new deal for transport better for everyone</a:t>
            </a:r>
          </a:p>
          <a:p>
            <a:r>
              <a:rPr lang="en-GB" sz="4000" dirty="0"/>
              <a:t>Lonely planet (2014) 5</a:t>
            </a:r>
            <a:r>
              <a:rPr lang="en-GB" sz="4000" baseline="30000" dirty="0"/>
              <a:t>th</a:t>
            </a:r>
            <a:r>
              <a:rPr lang="en-GB" sz="4000" dirty="0"/>
              <a:t> edition (page 325-331) Wales</a:t>
            </a:r>
          </a:p>
          <a:p>
            <a:r>
              <a:rPr lang="en-GB" sz="4000" dirty="0"/>
              <a:t>Lonely planet (2014) 9</a:t>
            </a:r>
            <a:r>
              <a:rPr lang="en-GB" sz="4000" baseline="30000" dirty="0"/>
              <a:t>th</a:t>
            </a:r>
            <a:r>
              <a:rPr lang="en-GB" sz="4000" dirty="0"/>
              <a:t> edition (page 400) London</a:t>
            </a:r>
          </a:p>
          <a:p>
            <a:r>
              <a:rPr lang="en-GB" sz="4000" dirty="0"/>
              <a:t>Graham Stedman (1995) the ultimate guide to sport event management and marketing</a:t>
            </a:r>
          </a:p>
          <a:p>
            <a:r>
              <a:rPr lang="en-GB" sz="4000" u="sng" dirty="0"/>
              <a:t>Websites </a:t>
            </a:r>
            <a:endParaRPr lang="en-GB" sz="4000" dirty="0"/>
          </a:p>
          <a:p>
            <a:r>
              <a:rPr lang="en-GB" sz="4000" dirty="0"/>
              <a:t>World triathlon cooperation (2017) Ironman Europe event coverage. Available at </a:t>
            </a:r>
            <a:r>
              <a:rPr lang="en-GB" sz="4000" u="sng" dirty="0">
                <a:hlinkClick r:id="rId3"/>
              </a:rPr>
              <a:t>http://eu.ironman.com/#axzz50UxOkCly</a:t>
            </a:r>
            <a:r>
              <a:rPr lang="en-GB" sz="4000" dirty="0"/>
              <a:t> </a:t>
            </a:r>
          </a:p>
          <a:p>
            <a:r>
              <a:rPr lang="en-GB" sz="4000" dirty="0"/>
              <a:t>Joshua </a:t>
            </a:r>
            <a:r>
              <a:rPr lang="en-GB" sz="4000" dirty="0" err="1"/>
              <a:t>Knapman</a:t>
            </a:r>
            <a:r>
              <a:rPr lang="en-GB" sz="4000" dirty="0"/>
              <a:t>, Wales Online (2017) Ironman Wales 2017 Race times, where to watch, parking and how to sign up. Available at </a:t>
            </a:r>
            <a:r>
              <a:rPr lang="en-GB" sz="4000" u="sng" dirty="0">
                <a:hlinkClick r:id="rId4"/>
              </a:rPr>
              <a:t>http://www.walesonline.co.uk/whats-on/whats-on-news/ironman-wales-2017-race-times-13579170</a:t>
            </a:r>
            <a:r>
              <a:rPr lang="en-GB" sz="4000" dirty="0"/>
              <a:t> </a:t>
            </a:r>
          </a:p>
          <a:p>
            <a:r>
              <a:rPr lang="en-GB" sz="4000" dirty="0"/>
              <a:t>Ironman Wales (2016) Ironman Wales 2016: route access, road closers and Parking information. Available at: </a:t>
            </a:r>
            <a:r>
              <a:rPr lang="en-GB" sz="4000" u="sng" dirty="0">
                <a:hlinkClick r:id="rId5"/>
              </a:rPr>
              <a:t>https://www.fbmholidays.co.uk/blog/ironman-wales-2016-route-access-road-closures-and-parking-information</a:t>
            </a:r>
            <a:r>
              <a:rPr lang="en-GB" sz="4000" dirty="0"/>
              <a:t> </a:t>
            </a:r>
          </a:p>
          <a:p>
            <a:r>
              <a:rPr lang="en-GB" sz="4000" dirty="0"/>
              <a:t>Tenby Visitor Guide (2017) Getting to Tenby – Trains, Coaches and Flights. Available at: </a:t>
            </a:r>
            <a:r>
              <a:rPr lang="en-GB" sz="4000" u="sng" dirty="0">
                <a:hlinkClick r:id="rId6"/>
              </a:rPr>
              <a:t>http://www.tenbyvisitorguide.co.uk/Holidays-in-Tenby/getting-to-tenby-trains-coaches-and-flights.html</a:t>
            </a:r>
            <a:r>
              <a:rPr lang="en-GB" sz="4000" dirty="0"/>
              <a:t> </a:t>
            </a:r>
          </a:p>
          <a:p>
            <a:r>
              <a:rPr lang="en-GB" sz="4000" dirty="0"/>
              <a:t>Welsh Government (2017) Travelling to Wales from elsewhere in the UK. Available at: </a:t>
            </a:r>
            <a:r>
              <a:rPr lang="en-GB" sz="4000" u="sng" dirty="0">
                <a:hlinkClick r:id="rId7"/>
              </a:rPr>
              <a:t>http://www.visitwales.com/explore/travel-maps/uk-travel-wales</a:t>
            </a:r>
            <a:r>
              <a:rPr lang="en-GB" sz="4000" dirty="0"/>
              <a:t> </a:t>
            </a:r>
          </a:p>
          <a:p>
            <a:r>
              <a:rPr lang="en-GB" sz="4000" dirty="0"/>
              <a:t>Trainline (2017) Buy cheap train tickets. Available at </a:t>
            </a:r>
            <a:r>
              <a:rPr lang="en-GB" sz="4000" u="sng" dirty="0">
                <a:hlinkClick r:id="rId8"/>
              </a:rPr>
              <a:t>https://www.thetrainline.com/</a:t>
            </a:r>
            <a:r>
              <a:rPr lang="en-GB" sz="4000" dirty="0"/>
              <a:t> </a:t>
            </a:r>
          </a:p>
          <a:p>
            <a:r>
              <a:rPr lang="en-GB" sz="4000" dirty="0" err="1"/>
              <a:t>Megabus</a:t>
            </a:r>
            <a:r>
              <a:rPr lang="en-GB" sz="4000" dirty="0"/>
              <a:t> (2017) UK coach travel. Available at </a:t>
            </a:r>
            <a:r>
              <a:rPr lang="en-GB" sz="4000" u="sng" dirty="0">
                <a:hlinkClick r:id="rId9"/>
              </a:rPr>
              <a:t>https://uk.megabus.com/</a:t>
            </a:r>
            <a:r>
              <a:rPr lang="en-GB" sz="4000" dirty="0"/>
              <a:t> </a:t>
            </a:r>
          </a:p>
          <a:p>
            <a:r>
              <a:rPr lang="en-GB" sz="4000" dirty="0"/>
              <a:t>National express (2017) Coach travel and airport transfers. Available at: </a:t>
            </a:r>
            <a:r>
              <a:rPr lang="en-GB" sz="4000" u="sng" dirty="0">
                <a:hlinkClick r:id="rId10"/>
              </a:rPr>
              <a:t>http://www.nationalexpress.com/home.aspx</a:t>
            </a:r>
            <a:r>
              <a:rPr lang="en-GB" sz="4000" dirty="0"/>
              <a:t> </a:t>
            </a:r>
          </a:p>
          <a:p>
            <a:r>
              <a:rPr lang="en-GB" sz="4000" dirty="0"/>
              <a:t>Penarth daily news (2017) </a:t>
            </a:r>
            <a:r>
              <a:rPr lang="en-GB" sz="4000" dirty="0" err="1"/>
              <a:t>Arrivaderci</a:t>
            </a:r>
            <a:r>
              <a:rPr lang="en-GB" sz="4000" dirty="0"/>
              <a:t> Arriva: The Germans quit welsh rail franchise battle. Available at </a:t>
            </a:r>
            <a:r>
              <a:rPr lang="en-GB" sz="4000" u="sng" dirty="0">
                <a:hlinkClick r:id="rId11"/>
              </a:rPr>
              <a:t>https://penarthnews.wordpress.com/2017/10/30/arrivaderci-arriva-the-germans-retreat-from-the-welsh-rail-franchise-battle/</a:t>
            </a:r>
            <a:r>
              <a:rPr lang="en-GB" sz="4000" dirty="0"/>
              <a:t> </a:t>
            </a:r>
          </a:p>
          <a:p>
            <a:r>
              <a:rPr lang="en-GB" sz="4000" dirty="0"/>
              <a:t>Anglo Liners (2014) Wales to receive £15.4 million to help improve transport. Available at: </a:t>
            </a:r>
            <a:r>
              <a:rPr lang="en-GB" sz="4000" u="sng" dirty="0">
                <a:hlinkClick r:id="rId12"/>
              </a:rPr>
              <a:t>http://www.angloliners.co.uk/wales-to-receive-15-4m-to-help-improve-transport/</a:t>
            </a:r>
            <a:endParaRPr lang="en-GB" sz="4000" dirty="0"/>
          </a:p>
          <a:p>
            <a:r>
              <a:rPr lang="en-GB" sz="4000" dirty="0"/>
              <a:t>Nirvana Europe (2017) official Website. Available at: </a:t>
            </a:r>
            <a:r>
              <a:rPr lang="en-GB" sz="4000" u="sng" dirty="0">
                <a:hlinkClick r:id="rId13"/>
              </a:rPr>
              <a:t>https://www.nirvanaeurope.com/en/events/ironman/ironman-wales#</a:t>
            </a:r>
            <a:r>
              <a:rPr lang="en-GB" sz="4000" dirty="0"/>
              <a:t>  </a:t>
            </a:r>
          </a:p>
          <a:p>
            <a:endParaRPr lang="en-GB" dirty="0"/>
          </a:p>
        </p:txBody>
      </p:sp>
    </p:spTree>
    <p:extLst>
      <p:ext uri="{BB962C8B-B14F-4D97-AF65-F5344CB8AC3E}">
        <p14:creationId xmlns:p14="http://schemas.microsoft.com/office/powerpoint/2010/main" val="571410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523</TotalTime>
  <Words>2877</Words>
  <Application>Microsoft Office PowerPoint</Application>
  <PresentationFormat>Widescreen</PresentationFormat>
  <Paragraphs>102</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ruby wells</dc:creator>
  <cp:lastModifiedBy>ruby wells</cp:lastModifiedBy>
  <cp:revision>17</cp:revision>
  <dcterms:created xsi:type="dcterms:W3CDTF">2017-12-06T16:39:19Z</dcterms:created>
  <dcterms:modified xsi:type="dcterms:W3CDTF">2017-12-07T01:22:55Z</dcterms:modified>
</cp:coreProperties>
</file>