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0"/>
  </p:notesMasterIdLst>
  <p:sldIdLst>
    <p:sldId id="256" r:id="rId2"/>
    <p:sldId id="261" r:id="rId3"/>
    <p:sldId id="258" r:id="rId4"/>
    <p:sldId id="264" r:id="rId5"/>
    <p:sldId id="266" r:id="rId6"/>
    <p:sldId id="265" r:id="rId7"/>
    <p:sldId id="302" r:id="rId8"/>
    <p:sldId id="286" r:id="rId9"/>
    <p:sldId id="287" r:id="rId10"/>
    <p:sldId id="289" r:id="rId11"/>
    <p:sldId id="290" r:id="rId12"/>
    <p:sldId id="291" r:id="rId13"/>
    <p:sldId id="292" r:id="rId14"/>
    <p:sldId id="303" r:id="rId15"/>
    <p:sldId id="293" r:id="rId16"/>
    <p:sldId id="294" r:id="rId17"/>
    <p:sldId id="295" r:id="rId18"/>
    <p:sldId id="296" r:id="rId19"/>
    <p:sldId id="304" r:id="rId20"/>
    <p:sldId id="305" r:id="rId21"/>
    <p:sldId id="279" r:id="rId22"/>
    <p:sldId id="297" r:id="rId23"/>
    <p:sldId id="298" r:id="rId24"/>
    <p:sldId id="299" r:id="rId25"/>
    <p:sldId id="300" r:id="rId26"/>
    <p:sldId id="301" r:id="rId27"/>
    <p:sldId id="278" r:id="rId28"/>
    <p:sldId id="27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uart Jones" initials="SJ" lastIdx="1" clrIdx="0">
    <p:extLst>
      <p:ext uri="{19B8F6BF-5375-455C-9EA6-DF929625EA0E}">
        <p15:presenceInfo xmlns:p15="http://schemas.microsoft.com/office/powerpoint/2012/main" userId="S::s.a.jones@uwtsd.ac.uk::00e1d9b2-02c1-4786-b73e-73f1878f6b3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74" autoAdjust="0"/>
    <p:restoredTop sz="94696"/>
  </p:normalViewPr>
  <p:slideViewPr>
    <p:cSldViewPr snapToGrid="0" snapToObjects="1">
      <p:cViewPr varScale="1">
        <p:scale>
          <a:sx n="91" d="100"/>
          <a:sy n="91" d="100"/>
        </p:scale>
        <p:origin x="51" y="3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4DA4B8-2746-2E4B-817B-582482CB0C8A}" type="datetimeFigureOut">
              <a:rPr lang="en-US" smtClean="0"/>
              <a:t>9/30/2021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50AC9-85B2-2F4B-8BF5-7A6688341A9E}" type="slidenum">
              <a:rPr lang="en-US" smtClean="0"/>
              <a:t>‹#›</a:t>
            </a:fld>
            <a:endParaRPr lang="en-US"/>
          </a:p>
        </p:txBody>
      </p:sp>
    </p:spTree>
    <p:extLst>
      <p:ext uri="{BB962C8B-B14F-4D97-AF65-F5344CB8AC3E}">
        <p14:creationId xmlns:p14="http://schemas.microsoft.com/office/powerpoint/2010/main" val="1640406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9/30/2021</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5CB1F6-E02A-1843-B523-5FC57E5958E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D742C6-88BA-A943-B6B9-17AA8D296E23}" type="datetimeFigureOut">
              <a:rPr lang="en-US" smtClean="0"/>
              <a:t>9/30/2021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D742C6-88BA-A943-B6B9-17AA8D296E23}" type="datetimeFigureOut">
              <a:rPr lang="en-US" smtClean="0"/>
              <a:t>9/30/2021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D742C6-88BA-A943-B6B9-17AA8D296E23}" type="datetimeFigureOut">
              <a:rPr lang="en-US" smtClean="0"/>
              <a:t>9/30/2021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5CB1F6-E02A-1843-B523-5FC57E5958E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D742C6-88BA-A943-B6B9-17AA8D296E23}" type="datetimeFigureOut">
              <a:rPr lang="en-US" smtClean="0"/>
              <a:t>9/30/2021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5CB1F6-E02A-1843-B523-5FC57E5958E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742C6-88BA-A943-B6B9-17AA8D296E23}" type="datetimeFigureOut">
              <a:rPr lang="en-US" smtClean="0"/>
              <a:t>9/30/2021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5CB1F6-E02A-1843-B523-5FC57E5958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D742C6-88BA-A943-B6B9-17AA8D296E23}" type="datetimeFigureOut">
              <a:rPr lang="en-US" smtClean="0"/>
              <a:t>9/30/2021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0D742C6-88BA-A943-B6B9-17AA8D296E23}" type="datetimeFigureOut">
              <a:rPr lang="en-US" smtClean="0"/>
              <a:t>9/30/2021</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D742C6-88BA-A943-B6B9-17AA8D296E23}" type="datetimeFigureOut">
              <a:rPr lang="en-US" smtClean="0"/>
              <a:t>9/30/2021</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5CB1F6-E02A-1843-B523-5FC57E5958E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10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a:t>University ETHICS Committee</a:t>
            </a:r>
            <a:endParaRPr lang="en-US" sz="6000" dirty="0"/>
          </a:p>
        </p:txBody>
      </p:sp>
      <p:sp>
        <p:nvSpPr>
          <p:cNvPr id="3" name="Subtitle 2"/>
          <p:cNvSpPr>
            <a:spLocks noGrp="1"/>
          </p:cNvSpPr>
          <p:nvPr>
            <p:ph type="subTitle" idx="1"/>
          </p:nvPr>
        </p:nvSpPr>
        <p:spPr/>
        <p:txBody>
          <a:bodyPr/>
          <a:lstStyle/>
          <a:p>
            <a:r>
              <a:rPr lang="en-US" dirty="0"/>
              <a:t>Guidance on submitting forms</a:t>
            </a:r>
          </a:p>
          <a:p>
            <a:r>
              <a:rPr lang="en-US" dirty="0"/>
              <a:t>September 2021</a:t>
            </a:r>
          </a:p>
        </p:txBody>
      </p:sp>
    </p:spTree>
    <p:extLst>
      <p:ext uri="{BB962C8B-B14F-4D97-AF65-F5344CB8AC3E}">
        <p14:creationId xmlns:p14="http://schemas.microsoft.com/office/powerpoint/2010/main" val="194792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process</a:t>
            </a:r>
          </a:p>
        </p:txBody>
      </p:sp>
      <p:sp>
        <p:nvSpPr>
          <p:cNvPr id="3" name="Content Placeholder 2"/>
          <p:cNvSpPr>
            <a:spLocks noGrp="1"/>
          </p:cNvSpPr>
          <p:nvPr>
            <p:ph idx="1"/>
          </p:nvPr>
        </p:nvSpPr>
        <p:spPr/>
        <p:txBody>
          <a:bodyPr>
            <a:normAutofit/>
          </a:bodyPr>
          <a:lstStyle/>
          <a:p>
            <a:r>
              <a:rPr lang="en-GB" dirty="0"/>
              <a:t>The ethical approval process is a means by which the University seeks to ensure that all researchers consider carefully the ethical implications of their research activity. </a:t>
            </a:r>
            <a:endParaRPr lang="en-US" dirty="0"/>
          </a:p>
          <a:p>
            <a:r>
              <a:rPr lang="en-GB" dirty="0"/>
              <a:t>Each academic discipline should establish a procedure to ensure the processes below are followed. </a:t>
            </a:r>
            <a:endParaRPr lang="en-US" dirty="0"/>
          </a:p>
          <a:p>
            <a:r>
              <a:rPr lang="en-GB" dirty="0"/>
              <a:t>All ethical approval applications are completed on the form </a:t>
            </a:r>
            <a:r>
              <a:rPr lang="en-GB" b="1" dirty="0">
                <a:solidFill>
                  <a:srgbClr val="FF0000"/>
                </a:solidFill>
              </a:rPr>
              <a:t>PG2-E1</a:t>
            </a:r>
            <a:r>
              <a:rPr lang="en-GB" dirty="0"/>
              <a:t>.</a:t>
            </a:r>
          </a:p>
          <a:p>
            <a:pPr lvl="1"/>
            <a:r>
              <a:rPr lang="en-GB" dirty="0"/>
              <a:t>Located in “complete list of forms” link on forms tab of the HWB. </a:t>
            </a:r>
            <a:endParaRPr lang="en-US" dirty="0"/>
          </a:p>
        </p:txBody>
      </p:sp>
    </p:spTree>
    <p:extLst>
      <p:ext uri="{BB962C8B-B14F-4D97-AF65-F5344CB8AC3E}">
        <p14:creationId xmlns:p14="http://schemas.microsoft.com/office/powerpoint/2010/main" val="5041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10 common shortcomings</a:t>
            </a:r>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en-US" dirty="0"/>
              <a:t>Section B: </a:t>
            </a:r>
          </a:p>
          <a:p>
            <a:pPr lvl="1"/>
            <a:r>
              <a:rPr lang="en-US" dirty="0"/>
              <a:t>Omitting date</a:t>
            </a:r>
          </a:p>
          <a:p>
            <a:pPr marL="457200" indent="-457200">
              <a:buFont typeface="+mj-lt"/>
              <a:buAutoNum type="arabicPeriod"/>
            </a:pPr>
            <a:r>
              <a:rPr lang="en-US" dirty="0"/>
              <a:t>Section B: </a:t>
            </a:r>
          </a:p>
          <a:p>
            <a:pPr lvl="1"/>
            <a:r>
              <a:rPr lang="en-US" dirty="0"/>
              <a:t>Omitting name of the staff member and their designated role</a:t>
            </a:r>
          </a:p>
          <a:p>
            <a:pPr marL="457200" indent="-457200">
              <a:buFont typeface="+mj-lt"/>
              <a:buAutoNum type="arabicPeriod"/>
            </a:pPr>
            <a:r>
              <a:rPr lang="en-US" dirty="0"/>
              <a:t>Section C: </a:t>
            </a:r>
          </a:p>
          <a:p>
            <a:pPr lvl="1"/>
            <a:r>
              <a:rPr lang="en-US" dirty="0"/>
              <a:t>Not citing external guidance correctly</a:t>
            </a:r>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en-US" dirty="0"/>
              <a:t>Section D: </a:t>
            </a:r>
          </a:p>
          <a:p>
            <a:pPr lvl="1"/>
            <a:r>
              <a:rPr lang="en-US" dirty="0"/>
              <a:t>Indicating ‘Yes’ when ‘No’ may be more appropriate. </a:t>
            </a:r>
          </a:p>
          <a:p>
            <a:pPr lvl="2"/>
            <a:r>
              <a:rPr lang="en-US" i="1" dirty="0"/>
              <a:t>This does not normally apply to </a:t>
            </a:r>
            <a:r>
              <a:rPr lang="en-US" i="1" u="sng" dirty="0">
                <a:solidFill>
                  <a:srgbClr val="FF0000"/>
                </a:solidFill>
              </a:rPr>
              <a:t>university placement experiences </a:t>
            </a:r>
            <a:r>
              <a:rPr lang="en-US" i="1" dirty="0"/>
              <a:t>which are part of the students’ </a:t>
            </a:r>
            <a:r>
              <a:rPr lang="en-US" i="1" dirty="0" err="1"/>
              <a:t>programme</a:t>
            </a:r>
            <a:r>
              <a:rPr lang="en-US" i="1" dirty="0"/>
              <a:t> of study e.g. schools, youth </a:t>
            </a:r>
            <a:r>
              <a:rPr lang="en-US" i="1" dirty="0" err="1"/>
              <a:t>organisations</a:t>
            </a:r>
            <a:r>
              <a:rPr lang="en-US" i="1" dirty="0"/>
              <a:t>, observational placements</a:t>
            </a:r>
          </a:p>
          <a:p>
            <a:pPr lvl="2"/>
            <a:r>
              <a:rPr lang="en-US" i="1" dirty="0"/>
              <a:t>In these cases you would indicate </a:t>
            </a:r>
            <a:r>
              <a:rPr lang="en-US" i="1" dirty="0">
                <a:solidFill>
                  <a:srgbClr val="FF0000"/>
                </a:solidFill>
              </a:rPr>
              <a:t>‘No’</a:t>
            </a:r>
          </a:p>
          <a:p>
            <a:endParaRPr lang="en-GB" dirty="0"/>
          </a:p>
        </p:txBody>
      </p:sp>
    </p:spTree>
    <p:extLst>
      <p:ext uri="{BB962C8B-B14F-4D97-AF65-F5344CB8AC3E}">
        <p14:creationId xmlns:p14="http://schemas.microsoft.com/office/powerpoint/2010/main" val="1474620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10 common shortcomings</a:t>
            </a:r>
          </a:p>
        </p:txBody>
      </p:sp>
      <p:sp>
        <p:nvSpPr>
          <p:cNvPr id="3" name="Content Placeholder 2"/>
          <p:cNvSpPr>
            <a:spLocks noGrp="1"/>
          </p:cNvSpPr>
          <p:nvPr>
            <p:ph sz="half" idx="1"/>
          </p:nvPr>
        </p:nvSpPr>
        <p:spPr/>
        <p:txBody>
          <a:bodyPr>
            <a:normAutofit fontScale="77500" lnSpcReduction="20000"/>
          </a:bodyPr>
          <a:lstStyle/>
          <a:p>
            <a:pPr marL="457200" indent="-457200">
              <a:buFont typeface="+mj-lt"/>
              <a:buAutoNum type="arabicPeriod" startAt="5"/>
            </a:pPr>
            <a:r>
              <a:rPr lang="en-US" dirty="0"/>
              <a:t>Section E: </a:t>
            </a:r>
          </a:p>
          <a:p>
            <a:pPr lvl="1"/>
            <a:r>
              <a:rPr lang="en-US" dirty="0"/>
              <a:t>Ensure that the proposed start date is </a:t>
            </a:r>
            <a:r>
              <a:rPr lang="en-US" b="1" dirty="0"/>
              <a:t>after</a:t>
            </a:r>
            <a:r>
              <a:rPr lang="en-US" dirty="0"/>
              <a:t> the Committee Ethics meeting</a:t>
            </a:r>
          </a:p>
          <a:p>
            <a:pPr marL="457200" indent="-457200">
              <a:buFont typeface="+mj-lt"/>
              <a:buAutoNum type="arabicPeriod" startAt="5"/>
            </a:pPr>
            <a:r>
              <a:rPr lang="en-US" dirty="0"/>
              <a:t>Section F: </a:t>
            </a:r>
          </a:p>
          <a:p>
            <a:pPr lvl="1"/>
            <a:r>
              <a:rPr lang="en-US" dirty="0"/>
              <a:t>Any boxes ticked should be commented upon in the methodology (section E)</a:t>
            </a:r>
          </a:p>
          <a:p>
            <a:pPr marL="457200" indent="-457200">
              <a:buFont typeface="+mj-lt"/>
              <a:buAutoNum type="arabicPeriod" startAt="5"/>
            </a:pPr>
            <a:r>
              <a:rPr lang="en-US" dirty="0"/>
              <a:t>Section G: </a:t>
            </a:r>
          </a:p>
          <a:p>
            <a:pPr lvl="1"/>
            <a:r>
              <a:rPr lang="en-US" dirty="0"/>
              <a:t>Give number of participants and say how you will identify participants</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fontScale="77500" lnSpcReduction="20000"/>
          </a:bodyPr>
          <a:lstStyle/>
          <a:p>
            <a:pPr marL="457200" indent="-457200">
              <a:buFont typeface="+mj-lt"/>
              <a:buAutoNum type="arabicPeriod" startAt="8"/>
            </a:pPr>
            <a:r>
              <a:rPr lang="en-US" dirty="0"/>
              <a:t>Section H:  </a:t>
            </a:r>
          </a:p>
          <a:p>
            <a:pPr lvl="1"/>
            <a:r>
              <a:rPr lang="en-US" b="1" dirty="0">
                <a:solidFill>
                  <a:srgbClr val="FF0000"/>
                </a:solidFill>
              </a:rPr>
              <a:t>All</a:t>
            </a:r>
            <a:r>
              <a:rPr lang="en-US" dirty="0">
                <a:solidFill>
                  <a:srgbClr val="FF0000"/>
                </a:solidFill>
              </a:rPr>
              <a:t> </a:t>
            </a:r>
            <a:r>
              <a:rPr lang="en-US" dirty="0"/>
              <a:t>research carries risk</a:t>
            </a:r>
          </a:p>
          <a:p>
            <a:pPr lvl="2"/>
            <a:r>
              <a:rPr lang="en-US" dirty="0"/>
              <a:t>Ensure that risks are identified</a:t>
            </a:r>
          </a:p>
          <a:p>
            <a:pPr lvl="2"/>
            <a:r>
              <a:rPr lang="en-US" dirty="0"/>
              <a:t>Do not put </a:t>
            </a:r>
            <a:r>
              <a:rPr lang="en-US" dirty="0">
                <a:solidFill>
                  <a:srgbClr val="FF0000"/>
                </a:solidFill>
              </a:rPr>
              <a:t>‘Not Applicable’</a:t>
            </a:r>
          </a:p>
          <a:p>
            <a:pPr marL="457200" indent="-457200">
              <a:buFont typeface="+mj-lt"/>
              <a:buAutoNum type="arabicPeriod" startAt="8"/>
            </a:pPr>
            <a:r>
              <a:rPr lang="en-US" dirty="0"/>
              <a:t>Section J:  </a:t>
            </a:r>
          </a:p>
          <a:p>
            <a:pPr lvl="1"/>
            <a:r>
              <a:rPr lang="en-US" dirty="0"/>
              <a:t>Personal Data is ticked No when Personal Data will be collated. </a:t>
            </a:r>
          </a:p>
          <a:p>
            <a:pPr lvl="1"/>
            <a:r>
              <a:rPr lang="en-US" dirty="0"/>
              <a:t>Not an accurate reflection of the data storage and data protection considerations. </a:t>
            </a:r>
          </a:p>
          <a:p>
            <a:pPr marL="457200" indent="-457200">
              <a:buFont typeface="+mj-lt"/>
              <a:buAutoNum type="arabicPeriod" startAt="8"/>
            </a:pPr>
            <a:r>
              <a:rPr lang="en-US" dirty="0"/>
              <a:t>Section K: </a:t>
            </a:r>
          </a:p>
          <a:p>
            <a:pPr lvl="1"/>
            <a:r>
              <a:rPr lang="en-US" dirty="0"/>
              <a:t>Include date of signature and tick relevant boxes on checklist.</a:t>
            </a:r>
          </a:p>
          <a:p>
            <a:endParaRPr lang="en-GB" dirty="0"/>
          </a:p>
        </p:txBody>
      </p:sp>
    </p:spTree>
    <p:extLst>
      <p:ext uri="{BB962C8B-B14F-4D97-AF65-F5344CB8AC3E}">
        <p14:creationId xmlns:p14="http://schemas.microsoft.com/office/powerpoint/2010/main" val="918380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p:txBody>
          <a:bodyPr>
            <a:normAutofit fontScale="70000" lnSpcReduction="20000"/>
          </a:bodyPr>
          <a:lstStyle/>
          <a:p>
            <a:r>
              <a:rPr lang="en-US" sz="2900" dirty="0"/>
              <a:t>Section C and E:  </a:t>
            </a:r>
          </a:p>
          <a:p>
            <a:pPr lvl="1"/>
            <a:r>
              <a:rPr lang="en-US" sz="2700" dirty="0"/>
              <a:t>Reference should be made to ethics guidance outside the UK</a:t>
            </a:r>
          </a:p>
          <a:p>
            <a:r>
              <a:rPr lang="en-US" sz="2900" dirty="0"/>
              <a:t>Section E: </a:t>
            </a:r>
          </a:p>
          <a:p>
            <a:pPr lvl="1"/>
            <a:r>
              <a:rPr lang="en-US" sz="2700" dirty="0"/>
              <a:t>Under ‘location of research activity’ it is up to </a:t>
            </a:r>
            <a:r>
              <a:rPr lang="en-US" sz="2700" u="sng" dirty="0">
                <a:solidFill>
                  <a:srgbClr val="FF0000"/>
                </a:solidFill>
              </a:rPr>
              <a:t>the discretion of the supervisor </a:t>
            </a:r>
            <a:r>
              <a:rPr lang="en-US" sz="2700" dirty="0"/>
              <a:t>in conversation with the student as to whether the name of an </a:t>
            </a:r>
            <a:r>
              <a:rPr lang="en-US" sz="2700" dirty="0" err="1"/>
              <a:t>organisation</a:t>
            </a:r>
            <a:r>
              <a:rPr lang="en-US" sz="2700" dirty="0"/>
              <a:t> is included</a:t>
            </a:r>
          </a:p>
          <a:p>
            <a:pPr lvl="1"/>
            <a:r>
              <a:rPr lang="en-US" sz="2900" dirty="0"/>
              <a:t>Word count in relation to each sub section of section E – stick to the guidelines. </a:t>
            </a:r>
          </a:p>
          <a:p>
            <a:r>
              <a:rPr lang="en-US" sz="2900" dirty="0"/>
              <a:t>Section G:</a:t>
            </a:r>
          </a:p>
          <a:p>
            <a:pPr lvl="1"/>
            <a:r>
              <a:rPr lang="en-US" sz="2700" dirty="0"/>
              <a:t>Ensure that you tick one the boxes either </a:t>
            </a:r>
            <a:r>
              <a:rPr lang="en-US" sz="2700" b="1" dirty="0">
                <a:solidFill>
                  <a:srgbClr val="FF0000"/>
                </a:solidFill>
              </a:rPr>
              <a:t>‘YES’, ‘NO’ </a:t>
            </a:r>
            <a:r>
              <a:rPr lang="en-US" sz="2700" dirty="0"/>
              <a:t>or </a:t>
            </a:r>
            <a:r>
              <a:rPr lang="en-US" sz="2700" b="1" dirty="0">
                <a:solidFill>
                  <a:srgbClr val="FF0000"/>
                </a:solidFill>
              </a:rPr>
              <a:t>N/A</a:t>
            </a:r>
          </a:p>
          <a:p>
            <a:endParaRPr lang="en-US" dirty="0"/>
          </a:p>
          <a:p>
            <a:endParaRPr lang="en-US" dirty="0"/>
          </a:p>
        </p:txBody>
      </p:sp>
    </p:spTree>
    <p:extLst>
      <p:ext uri="{BB962C8B-B14F-4D97-AF65-F5344CB8AC3E}">
        <p14:creationId xmlns:p14="http://schemas.microsoft.com/office/powerpoint/2010/main" val="216615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a:xfrm>
            <a:off x="1451579" y="2015732"/>
            <a:ext cx="9603275" cy="3798914"/>
          </a:xfrm>
        </p:spPr>
        <p:txBody>
          <a:bodyPr>
            <a:normAutofit fontScale="85000" lnSpcReduction="20000"/>
          </a:bodyPr>
          <a:lstStyle/>
          <a:p>
            <a:r>
              <a:rPr lang="en-US" dirty="0"/>
              <a:t>Section H:</a:t>
            </a:r>
          </a:p>
          <a:p>
            <a:pPr lvl="1"/>
            <a:r>
              <a:rPr lang="en-US" dirty="0"/>
              <a:t>‘Applicant needs to consider an honest reflection and consideration of the risks and how to mitigate them. </a:t>
            </a:r>
          </a:p>
          <a:p>
            <a:r>
              <a:rPr lang="en-US" dirty="0"/>
              <a:t>Section I:</a:t>
            </a:r>
          </a:p>
          <a:p>
            <a:pPr lvl="1"/>
            <a:r>
              <a:rPr lang="en-US" dirty="0"/>
              <a:t>Make explicit reference to how feedback (debriefing), informed consent, confidentiality and anonymity will be achieved</a:t>
            </a:r>
          </a:p>
          <a:p>
            <a:r>
              <a:rPr lang="en-US" dirty="0"/>
              <a:t>Section J:</a:t>
            </a:r>
          </a:p>
          <a:p>
            <a:pPr lvl="1"/>
            <a:r>
              <a:rPr lang="en-US" dirty="0"/>
              <a:t>Electronic transfer of data means communicating data between electronic devices e.g. one database to another. It also relates to transcribing text from an electronic recording device to a computer. </a:t>
            </a:r>
          </a:p>
          <a:p>
            <a:pPr lvl="1"/>
            <a:r>
              <a:rPr lang="en-US" dirty="0"/>
              <a:t>Under ‘list all who have access to the data generated by the research activity..’ this applies to raw data and you should consider carefully who should access this. </a:t>
            </a:r>
          </a:p>
          <a:p>
            <a:pPr lvl="1"/>
            <a:r>
              <a:rPr lang="en-US" dirty="0"/>
              <a:t>Ensure that you provide details if boxes are ticked</a:t>
            </a:r>
          </a:p>
          <a:p>
            <a:r>
              <a:rPr lang="en-US" dirty="0"/>
              <a:t>At the end of the form, do not include the Application Process. </a:t>
            </a:r>
          </a:p>
        </p:txBody>
      </p:sp>
    </p:spTree>
    <p:extLst>
      <p:ext uri="{BB962C8B-B14F-4D97-AF65-F5344CB8AC3E}">
        <p14:creationId xmlns:p14="http://schemas.microsoft.com/office/powerpoint/2010/main" val="1255564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A3E8D-C106-40B5-864D-9D70A689B6C1}"/>
              </a:ext>
            </a:extLst>
          </p:cNvPr>
          <p:cNvSpPr>
            <a:spLocks noGrp="1"/>
          </p:cNvSpPr>
          <p:nvPr>
            <p:ph type="title"/>
          </p:nvPr>
        </p:nvSpPr>
        <p:spPr/>
        <p:txBody>
          <a:bodyPr/>
          <a:lstStyle/>
          <a:p>
            <a:r>
              <a:rPr lang="en-GB" dirty="0"/>
              <a:t>Section A</a:t>
            </a:r>
          </a:p>
        </p:txBody>
      </p:sp>
      <p:pic>
        <p:nvPicPr>
          <p:cNvPr id="5" name="Content Placeholder 4">
            <a:extLst>
              <a:ext uri="{FF2B5EF4-FFF2-40B4-BE49-F238E27FC236}">
                <a16:creationId xmlns:a16="http://schemas.microsoft.com/office/drawing/2014/main" id="{B7793C65-3A2E-460F-A64D-5F5A45C81073}"/>
              </a:ext>
            </a:extLst>
          </p:cNvPr>
          <p:cNvPicPr>
            <a:picLocks noGrp="1" noChangeAspect="1"/>
          </p:cNvPicPr>
          <p:nvPr>
            <p:ph idx="1"/>
          </p:nvPr>
        </p:nvPicPr>
        <p:blipFill>
          <a:blip r:embed="rId2"/>
          <a:stretch>
            <a:fillRect/>
          </a:stretch>
        </p:blipFill>
        <p:spPr>
          <a:xfrm>
            <a:off x="3348513" y="2016125"/>
            <a:ext cx="5809299" cy="3449638"/>
          </a:xfrm>
        </p:spPr>
      </p:pic>
      <p:sp>
        <p:nvSpPr>
          <p:cNvPr id="6" name="Left Arrow Callout 4">
            <a:extLst>
              <a:ext uri="{FF2B5EF4-FFF2-40B4-BE49-F238E27FC236}">
                <a16:creationId xmlns:a16="http://schemas.microsoft.com/office/drawing/2014/main" id="{D3DC4BF2-9BAD-4748-A8B9-2BB762303DD7}"/>
              </a:ext>
            </a:extLst>
          </p:cNvPr>
          <p:cNvSpPr/>
          <p:nvPr/>
        </p:nvSpPr>
        <p:spPr>
          <a:xfrm flipH="1">
            <a:off x="318752" y="3147034"/>
            <a:ext cx="2897203" cy="1365331"/>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should be a straight forward section, but make sure it is completed accurately. </a:t>
            </a:r>
          </a:p>
        </p:txBody>
      </p:sp>
    </p:spTree>
    <p:extLst>
      <p:ext uri="{BB962C8B-B14F-4D97-AF65-F5344CB8AC3E}">
        <p14:creationId xmlns:p14="http://schemas.microsoft.com/office/powerpoint/2010/main" val="1447678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B</a:t>
            </a:r>
          </a:p>
        </p:txBody>
      </p:sp>
      <p:pic>
        <p:nvPicPr>
          <p:cNvPr id="8" name="Content Placeholder 7">
            <a:extLst>
              <a:ext uri="{FF2B5EF4-FFF2-40B4-BE49-F238E27FC236}">
                <a16:creationId xmlns:a16="http://schemas.microsoft.com/office/drawing/2014/main" id="{134D9FCB-1BD1-455B-97EE-8244DB3A8647}"/>
              </a:ext>
            </a:extLst>
          </p:cNvPr>
          <p:cNvPicPr>
            <a:picLocks noGrp="1" noChangeAspect="1"/>
          </p:cNvPicPr>
          <p:nvPr>
            <p:ph idx="1"/>
          </p:nvPr>
        </p:nvPicPr>
        <p:blipFill>
          <a:blip r:embed="rId2"/>
          <a:stretch>
            <a:fillRect/>
          </a:stretch>
        </p:blipFill>
        <p:spPr>
          <a:xfrm>
            <a:off x="1450975" y="2195834"/>
            <a:ext cx="9604375" cy="3090219"/>
          </a:xfrm>
        </p:spPr>
      </p:pic>
      <p:sp>
        <p:nvSpPr>
          <p:cNvPr id="5" name="Left Arrow Callout 4"/>
          <p:cNvSpPr/>
          <p:nvPr/>
        </p:nvSpPr>
        <p:spPr>
          <a:xfrm flipH="1">
            <a:off x="2151469" y="4558562"/>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Include Name of Staff Member and their Designated Role</a:t>
            </a:r>
          </a:p>
        </p:txBody>
      </p:sp>
      <p:sp>
        <p:nvSpPr>
          <p:cNvPr id="6" name="Left Arrow Callout 5"/>
          <p:cNvSpPr/>
          <p:nvPr/>
        </p:nvSpPr>
        <p:spPr>
          <a:xfrm>
            <a:off x="10504939" y="4739777"/>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Put in Date</a:t>
            </a:r>
          </a:p>
        </p:txBody>
      </p:sp>
    </p:spTree>
    <p:extLst>
      <p:ext uri="{BB962C8B-B14F-4D97-AF65-F5344CB8AC3E}">
        <p14:creationId xmlns:p14="http://schemas.microsoft.com/office/powerpoint/2010/main" val="2345019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C</a:t>
            </a:r>
          </a:p>
        </p:txBody>
      </p:sp>
      <p:sp>
        <p:nvSpPr>
          <p:cNvPr id="5" name="Content Placeholder 4"/>
          <p:cNvSpPr>
            <a:spLocks noGrp="1"/>
          </p:cNvSpPr>
          <p:nvPr>
            <p:ph idx="1"/>
          </p:nvPr>
        </p:nvSpPr>
        <p:spPr>
          <a:xfrm>
            <a:off x="366107" y="3161174"/>
            <a:ext cx="3422557" cy="77993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70000" lnSpcReduction="20000"/>
          </a:bodyPr>
          <a:lstStyle/>
          <a:p>
            <a:pPr algn="ctr"/>
            <a:r>
              <a:rPr lang="en-GB" dirty="0"/>
              <a:t>Now default to include UWTSD Codes of Ethical Practice – Although you must check this. </a:t>
            </a:r>
          </a:p>
        </p:txBody>
      </p:sp>
      <p:sp>
        <p:nvSpPr>
          <p:cNvPr id="6" name="Up Arrow Callout 5"/>
          <p:cNvSpPr/>
          <p:nvPr/>
        </p:nvSpPr>
        <p:spPr>
          <a:xfrm>
            <a:off x="6548717" y="4418785"/>
            <a:ext cx="3888161" cy="163469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Please note we would be FULLY expecting you to also note additional ethical guidance materials (e.g. BPS) and cite this accordingly. </a:t>
            </a:r>
          </a:p>
        </p:txBody>
      </p:sp>
      <p:pic>
        <p:nvPicPr>
          <p:cNvPr id="7" name="Picture 6">
            <a:extLst>
              <a:ext uri="{FF2B5EF4-FFF2-40B4-BE49-F238E27FC236}">
                <a16:creationId xmlns:a16="http://schemas.microsoft.com/office/drawing/2014/main" id="{FCD4750F-3F56-43A7-9AFA-F927608A0013}"/>
              </a:ext>
            </a:extLst>
          </p:cNvPr>
          <p:cNvPicPr>
            <a:picLocks noChangeAspect="1"/>
          </p:cNvPicPr>
          <p:nvPr/>
        </p:nvPicPr>
        <p:blipFill>
          <a:blip r:embed="rId2"/>
          <a:stretch>
            <a:fillRect/>
          </a:stretch>
        </p:blipFill>
        <p:spPr>
          <a:xfrm>
            <a:off x="4137447" y="2001120"/>
            <a:ext cx="7508337" cy="2320107"/>
          </a:xfrm>
          <a:prstGeom prst="rect">
            <a:avLst/>
          </a:prstGeom>
        </p:spPr>
      </p:pic>
    </p:spTree>
    <p:extLst>
      <p:ext uri="{BB962C8B-B14F-4D97-AF65-F5344CB8AC3E}">
        <p14:creationId xmlns:p14="http://schemas.microsoft.com/office/powerpoint/2010/main" val="1954919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D</a:t>
            </a:r>
          </a:p>
        </p:txBody>
      </p:sp>
      <p:pic>
        <p:nvPicPr>
          <p:cNvPr id="7" name="Content Placeholder 6">
            <a:extLst>
              <a:ext uri="{FF2B5EF4-FFF2-40B4-BE49-F238E27FC236}">
                <a16:creationId xmlns:a16="http://schemas.microsoft.com/office/drawing/2014/main" id="{0FA7EE9C-86C6-4F33-84BD-7BBEFF3D8FB6}"/>
              </a:ext>
            </a:extLst>
          </p:cNvPr>
          <p:cNvPicPr>
            <a:picLocks noGrp="1" noChangeAspect="1"/>
          </p:cNvPicPr>
          <p:nvPr>
            <p:ph idx="1"/>
          </p:nvPr>
        </p:nvPicPr>
        <p:blipFill>
          <a:blip r:embed="rId2"/>
          <a:stretch>
            <a:fillRect/>
          </a:stretch>
        </p:blipFill>
        <p:spPr>
          <a:xfrm>
            <a:off x="450273" y="2016125"/>
            <a:ext cx="11430000" cy="4094816"/>
          </a:xfr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Ticking ‘Yes’ when ‘No’ may be more appropriate. This does not normally apply to university placement experiences which are part </a:t>
            </a:r>
            <a:r>
              <a:rPr lang="en-US" sz="1200" dirty="0" err="1"/>
              <a:t>programme</a:t>
            </a:r>
            <a:r>
              <a:rPr lang="en-US" sz="1200" dirty="0"/>
              <a:t> of study e.g. schools, youth </a:t>
            </a:r>
            <a:r>
              <a:rPr lang="en-US" sz="1200" dirty="0" err="1"/>
              <a:t>organisationsof</a:t>
            </a:r>
            <a:r>
              <a:rPr lang="en-US" sz="1200" dirty="0"/>
              <a:t> the students’, observational placements. </a:t>
            </a:r>
          </a:p>
          <a:p>
            <a:pPr algn="ctr"/>
            <a:r>
              <a:rPr lang="en-US" sz="1200" dirty="0"/>
              <a:t>In these cases you would tick</a:t>
            </a:r>
            <a:r>
              <a:rPr lang="en-US" sz="1200" b="1" dirty="0">
                <a:solidFill>
                  <a:srgbClr val="FFFF00"/>
                </a:solidFill>
              </a:rPr>
              <a:t> ‘No’.</a:t>
            </a:r>
          </a:p>
        </p:txBody>
      </p:sp>
    </p:spTree>
    <p:extLst>
      <p:ext uri="{BB962C8B-B14F-4D97-AF65-F5344CB8AC3E}">
        <p14:creationId xmlns:p14="http://schemas.microsoft.com/office/powerpoint/2010/main" val="4054584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t>Section e (Slide 1)</a:t>
            </a:r>
          </a:p>
        </p:txBody>
      </p:sp>
      <p:pic>
        <p:nvPicPr>
          <p:cNvPr id="9" name="Content Placeholder 8">
            <a:extLst>
              <a:ext uri="{FF2B5EF4-FFF2-40B4-BE49-F238E27FC236}">
                <a16:creationId xmlns:a16="http://schemas.microsoft.com/office/drawing/2014/main" id="{567271A8-8FD9-4A73-8A79-86ADF79B9BE5}"/>
              </a:ext>
            </a:extLst>
          </p:cNvPr>
          <p:cNvPicPr>
            <a:picLocks noGrp="1" noChangeAspect="1"/>
          </p:cNvPicPr>
          <p:nvPr>
            <p:ph idx="1"/>
          </p:nvPr>
        </p:nvPicPr>
        <p:blipFill>
          <a:blip r:embed="rId2"/>
          <a:stretch>
            <a:fillRect/>
          </a:stretch>
        </p:blipFill>
        <p:spPr>
          <a:xfrm>
            <a:off x="221674" y="2016124"/>
            <a:ext cx="12469090" cy="4121439"/>
          </a:xfrm>
        </p:spPr>
      </p:pic>
      <p:sp>
        <p:nvSpPr>
          <p:cNvPr id="5" name="Down Arrow Callout 4"/>
          <p:cNvSpPr/>
          <p:nvPr/>
        </p:nvSpPr>
        <p:spPr>
          <a:xfrm>
            <a:off x="2959616" y="804519"/>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Ensure that the proposed start date is </a:t>
            </a:r>
            <a:r>
              <a:rPr lang="en-US" sz="1400" b="1" dirty="0">
                <a:solidFill>
                  <a:srgbClr val="FFFF00"/>
                </a:solidFill>
              </a:rPr>
              <a:t>AFTER</a:t>
            </a:r>
            <a:r>
              <a:rPr lang="en-US" sz="1400" dirty="0">
                <a:solidFill>
                  <a:srgbClr val="FFFF00"/>
                </a:solidFill>
              </a:rPr>
              <a:t> </a:t>
            </a:r>
          </a:p>
          <a:p>
            <a:pPr algn="ctr"/>
            <a:r>
              <a:rPr lang="en-US" sz="1400" dirty="0"/>
              <a:t>the Committee Ethics meeting</a:t>
            </a:r>
          </a:p>
        </p:txBody>
      </p:sp>
      <p:sp>
        <p:nvSpPr>
          <p:cNvPr id="6" name="Left Arrow Callout 5"/>
          <p:cNvSpPr/>
          <p:nvPr/>
        </p:nvSpPr>
        <p:spPr>
          <a:xfrm>
            <a:off x="4977365" y="4666129"/>
            <a:ext cx="5161717" cy="80021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Use research to provide background to the research area</a:t>
            </a:r>
          </a:p>
        </p:txBody>
      </p:sp>
      <p:sp>
        <p:nvSpPr>
          <p:cNvPr id="7" name="Left Arrow Callout 6"/>
          <p:cNvSpPr/>
          <p:nvPr/>
        </p:nvSpPr>
        <p:spPr>
          <a:xfrm>
            <a:off x="4827493" y="5661212"/>
            <a:ext cx="5849471" cy="56897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Research question and any hypotheses should be in this section</a:t>
            </a:r>
          </a:p>
        </p:txBody>
      </p:sp>
    </p:spTree>
    <p:extLst>
      <p:ext uri="{BB962C8B-B14F-4D97-AF65-F5344CB8AC3E}">
        <p14:creationId xmlns:p14="http://schemas.microsoft.com/office/powerpoint/2010/main" val="1016913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 (Slide 2)</a:t>
            </a:r>
          </a:p>
        </p:txBody>
      </p:sp>
      <p:sp>
        <p:nvSpPr>
          <p:cNvPr id="3" name="Content Placeholder 2"/>
          <p:cNvSpPr>
            <a:spLocks noGrp="1"/>
          </p:cNvSpPr>
          <p:nvPr>
            <p:ph idx="1"/>
          </p:nvPr>
        </p:nvSpPr>
        <p:spPr/>
        <p:txBody>
          <a:bodyPr/>
          <a:lstStyle/>
          <a:p>
            <a:endParaRPr lang="en-GB"/>
          </a:p>
        </p:txBody>
      </p:sp>
      <p:sp>
        <p:nvSpPr>
          <p:cNvPr id="5" name="Left Arrow Callout 4"/>
          <p:cNvSpPr/>
          <p:nvPr/>
        </p:nvSpPr>
        <p:spPr>
          <a:xfrm>
            <a:off x="5939821" y="2492363"/>
            <a:ext cx="3536576" cy="56477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Aims and Rationale in this box</a:t>
            </a:r>
          </a:p>
        </p:txBody>
      </p:sp>
      <p:sp>
        <p:nvSpPr>
          <p:cNvPr id="6" name="Left Arrow Callout 5"/>
          <p:cNvSpPr/>
          <p:nvPr/>
        </p:nvSpPr>
        <p:spPr>
          <a:xfrm>
            <a:off x="5916526" y="3281082"/>
            <a:ext cx="5073320" cy="63201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Potential Research Implications here – and summarise the aims</a:t>
            </a:r>
          </a:p>
        </p:txBody>
      </p:sp>
      <p:sp>
        <p:nvSpPr>
          <p:cNvPr id="7" name="Left Arrow Callout 6"/>
          <p:cNvSpPr/>
          <p:nvPr/>
        </p:nvSpPr>
        <p:spPr>
          <a:xfrm>
            <a:off x="5851519" y="4560453"/>
            <a:ext cx="6216297" cy="65229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Important – this is the methods – design, materials and procedure should be here. </a:t>
            </a:r>
          </a:p>
        </p:txBody>
      </p:sp>
      <p:pic>
        <p:nvPicPr>
          <p:cNvPr id="9" name="Picture 8">
            <a:extLst>
              <a:ext uri="{FF2B5EF4-FFF2-40B4-BE49-F238E27FC236}">
                <a16:creationId xmlns:a16="http://schemas.microsoft.com/office/drawing/2014/main" id="{F18EE2FD-865D-42E7-9ACE-06AC05D60D11}"/>
              </a:ext>
            </a:extLst>
          </p:cNvPr>
          <p:cNvPicPr>
            <a:picLocks noChangeAspect="1"/>
          </p:cNvPicPr>
          <p:nvPr/>
        </p:nvPicPr>
        <p:blipFill>
          <a:blip r:embed="rId2"/>
          <a:stretch>
            <a:fillRect/>
          </a:stretch>
        </p:blipFill>
        <p:spPr>
          <a:xfrm>
            <a:off x="180431" y="2320064"/>
            <a:ext cx="5671087" cy="2892688"/>
          </a:xfrm>
          <a:prstGeom prst="rect">
            <a:avLst/>
          </a:prstGeom>
        </p:spPr>
      </p:pic>
    </p:spTree>
    <p:extLst>
      <p:ext uri="{BB962C8B-B14F-4D97-AF65-F5344CB8AC3E}">
        <p14:creationId xmlns:p14="http://schemas.microsoft.com/office/powerpoint/2010/main" val="2116521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 (Slide 3)</a:t>
            </a:r>
          </a:p>
        </p:txBody>
      </p:sp>
      <p:pic>
        <p:nvPicPr>
          <p:cNvPr id="9" name="Content Placeholder 8">
            <a:extLst>
              <a:ext uri="{FF2B5EF4-FFF2-40B4-BE49-F238E27FC236}">
                <a16:creationId xmlns:a16="http://schemas.microsoft.com/office/drawing/2014/main" id="{274A45C6-7B7E-4F35-9CB7-B40E15A3F3AC}"/>
              </a:ext>
            </a:extLst>
          </p:cNvPr>
          <p:cNvPicPr>
            <a:picLocks noGrp="1" noChangeAspect="1"/>
          </p:cNvPicPr>
          <p:nvPr>
            <p:ph idx="1"/>
          </p:nvPr>
        </p:nvPicPr>
        <p:blipFill>
          <a:blip r:embed="rId2"/>
          <a:stretch>
            <a:fillRect/>
          </a:stretch>
        </p:blipFill>
        <p:spPr>
          <a:xfrm>
            <a:off x="193964" y="1435267"/>
            <a:ext cx="5769765" cy="4903188"/>
          </a:xfrm>
        </p:spPr>
      </p:pic>
      <p:sp>
        <p:nvSpPr>
          <p:cNvPr id="5" name="Left Arrow Callout 4"/>
          <p:cNvSpPr/>
          <p:nvPr/>
        </p:nvSpPr>
        <p:spPr>
          <a:xfrm>
            <a:off x="5187712" y="2836562"/>
            <a:ext cx="4625788" cy="470647"/>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As it says provide details of the location here – be truthful</a:t>
            </a:r>
          </a:p>
        </p:txBody>
      </p:sp>
      <p:sp>
        <p:nvSpPr>
          <p:cNvPr id="6" name="Left Arrow Callout 5"/>
          <p:cNvSpPr/>
          <p:nvPr/>
        </p:nvSpPr>
        <p:spPr>
          <a:xfrm>
            <a:off x="5731705" y="3844636"/>
            <a:ext cx="5769765" cy="1578097"/>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Document details if the research is taking place outside of the UK provide details of ethical stipulations of that location</a:t>
            </a:r>
          </a:p>
        </p:txBody>
      </p:sp>
      <p:sp>
        <p:nvSpPr>
          <p:cNvPr id="7" name="Left Arrow Callout 6"/>
          <p:cNvSpPr/>
          <p:nvPr/>
        </p:nvSpPr>
        <p:spPr>
          <a:xfrm>
            <a:off x="5580528" y="5507182"/>
            <a:ext cx="6417507" cy="860205"/>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you are using documentation NOT in the public domain then you must detail here. </a:t>
            </a:r>
          </a:p>
        </p:txBody>
      </p:sp>
    </p:spTree>
    <p:extLst>
      <p:ext uri="{BB962C8B-B14F-4D97-AF65-F5344CB8AC3E}">
        <p14:creationId xmlns:p14="http://schemas.microsoft.com/office/powerpoint/2010/main" val="664764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0E8F4-BE52-4894-BAB1-505870BD332C}"/>
              </a:ext>
            </a:extLst>
          </p:cNvPr>
          <p:cNvSpPr>
            <a:spLocks noGrp="1"/>
          </p:cNvSpPr>
          <p:nvPr>
            <p:ph type="title"/>
          </p:nvPr>
        </p:nvSpPr>
        <p:spPr/>
        <p:txBody>
          <a:bodyPr/>
          <a:lstStyle/>
          <a:p>
            <a:r>
              <a:rPr lang="en-GB" dirty="0"/>
              <a:t>SECTION E (Slide 4)</a:t>
            </a:r>
          </a:p>
        </p:txBody>
      </p:sp>
      <p:pic>
        <p:nvPicPr>
          <p:cNvPr id="5" name="Content Placeholder 4">
            <a:extLst>
              <a:ext uri="{FF2B5EF4-FFF2-40B4-BE49-F238E27FC236}">
                <a16:creationId xmlns:a16="http://schemas.microsoft.com/office/drawing/2014/main" id="{93F42FD7-18E1-44DB-B584-894B681CB426}"/>
              </a:ext>
            </a:extLst>
          </p:cNvPr>
          <p:cNvPicPr>
            <a:picLocks noGrp="1" noChangeAspect="1"/>
          </p:cNvPicPr>
          <p:nvPr>
            <p:ph idx="1"/>
          </p:nvPr>
        </p:nvPicPr>
        <p:blipFill>
          <a:blip r:embed="rId2"/>
          <a:stretch>
            <a:fillRect/>
          </a:stretch>
        </p:blipFill>
        <p:spPr>
          <a:xfrm>
            <a:off x="811975" y="2016125"/>
            <a:ext cx="6942262" cy="3449638"/>
          </a:xfrm>
        </p:spPr>
      </p:pic>
      <p:sp>
        <p:nvSpPr>
          <p:cNvPr id="6" name="Left Arrow Callout 6">
            <a:extLst>
              <a:ext uri="{FF2B5EF4-FFF2-40B4-BE49-F238E27FC236}">
                <a16:creationId xmlns:a16="http://schemas.microsoft.com/office/drawing/2014/main" id="{3DDB7913-E9FC-4589-8B37-70CFFC8EFBE3}"/>
              </a:ext>
            </a:extLst>
          </p:cNvPr>
          <p:cNvSpPr/>
          <p:nvPr/>
        </p:nvSpPr>
        <p:spPr>
          <a:xfrm>
            <a:off x="5663656" y="4305547"/>
            <a:ext cx="6195836" cy="150321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you research relates to one or more of the 7 aims of the Well-being of Future Generations (Wales) Act – then check according above and give details here (point 19). </a:t>
            </a:r>
          </a:p>
        </p:txBody>
      </p:sp>
    </p:spTree>
    <p:extLst>
      <p:ext uri="{BB962C8B-B14F-4D97-AF65-F5344CB8AC3E}">
        <p14:creationId xmlns:p14="http://schemas.microsoft.com/office/powerpoint/2010/main" val="1038318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f</a:t>
            </a:r>
          </a:p>
        </p:txBody>
      </p:sp>
      <p:pic>
        <p:nvPicPr>
          <p:cNvPr id="7" name="Content Placeholder 6">
            <a:extLst>
              <a:ext uri="{FF2B5EF4-FFF2-40B4-BE49-F238E27FC236}">
                <a16:creationId xmlns:a16="http://schemas.microsoft.com/office/drawing/2014/main" id="{1C47F4C5-ABBD-4A18-9B22-5B22A5FCFC7D}"/>
              </a:ext>
            </a:extLst>
          </p:cNvPr>
          <p:cNvPicPr>
            <a:picLocks noGrp="1" noChangeAspect="1"/>
          </p:cNvPicPr>
          <p:nvPr>
            <p:ph idx="1"/>
          </p:nvPr>
        </p:nvPicPr>
        <p:blipFill>
          <a:blip r:embed="rId2"/>
          <a:stretch>
            <a:fillRect/>
          </a:stretch>
        </p:blipFill>
        <p:spPr>
          <a:xfrm>
            <a:off x="2015836" y="1853754"/>
            <a:ext cx="8451273" cy="918229"/>
          </a:xfrm>
        </p:spPr>
      </p:pic>
      <p:sp>
        <p:nvSpPr>
          <p:cNvPr id="5" name="Down Arrow Callout 4"/>
          <p:cNvSpPr/>
          <p:nvPr/>
        </p:nvSpPr>
        <p:spPr>
          <a:xfrm>
            <a:off x="8664634" y="27312"/>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Any boxes ticked </a:t>
            </a:r>
            <a:r>
              <a:rPr lang="en-US" b="1" dirty="0">
                <a:solidFill>
                  <a:srgbClr val="FFFF00"/>
                </a:solidFill>
              </a:rPr>
              <a:t>YES</a:t>
            </a:r>
            <a:r>
              <a:rPr lang="en-US" dirty="0">
                <a:solidFill>
                  <a:srgbClr val="FFFF00"/>
                </a:solidFill>
              </a:rPr>
              <a:t> </a:t>
            </a:r>
            <a:r>
              <a:rPr lang="en-US" dirty="0"/>
              <a:t>should be commented upon in the Methodology (Section E)</a:t>
            </a:r>
          </a:p>
        </p:txBody>
      </p:sp>
      <p:pic>
        <p:nvPicPr>
          <p:cNvPr id="9" name="Picture 8">
            <a:extLst>
              <a:ext uri="{FF2B5EF4-FFF2-40B4-BE49-F238E27FC236}">
                <a16:creationId xmlns:a16="http://schemas.microsoft.com/office/drawing/2014/main" id="{B438B453-E89B-432E-97A8-397A23812B0A}"/>
              </a:ext>
            </a:extLst>
          </p:cNvPr>
          <p:cNvPicPr>
            <a:picLocks noChangeAspect="1"/>
          </p:cNvPicPr>
          <p:nvPr/>
        </p:nvPicPr>
        <p:blipFill>
          <a:blip r:embed="rId3"/>
          <a:stretch>
            <a:fillRect/>
          </a:stretch>
        </p:blipFill>
        <p:spPr>
          <a:xfrm>
            <a:off x="2216728" y="2801353"/>
            <a:ext cx="8044078" cy="4063172"/>
          </a:xfrm>
          <a:prstGeom prst="rect">
            <a:avLst/>
          </a:prstGeom>
        </p:spPr>
      </p:pic>
    </p:spTree>
    <p:extLst>
      <p:ext uri="{BB962C8B-B14F-4D97-AF65-F5344CB8AC3E}">
        <p14:creationId xmlns:p14="http://schemas.microsoft.com/office/powerpoint/2010/main" val="1847003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g (Slide 1)</a:t>
            </a:r>
          </a:p>
        </p:txBody>
      </p:sp>
      <p:pic>
        <p:nvPicPr>
          <p:cNvPr id="10" name="Content Placeholder 9">
            <a:extLst>
              <a:ext uri="{FF2B5EF4-FFF2-40B4-BE49-F238E27FC236}">
                <a16:creationId xmlns:a16="http://schemas.microsoft.com/office/drawing/2014/main" id="{8B5F4BEB-8276-4F14-8EF2-FB01D6DB6347}"/>
              </a:ext>
            </a:extLst>
          </p:cNvPr>
          <p:cNvPicPr>
            <a:picLocks noGrp="1" noChangeAspect="1"/>
          </p:cNvPicPr>
          <p:nvPr>
            <p:ph idx="1"/>
          </p:nvPr>
        </p:nvPicPr>
        <p:blipFill>
          <a:blip r:embed="rId2"/>
          <a:stretch>
            <a:fillRect/>
          </a:stretch>
        </p:blipFill>
        <p:spPr>
          <a:xfrm>
            <a:off x="187037" y="4986458"/>
            <a:ext cx="5425648" cy="1819932"/>
          </a:xfrm>
        </p:spPr>
      </p:pic>
      <p:sp>
        <p:nvSpPr>
          <p:cNvPr id="6" name="Left Arrow Callout 5"/>
          <p:cNvSpPr/>
          <p:nvPr/>
        </p:nvSpPr>
        <p:spPr>
          <a:xfrm>
            <a:off x="8296835" y="2649071"/>
            <a:ext cx="3334870" cy="259528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Just complete honestly – remember to check NO if it is NO – don’t leave blank. </a:t>
            </a:r>
          </a:p>
        </p:txBody>
      </p:sp>
      <p:sp>
        <p:nvSpPr>
          <p:cNvPr id="8" name="Left Arrow Callout 7"/>
          <p:cNvSpPr/>
          <p:nvPr/>
        </p:nvSpPr>
        <p:spPr>
          <a:xfrm>
            <a:off x="4975412" y="5056094"/>
            <a:ext cx="4293279" cy="1758704"/>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Note the number of participants (approx.), the type of participant (e.g. </a:t>
            </a:r>
            <a:r>
              <a:rPr lang="en-GB" dirty="0" err="1"/>
              <a:t>Uni</a:t>
            </a:r>
            <a:r>
              <a:rPr lang="en-GB" dirty="0"/>
              <a:t> students?) and how you are going to obtain the participants here. </a:t>
            </a:r>
          </a:p>
        </p:txBody>
      </p:sp>
      <p:pic>
        <p:nvPicPr>
          <p:cNvPr id="7" name="Picture 6">
            <a:extLst>
              <a:ext uri="{FF2B5EF4-FFF2-40B4-BE49-F238E27FC236}">
                <a16:creationId xmlns:a16="http://schemas.microsoft.com/office/drawing/2014/main" id="{0570B1BF-E3F4-4242-924C-EFB0F419CB19}"/>
              </a:ext>
            </a:extLst>
          </p:cNvPr>
          <p:cNvPicPr>
            <a:picLocks noChangeAspect="1"/>
          </p:cNvPicPr>
          <p:nvPr/>
        </p:nvPicPr>
        <p:blipFill>
          <a:blip r:embed="rId3"/>
          <a:stretch>
            <a:fillRect/>
          </a:stretch>
        </p:blipFill>
        <p:spPr>
          <a:xfrm>
            <a:off x="2646218" y="1868680"/>
            <a:ext cx="5712893" cy="3109371"/>
          </a:xfrm>
          <a:prstGeom prst="rect">
            <a:avLst/>
          </a:prstGeom>
        </p:spPr>
      </p:pic>
    </p:spTree>
    <p:extLst>
      <p:ext uri="{BB962C8B-B14F-4D97-AF65-F5344CB8AC3E}">
        <p14:creationId xmlns:p14="http://schemas.microsoft.com/office/powerpoint/2010/main" val="3975895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G (Slide 2)</a:t>
            </a:r>
          </a:p>
        </p:txBody>
      </p:sp>
      <p:sp>
        <p:nvSpPr>
          <p:cNvPr id="5" name="Down Arrow Callout 4"/>
          <p:cNvSpPr/>
          <p:nvPr/>
        </p:nvSpPr>
        <p:spPr>
          <a:xfrm>
            <a:off x="6800951" y="201706"/>
            <a:ext cx="2877671" cy="1250576"/>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shouldn’t really be ticking “NO” to any of these questions</a:t>
            </a:r>
          </a:p>
        </p:txBody>
      </p:sp>
      <p:sp>
        <p:nvSpPr>
          <p:cNvPr id="6" name="Down Arrow Callout 5"/>
          <p:cNvSpPr/>
          <p:nvPr/>
        </p:nvSpPr>
        <p:spPr>
          <a:xfrm>
            <a:off x="7306642" y="3812895"/>
            <a:ext cx="3814482" cy="776008"/>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shouldn’t really be ticking “YES” to any of these questions</a:t>
            </a:r>
          </a:p>
        </p:txBody>
      </p:sp>
      <p:pic>
        <p:nvPicPr>
          <p:cNvPr id="12" name="Content Placeholder 11">
            <a:extLst>
              <a:ext uri="{FF2B5EF4-FFF2-40B4-BE49-F238E27FC236}">
                <a16:creationId xmlns:a16="http://schemas.microsoft.com/office/drawing/2014/main" id="{5A1F2FB5-43F9-420F-90FE-F73A263827A9}"/>
              </a:ext>
            </a:extLst>
          </p:cNvPr>
          <p:cNvPicPr>
            <a:picLocks noGrp="1" noChangeAspect="1"/>
          </p:cNvPicPr>
          <p:nvPr>
            <p:ph idx="1"/>
          </p:nvPr>
        </p:nvPicPr>
        <p:blipFill>
          <a:blip r:embed="rId2"/>
          <a:stretch>
            <a:fillRect/>
          </a:stretch>
        </p:blipFill>
        <p:spPr>
          <a:xfrm>
            <a:off x="304800" y="1459226"/>
            <a:ext cx="10231582" cy="2258291"/>
          </a:xfrm>
        </p:spPr>
      </p:pic>
      <p:pic>
        <p:nvPicPr>
          <p:cNvPr id="14" name="Picture 13">
            <a:extLst>
              <a:ext uri="{FF2B5EF4-FFF2-40B4-BE49-F238E27FC236}">
                <a16:creationId xmlns:a16="http://schemas.microsoft.com/office/drawing/2014/main" id="{3C11C441-B51C-47FB-B945-4C2D393D3CC8}"/>
              </a:ext>
            </a:extLst>
          </p:cNvPr>
          <p:cNvPicPr>
            <a:picLocks noChangeAspect="1"/>
          </p:cNvPicPr>
          <p:nvPr/>
        </p:nvPicPr>
        <p:blipFill>
          <a:blip r:embed="rId3"/>
          <a:stretch>
            <a:fillRect/>
          </a:stretch>
        </p:blipFill>
        <p:spPr>
          <a:xfrm>
            <a:off x="131618" y="4591331"/>
            <a:ext cx="10668000" cy="2221450"/>
          </a:xfrm>
          <a:prstGeom prst="rect">
            <a:avLst/>
          </a:prstGeom>
        </p:spPr>
      </p:pic>
    </p:spTree>
    <p:extLst>
      <p:ext uri="{BB962C8B-B14F-4D97-AF65-F5344CB8AC3E}">
        <p14:creationId xmlns:p14="http://schemas.microsoft.com/office/powerpoint/2010/main" val="1656228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 (Slide 1)</a:t>
            </a:r>
          </a:p>
        </p:txBody>
      </p:sp>
      <p:sp>
        <p:nvSpPr>
          <p:cNvPr id="5" name="Content Placeholder 4"/>
          <p:cNvSpPr>
            <a:spLocks noGrp="1"/>
          </p:cNvSpPr>
          <p:nvPr>
            <p:ph idx="1"/>
          </p:nvPr>
        </p:nvSpPr>
        <p:spPr>
          <a:xfrm>
            <a:off x="1451579" y="1578038"/>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r>
              <a:rPr lang="en-US" sz="1400" b="1" dirty="0">
                <a:solidFill>
                  <a:srgbClr val="FFFF00"/>
                </a:solidFill>
              </a:rPr>
              <a:t>All</a:t>
            </a:r>
            <a:r>
              <a:rPr lang="en-US" sz="1400" dirty="0">
                <a:solidFill>
                  <a:srgbClr val="FFFF00"/>
                </a:solidFill>
              </a:rPr>
              <a:t> </a:t>
            </a:r>
            <a:r>
              <a:rPr lang="en-US" sz="1400" dirty="0"/>
              <a:t>research, if it involves participants carries risk to the participant and investigator. Ensure that risks are identified</a:t>
            </a:r>
          </a:p>
          <a:p>
            <a:pPr algn="ctr"/>
            <a:r>
              <a:rPr lang="en-US" sz="1400" dirty="0"/>
              <a:t>Do not put </a:t>
            </a:r>
            <a:r>
              <a:rPr lang="en-US" sz="1400" b="1" dirty="0">
                <a:solidFill>
                  <a:srgbClr val="FFFF00"/>
                </a:solidFill>
              </a:rPr>
              <a:t>‘Not applicable’ </a:t>
            </a:r>
          </a:p>
          <a:p>
            <a:pPr algn="ctr"/>
            <a:r>
              <a:rPr lang="en-US" sz="1400" b="1" dirty="0">
                <a:solidFill>
                  <a:srgbClr val="FFFF00"/>
                </a:solidFill>
              </a:rPr>
              <a:t>Please Note – No Word Count Limit in Section H</a:t>
            </a:r>
            <a:endParaRPr lang="en-GB" sz="1400" b="1" dirty="0">
              <a:solidFill>
                <a:srgbClr val="FFFF00"/>
              </a:solidFill>
            </a:endParaRPr>
          </a:p>
        </p:txBody>
      </p:sp>
      <p:sp>
        <p:nvSpPr>
          <p:cNvPr id="6" name="Content Placeholder 4"/>
          <p:cNvSpPr txBox="1">
            <a:spLocks/>
          </p:cNvSpPr>
          <p:nvPr/>
        </p:nvSpPr>
        <p:spPr>
          <a:xfrm>
            <a:off x="1357449" y="3966882"/>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lt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lt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lt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lt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9pPr>
          </a:lstStyle>
          <a:p>
            <a:pPr algn="ctr"/>
            <a:r>
              <a:rPr lang="en-US" sz="1400" b="1" dirty="0">
                <a:solidFill>
                  <a:schemeClr val="bg1"/>
                </a:solidFill>
              </a:rPr>
              <a:t>Left hand column you note the risks – right hand column you report how you will mitigate the risks</a:t>
            </a:r>
            <a:endParaRPr lang="en-GB" sz="1400" b="1" dirty="0">
              <a:solidFill>
                <a:schemeClr val="bg1"/>
              </a:solidFill>
            </a:endParaRPr>
          </a:p>
        </p:txBody>
      </p:sp>
      <p:pic>
        <p:nvPicPr>
          <p:cNvPr id="7" name="Picture 6">
            <a:extLst>
              <a:ext uri="{FF2B5EF4-FFF2-40B4-BE49-F238E27FC236}">
                <a16:creationId xmlns:a16="http://schemas.microsoft.com/office/drawing/2014/main" id="{9F0BDE75-EE8A-4C9A-A12A-D4FB14135498}"/>
              </a:ext>
            </a:extLst>
          </p:cNvPr>
          <p:cNvPicPr>
            <a:picLocks noChangeAspect="1"/>
          </p:cNvPicPr>
          <p:nvPr/>
        </p:nvPicPr>
        <p:blipFill>
          <a:blip r:embed="rId2"/>
          <a:stretch>
            <a:fillRect/>
          </a:stretch>
        </p:blipFill>
        <p:spPr>
          <a:xfrm>
            <a:off x="6324600" y="968438"/>
            <a:ext cx="6090017" cy="5068796"/>
          </a:xfrm>
          <a:prstGeom prst="rect">
            <a:avLst/>
          </a:prstGeom>
        </p:spPr>
      </p:pic>
    </p:spTree>
    <p:extLst>
      <p:ext uri="{BB962C8B-B14F-4D97-AF65-F5344CB8AC3E}">
        <p14:creationId xmlns:p14="http://schemas.microsoft.com/office/powerpoint/2010/main" val="1500599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 (Slide 2)</a:t>
            </a:r>
          </a:p>
        </p:txBody>
      </p:sp>
      <p:sp>
        <p:nvSpPr>
          <p:cNvPr id="5" name="Content Placeholder 4"/>
          <p:cNvSpPr>
            <a:spLocks noGrp="1"/>
          </p:cNvSpPr>
          <p:nvPr>
            <p:ph idx="1"/>
          </p:nvPr>
        </p:nvSpPr>
        <p:spPr>
          <a:xfrm>
            <a:off x="238539" y="1578039"/>
            <a:ext cx="5852979" cy="1313080"/>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r>
              <a:rPr lang="en-US" sz="1400" b="1" dirty="0">
                <a:solidFill>
                  <a:srgbClr val="FFFF00"/>
                </a:solidFill>
              </a:rPr>
              <a:t>All</a:t>
            </a:r>
            <a:r>
              <a:rPr lang="en-US" sz="1400" dirty="0">
                <a:solidFill>
                  <a:srgbClr val="FFFF00"/>
                </a:solidFill>
              </a:rPr>
              <a:t> </a:t>
            </a:r>
            <a:r>
              <a:rPr lang="en-US" sz="1400" dirty="0"/>
              <a:t>research, if it involves participants carries risk to the University / Institute Ensure that risks are identified</a:t>
            </a:r>
          </a:p>
          <a:p>
            <a:pPr algn="ctr"/>
            <a:r>
              <a:rPr lang="en-US" sz="1400" dirty="0"/>
              <a:t>Do not put </a:t>
            </a:r>
            <a:r>
              <a:rPr lang="en-US" sz="1400" b="1" dirty="0">
                <a:solidFill>
                  <a:srgbClr val="FFFF00"/>
                </a:solidFill>
              </a:rPr>
              <a:t>‘Not applicable’ </a:t>
            </a:r>
          </a:p>
          <a:p>
            <a:pPr algn="ctr"/>
            <a:r>
              <a:rPr lang="en-US" sz="1400" b="1" dirty="0">
                <a:solidFill>
                  <a:srgbClr val="FFFF00"/>
                </a:solidFill>
              </a:rPr>
              <a:t>Please Note – No Word Count Limit in Section H</a:t>
            </a:r>
            <a:endParaRPr lang="en-GB" sz="1400" b="1" dirty="0">
              <a:solidFill>
                <a:srgbClr val="FFFF00"/>
              </a:solidFill>
            </a:endParaRPr>
          </a:p>
        </p:txBody>
      </p:sp>
      <p:sp>
        <p:nvSpPr>
          <p:cNvPr id="6" name="Content Placeholder 4"/>
          <p:cNvSpPr txBox="1">
            <a:spLocks/>
          </p:cNvSpPr>
          <p:nvPr/>
        </p:nvSpPr>
        <p:spPr>
          <a:xfrm>
            <a:off x="144409" y="3071989"/>
            <a:ext cx="585297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lt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lt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lt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lt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9pPr>
          </a:lstStyle>
          <a:p>
            <a:pPr algn="ctr"/>
            <a:r>
              <a:rPr lang="en-US" sz="1400" dirty="0">
                <a:solidFill>
                  <a:schemeClr val="bg1"/>
                </a:solidFill>
              </a:rPr>
              <a:t>Environmental Risks – This is study specific and if your research has the potential of environmental risks then you need to acknowledge it. </a:t>
            </a:r>
          </a:p>
          <a:p>
            <a:pPr algn="ctr"/>
            <a:r>
              <a:rPr lang="en-US" sz="1400" dirty="0">
                <a:solidFill>
                  <a:schemeClr val="bg1"/>
                </a:solidFill>
              </a:rPr>
              <a:t>We are aware that not all research has an </a:t>
            </a:r>
            <a:r>
              <a:rPr lang="en-US" sz="1400" dirty="0" err="1">
                <a:solidFill>
                  <a:schemeClr val="bg1"/>
                </a:solidFill>
              </a:rPr>
              <a:t>environenmental</a:t>
            </a:r>
            <a:r>
              <a:rPr lang="en-US" sz="1400" dirty="0">
                <a:solidFill>
                  <a:schemeClr val="bg1"/>
                </a:solidFill>
              </a:rPr>
              <a:t> risk so, in these situations, you can place N/A. </a:t>
            </a:r>
            <a:endParaRPr lang="en-GB" sz="1400" dirty="0">
              <a:solidFill>
                <a:schemeClr val="bg1"/>
              </a:solidFill>
            </a:endParaRPr>
          </a:p>
        </p:txBody>
      </p:sp>
      <p:pic>
        <p:nvPicPr>
          <p:cNvPr id="4" name="Picture 3">
            <a:extLst>
              <a:ext uri="{FF2B5EF4-FFF2-40B4-BE49-F238E27FC236}">
                <a16:creationId xmlns:a16="http://schemas.microsoft.com/office/drawing/2014/main" id="{957F6761-9350-4686-8F38-003106D8F757}"/>
              </a:ext>
            </a:extLst>
          </p:cNvPr>
          <p:cNvPicPr>
            <a:picLocks noChangeAspect="1"/>
          </p:cNvPicPr>
          <p:nvPr/>
        </p:nvPicPr>
        <p:blipFill>
          <a:blip r:embed="rId2"/>
          <a:stretch>
            <a:fillRect/>
          </a:stretch>
        </p:blipFill>
        <p:spPr>
          <a:xfrm>
            <a:off x="6194614" y="1853754"/>
            <a:ext cx="6209420" cy="4865098"/>
          </a:xfrm>
          <a:prstGeom prst="rect">
            <a:avLst/>
          </a:prstGeom>
        </p:spPr>
      </p:pic>
    </p:spTree>
    <p:extLst>
      <p:ext uri="{BB962C8B-B14F-4D97-AF65-F5344CB8AC3E}">
        <p14:creationId xmlns:p14="http://schemas.microsoft.com/office/powerpoint/2010/main" val="3691331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187AC-D829-4D5D-94F2-0A949DDE3F5C}"/>
              </a:ext>
            </a:extLst>
          </p:cNvPr>
          <p:cNvSpPr>
            <a:spLocks noGrp="1"/>
          </p:cNvSpPr>
          <p:nvPr>
            <p:ph type="title"/>
          </p:nvPr>
        </p:nvSpPr>
        <p:spPr/>
        <p:txBody>
          <a:bodyPr/>
          <a:lstStyle/>
          <a:p>
            <a:r>
              <a:rPr lang="en-GB" dirty="0"/>
              <a:t>Section H (Slide 3)</a:t>
            </a:r>
          </a:p>
        </p:txBody>
      </p:sp>
      <p:sp>
        <p:nvSpPr>
          <p:cNvPr id="3" name="Content Placeholder 2">
            <a:extLst>
              <a:ext uri="{FF2B5EF4-FFF2-40B4-BE49-F238E27FC236}">
                <a16:creationId xmlns:a16="http://schemas.microsoft.com/office/drawing/2014/main" id="{A6CE5DA4-4355-4052-8518-6CEDAF24A7E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4DB1096-EFBE-48F3-82B1-6745D6BB3B0A}"/>
              </a:ext>
            </a:extLst>
          </p:cNvPr>
          <p:cNvPicPr>
            <a:picLocks noChangeAspect="1"/>
          </p:cNvPicPr>
          <p:nvPr/>
        </p:nvPicPr>
        <p:blipFill>
          <a:blip r:embed="rId2"/>
          <a:stretch>
            <a:fillRect/>
          </a:stretch>
        </p:blipFill>
        <p:spPr>
          <a:xfrm>
            <a:off x="413730" y="2015732"/>
            <a:ext cx="8529085" cy="2380818"/>
          </a:xfrm>
          <a:prstGeom prst="rect">
            <a:avLst/>
          </a:prstGeom>
        </p:spPr>
      </p:pic>
      <p:sp>
        <p:nvSpPr>
          <p:cNvPr id="6" name="Left Arrow Callout 5">
            <a:extLst>
              <a:ext uri="{FF2B5EF4-FFF2-40B4-BE49-F238E27FC236}">
                <a16:creationId xmlns:a16="http://schemas.microsoft.com/office/drawing/2014/main" id="{2F48D83B-C714-4C98-9017-C348DE66A98B}"/>
              </a:ext>
            </a:extLst>
          </p:cNvPr>
          <p:cNvSpPr/>
          <p:nvPr/>
        </p:nvSpPr>
        <p:spPr>
          <a:xfrm>
            <a:off x="8857130" y="1908500"/>
            <a:ext cx="3334870" cy="259528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Disclosure and Barring Service (DBS) – If your research requires for you to hold a DBS then you must answer this section. </a:t>
            </a:r>
          </a:p>
        </p:txBody>
      </p:sp>
    </p:spTree>
    <p:extLst>
      <p:ext uri="{BB962C8B-B14F-4D97-AF65-F5344CB8AC3E}">
        <p14:creationId xmlns:p14="http://schemas.microsoft.com/office/powerpoint/2010/main" val="32787342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764762"/>
            <a:ext cx="9603275" cy="1049235"/>
          </a:xfrm>
        </p:spPr>
        <p:txBody>
          <a:bodyPr/>
          <a:lstStyle/>
          <a:p>
            <a:r>
              <a:rPr lang="en-GB" dirty="0"/>
              <a:t>Section i</a:t>
            </a:r>
          </a:p>
        </p:txBody>
      </p:sp>
      <p:sp>
        <p:nvSpPr>
          <p:cNvPr id="3" name="Content Placeholder 2"/>
          <p:cNvSpPr>
            <a:spLocks noGrp="1"/>
          </p:cNvSpPr>
          <p:nvPr>
            <p:ph idx="1"/>
          </p:nvPr>
        </p:nvSpPr>
        <p:spPr>
          <a:xfrm>
            <a:off x="781878" y="1914939"/>
            <a:ext cx="4313583" cy="1561282"/>
          </a:xfrm>
          <a:solidFill>
            <a:schemeClr val="accent1"/>
          </a:solidFill>
        </p:spPr>
        <p:txBody>
          <a:bodyPr>
            <a:noAutofit/>
          </a:bodyPr>
          <a:lstStyle/>
          <a:p>
            <a:pPr marL="0" indent="0">
              <a:buNone/>
            </a:pPr>
            <a:r>
              <a:rPr lang="en-US" sz="1200" dirty="0">
                <a:solidFill>
                  <a:schemeClr val="lt1"/>
                </a:solidFill>
              </a:rPr>
              <a:t>Researchers are required to indicate in the ethics form that they will follow the Ethical policy within their place of work/placement, to provide a letter which demonstrates the organizations support for the research, in addition consent forms given to all participants and if this work involves minors (under 18 in line with UWTSD) that parents/guardians are also asked for their consent. </a:t>
            </a:r>
            <a:endParaRPr lang="en-GB" sz="1200" dirty="0">
              <a:solidFill>
                <a:schemeClr val="lt1"/>
              </a:solidFill>
            </a:endParaRPr>
          </a:p>
        </p:txBody>
      </p:sp>
      <p:sp>
        <p:nvSpPr>
          <p:cNvPr id="7" name="Right Arrow Callout 6"/>
          <p:cNvSpPr/>
          <p:nvPr/>
        </p:nvSpPr>
        <p:spPr>
          <a:xfrm>
            <a:off x="1594644" y="36316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and </a:t>
            </a:r>
            <a:r>
              <a:rPr lang="en-US" sz="1600" dirty="0">
                <a:solidFill>
                  <a:srgbClr val="FFFF00"/>
                </a:solidFill>
              </a:rPr>
              <a:t>WHEN</a:t>
            </a:r>
            <a:r>
              <a:rPr lang="en-US" sz="1600" dirty="0"/>
              <a:t> Feedback and Debriefing will be given to the participants. </a:t>
            </a:r>
          </a:p>
        </p:txBody>
      </p:sp>
      <p:sp>
        <p:nvSpPr>
          <p:cNvPr id="8" name="Right Arrow Callout 7"/>
          <p:cNvSpPr/>
          <p:nvPr/>
        </p:nvSpPr>
        <p:spPr>
          <a:xfrm>
            <a:off x="1528758" y="4827614"/>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informed consent will be achieved</a:t>
            </a:r>
          </a:p>
        </p:txBody>
      </p:sp>
      <p:pic>
        <p:nvPicPr>
          <p:cNvPr id="5" name="Picture 4">
            <a:extLst>
              <a:ext uri="{FF2B5EF4-FFF2-40B4-BE49-F238E27FC236}">
                <a16:creationId xmlns:a16="http://schemas.microsoft.com/office/drawing/2014/main" id="{A6A880C2-3665-429C-8E20-1FB7602D7EE8}"/>
              </a:ext>
            </a:extLst>
          </p:cNvPr>
          <p:cNvPicPr>
            <a:picLocks noChangeAspect="1"/>
          </p:cNvPicPr>
          <p:nvPr/>
        </p:nvPicPr>
        <p:blipFill>
          <a:blip r:embed="rId2"/>
          <a:stretch>
            <a:fillRect/>
          </a:stretch>
        </p:blipFill>
        <p:spPr>
          <a:xfrm>
            <a:off x="5435164" y="3054626"/>
            <a:ext cx="6608362" cy="3803374"/>
          </a:xfrm>
          <a:prstGeom prst="rect">
            <a:avLst/>
          </a:prstGeom>
        </p:spPr>
      </p:pic>
      <p:sp>
        <p:nvSpPr>
          <p:cNvPr id="9" name="Right Arrow Callout 7">
            <a:extLst>
              <a:ext uri="{FF2B5EF4-FFF2-40B4-BE49-F238E27FC236}">
                <a16:creationId xmlns:a16="http://schemas.microsoft.com/office/drawing/2014/main" id="{2C954358-C32A-4E70-8A0F-F0209A581EED}"/>
              </a:ext>
            </a:extLst>
          </p:cNvPr>
          <p:cNvSpPr/>
          <p:nvPr/>
        </p:nvSpPr>
        <p:spPr>
          <a:xfrm>
            <a:off x="1528758" y="6005331"/>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confidentiality and anonymity will be achieved</a:t>
            </a:r>
          </a:p>
        </p:txBody>
      </p:sp>
    </p:spTree>
    <p:extLst>
      <p:ext uri="{BB962C8B-B14F-4D97-AF65-F5344CB8AC3E}">
        <p14:creationId xmlns:p14="http://schemas.microsoft.com/office/powerpoint/2010/main" val="4546013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(Slide 1)</a:t>
            </a:r>
          </a:p>
        </p:txBody>
      </p:sp>
      <p:pic>
        <p:nvPicPr>
          <p:cNvPr id="7" name="Content Placeholder 6">
            <a:extLst>
              <a:ext uri="{FF2B5EF4-FFF2-40B4-BE49-F238E27FC236}">
                <a16:creationId xmlns:a16="http://schemas.microsoft.com/office/drawing/2014/main" id="{5C5AB3C7-70CF-48C4-BB15-9551E2A17D85}"/>
              </a:ext>
            </a:extLst>
          </p:cNvPr>
          <p:cNvPicPr>
            <a:picLocks noGrp="1" noChangeAspect="1"/>
          </p:cNvPicPr>
          <p:nvPr>
            <p:ph idx="1"/>
          </p:nvPr>
        </p:nvPicPr>
        <p:blipFill>
          <a:blip r:embed="rId2"/>
          <a:stretch>
            <a:fillRect/>
          </a:stretch>
        </p:blipFill>
        <p:spPr>
          <a:xfrm>
            <a:off x="5557677" y="429723"/>
            <a:ext cx="6573984" cy="2848062"/>
          </a:xfrm>
        </p:spPr>
      </p:pic>
      <p:sp>
        <p:nvSpPr>
          <p:cNvPr id="5" name="Right Arrow Callout 4"/>
          <p:cNvSpPr/>
          <p:nvPr/>
        </p:nvSpPr>
        <p:spPr>
          <a:xfrm>
            <a:off x="416859" y="2487706"/>
            <a:ext cx="5230065" cy="4101353"/>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Section J refers to the Type and storage of your data. It is important that you have a good understanding of GDPR (2016) and the DPA (2018) and tick honestly if your data COULD potentially contain personal and special category data (see description). You then need to explain if yes, the description of the data and WHY you need to collect this data. </a:t>
            </a:r>
          </a:p>
        </p:txBody>
      </p:sp>
      <p:pic>
        <p:nvPicPr>
          <p:cNvPr id="9" name="Picture 8">
            <a:extLst>
              <a:ext uri="{FF2B5EF4-FFF2-40B4-BE49-F238E27FC236}">
                <a16:creationId xmlns:a16="http://schemas.microsoft.com/office/drawing/2014/main" id="{E151BC1B-B667-4DB7-8196-974505505A31}"/>
              </a:ext>
            </a:extLst>
          </p:cNvPr>
          <p:cNvPicPr>
            <a:picLocks noChangeAspect="1"/>
          </p:cNvPicPr>
          <p:nvPr/>
        </p:nvPicPr>
        <p:blipFill>
          <a:blip r:embed="rId3"/>
          <a:stretch>
            <a:fillRect/>
          </a:stretch>
        </p:blipFill>
        <p:spPr>
          <a:xfrm>
            <a:off x="5557677" y="3110351"/>
            <a:ext cx="6502706" cy="2784758"/>
          </a:xfrm>
          <a:prstGeom prst="rect">
            <a:avLst/>
          </a:prstGeom>
        </p:spPr>
      </p:pic>
    </p:spTree>
    <p:extLst>
      <p:ext uri="{BB962C8B-B14F-4D97-AF65-F5344CB8AC3E}">
        <p14:creationId xmlns:p14="http://schemas.microsoft.com/office/powerpoint/2010/main" val="2091380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(Slide 2)</a:t>
            </a:r>
          </a:p>
        </p:txBody>
      </p:sp>
      <p:pic>
        <p:nvPicPr>
          <p:cNvPr id="7" name="Content Placeholder 6">
            <a:extLst>
              <a:ext uri="{FF2B5EF4-FFF2-40B4-BE49-F238E27FC236}">
                <a16:creationId xmlns:a16="http://schemas.microsoft.com/office/drawing/2014/main" id="{4B98FBF2-8E0B-4288-B8A5-E76D982C8581}"/>
              </a:ext>
            </a:extLst>
          </p:cNvPr>
          <p:cNvPicPr>
            <a:picLocks noGrp="1" noChangeAspect="1"/>
          </p:cNvPicPr>
          <p:nvPr>
            <p:ph idx="1"/>
          </p:nvPr>
        </p:nvPicPr>
        <p:blipFill>
          <a:blip r:embed="rId2"/>
          <a:stretch>
            <a:fillRect/>
          </a:stretch>
        </p:blipFill>
        <p:spPr>
          <a:xfrm>
            <a:off x="4214680" y="2016125"/>
            <a:ext cx="7083401" cy="3449638"/>
          </a:xfrm>
        </p:spPr>
      </p:pic>
      <p:sp>
        <p:nvSpPr>
          <p:cNvPr id="5" name="Right Arrow Callout 4"/>
          <p:cNvSpPr/>
          <p:nvPr/>
        </p:nvSpPr>
        <p:spPr>
          <a:xfrm>
            <a:off x="758898" y="4572120"/>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Please note this is for all stored data. </a:t>
            </a:r>
          </a:p>
        </p:txBody>
      </p:sp>
    </p:spTree>
    <p:extLst>
      <p:ext uri="{BB962C8B-B14F-4D97-AF65-F5344CB8AC3E}">
        <p14:creationId xmlns:p14="http://schemas.microsoft.com/office/powerpoint/2010/main" val="1845673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(Continued)</a:t>
            </a:r>
          </a:p>
        </p:txBody>
      </p:sp>
      <p:sp>
        <p:nvSpPr>
          <p:cNvPr id="3" name="Content Placeholder 2"/>
          <p:cNvSpPr>
            <a:spLocks noGrp="1"/>
          </p:cNvSpPr>
          <p:nvPr>
            <p:ph idx="1"/>
          </p:nvPr>
        </p:nvSpPr>
        <p:spPr/>
        <p:txBody>
          <a:bodyPr/>
          <a:lstStyle/>
          <a:p>
            <a:endParaRPr lang="en-GB" dirty="0"/>
          </a:p>
        </p:txBody>
      </p:sp>
      <p:sp>
        <p:nvSpPr>
          <p:cNvPr id="5" name="Right Arrow Callout 4"/>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Answer this section truthfully – Electronic Transfer of Data is especially common in research. </a:t>
            </a:r>
          </a:p>
        </p:txBody>
      </p:sp>
      <p:pic>
        <p:nvPicPr>
          <p:cNvPr id="7" name="Picture 6">
            <a:extLst>
              <a:ext uri="{FF2B5EF4-FFF2-40B4-BE49-F238E27FC236}">
                <a16:creationId xmlns:a16="http://schemas.microsoft.com/office/drawing/2014/main" id="{806FEE3E-EA6D-4F89-8894-781DBCD3070A}"/>
              </a:ext>
            </a:extLst>
          </p:cNvPr>
          <p:cNvPicPr>
            <a:picLocks noChangeAspect="1"/>
          </p:cNvPicPr>
          <p:nvPr/>
        </p:nvPicPr>
        <p:blipFill>
          <a:blip r:embed="rId2"/>
          <a:stretch>
            <a:fillRect/>
          </a:stretch>
        </p:blipFill>
        <p:spPr>
          <a:xfrm>
            <a:off x="4732575" y="1853754"/>
            <a:ext cx="6988369" cy="4745501"/>
          </a:xfrm>
          <a:prstGeom prst="rect">
            <a:avLst/>
          </a:prstGeom>
        </p:spPr>
      </p:pic>
    </p:spTree>
    <p:extLst>
      <p:ext uri="{BB962C8B-B14F-4D97-AF65-F5344CB8AC3E}">
        <p14:creationId xmlns:p14="http://schemas.microsoft.com/office/powerpoint/2010/main" val="1484921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(Continued)</a:t>
            </a:r>
          </a:p>
        </p:txBody>
      </p:sp>
      <p:pic>
        <p:nvPicPr>
          <p:cNvPr id="8" name="Content Placeholder 7">
            <a:extLst>
              <a:ext uri="{FF2B5EF4-FFF2-40B4-BE49-F238E27FC236}">
                <a16:creationId xmlns:a16="http://schemas.microsoft.com/office/drawing/2014/main" id="{8AF41CDF-2F15-45AC-8984-4209DDC8E01A}"/>
              </a:ext>
            </a:extLst>
          </p:cNvPr>
          <p:cNvPicPr>
            <a:picLocks noGrp="1" noChangeAspect="1"/>
          </p:cNvPicPr>
          <p:nvPr>
            <p:ph idx="1"/>
          </p:nvPr>
        </p:nvPicPr>
        <p:blipFill>
          <a:blip r:embed="rId2"/>
          <a:stretch>
            <a:fillRect/>
          </a:stretch>
        </p:blipFill>
        <p:spPr>
          <a:xfrm>
            <a:off x="5337970" y="1771234"/>
            <a:ext cx="7099303" cy="4918292"/>
          </a:xfrm>
        </p:spPr>
      </p:pic>
      <p:sp>
        <p:nvSpPr>
          <p:cNvPr id="5" name="Right Arrow Callout 4"/>
          <p:cNvSpPr/>
          <p:nvPr/>
        </p:nvSpPr>
        <p:spPr>
          <a:xfrm>
            <a:off x="1085126" y="1579418"/>
            <a:ext cx="4325074" cy="1849582"/>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This </a:t>
            </a:r>
            <a:r>
              <a:rPr lang="en-US" sz="1400" b="1" dirty="0">
                <a:solidFill>
                  <a:srgbClr val="FFFF00"/>
                </a:solidFill>
              </a:rPr>
              <a:t>ONLY</a:t>
            </a:r>
            <a:r>
              <a:rPr lang="en-US" sz="1400" dirty="0">
                <a:solidFill>
                  <a:srgbClr val="FFFF00"/>
                </a:solidFill>
              </a:rPr>
              <a:t> </a:t>
            </a:r>
            <a:r>
              <a:rPr lang="en-US" sz="1400" dirty="0"/>
              <a:t>applies to </a:t>
            </a:r>
            <a:r>
              <a:rPr lang="en-US" sz="1400" b="1" dirty="0">
                <a:solidFill>
                  <a:srgbClr val="FFFF00"/>
                </a:solidFill>
              </a:rPr>
              <a:t>RAW DATA </a:t>
            </a:r>
            <a:r>
              <a:rPr lang="en-US" sz="1400" dirty="0"/>
              <a:t>and you should consider carefully who should have access</a:t>
            </a:r>
          </a:p>
          <a:p>
            <a:r>
              <a:rPr lang="en-US" sz="1400" b="1" dirty="0">
                <a:solidFill>
                  <a:srgbClr val="FFFF00"/>
                </a:solidFill>
              </a:rPr>
              <a:t>Normally</a:t>
            </a:r>
            <a:r>
              <a:rPr lang="en-US" sz="1400" dirty="0"/>
              <a:t> this would be the researcher and supervisor but in placement contexts, this could also be a leader or designated person.  In some cases an external examiner might ask for access to raw data. </a:t>
            </a:r>
          </a:p>
        </p:txBody>
      </p:sp>
      <p:sp>
        <p:nvSpPr>
          <p:cNvPr id="6" name="Content Placeholder 2"/>
          <p:cNvSpPr txBox="1">
            <a:spLocks/>
          </p:cNvSpPr>
          <p:nvPr/>
        </p:nvSpPr>
        <p:spPr>
          <a:xfrm>
            <a:off x="1085126" y="3591579"/>
            <a:ext cx="3757474" cy="1638512"/>
          </a:xfrm>
          <a:prstGeom prst="rect">
            <a:avLst/>
          </a:prstGeom>
          <a:solidFill>
            <a:schemeClr val="accent1"/>
          </a:solidFill>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400" dirty="0">
                <a:solidFill>
                  <a:schemeClr val="lt1"/>
                </a:solidFill>
              </a:rPr>
              <a:t>Regarding storage of Raw data, make sure you are adhering the UWTSD, DPA and GDPR policy in relation to security and retention of raw data and when this data can be destroyed. You should also be considering the policy of any external ethical organization (e.g. BPS). </a:t>
            </a:r>
            <a:endParaRPr lang="en-GB" sz="1400" dirty="0">
              <a:solidFill>
                <a:schemeClr val="lt1"/>
              </a:solidFill>
            </a:endParaRPr>
          </a:p>
        </p:txBody>
      </p:sp>
    </p:spTree>
    <p:extLst>
      <p:ext uri="{BB962C8B-B14F-4D97-AF65-F5344CB8AC3E}">
        <p14:creationId xmlns:p14="http://schemas.microsoft.com/office/powerpoint/2010/main" val="3391136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K</a:t>
            </a:r>
          </a:p>
        </p:txBody>
      </p:sp>
      <p:sp>
        <p:nvSpPr>
          <p:cNvPr id="5" name="Content Placeholder 4"/>
          <p:cNvSpPr>
            <a:spLocks noGrp="1"/>
          </p:cNvSpPr>
          <p:nvPr>
            <p:ph idx="1"/>
          </p:nvPr>
        </p:nvSpPr>
        <p:spPr>
          <a:xfrm>
            <a:off x="867243" y="3633631"/>
            <a:ext cx="1896739" cy="660233"/>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20000"/>
          </a:bodyPr>
          <a:lstStyle/>
          <a:p>
            <a:pPr algn="ctr"/>
            <a:r>
              <a:rPr lang="en-GB" sz="1400" dirty="0"/>
              <a:t>Remember to include the Date</a:t>
            </a:r>
          </a:p>
        </p:txBody>
      </p:sp>
      <p:sp>
        <p:nvSpPr>
          <p:cNvPr id="7" name="Left Arrow Callout 6"/>
          <p:cNvSpPr/>
          <p:nvPr/>
        </p:nvSpPr>
        <p:spPr>
          <a:xfrm>
            <a:off x="8383980" y="4425908"/>
            <a:ext cx="3628260" cy="644856"/>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Include signature of </a:t>
            </a:r>
          </a:p>
          <a:p>
            <a:pPr algn="ctr"/>
            <a:r>
              <a:rPr lang="en-US" sz="1400" dirty="0"/>
              <a:t>your supervisor</a:t>
            </a:r>
          </a:p>
          <a:p>
            <a:pPr algn="ctr"/>
            <a:r>
              <a:rPr lang="en-US" sz="1400" dirty="0"/>
              <a:t>– do not forge this</a:t>
            </a:r>
            <a:endParaRPr lang="en-GB" sz="1400" dirty="0"/>
          </a:p>
        </p:txBody>
      </p:sp>
      <p:pic>
        <p:nvPicPr>
          <p:cNvPr id="6" name="Picture 5">
            <a:extLst>
              <a:ext uri="{FF2B5EF4-FFF2-40B4-BE49-F238E27FC236}">
                <a16:creationId xmlns:a16="http://schemas.microsoft.com/office/drawing/2014/main" id="{42C3E422-6CD1-4579-A55E-1C320B275C47}"/>
              </a:ext>
            </a:extLst>
          </p:cNvPr>
          <p:cNvPicPr>
            <a:picLocks noChangeAspect="1"/>
          </p:cNvPicPr>
          <p:nvPr/>
        </p:nvPicPr>
        <p:blipFill>
          <a:blip r:embed="rId2"/>
          <a:stretch>
            <a:fillRect/>
          </a:stretch>
        </p:blipFill>
        <p:spPr>
          <a:xfrm>
            <a:off x="2907972" y="2643278"/>
            <a:ext cx="5332018" cy="3067736"/>
          </a:xfrm>
          <a:prstGeom prst="rect">
            <a:avLst/>
          </a:prstGeom>
        </p:spPr>
      </p:pic>
    </p:spTree>
    <p:extLst>
      <p:ext uri="{BB962C8B-B14F-4D97-AF65-F5344CB8AC3E}">
        <p14:creationId xmlns:p14="http://schemas.microsoft.com/office/powerpoint/2010/main" val="5504966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Issues</a:t>
            </a:r>
            <a:br>
              <a:rPr lang="en-GB" dirty="0"/>
            </a:br>
            <a:r>
              <a:rPr lang="en-GB" dirty="0"/>
              <a:t>Remember . . . </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Ensure that you </a:t>
            </a:r>
          </a:p>
          <a:p>
            <a:pPr algn="ctr"/>
            <a:r>
              <a:rPr lang="en-US" dirty="0"/>
              <a:t>Indicate either</a:t>
            </a:r>
          </a:p>
          <a:p>
            <a:pPr algn="ctr"/>
            <a:r>
              <a:rPr lang="en-US" dirty="0"/>
              <a:t> </a:t>
            </a:r>
            <a:r>
              <a:rPr lang="en-US" b="1" dirty="0">
                <a:solidFill>
                  <a:srgbClr val="FFFF00"/>
                </a:solidFill>
              </a:rPr>
              <a:t>‘YES’, ‘NO’ </a:t>
            </a:r>
            <a:r>
              <a:rPr lang="en-US" dirty="0"/>
              <a:t>or </a:t>
            </a:r>
            <a:r>
              <a:rPr lang="en-US" b="1" dirty="0">
                <a:solidFill>
                  <a:srgbClr val="FFFF00"/>
                </a:solidFill>
              </a:rPr>
              <a:t>N/A</a:t>
            </a:r>
          </a:p>
          <a:p>
            <a:pPr algn="ctr"/>
            <a:r>
              <a:rPr lang="en-US" dirty="0">
                <a:solidFill>
                  <a:schemeClr val="bg1"/>
                </a:solidFill>
              </a:rPr>
              <a:t>For all that require</a:t>
            </a:r>
          </a:p>
          <a:p>
            <a:pPr algn="ctr"/>
            <a:r>
              <a:rPr lang="en-US" dirty="0">
                <a:solidFill>
                  <a:schemeClr val="bg1"/>
                </a:solidFill>
              </a:rPr>
              <a:t>a cross</a:t>
            </a:r>
          </a:p>
        </p:txBody>
      </p:sp>
    </p:spTree>
    <p:extLst>
      <p:ext uri="{BB962C8B-B14F-4D97-AF65-F5344CB8AC3E}">
        <p14:creationId xmlns:p14="http://schemas.microsoft.com/office/powerpoint/2010/main" val="19810773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Finally . . . </a:t>
            </a:r>
          </a:p>
        </p:txBody>
      </p:sp>
      <p:sp>
        <p:nvSpPr>
          <p:cNvPr id="3" name="Content Placeholder 2"/>
          <p:cNvSpPr>
            <a:spLocks noGrp="1"/>
          </p:cNvSpPr>
          <p:nvPr>
            <p:ph idx="1"/>
          </p:nvPr>
        </p:nvSpPr>
        <p:spPr>
          <a:xfrm>
            <a:off x="1451579" y="1853754"/>
            <a:ext cx="9603275" cy="4281323"/>
          </a:xfrm>
        </p:spPr>
        <p:txBody>
          <a:bodyPr>
            <a:normAutofit/>
          </a:bodyPr>
          <a:lstStyle/>
          <a:p>
            <a:endParaRPr lang="en-GB" dirty="0"/>
          </a:p>
          <a:p>
            <a:endParaRPr lang="en-GB" dirty="0"/>
          </a:p>
          <a:p>
            <a:endParaRPr lang="en-GB" dirty="0"/>
          </a:p>
          <a:p>
            <a:endParaRPr lang="en-GB" dirty="0"/>
          </a:p>
          <a:p>
            <a:endParaRPr lang="en-GB" dirty="0"/>
          </a:p>
          <a:p>
            <a:endParaRPr lang="en-GB" dirty="0"/>
          </a:p>
          <a:p>
            <a:pPr marL="0" indent="0" algn="ctr">
              <a:buNone/>
            </a:pPr>
            <a:endParaRPr lang="en-GB" dirty="0">
              <a:solidFill>
                <a:srgbClr val="FF0000"/>
              </a:solidFill>
              <a:latin typeface="Arial" panose="020B0604020202020204" pitchFamily="34" charset="0"/>
            </a:endParaRPr>
          </a:p>
        </p:txBody>
      </p:sp>
      <p:sp>
        <p:nvSpPr>
          <p:cNvPr id="5" name="Right Arrow Callout 4"/>
          <p:cNvSpPr/>
          <p:nvPr/>
        </p:nvSpPr>
        <p:spPr>
          <a:xfrm>
            <a:off x="1636256" y="3401753"/>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box is often marked in error</a:t>
            </a:r>
          </a:p>
        </p:txBody>
      </p:sp>
      <p:pic>
        <p:nvPicPr>
          <p:cNvPr id="7" name="Picture 6">
            <a:extLst>
              <a:ext uri="{FF2B5EF4-FFF2-40B4-BE49-F238E27FC236}">
                <a16:creationId xmlns:a16="http://schemas.microsoft.com/office/drawing/2014/main" id="{3BFFE564-F06A-4528-B67E-66CBF3B98FBA}"/>
              </a:ext>
            </a:extLst>
          </p:cNvPr>
          <p:cNvPicPr>
            <a:picLocks noChangeAspect="1"/>
          </p:cNvPicPr>
          <p:nvPr/>
        </p:nvPicPr>
        <p:blipFill>
          <a:blip r:embed="rId2"/>
          <a:stretch>
            <a:fillRect/>
          </a:stretch>
        </p:blipFill>
        <p:spPr>
          <a:xfrm>
            <a:off x="4080292" y="1920591"/>
            <a:ext cx="7216859" cy="3561638"/>
          </a:xfrm>
          <a:prstGeom prst="rect">
            <a:avLst/>
          </a:prstGeom>
        </p:spPr>
      </p:pic>
    </p:spTree>
    <p:extLst>
      <p:ext uri="{BB962C8B-B14F-4D97-AF65-F5344CB8AC3E}">
        <p14:creationId xmlns:p14="http://schemas.microsoft.com/office/powerpoint/2010/main" val="106195385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601</TotalTime>
  <Words>1478</Words>
  <Application>Microsoft Office PowerPoint</Application>
  <PresentationFormat>Widescreen</PresentationFormat>
  <Paragraphs>133</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Gill Sans MT</vt:lpstr>
      <vt:lpstr>Gallery</vt:lpstr>
      <vt:lpstr>University ETHICS Committee</vt:lpstr>
      <vt:lpstr>Overview of process</vt:lpstr>
      <vt:lpstr>10 common shortcomings</vt:lpstr>
      <vt:lpstr>10 common shortcomings</vt:lpstr>
      <vt:lpstr>Further general observations</vt:lpstr>
      <vt:lpstr>Further general observations</vt:lpstr>
      <vt:lpstr>Section A</vt:lpstr>
      <vt:lpstr>Section B</vt:lpstr>
      <vt:lpstr>Section C</vt:lpstr>
      <vt:lpstr>Section D</vt:lpstr>
      <vt:lpstr>Section e (Slide 1)</vt:lpstr>
      <vt:lpstr>Section E (Slide 2)</vt:lpstr>
      <vt:lpstr>Section e (Slide 3)</vt:lpstr>
      <vt:lpstr>SECTION E (Slide 4)</vt:lpstr>
      <vt:lpstr>Section f</vt:lpstr>
      <vt:lpstr>Section g (Slide 1)</vt:lpstr>
      <vt:lpstr>Section G (Slide 2)</vt:lpstr>
      <vt:lpstr>Section H (Slide 1)</vt:lpstr>
      <vt:lpstr>Section H (Slide 2)</vt:lpstr>
      <vt:lpstr>Section H (Slide 3)</vt:lpstr>
      <vt:lpstr>Section i</vt:lpstr>
      <vt:lpstr>Section J (Slide 1)</vt:lpstr>
      <vt:lpstr>Section J (Slide 2)</vt:lpstr>
      <vt:lpstr>Section J (Continued)</vt:lpstr>
      <vt:lpstr>Section J (Continued)</vt:lpstr>
      <vt:lpstr>Section K</vt:lpstr>
      <vt:lpstr>General Issues Remember . . . </vt:lpstr>
      <vt:lpstr>Finally . .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Faculty of Education and Communities Research &amp; Ethics Committee</dc:title>
  <dc:creator>Russell Grigg</dc:creator>
  <cp:lastModifiedBy>Stuart Jones</cp:lastModifiedBy>
  <cp:revision>47</cp:revision>
  <dcterms:created xsi:type="dcterms:W3CDTF">2017-04-06T08:10:30Z</dcterms:created>
  <dcterms:modified xsi:type="dcterms:W3CDTF">2021-09-30T21:25:22Z</dcterms:modified>
</cp:coreProperties>
</file>