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147092-C9F0-4B49-B7C4-9B34A03D5E65}"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US"/>
        </a:p>
      </dgm:t>
    </dgm:pt>
    <dgm:pt modelId="{FE9E2A68-E44D-4D05-9CE8-57AF7B1EFA94}">
      <dgm:prSet/>
      <dgm:spPr/>
      <dgm:t>
        <a:bodyPr/>
        <a:lstStyle/>
        <a:p>
          <a:r>
            <a:rPr lang="en-GB" dirty="0"/>
            <a:t>Heinz Kohut emphasised the importance of parenting styles and the family environment in determining adult behaviour.</a:t>
          </a:r>
          <a:endParaRPr lang="en-US" dirty="0"/>
        </a:p>
      </dgm:t>
    </dgm:pt>
    <dgm:pt modelId="{7775EEC5-C687-4329-B22B-C307F1ECB324}" type="parTrans" cxnId="{849A709F-561B-4A1B-BA0D-C6D5FFF59975}">
      <dgm:prSet/>
      <dgm:spPr/>
      <dgm:t>
        <a:bodyPr/>
        <a:lstStyle/>
        <a:p>
          <a:endParaRPr lang="en-US"/>
        </a:p>
      </dgm:t>
    </dgm:pt>
    <dgm:pt modelId="{66BE5C25-352A-4720-BF5B-78B2F787DAAE}" type="sibTrans" cxnId="{849A709F-561B-4A1B-BA0D-C6D5FFF59975}">
      <dgm:prSet/>
      <dgm:spPr/>
      <dgm:t>
        <a:bodyPr/>
        <a:lstStyle/>
        <a:p>
          <a:endParaRPr lang="en-US"/>
        </a:p>
      </dgm:t>
    </dgm:pt>
    <dgm:pt modelId="{4766A5FC-5ADE-443E-AFCB-5461E1C3A8E2}">
      <dgm:prSet/>
      <dgm:spPr/>
      <dgm:t>
        <a:bodyPr/>
        <a:lstStyle/>
        <a:p>
          <a:r>
            <a:rPr lang="en-GB"/>
            <a:t>Excessive valuation of children's behaviour leads to narcissistic traits</a:t>
          </a:r>
          <a:endParaRPr lang="en-US"/>
        </a:p>
      </dgm:t>
    </dgm:pt>
    <dgm:pt modelId="{A4599ABE-E263-47E1-A997-64676888D4A6}" type="parTrans" cxnId="{824666D2-8C32-46AE-AFFF-C798FB07CE6A}">
      <dgm:prSet/>
      <dgm:spPr/>
      <dgm:t>
        <a:bodyPr/>
        <a:lstStyle/>
        <a:p>
          <a:endParaRPr lang="en-US"/>
        </a:p>
      </dgm:t>
    </dgm:pt>
    <dgm:pt modelId="{81FAF960-73E9-4DAB-904D-343CBF78EBDD}" type="sibTrans" cxnId="{824666D2-8C32-46AE-AFFF-C798FB07CE6A}">
      <dgm:prSet/>
      <dgm:spPr/>
      <dgm:t>
        <a:bodyPr/>
        <a:lstStyle/>
        <a:p>
          <a:endParaRPr lang="en-US"/>
        </a:p>
      </dgm:t>
    </dgm:pt>
    <dgm:pt modelId="{714E9951-E585-4F4C-846E-91D8B31CF169}" type="pres">
      <dgm:prSet presAssocID="{79147092-C9F0-4B49-B7C4-9B34A03D5E65}" presName="Name0" presStyleCnt="0">
        <dgm:presLayoutVars>
          <dgm:dir/>
          <dgm:animLvl val="lvl"/>
          <dgm:resizeHandles val="exact"/>
        </dgm:presLayoutVars>
      </dgm:prSet>
      <dgm:spPr/>
    </dgm:pt>
    <dgm:pt modelId="{AF5E3106-6DD6-495D-A568-8ABC59D97D93}" type="pres">
      <dgm:prSet presAssocID="{FE9E2A68-E44D-4D05-9CE8-57AF7B1EFA94}" presName="parTxOnly" presStyleLbl="node1" presStyleIdx="0" presStyleCnt="2">
        <dgm:presLayoutVars>
          <dgm:chMax val="0"/>
          <dgm:chPref val="0"/>
          <dgm:bulletEnabled val="1"/>
        </dgm:presLayoutVars>
      </dgm:prSet>
      <dgm:spPr/>
    </dgm:pt>
    <dgm:pt modelId="{D868212E-4F63-46E2-8B57-ABD492DF52D3}" type="pres">
      <dgm:prSet presAssocID="{66BE5C25-352A-4720-BF5B-78B2F787DAAE}" presName="parTxOnlySpace" presStyleCnt="0"/>
      <dgm:spPr/>
    </dgm:pt>
    <dgm:pt modelId="{38D16ABE-9444-4562-9FDB-544B0AAC52E5}" type="pres">
      <dgm:prSet presAssocID="{4766A5FC-5ADE-443E-AFCB-5461E1C3A8E2}" presName="parTxOnly" presStyleLbl="node1" presStyleIdx="1" presStyleCnt="2">
        <dgm:presLayoutVars>
          <dgm:chMax val="0"/>
          <dgm:chPref val="0"/>
          <dgm:bulletEnabled val="1"/>
        </dgm:presLayoutVars>
      </dgm:prSet>
      <dgm:spPr/>
    </dgm:pt>
  </dgm:ptLst>
  <dgm:cxnLst>
    <dgm:cxn modelId="{29867C1F-CEAC-4F0F-AC8B-CFDABE54D42A}" type="presOf" srcId="{4766A5FC-5ADE-443E-AFCB-5461E1C3A8E2}" destId="{38D16ABE-9444-4562-9FDB-544B0AAC52E5}" srcOrd="0" destOrd="0" presId="urn:microsoft.com/office/officeart/2005/8/layout/chevron1"/>
    <dgm:cxn modelId="{B2DD0682-9525-4656-8B25-6E19752F7AC8}" type="presOf" srcId="{79147092-C9F0-4B49-B7C4-9B34A03D5E65}" destId="{714E9951-E585-4F4C-846E-91D8B31CF169}" srcOrd="0" destOrd="0" presId="urn:microsoft.com/office/officeart/2005/8/layout/chevron1"/>
    <dgm:cxn modelId="{849A709F-561B-4A1B-BA0D-C6D5FFF59975}" srcId="{79147092-C9F0-4B49-B7C4-9B34A03D5E65}" destId="{FE9E2A68-E44D-4D05-9CE8-57AF7B1EFA94}" srcOrd="0" destOrd="0" parTransId="{7775EEC5-C687-4329-B22B-C307F1ECB324}" sibTransId="{66BE5C25-352A-4720-BF5B-78B2F787DAAE}"/>
    <dgm:cxn modelId="{824666D2-8C32-46AE-AFFF-C798FB07CE6A}" srcId="{79147092-C9F0-4B49-B7C4-9B34A03D5E65}" destId="{4766A5FC-5ADE-443E-AFCB-5461E1C3A8E2}" srcOrd="1" destOrd="0" parTransId="{A4599ABE-E263-47E1-A997-64676888D4A6}" sibTransId="{81FAF960-73E9-4DAB-904D-343CBF78EBDD}"/>
    <dgm:cxn modelId="{3A416BD2-B87A-46FE-8E12-5C7F866C3E6D}" type="presOf" srcId="{FE9E2A68-E44D-4D05-9CE8-57AF7B1EFA94}" destId="{AF5E3106-6DD6-495D-A568-8ABC59D97D93}" srcOrd="0" destOrd="0" presId="urn:microsoft.com/office/officeart/2005/8/layout/chevron1"/>
    <dgm:cxn modelId="{64736491-9FE3-480C-BCA3-34F719C0FC5C}" type="presParOf" srcId="{714E9951-E585-4F4C-846E-91D8B31CF169}" destId="{AF5E3106-6DD6-495D-A568-8ABC59D97D93}" srcOrd="0" destOrd="0" presId="urn:microsoft.com/office/officeart/2005/8/layout/chevron1"/>
    <dgm:cxn modelId="{39FFBE96-FA9F-40FB-8CE8-DCF36DE8248C}" type="presParOf" srcId="{714E9951-E585-4F4C-846E-91D8B31CF169}" destId="{D868212E-4F63-46E2-8B57-ABD492DF52D3}" srcOrd="1" destOrd="0" presId="urn:microsoft.com/office/officeart/2005/8/layout/chevron1"/>
    <dgm:cxn modelId="{8F611448-7B6D-4E70-94C0-A45F19C5741A}" type="presParOf" srcId="{714E9951-E585-4F4C-846E-91D8B31CF169}" destId="{38D16ABE-9444-4562-9FDB-544B0AAC52E5}" srcOrd="2"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C2D11F-DF9B-4E4C-87CD-F0B2935B14D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EFBDC23-7705-4CCF-A97A-39FBCEAEC1EA}">
      <dgm:prSet/>
      <dgm:spPr/>
      <dgm:t>
        <a:bodyPr/>
        <a:lstStyle/>
        <a:p>
          <a:r>
            <a:rPr lang="en-GB"/>
            <a:t>Attachment theory developed by John Bowlby suggests that early caregiver relationships influence adult self esteem and behaviour.</a:t>
          </a:r>
          <a:endParaRPr lang="en-US"/>
        </a:p>
      </dgm:t>
    </dgm:pt>
    <dgm:pt modelId="{958B667F-93AB-4727-969F-B7A5C3873CAF}" type="parTrans" cxnId="{D2340AB1-5C0D-442D-BB2A-A177590EDB4B}">
      <dgm:prSet/>
      <dgm:spPr/>
      <dgm:t>
        <a:bodyPr/>
        <a:lstStyle/>
        <a:p>
          <a:endParaRPr lang="en-US"/>
        </a:p>
      </dgm:t>
    </dgm:pt>
    <dgm:pt modelId="{6D4D97D7-3A85-424C-996B-C68F04DD79DE}" type="sibTrans" cxnId="{D2340AB1-5C0D-442D-BB2A-A177590EDB4B}">
      <dgm:prSet/>
      <dgm:spPr/>
      <dgm:t>
        <a:bodyPr/>
        <a:lstStyle/>
        <a:p>
          <a:endParaRPr lang="en-US"/>
        </a:p>
      </dgm:t>
    </dgm:pt>
    <dgm:pt modelId="{96BC2AB2-DEAE-4B69-994B-3EB912267052}">
      <dgm:prSet/>
      <dgm:spPr/>
      <dgm:t>
        <a:bodyPr/>
        <a:lstStyle/>
        <a:p>
          <a:r>
            <a:rPr lang="en-GB"/>
            <a:t>Insecure attachment styles are of particular importance in the development of narcissistic personality traits.</a:t>
          </a:r>
          <a:endParaRPr lang="en-US"/>
        </a:p>
      </dgm:t>
    </dgm:pt>
    <dgm:pt modelId="{1399E7C7-7625-4E05-AE90-57966F23C4D4}" type="parTrans" cxnId="{61D10489-1653-49DA-9E02-8CFFE1194398}">
      <dgm:prSet/>
      <dgm:spPr/>
      <dgm:t>
        <a:bodyPr/>
        <a:lstStyle/>
        <a:p>
          <a:endParaRPr lang="en-US"/>
        </a:p>
      </dgm:t>
    </dgm:pt>
    <dgm:pt modelId="{80CF9159-4781-4AEB-880F-1CEDD7888DFF}" type="sibTrans" cxnId="{61D10489-1653-49DA-9E02-8CFFE1194398}">
      <dgm:prSet/>
      <dgm:spPr/>
      <dgm:t>
        <a:bodyPr/>
        <a:lstStyle/>
        <a:p>
          <a:endParaRPr lang="en-US"/>
        </a:p>
      </dgm:t>
    </dgm:pt>
    <dgm:pt modelId="{FD8194E9-D899-4114-9510-0BDB5C12EA0A}">
      <dgm:prSet/>
      <dgm:spPr/>
      <dgm:t>
        <a:bodyPr/>
        <a:lstStyle/>
        <a:p>
          <a:r>
            <a:rPr lang="en-GB"/>
            <a:t>Avoidant attachment is associated with grandiose narcissism where individuals appear confident and have an inflated self image but are emotionally distant and show low empathy.</a:t>
          </a:r>
          <a:endParaRPr lang="en-US"/>
        </a:p>
      </dgm:t>
    </dgm:pt>
    <dgm:pt modelId="{22FBB0D5-67CB-417C-872D-504EAC4C6B33}" type="parTrans" cxnId="{B8341634-A502-4B19-8BED-415548182E2C}">
      <dgm:prSet/>
      <dgm:spPr/>
      <dgm:t>
        <a:bodyPr/>
        <a:lstStyle/>
        <a:p>
          <a:endParaRPr lang="en-US"/>
        </a:p>
      </dgm:t>
    </dgm:pt>
    <dgm:pt modelId="{0A7BA5A8-1EF1-4CF7-9A74-3B8CAA03BE35}" type="sibTrans" cxnId="{B8341634-A502-4B19-8BED-415548182E2C}">
      <dgm:prSet/>
      <dgm:spPr/>
      <dgm:t>
        <a:bodyPr/>
        <a:lstStyle/>
        <a:p>
          <a:endParaRPr lang="en-US"/>
        </a:p>
      </dgm:t>
    </dgm:pt>
    <dgm:pt modelId="{B7267217-44FC-4A0D-A902-B41AEC6D1A08}">
      <dgm:prSet/>
      <dgm:spPr/>
      <dgm:t>
        <a:bodyPr/>
        <a:lstStyle/>
        <a:p>
          <a:r>
            <a:rPr lang="en-GB"/>
            <a:t>Anxious attachment is linked to vulnerable narcissism characterised by insecurity, a need for validation and a fear of abonnement.</a:t>
          </a:r>
          <a:endParaRPr lang="en-US"/>
        </a:p>
      </dgm:t>
    </dgm:pt>
    <dgm:pt modelId="{AD94C528-E9BB-4840-ADCD-A1658CC168B4}" type="parTrans" cxnId="{E2A17F98-E080-4342-9982-9400A6714EF3}">
      <dgm:prSet/>
      <dgm:spPr/>
      <dgm:t>
        <a:bodyPr/>
        <a:lstStyle/>
        <a:p>
          <a:endParaRPr lang="en-US"/>
        </a:p>
      </dgm:t>
    </dgm:pt>
    <dgm:pt modelId="{66C79F5E-525E-4A27-B8BC-9354CAEEF8E4}" type="sibTrans" cxnId="{E2A17F98-E080-4342-9982-9400A6714EF3}">
      <dgm:prSet/>
      <dgm:spPr/>
      <dgm:t>
        <a:bodyPr/>
        <a:lstStyle/>
        <a:p>
          <a:endParaRPr lang="en-US"/>
        </a:p>
      </dgm:t>
    </dgm:pt>
    <dgm:pt modelId="{B99662F3-228E-4E24-8DA4-4B77B60A1CB6}">
      <dgm:prSet/>
      <dgm:spPr/>
      <dgm:t>
        <a:bodyPr/>
        <a:lstStyle/>
        <a:p>
          <a:r>
            <a:rPr lang="en-GB" dirty="0"/>
            <a:t>Coppersmith (1967) found that children's self-esteem is dependent on unconditional love and acceptance of their parents.</a:t>
          </a:r>
          <a:endParaRPr lang="en-US" dirty="0"/>
        </a:p>
      </dgm:t>
    </dgm:pt>
    <dgm:pt modelId="{B8689B3C-70D5-449E-953E-9B904F5EB060}" type="parTrans" cxnId="{D48CFA54-83CC-4AF0-8743-FBCD237903AC}">
      <dgm:prSet/>
      <dgm:spPr/>
      <dgm:t>
        <a:bodyPr/>
        <a:lstStyle/>
        <a:p>
          <a:endParaRPr lang="en-US"/>
        </a:p>
      </dgm:t>
    </dgm:pt>
    <dgm:pt modelId="{96496064-A066-49F5-BD3A-B2D60689369A}" type="sibTrans" cxnId="{D48CFA54-83CC-4AF0-8743-FBCD237903AC}">
      <dgm:prSet/>
      <dgm:spPr/>
      <dgm:t>
        <a:bodyPr/>
        <a:lstStyle/>
        <a:p>
          <a:endParaRPr lang="en-US"/>
        </a:p>
      </dgm:t>
    </dgm:pt>
    <dgm:pt modelId="{90002AE5-4688-478C-8DCA-B96E027D4FA7}" type="pres">
      <dgm:prSet presAssocID="{C0C2D11F-DF9B-4E4C-87CD-F0B2935B14D1}" presName="linear" presStyleCnt="0">
        <dgm:presLayoutVars>
          <dgm:animLvl val="lvl"/>
          <dgm:resizeHandles val="exact"/>
        </dgm:presLayoutVars>
      </dgm:prSet>
      <dgm:spPr/>
    </dgm:pt>
    <dgm:pt modelId="{DEC1EF66-E778-4337-90C1-389FF1DC1E07}" type="pres">
      <dgm:prSet presAssocID="{DEFBDC23-7705-4CCF-A97A-39FBCEAEC1EA}" presName="parentText" presStyleLbl="node1" presStyleIdx="0" presStyleCnt="5">
        <dgm:presLayoutVars>
          <dgm:chMax val="0"/>
          <dgm:bulletEnabled val="1"/>
        </dgm:presLayoutVars>
      </dgm:prSet>
      <dgm:spPr/>
    </dgm:pt>
    <dgm:pt modelId="{ED5B3E30-BD63-490D-BD36-658EE8BC8951}" type="pres">
      <dgm:prSet presAssocID="{6D4D97D7-3A85-424C-996B-C68F04DD79DE}" presName="spacer" presStyleCnt="0"/>
      <dgm:spPr/>
    </dgm:pt>
    <dgm:pt modelId="{EE13E172-18DB-496E-9000-0E92EBF549DE}" type="pres">
      <dgm:prSet presAssocID="{96BC2AB2-DEAE-4B69-994B-3EB912267052}" presName="parentText" presStyleLbl="node1" presStyleIdx="1" presStyleCnt="5">
        <dgm:presLayoutVars>
          <dgm:chMax val="0"/>
          <dgm:bulletEnabled val="1"/>
        </dgm:presLayoutVars>
      </dgm:prSet>
      <dgm:spPr/>
    </dgm:pt>
    <dgm:pt modelId="{5DA63BCC-FC7D-40B3-BB6E-100828191814}" type="pres">
      <dgm:prSet presAssocID="{80CF9159-4781-4AEB-880F-1CEDD7888DFF}" presName="spacer" presStyleCnt="0"/>
      <dgm:spPr/>
    </dgm:pt>
    <dgm:pt modelId="{08C9407F-8027-4D59-8666-D151A0BB3B85}" type="pres">
      <dgm:prSet presAssocID="{FD8194E9-D899-4114-9510-0BDB5C12EA0A}" presName="parentText" presStyleLbl="node1" presStyleIdx="2" presStyleCnt="5">
        <dgm:presLayoutVars>
          <dgm:chMax val="0"/>
          <dgm:bulletEnabled val="1"/>
        </dgm:presLayoutVars>
      </dgm:prSet>
      <dgm:spPr/>
    </dgm:pt>
    <dgm:pt modelId="{A365C256-76CE-499B-9B74-65DF35118CCF}" type="pres">
      <dgm:prSet presAssocID="{0A7BA5A8-1EF1-4CF7-9A74-3B8CAA03BE35}" presName="spacer" presStyleCnt="0"/>
      <dgm:spPr/>
    </dgm:pt>
    <dgm:pt modelId="{1A6C46AC-72E5-40CA-99D7-5201D3C18C02}" type="pres">
      <dgm:prSet presAssocID="{B7267217-44FC-4A0D-A902-B41AEC6D1A08}" presName="parentText" presStyleLbl="node1" presStyleIdx="3" presStyleCnt="5">
        <dgm:presLayoutVars>
          <dgm:chMax val="0"/>
          <dgm:bulletEnabled val="1"/>
        </dgm:presLayoutVars>
      </dgm:prSet>
      <dgm:spPr/>
    </dgm:pt>
    <dgm:pt modelId="{C4CEFE19-2FB0-4D67-AA17-249AA104B5E2}" type="pres">
      <dgm:prSet presAssocID="{66C79F5E-525E-4A27-B8BC-9354CAEEF8E4}" presName="spacer" presStyleCnt="0"/>
      <dgm:spPr/>
    </dgm:pt>
    <dgm:pt modelId="{911CD091-C741-4DE5-BFFA-332D15DBD7DC}" type="pres">
      <dgm:prSet presAssocID="{B99662F3-228E-4E24-8DA4-4B77B60A1CB6}" presName="parentText" presStyleLbl="node1" presStyleIdx="4" presStyleCnt="5">
        <dgm:presLayoutVars>
          <dgm:chMax val="0"/>
          <dgm:bulletEnabled val="1"/>
        </dgm:presLayoutVars>
      </dgm:prSet>
      <dgm:spPr/>
    </dgm:pt>
  </dgm:ptLst>
  <dgm:cxnLst>
    <dgm:cxn modelId="{482C1A0E-98C3-4EE3-990D-5DE531556AC2}" type="presOf" srcId="{FD8194E9-D899-4114-9510-0BDB5C12EA0A}" destId="{08C9407F-8027-4D59-8666-D151A0BB3B85}" srcOrd="0" destOrd="0" presId="urn:microsoft.com/office/officeart/2005/8/layout/vList2"/>
    <dgm:cxn modelId="{583BF60F-163F-4A4B-988F-4D3F477DD6F9}" type="presOf" srcId="{C0C2D11F-DF9B-4E4C-87CD-F0B2935B14D1}" destId="{90002AE5-4688-478C-8DCA-B96E027D4FA7}" srcOrd="0" destOrd="0" presId="urn:microsoft.com/office/officeart/2005/8/layout/vList2"/>
    <dgm:cxn modelId="{B8341634-A502-4B19-8BED-415548182E2C}" srcId="{C0C2D11F-DF9B-4E4C-87CD-F0B2935B14D1}" destId="{FD8194E9-D899-4114-9510-0BDB5C12EA0A}" srcOrd="2" destOrd="0" parTransId="{22FBB0D5-67CB-417C-872D-504EAC4C6B33}" sibTransId="{0A7BA5A8-1EF1-4CF7-9A74-3B8CAA03BE35}"/>
    <dgm:cxn modelId="{289CC338-9A8A-4DB3-9BB9-8B5378BBBB6D}" type="presOf" srcId="{DEFBDC23-7705-4CCF-A97A-39FBCEAEC1EA}" destId="{DEC1EF66-E778-4337-90C1-389FF1DC1E07}" srcOrd="0" destOrd="0" presId="urn:microsoft.com/office/officeart/2005/8/layout/vList2"/>
    <dgm:cxn modelId="{908EE46B-2902-4D8E-A602-3AE25C79931E}" type="presOf" srcId="{B99662F3-228E-4E24-8DA4-4B77B60A1CB6}" destId="{911CD091-C741-4DE5-BFFA-332D15DBD7DC}" srcOrd="0" destOrd="0" presId="urn:microsoft.com/office/officeart/2005/8/layout/vList2"/>
    <dgm:cxn modelId="{D48CFA54-83CC-4AF0-8743-FBCD237903AC}" srcId="{C0C2D11F-DF9B-4E4C-87CD-F0B2935B14D1}" destId="{B99662F3-228E-4E24-8DA4-4B77B60A1CB6}" srcOrd="4" destOrd="0" parTransId="{B8689B3C-70D5-449E-953E-9B904F5EB060}" sibTransId="{96496064-A066-49F5-BD3A-B2D60689369A}"/>
    <dgm:cxn modelId="{61D10489-1653-49DA-9E02-8CFFE1194398}" srcId="{C0C2D11F-DF9B-4E4C-87CD-F0B2935B14D1}" destId="{96BC2AB2-DEAE-4B69-994B-3EB912267052}" srcOrd="1" destOrd="0" parTransId="{1399E7C7-7625-4E05-AE90-57966F23C4D4}" sibTransId="{80CF9159-4781-4AEB-880F-1CEDD7888DFF}"/>
    <dgm:cxn modelId="{E2A17F98-E080-4342-9982-9400A6714EF3}" srcId="{C0C2D11F-DF9B-4E4C-87CD-F0B2935B14D1}" destId="{B7267217-44FC-4A0D-A902-B41AEC6D1A08}" srcOrd="3" destOrd="0" parTransId="{AD94C528-E9BB-4840-ADCD-A1658CC168B4}" sibTransId="{66C79F5E-525E-4A27-B8BC-9354CAEEF8E4}"/>
    <dgm:cxn modelId="{D2340AB1-5C0D-442D-BB2A-A177590EDB4B}" srcId="{C0C2D11F-DF9B-4E4C-87CD-F0B2935B14D1}" destId="{DEFBDC23-7705-4CCF-A97A-39FBCEAEC1EA}" srcOrd="0" destOrd="0" parTransId="{958B667F-93AB-4727-969F-B7A5C3873CAF}" sibTransId="{6D4D97D7-3A85-424C-996B-C68F04DD79DE}"/>
    <dgm:cxn modelId="{CBCF47D7-B343-4C4F-8E1D-5FBBA2D0D919}" type="presOf" srcId="{B7267217-44FC-4A0D-A902-B41AEC6D1A08}" destId="{1A6C46AC-72E5-40CA-99D7-5201D3C18C02}" srcOrd="0" destOrd="0" presId="urn:microsoft.com/office/officeart/2005/8/layout/vList2"/>
    <dgm:cxn modelId="{DF8B52E3-EF8A-43F0-8AF9-867825B01242}" type="presOf" srcId="{96BC2AB2-DEAE-4B69-994B-3EB912267052}" destId="{EE13E172-18DB-496E-9000-0E92EBF549DE}" srcOrd="0" destOrd="0" presId="urn:microsoft.com/office/officeart/2005/8/layout/vList2"/>
    <dgm:cxn modelId="{4377A3F4-A0C0-48B7-8874-E03206910137}" type="presParOf" srcId="{90002AE5-4688-478C-8DCA-B96E027D4FA7}" destId="{DEC1EF66-E778-4337-90C1-389FF1DC1E07}" srcOrd="0" destOrd="0" presId="urn:microsoft.com/office/officeart/2005/8/layout/vList2"/>
    <dgm:cxn modelId="{5ADC8500-DB11-4E8E-8082-D2D4421BFC3C}" type="presParOf" srcId="{90002AE5-4688-478C-8DCA-B96E027D4FA7}" destId="{ED5B3E30-BD63-490D-BD36-658EE8BC8951}" srcOrd="1" destOrd="0" presId="urn:microsoft.com/office/officeart/2005/8/layout/vList2"/>
    <dgm:cxn modelId="{8501957B-322F-408C-BA23-6B8E86DEFF06}" type="presParOf" srcId="{90002AE5-4688-478C-8DCA-B96E027D4FA7}" destId="{EE13E172-18DB-496E-9000-0E92EBF549DE}" srcOrd="2" destOrd="0" presId="urn:microsoft.com/office/officeart/2005/8/layout/vList2"/>
    <dgm:cxn modelId="{B4893091-368E-4BA0-AFEE-F8A3C151DCC4}" type="presParOf" srcId="{90002AE5-4688-478C-8DCA-B96E027D4FA7}" destId="{5DA63BCC-FC7D-40B3-BB6E-100828191814}" srcOrd="3" destOrd="0" presId="urn:microsoft.com/office/officeart/2005/8/layout/vList2"/>
    <dgm:cxn modelId="{B2F19C58-C6C8-4904-A82A-96F41F6BFF51}" type="presParOf" srcId="{90002AE5-4688-478C-8DCA-B96E027D4FA7}" destId="{08C9407F-8027-4D59-8666-D151A0BB3B85}" srcOrd="4" destOrd="0" presId="urn:microsoft.com/office/officeart/2005/8/layout/vList2"/>
    <dgm:cxn modelId="{471FF9D8-2AF7-47DD-8A74-CA374BD2EC68}" type="presParOf" srcId="{90002AE5-4688-478C-8DCA-B96E027D4FA7}" destId="{A365C256-76CE-499B-9B74-65DF35118CCF}" srcOrd="5" destOrd="0" presId="urn:microsoft.com/office/officeart/2005/8/layout/vList2"/>
    <dgm:cxn modelId="{3AB0E149-A45F-4ED5-9C0B-8F54D53AC6DE}" type="presParOf" srcId="{90002AE5-4688-478C-8DCA-B96E027D4FA7}" destId="{1A6C46AC-72E5-40CA-99D7-5201D3C18C02}" srcOrd="6" destOrd="0" presId="urn:microsoft.com/office/officeart/2005/8/layout/vList2"/>
    <dgm:cxn modelId="{BC00F54F-B6C8-4473-A3B3-63365D0203E7}" type="presParOf" srcId="{90002AE5-4688-478C-8DCA-B96E027D4FA7}" destId="{C4CEFE19-2FB0-4D67-AA17-249AA104B5E2}" srcOrd="7" destOrd="0" presId="urn:microsoft.com/office/officeart/2005/8/layout/vList2"/>
    <dgm:cxn modelId="{A26D0090-3156-430A-B08A-D29916D9AECF}" type="presParOf" srcId="{90002AE5-4688-478C-8DCA-B96E027D4FA7}" destId="{911CD091-C741-4DE5-BFFA-332D15DBD7D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12577C-1C44-4AB0-842F-BC2495F6940E}"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F23B948-C19B-4C15-977C-AEDF8E76F56A}">
      <dgm:prSet/>
      <dgm:spPr/>
      <dgm:t>
        <a:bodyPr/>
        <a:lstStyle/>
        <a:p>
          <a:pPr algn="just"/>
          <a:r>
            <a:rPr lang="en-GB" dirty="0"/>
            <a:t>Narcissism is partly inherited. Twin studies by Black.,et al (2026) reported that 50% of the variance in narcissistic traits could be explained by genetic factors, with no evidence of the shared family environment playing a significant role.</a:t>
          </a:r>
          <a:endParaRPr lang="en-US" dirty="0"/>
        </a:p>
      </dgm:t>
    </dgm:pt>
    <dgm:pt modelId="{C2A1B7A5-D842-49A7-87ED-990CC1611731}" type="parTrans" cxnId="{79182C79-E608-453E-9BA5-53B6250F5947}">
      <dgm:prSet/>
      <dgm:spPr/>
      <dgm:t>
        <a:bodyPr/>
        <a:lstStyle/>
        <a:p>
          <a:endParaRPr lang="en-US"/>
        </a:p>
      </dgm:t>
    </dgm:pt>
    <dgm:pt modelId="{55AC3060-9252-4B0D-9F9E-A7773B2A1845}" type="sibTrans" cxnId="{79182C79-E608-453E-9BA5-53B6250F5947}">
      <dgm:prSet/>
      <dgm:spPr/>
      <dgm:t>
        <a:bodyPr/>
        <a:lstStyle/>
        <a:p>
          <a:endParaRPr lang="en-US"/>
        </a:p>
      </dgm:t>
    </dgm:pt>
    <dgm:pt modelId="{907723E7-5C19-4236-938E-7229B62C97AE}">
      <dgm:prSet/>
      <dgm:spPr/>
      <dgm:t>
        <a:bodyPr/>
        <a:lstStyle/>
        <a:p>
          <a:pPr algn="just"/>
          <a:r>
            <a:rPr lang="en-GB" dirty="0"/>
            <a:t>However, this approach is rather reductionist, and social theorists would stress the importance of the environment in personality development.</a:t>
          </a:r>
          <a:endParaRPr lang="en-US" dirty="0"/>
        </a:p>
      </dgm:t>
    </dgm:pt>
    <dgm:pt modelId="{6687D655-7E0D-4241-8F7E-86248CCFEF30}" type="parTrans" cxnId="{F822BCF0-64FB-4804-B1E1-193D6BF7428E}">
      <dgm:prSet/>
      <dgm:spPr/>
      <dgm:t>
        <a:bodyPr/>
        <a:lstStyle/>
        <a:p>
          <a:endParaRPr lang="en-US"/>
        </a:p>
      </dgm:t>
    </dgm:pt>
    <dgm:pt modelId="{379BAF83-EEB5-4E1D-B28E-8D625C8D6B43}" type="sibTrans" cxnId="{F822BCF0-64FB-4804-B1E1-193D6BF7428E}">
      <dgm:prSet/>
      <dgm:spPr/>
      <dgm:t>
        <a:bodyPr/>
        <a:lstStyle/>
        <a:p>
          <a:endParaRPr lang="en-US"/>
        </a:p>
      </dgm:t>
    </dgm:pt>
    <dgm:pt modelId="{073E0C2B-DD0D-4BAB-B6A3-BF6384B7B23B}" type="pres">
      <dgm:prSet presAssocID="{2C12577C-1C44-4AB0-842F-BC2495F6940E}" presName="hierChild1" presStyleCnt="0">
        <dgm:presLayoutVars>
          <dgm:chPref val="1"/>
          <dgm:dir/>
          <dgm:animOne val="branch"/>
          <dgm:animLvl val="lvl"/>
          <dgm:resizeHandles/>
        </dgm:presLayoutVars>
      </dgm:prSet>
      <dgm:spPr/>
    </dgm:pt>
    <dgm:pt modelId="{9A1CCC1A-C17C-4B4D-AE94-150C9CB4DBA9}" type="pres">
      <dgm:prSet presAssocID="{BF23B948-C19B-4C15-977C-AEDF8E76F56A}" presName="hierRoot1" presStyleCnt="0"/>
      <dgm:spPr/>
    </dgm:pt>
    <dgm:pt modelId="{C654EA46-C467-415C-86F9-0004511A4DAD}" type="pres">
      <dgm:prSet presAssocID="{BF23B948-C19B-4C15-977C-AEDF8E76F56A}" presName="composite" presStyleCnt="0"/>
      <dgm:spPr/>
    </dgm:pt>
    <dgm:pt modelId="{7B8181D6-D685-4C92-9DB4-791BC3AED996}" type="pres">
      <dgm:prSet presAssocID="{BF23B948-C19B-4C15-977C-AEDF8E76F56A}" presName="background" presStyleLbl="node0" presStyleIdx="0" presStyleCnt="2"/>
      <dgm:spPr/>
    </dgm:pt>
    <dgm:pt modelId="{562178C0-F3A0-4DB2-847E-2C71DD1468B2}" type="pres">
      <dgm:prSet presAssocID="{BF23B948-C19B-4C15-977C-AEDF8E76F56A}" presName="text" presStyleLbl="fgAcc0" presStyleIdx="0" presStyleCnt="2">
        <dgm:presLayoutVars>
          <dgm:chPref val="3"/>
        </dgm:presLayoutVars>
      </dgm:prSet>
      <dgm:spPr/>
    </dgm:pt>
    <dgm:pt modelId="{16629525-7252-4882-A366-6AFC9E4428DE}" type="pres">
      <dgm:prSet presAssocID="{BF23B948-C19B-4C15-977C-AEDF8E76F56A}" presName="hierChild2" presStyleCnt="0"/>
      <dgm:spPr/>
    </dgm:pt>
    <dgm:pt modelId="{A7239124-ADEA-4646-B903-BCC88C3DDB8C}" type="pres">
      <dgm:prSet presAssocID="{907723E7-5C19-4236-938E-7229B62C97AE}" presName="hierRoot1" presStyleCnt="0"/>
      <dgm:spPr/>
    </dgm:pt>
    <dgm:pt modelId="{1CFE1CD6-18F8-4919-868B-F8BE663BBEE8}" type="pres">
      <dgm:prSet presAssocID="{907723E7-5C19-4236-938E-7229B62C97AE}" presName="composite" presStyleCnt="0"/>
      <dgm:spPr/>
    </dgm:pt>
    <dgm:pt modelId="{C9BC4EFD-D070-4F59-97EE-582D59A85E41}" type="pres">
      <dgm:prSet presAssocID="{907723E7-5C19-4236-938E-7229B62C97AE}" presName="background" presStyleLbl="node0" presStyleIdx="1" presStyleCnt="2"/>
      <dgm:spPr/>
    </dgm:pt>
    <dgm:pt modelId="{98C36CCF-5B28-4E17-ABB4-9439A92E6394}" type="pres">
      <dgm:prSet presAssocID="{907723E7-5C19-4236-938E-7229B62C97AE}" presName="text" presStyleLbl="fgAcc0" presStyleIdx="1" presStyleCnt="2">
        <dgm:presLayoutVars>
          <dgm:chPref val="3"/>
        </dgm:presLayoutVars>
      </dgm:prSet>
      <dgm:spPr/>
    </dgm:pt>
    <dgm:pt modelId="{BEA9D4C4-9FB9-4307-8F5D-36C64171EF3D}" type="pres">
      <dgm:prSet presAssocID="{907723E7-5C19-4236-938E-7229B62C97AE}" presName="hierChild2" presStyleCnt="0"/>
      <dgm:spPr/>
    </dgm:pt>
  </dgm:ptLst>
  <dgm:cxnLst>
    <dgm:cxn modelId="{77AB152A-E6CD-46AA-93E1-EE540FC2286C}" type="presOf" srcId="{2C12577C-1C44-4AB0-842F-BC2495F6940E}" destId="{073E0C2B-DD0D-4BAB-B6A3-BF6384B7B23B}" srcOrd="0" destOrd="0" presId="urn:microsoft.com/office/officeart/2005/8/layout/hierarchy1"/>
    <dgm:cxn modelId="{79182C79-E608-453E-9BA5-53B6250F5947}" srcId="{2C12577C-1C44-4AB0-842F-BC2495F6940E}" destId="{BF23B948-C19B-4C15-977C-AEDF8E76F56A}" srcOrd="0" destOrd="0" parTransId="{C2A1B7A5-D842-49A7-87ED-990CC1611731}" sibTransId="{55AC3060-9252-4B0D-9F9E-A7773B2A1845}"/>
    <dgm:cxn modelId="{ACCEE3A2-0ACC-4B70-A4D2-77DDAE548712}" type="presOf" srcId="{BF23B948-C19B-4C15-977C-AEDF8E76F56A}" destId="{562178C0-F3A0-4DB2-847E-2C71DD1468B2}" srcOrd="0" destOrd="0" presId="urn:microsoft.com/office/officeart/2005/8/layout/hierarchy1"/>
    <dgm:cxn modelId="{ED9B13C6-BAC6-4222-B5C7-8017572C7964}" type="presOf" srcId="{907723E7-5C19-4236-938E-7229B62C97AE}" destId="{98C36CCF-5B28-4E17-ABB4-9439A92E6394}" srcOrd="0" destOrd="0" presId="urn:microsoft.com/office/officeart/2005/8/layout/hierarchy1"/>
    <dgm:cxn modelId="{F822BCF0-64FB-4804-B1E1-193D6BF7428E}" srcId="{2C12577C-1C44-4AB0-842F-BC2495F6940E}" destId="{907723E7-5C19-4236-938E-7229B62C97AE}" srcOrd="1" destOrd="0" parTransId="{6687D655-7E0D-4241-8F7E-86248CCFEF30}" sibTransId="{379BAF83-EEB5-4E1D-B28E-8D625C8D6B43}"/>
    <dgm:cxn modelId="{57F8940C-F8F9-4C2C-BDF8-10D794243831}" type="presParOf" srcId="{073E0C2B-DD0D-4BAB-B6A3-BF6384B7B23B}" destId="{9A1CCC1A-C17C-4B4D-AE94-150C9CB4DBA9}" srcOrd="0" destOrd="0" presId="urn:microsoft.com/office/officeart/2005/8/layout/hierarchy1"/>
    <dgm:cxn modelId="{6E22A3F0-858F-4BF6-82D5-871F1C5FE206}" type="presParOf" srcId="{9A1CCC1A-C17C-4B4D-AE94-150C9CB4DBA9}" destId="{C654EA46-C467-415C-86F9-0004511A4DAD}" srcOrd="0" destOrd="0" presId="urn:microsoft.com/office/officeart/2005/8/layout/hierarchy1"/>
    <dgm:cxn modelId="{150C2383-1CE4-4FEE-9568-4FB4BDFF34AB}" type="presParOf" srcId="{C654EA46-C467-415C-86F9-0004511A4DAD}" destId="{7B8181D6-D685-4C92-9DB4-791BC3AED996}" srcOrd="0" destOrd="0" presId="urn:microsoft.com/office/officeart/2005/8/layout/hierarchy1"/>
    <dgm:cxn modelId="{52682475-CA9A-432C-8BEE-88659211FC85}" type="presParOf" srcId="{C654EA46-C467-415C-86F9-0004511A4DAD}" destId="{562178C0-F3A0-4DB2-847E-2C71DD1468B2}" srcOrd="1" destOrd="0" presId="urn:microsoft.com/office/officeart/2005/8/layout/hierarchy1"/>
    <dgm:cxn modelId="{2A65016E-B20E-4D4C-ABE3-C365C60B5942}" type="presParOf" srcId="{9A1CCC1A-C17C-4B4D-AE94-150C9CB4DBA9}" destId="{16629525-7252-4882-A366-6AFC9E4428DE}" srcOrd="1" destOrd="0" presId="urn:microsoft.com/office/officeart/2005/8/layout/hierarchy1"/>
    <dgm:cxn modelId="{5B1934E5-AF01-4DE2-84D9-A0D319D39947}" type="presParOf" srcId="{073E0C2B-DD0D-4BAB-B6A3-BF6384B7B23B}" destId="{A7239124-ADEA-4646-B903-BCC88C3DDB8C}" srcOrd="1" destOrd="0" presId="urn:microsoft.com/office/officeart/2005/8/layout/hierarchy1"/>
    <dgm:cxn modelId="{E8777357-71EB-4FBC-AF5F-890662263B85}" type="presParOf" srcId="{A7239124-ADEA-4646-B903-BCC88C3DDB8C}" destId="{1CFE1CD6-18F8-4919-868B-F8BE663BBEE8}" srcOrd="0" destOrd="0" presId="urn:microsoft.com/office/officeart/2005/8/layout/hierarchy1"/>
    <dgm:cxn modelId="{4C7B410A-2CE9-4173-AD04-90AACA09B834}" type="presParOf" srcId="{1CFE1CD6-18F8-4919-868B-F8BE663BBEE8}" destId="{C9BC4EFD-D070-4F59-97EE-582D59A85E41}" srcOrd="0" destOrd="0" presId="urn:microsoft.com/office/officeart/2005/8/layout/hierarchy1"/>
    <dgm:cxn modelId="{9A905AAB-18C7-4706-BE3D-6C7F87738B69}" type="presParOf" srcId="{1CFE1CD6-18F8-4919-868B-F8BE663BBEE8}" destId="{98C36CCF-5B28-4E17-ABB4-9439A92E6394}" srcOrd="1" destOrd="0" presId="urn:microsoft.com/office/officeart/2005/8/layout/hierarchy1"/>
    <dgm:cxn modelId="{1FC26805-08F6-45FC-BD3D-B0A38990D8CC}" type="presParOf" srcId="{A7239124-ADEA-4646-B903-BCC88C3DDB8C}" destId="{BEA9D4C4-9FB9-4307-8F5D-36C64171EF3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5E3106-6DD6-495D-A568-8ABC59D97D93}">
      <dsp:nvSpPr>
        <dsp:cNvPr id="0" name=""/>
        <dsp:cNvSpPr/>
      </dsp:nvSpPr>
      <dsp:spPr>
        <a:xfrm>
          <a:off x="9397" y="746599"/>
          <a:ext cx="5617377" cy="224695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a:lnSpc>
              <a:spcPct val="90000"/>
            </a:lnSpc>
            <a:spcBef>
              <a:spcPct val="0"/>
            </a:spcBef>
            <a:spcAft>
              <a:spcPct val="35000"/>
            </a:spcAft>
            <a:buNone/>
          </a:pPr>
          <a:r>
            <a:rPr lang="en-GB" sz="2300" kern="1200" dirty="0"/>
            <a:t>Heinz Kohut emphasised the importance of parenting styles and the family environment in determining adult behaviour.</a:t>
          </a:r>
          <a:endParaRPr lang="en-US" sz="2300" kern="1200" dirty="0"/>
        </a:p>
      </dsp:txBody>
      <dsp:txXfrm>
        <a:off x="1132873" y="746599"/>
        <a:ext cx="3370426" cy="2246951"/>
      </dsp:txXfrm>
    </dsp:sp>
    <dsp:sp modelId="{38D16ABE-9444-4562-9FDB-544B0AAC52E5}">
      <dsp:nvSpPr>
        <dsp:cNvPr id="0" name=""/>
        <dsp:cNvSpPr/>
      </dsp:nvSpPr>
      <dsp:spPr>
        <a:xfrm>
          <a:off x="5065037" y="746599"/>
          <a:ext cx="5617377" cy="2246951"/>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a:lnSpc>
              <a:spcPct val="90000"/>
            </a:lnSpc>
            <a:spcBef>
              <a:spcPct val="0"/>
            </a:spcBef>
            <a:spcAft>
              <a:spcPct val="35000"/>
            </a:spcAft>
            <a:buNone/>
          </a:pPr>
          <a:r>
            <a:rPr lang="en-GB" sz="2300" kern="1200"/>
            <a:t>Excessive valuation of children's behaviour leads to narcissistic traits</a:t>
          </a:r>
          <a:endParaRPr lang="en-US" sz="2300" kern="1200"/>
        </a:p>
      </dsp:txBody>
      <dsp:txXfrm>
        <a:off x="6188513" y="746599"/>
        <a:ext cx="3370426" cy="22469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1EF66-E778-4337-90C1-389FF1DC1E07}">
      <dsp:nvSpPr>
        <dsp:cNvPr id="0" name=""/>
        <dsp:cNvSpPr/>
      </dsp:nvSpPr>
      <dsp:spPr>
        <a:xfrm>
          <a:off x="0" y="28817"/>
          <a:ext cx="10691265"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Attachment theory developed by John Bowlby suggests that early caregiver relationships influence adult self esteem and behaviour.</a:t>
          </a:r>
          <a:endParaRPr lang="en-US" sz="1800" kern="1200"/>
        </a:p>
      </dsp:txBody>
      <dsp:txXfrm>
        <a:off x="33926" y="62743"/>
        <a:ext cx="10623413" cy="627128"/>
      </dsp:txXfrm>
    </dsp:sp>
    <dsp:sp modelId="{EE13E172-18DB-496E-9000-0E92EBF549DE}">
      <dsp:nvSpPr>
        <dsp:cNvPr id="0" name=""/>
        <dsp:cNvSpPr/>
      </dsp:nvSpPr>
      <dsp:spPr>
        <a:xfrm>
          <a:off x="0" y="775638"/>
          <a:ext cx="10691265"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Insecure attachment styles are of particular importance in the development of narcissistic personality traits.</a:t>
          </a:r>
          <a:endParaRPr lang="en-US" sz="1800" kern="1200"/>
        </a:p>
      </dsp:txBody>
      <dsp:txXfrm>
        <a:off x="33926" y="809564"/>
        <a:ext cx="10623413" cy="627128"/>
      </dsp:txXfrm>
    </dsp:sp>
    <dsp:sp modelId="{08C9407F-8027-4D59-8666-D151A0BB3B85}">
      <dsp:nvSpPr>
        <dsp:cNvPr id="0" name=""/>
        <dsp:cNvSpPr/>
      </dsp:nvSpPr>
      <dsp:spPr>
        <a:xfrm>
          <a:off x="0" y="1522457"/>
          <a:ext cx="10691265"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Avoidant attachment is associated with grandiose narcissism where individuals appear confident and have an inflated self image but are emotionally distant and show low empathy.</a:t>
          </a:r>
          <a:endParaRPr lang="en-US" sz="1800" kern="1200"/>
        </a:p>
      </dsp:txBody>
      <dsp:txXfrm>
        <a:off x="33926" y="1556383"/>
        <a:ext cx="10623413" cy="627128"/>
      </dsp:txXfrm>
    </dsp:sp>
    <dsp:sp modelId="{1A6C46AC-72E5-40CA-99D7-5201D3C18C02}">
      <dsp:nvSpPr>
        <dsp:cNvPr id="0" name=""/>
        <dsp:cNvSpPr/>
      </dsp:nvSpPr>
      <dsp:spPr>
        <a:xfrm>
          <a:off x="0" y="2269277"/>
          <a:ext cx="10691265"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Anxious attachment is linked to vulnerable narcissism characterised by insecurity, a need for validation and a fear of abonnement.</a:t>
          </a:r>
          <a:endParaRPr lang="en-US" sz="1800" kern="1200"/>
        </a:p>
      </dsp:txBody>
      <dsp:txXfrm>
        <a:off x="33926" y="2303203"/>
        <a:ext cx="10623413" cy="627128"/>
      </dsp:txXfrm>
    </dsp:sp>
    <dsp:sp modelId="{911CD091-C741-4DE5-BFFA-332D15DBD7DC}">
      <dsp:nvSpPr>
        <dsp:cNvPr id="0" name=""/>
        <dsp:cNvSpPr/>
      </dsp:nvSpPr>
      <dsp:spPr>
        <a:xfrm>
          <a:off x="0" y="3016097"/>
          <a:ext cx="10691265"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Coppersmith (1967) found that children's self-esteem is dependent on unconditional love and acceptance of their parents.</a:t>
          </a:r>
          <a:endParaRPr lang="en-US" sz="1800" kern="1200" dirty="0"/>
        </a:p>
      </dsp:txBody>
      <dsp:txXfrm>
        <a:off x="33926" y="3050023"/>
        <a:ext cx="10623413" cy="6271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8181D6-D685-4C92-9DB4-791BC3AED996}">
      <dsp:nvSpPr>
        <dsp:cNvPr id="0" name=""/>
        <dsp:cNvSpPr/>
      </dsp:nvSpPr>
      <dsp:spPr>
        <a:xfrm>
          <a:off x="1305" y="173800"/>
          <a:ext cx="4581086" cy="29089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2178C0-F3A0-4DB2-847E-2C71DD1468B2}">
      <dsp:nvSpPr>
        <dsp:cNvPr id="0" name=""/>
        <dsp:cNvSpPr/>
      </dsp:nvSpPr>
      <dsp:spPr>
        <a:xfrm>
          <a:off x="510314" y="657359"/>
          <a:ext cx="4581086" cy="29089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GB" sz="2400" kern="1200" dirty="0"/>
            <a:t>Narcissism is partly inherited. Twin studies by Black.,et al (2026) reported that 50% of the variance in narcissistic traits could be explained by genetic factors, with no evidence of the shared family environment playing a significant role.</a:t>
          </a:r>
          <a:endParaRPr lang="en-US" sz="2400" kern="1200" dirty="0"/>
        </a:p>
      </dsp:txBody>
      <dsp:txXfrm>
        <a:off x="595515" y="742560"/>
        <a:ext cx="4410684" cy="2738587"/>
      </dsp:txXfrm>
    </dsp:sp>
    <dsp:sp modelId="{C9BC4EFD-D070-4F59-97EE-582D59A85E41}">
      <dsp:nvSpPr>
        <dsp:cNvPr id="0" name=""/>
        <dsp:cNvSpPr/>
      </dsp:nvSpPr>
      <dsp:spPr>
        <a:xfrm>
          <a:off x="5600410" y="173800"/>
          <a:ext cx="4581086" cy="29089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C36CCF-5B28-4E17-ABB4-9439A92E6394}">
      <dsp:nvSpPr>
        <dsp:cNvPr id="0" name=""/>
        <dsp:cNvSpPr/>
      </dsp:nvSpPr>
      <dsp:spPr>
        <a:xfrm>
          <a:off x="6109420" y="657359"/>
          <a:ext cx="4581086" cy="29089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GB" sz="2400" kern="1200" dirty="0"/>
            <a:t>However, this approach is rather reductionist, and social theorists would stress the importance of the environment in personality development.</a:t>
          </a:r>
          <a:endParaRPr lang="en-US" sz="2400" kern="1200" dirty="0"/>
        </a:p>
      </dsp:txBody>
      <dsp:txXfrm>
        <a:off x="6194621" y="742560"/>
        <a:ext cx="4410684" cy="2738587"/>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01F858-43FA-44B2-8B55-CD1D4C728FA4}" type="datetimeFigureOut">
              <a:rPr lang="en-GB" smtClean="0"/>
              <a:t>29/04/2026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526F0D-6035-4230-8526-B59494EB3C68}" type="slidenum">
              <a:rPr lang="en-GB" smtClean="0"/>
              <a:t>‹#›</a:t>
            </a:fld>
            <a:endParaRPr lang="en-GB"/>
          </a:p>
        </p:txBody>
      </p:sp>
    </p:spTree>
    <p:extLst>
      <p:ext uri="{BB962C8B-B14F-4D97-AF65-F5344CB8AC3E}">
        <p14:creationId xmlns:p14="http://schemas.microsoft.com/office/powerpoint/2010/main" val="2156142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My name is Laura and today I will be discussing the aetiology of narcissism. I will briefly define the narcissistic personality as defined in the DSM5 and I will explore how early childhood experiences, genetics and the environment all play a role in the development of the narcissistic personality disorder (NPD).</a:t>
            </a:r>
          </a:p>
        </p:txBody>
      </p:sp>
      <p:sp>
        <p:nvSpPr>
          <p:cNvPr id="4" name="Slide Number Placeholder 3"/>
          <p:cNvSpPr>
            <a:spLocks noGrp="1"/>
          </p:cNvSpPr>
          <p:nvPr>
            <p:ph type="sldNum" sz="quarter" idx="5"/>
          </p:nvPr>
        </p:nvSpPr>
        <p:spPr/>
        <p:txBody>
          <a:bodyPr/>
          <a:lstStyle/>
          <a:p>
            <a:fld id="{1F526F0D-6035-4230-8526-B59494EB3C68}" type="slidenum">
              <a:rPr lang="en-GB" smtClean="0"/>
              <a:t>1</a:t>
            </a:fld>
            <a:endParaRPr lang="en-GB"/>
          </a:p>
        </p:txBody>
      </p:sp>
    </p:spTree>
    <p:extLst>
      <p:ext uri="{BB962C8B-B14F-4D97-AF65-F5344CB8AC3E}">
        <p14:creationId xmlns:p14="http://schemas.microsoft.com/office/powerpoint/2010/main" val="453829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Narcissism is recognised as a personality disorder on the DSM5 and is characterised by a need for constant external validation, a lack of empathy and an increased sense of self entitlement and superiority. Narcissists may appear confident but their self esteem and self worth is fragile and unstable which explains why narcissists constantly seek external validation to regulate their self esteem.</a:t>
            </a:r>
          </a:p>
        </p:txBody>
      </p:sp>
      <p:sp>
        <p:nvSpPr>
          <p:cNvPr id="4" name="Slide Number Placeholder 3"/>
          <p:cNvSpPr>
            <a:spLocks noGrp="1"/>
          </p:cNvSpPr>
          <p:nvPr>
            <p:ph type="sldNum" sz="quarter" idx="5"/>
          </p:nvPr>
        </p:nvSpPr>
        <p:spPr/>
        <p:txBody>
          <a:bodyPr/>
          <a:lstStyle/>
          <a:p>
            <a:fld id="{1F526F0D-6035-4230-8526-B59494EB3C68}" type="slidenum">
              <a:rPr lang="en-GB" smtClean="0"/>
              <a:t>2</a:t>
            </a:fld>
            <a:endParaRPr lang="en-GB"/>
          </a:p>
        </p:txBody>
      </p:sp>
    </p:spTree>
    <p:extLst>
      <p:ext uri="{BB962C8B-B14F-4D97-AF65-F5344CB8AC3E}">
        <p14:creationId xmlns:p14="http://schemas.microsoft.com/office/powerpoint/2010/main" val="4196853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exact cause of narcissism is unknown. However, research indicates that early childhood experiences in particularly parenting styles, biological and physiological factors play a considerable role. Although the exact causes are likely to be complicated and varied.</a:t>
            </a:r>
          </a:p>
        </p:txBody>
      </p:sp>
      <p:sp>
        <p:nvSpPr>
          <p:cNvPr id="4" name="Slide Number Placeholder 3"/>
          <p:cNvSpPr>
            <a:spLocks noGrp="1"/>
          </p:cNvSpPr>
          <p:nvPr>
            <p:ph type="sldNum" sz="quarter" idx="5"/>
          </p:nvPr>
        </p:nvSpPr>
        <p:spPr/>
        <p:txBody>
          <a:bodyPr/>
          <a:lstStyle/>
          <a:p>
            <a:fld id="{1F526F0D-6035-4230-8526-B59494EB3C68}" type="slidenum">
              <a:rPr lang="en-GB" smtClean="0"/>
              <a:t>3</a:t>
            </a:fld>
            <a:endParaRPr lang="en-GB"/>
          </a:p>
        </p:txBody>
      </p:sp>
    </p:spTree>
    <p:extLst>
      <p:ext uri="{BB962C8B-B14F-4D97-AF65-F5344CB8AC3E}">
        <p14:creationId xmlns:p14="http://schemas.microsoft.com/office/powerpoint/2010/main" val="3876220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 From a psychological perspective early childhood experiences play a key role. Heinz Kohut emphasised the importance of parenting styles and the family environment in determining adult behaviour. Excessive admiration of a child's behaviour and the conveyance that the are special and better than others leads to a self conception as being grandiose and entitled which later leads to narcissistic traits.</a:t>
            </a:r>
          </a:p>
        </p:txBody>
      </p:sp>
      <p:sp>
        <p:nvSpPr>
          <p:cNvPr id="4" name="Slide Number Placeholder 3"/>
          <p:cNvSpPr>
            <a:spLocks noGrp="1"/>
          </p:cNvSpPr>
          <p:nvPr>
            <p:ph type="sldNum" sz="quarter" idx="5"/>
          </p:nvPr>
        </p:nvSpPr>
        <p:spPr/>
        <p:txBody>
          <a:bodyPr/>
          <a:lstStyle/>
          <a:p>
            <a:fld id="{1F526F0D-6035-4230-8526-B59494EB3C68}" type="slidenum">
              <a:rPr lang="en-GB" smtClean="0"/>
              <a:t>4</a:t>
            </a:fld>
            <a:endParaRPr lang="en-GB"/>
          </a:p>
        </p:txBody>
      </p:sp>
    </p:spTree>
    <p:extLst>
      <p:ext uri="{BB962C8B-B14F-4D97-AF65-F5344CB8AC3E}">
        <p14:creationId xmlns:p14="http://schemas.microsoft.com/office/powerpoint/2010/main" val="10868450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However psychoanalytic theories suggest that perceived lack of parental warmth, neglect, criticism and traumatic experiences may give rise to narcissistic traits.  This lack of care giving is compensated by the individual seeking attention and validation which is linked to vulnerable narcissism. Research suggests that both overindulgent and highly critical parenting have a strong correlation with low self esteem and higher pathological narcissism.</a:t>
            </a:r>
          </a:p>
          <a:p>
            <a:endParaRPr lang="en-GB" dirty="0"/>
          </a:p>
        </p:txBody>
      </p:sp>
      <p:sp>
        <p:nvSpPr>
          <p:cNvPr id="4" name="Slide Number Placeholder 3"/>
          <p:cNvSpPr>
            <a:spLocks noGrp="1"/>
          </p:cNvSpPr>
          <p:nvPr>
            <p:ph type="sldNum" sz="quarter" idx="5"/>
          </p:nvPr>
        </p:nvSpPr>
        <p:spPr/>
        <p:txBody>
          <a:bodyPr/>
          <a:lstStyle/>
          <a:p>
            <a:fld id="{1F526F0D-6035-4230-8526-B59494EB3C68}" type="slidenum">
              <a:rPr lang="en-GB" smtClean="0"/>
              <a:t>5</a:t>
            </a:fld>
            <a:endParaRPr lang="en-GB"/>
          </a:p>
        </p:txBody>
      </p:sp>
    </p:spTree>
    <p:extLst>
      <p:ext uri="{BB962C8B-B14F-4D97-AF65-F5344CB8AC3E}">
        <p14:creationId xmlns:p14="http://schemas.microsoft.com/office/powerpoint/2010/main" val="502591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Attachment theory proposed by john Bowlby also suggests that early caregiver relationships influence adult self esteem and behaviour. Insecure attachments styles are particularly important in the development of narcissism. Avoidant attachment is associated with grandiose narcissism where individuals appear confident and have an inflated self image but are emotionally distant and show a lack of empathy. While anxious attachment is linked to vulnerable narcissism characterised by insecurity and a need for validation which are shown is narcissistic tendencies. Coppersmith (1967) also found that children's self esteem dependent on unconditional love and acceptance of their parents and since scales measuring self esteem collates with extraversion and neuroticism these two personality factors must be affected by such social process. (Kline, 1993).</a:t>
            </a:r>
          </a:p>
        </p:txBody>
      </p:sp>
      <p:sp>
        <p:nvSpPr>
          <p:cNvPr id="4" name="Slide Number Placeholder 3"/>
          <p:cNvSpPr>
            <a:spLocks noGrp="1"/>
          </p:cNvSpPr>
          <p:nvPr>
            <p:ph type="sldNum" sz="quarter" idx="5"/>
          </p:nvPr>
        </p:nvSpPr>
        <p:spPr/>
        <p:txBody>
          <a:bodyPr/>
          <a:lstStyle/>
          <a:p>
            <a:fld id="{1F526F0D-6035-4230-8526-B59494EB3C68}" type="slidenum">
              <a:rPr lang="en-GB" smtClean="0"/>
              <a:t>6</a:t>
            </a:fld>
            <a:endParaRPr lang="en-GB"/>
          </a:p>
        </p:txBody>
      </p:sp>
    </p:spTree>
    <p:extLst>
      <p:ext uri="{BB962C8B-B14F-4D97-AF65-F5344CB8AC3E}">
        <p14:creationId xmlns:p14="http://schemas.microsoft.com/office/powerpoint/2010/main" val="721429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Narcissism also appears to have a genetic component. A twin study by Black, et al (2026) reported that 50% of the variance in narcissistic traits could be explained by genetic factors . The study also found no evidence that the shared family environment played a significant role, suggesting that narcissism is largely genetic driven rather than the result of a child's upbringing. However social theories would stress the importance of the environment in personality development. These theorists would criticise this view and see the prime determinant of adult personality as the nature of the home in which children are raised. </a:t>
            </a:r>
          </a:p>
        </p:txBody>
      </p:sp>
      <p:sp>
        <p:nvSpPr>
          <p:cNvPr id="4" name="Slide Number Placeholder 3"/>
          <p:cNvSpPr>
            <a:spLocks noGrp="1"/>
          </p:cNvSpPr>
          <p:nvPr>
            <p:ph type="sldNum" sz="quarter" idx="5"/>
          </p:nvPr>
        </p:nvSpPr>
        <p:spPr/>
        <p:txBody>
          <a:bodyPr/>
          <a:lstStyle/>
          <a:p>
            <a:fld id="{1F526F0D-6035-4230-8526-B59494EB3C68}" type="slidenum">
              <a:rPr lang="en-GB" smtClean="0"/>
              <a:t>7</a:t>
            </a:fld>
            <a:endParaRPr lang="en-GB"/>
          </a:p>
        </p:txBody>
      </p:sp>
    </p:spTree>
    <p:extLst>
      <p:ext uri="{BB962C8B-B14F-4D97-AF65-F5344CB8AC3E}">
        <p14:creationId xmlns:p14="http://schemas.microsoft.com/office/powerpoint/2010/main" val="39760351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Biological theories by contrast stress the importance of biological mechanisms in determining behaviour. Reduced  levels of serotonin are linked to inhibitions of behaviours and emotions, which may contribute to narcissistic traits such as impulsivity and aggression. Neuro imaging studies also indicate a reduced activity in the anterior insula, which is linked to an empathy deficit which is also associated with narcissism. Thus, showing that narcissism is shaped by both genetics and environment.</a:t>
            </a:r>
          </a:p>
        </p:txBody>
      </p:sp>
      <p:sp>
        <p:nvSpPr>
          <p:cNvPr id="4" name="Slide Number Placeholder 3"/>
          <p:cNvSpPr>
            <a:spLocks noGrp="1"/>
          </p:cNvSpPr>
          <p:nvPr>
            <p:ph type="sldNum" sz="quarter" idx="5"/>
          </p:nvPr>
        </p:nvSpPr>
        <p:spPr/>
        <p:txBody>
          <a:bodyPr/>
          <a:lstStyle/>
          <a:p>
            <a:fld id="{1F526F0D-6035-4230-8526-B59494EB3C68}" type="slidenum">
              <a:rPr lang="en-GB" smtClean="0"/>
              <a:t>8</a:t>
            </a:fld>
            <a:endParaRPr lang="en-GB"/>
          </a:p>
        </p:txBody>
      </p:sp>
    </p:spTree>
    <p:extLst>
      <p:ext uri="{BB962C8B-B14F-4D97-AF65-F5344CB8AC3E}">
        <p14:creationId xmlns:p14="http://schemas.microsoft.com/office/powerpoint/2010/main" val="34059547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Jean Twenge suggests that levels of narcissism are on the increase and suggests that social media and cultural factors play a significant role in narcissistic traits. Individualistic societies such as the United States traits emphasise self promotion and personnel success whereas in Japan there is a stronger focus on collective roles and therefore there tend to be lower levels of narcissistic traits. Social media also plays a significant role as it reinforces narcissistic tendencies by rewarding attention seeking external validation through likes and followers.</a:t>
            </a:r>
          </a:p>
        </p:txBody>
      </p:sp>
      <p:sp>
        <p:nvSpPr>
          <p:cNvPr id="4" name="Slide Number Placeholder 3"/>
          <p:cNvSpPr>
            <a:spLocks noGrp="1"/>
          </p:cNvSpPr>
          <p:nvPr>
            <p:ph type="sldNum" sz="quarter" idx="5"/>
          </p:nvPr>
        </p:nvSpPr>
        <p:spPr/>
        <p:txBody>
          <a:bodyPr/>
          <a:lstStyle/>
          <a:p>
            <a:fld id="{1F526F0D-6035-4230-8526-B59494EB3C68}" type="slidenum">
              <a:rPr lang="en-GB" smtClean="0"/>
              <a:t>9</a:t>
            </a:fld>
            <a:endParaRPr lang="en-GB"/>
          </a:p>
        </p:txBody>
      </p:sp>
    </p:spTree>
    <p:extLst>
      <p:ext uri="{BB962C8B-B14F-4D97-AF65-F5344CB8AC3E}">
        <p14:creationId xmlns:p14="http://schemas.microsoft.com/office/powerpoint/2010/main" val="2879535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conclusion we have seen that Narcissism is a complex multi factorial construct as it does not arise from a single factor. One could say that narcissism develops through the interaction between parenting styles, genetics and wider social influences. Narcissism is on the increase and exists on the spectrum from normal traits to more extreme clinical forms. Further research is needed to develop effective treatment and to reduce the stigma associated with NDP. </a:t>
            </a:r>
          </a:p>
        </p:txBody>
      </p:sp>
      <p:sp>
        <p:nvSpPr>
          <p:cNvPr id="4" name="Slide Number Placeholder 3"/>
          <p:cNvSpPr>
            <a:spLocks noGrp="1"/>
          </p:cNvSpPr>
          <p:nvPr>
            <p:ph type="sldNum" sz="quarter" idx="5"/>
          </p:nvPr>
        </p:nvSpPr>
        <p:spPr/>
        <p:txBody>
          <a:bodyPr/>
          <a:lstStyle/>
          <a:p>
            <a:fld id="{1F526F0D-6035-4230-8526-B59494EB3C68}" type="slidenum">
              <a:rPr lang="en-GB" smtClean="0"/>
              <a:t>10</a:t>
            </a:fld>
            <a:endParaRPr lang="en-GB"/>
          </a:p>
        </p:txBody>
      </p:sp>
    </p:spTree>
    <p:extLst>
      <p:ext uri="{BB962C8B-B14F-4D97-AF65-F5344CB8AC3E}">
        <p14:creationId xmlns:p14="http://schemas.microsoft.com/office/powerpoint/2010/main" val="10147765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Thankyou for listening if there are any questions please just ask.</a:t>
            </a:r>
          </a:p>
        </p:txBody>
      </p:sp>
      <p:sp>
        <p:nvSpPr>
          <p:cNvPr id="4" name="Slide Number Placeholder 3"/>
          <p:cNvSpPr>
            <a:spLocks noGrp="1"/>
          </p:cNvSpPr>
          <p:nvPr>
            <p:ph type="sldNum" sz="quarter" idx="5"/>
          </p:nvPr>
        </p:nvSpPr>
        <p:spPr/>
        <p:txBody>
          <a:bodyPr/>
          <a:lstStyle/>
          <a:p>
            <a:fld id="{1F526F0D-6035-4230-8526-B59494EB3C68}" type="slidenum">
              <a:rPr lang="en-GB" smtClean="0"/>
              <a:t>11</a:t>
            </a:fld>
            <a:endParaRPr lang="en-GB"/>
          </a:p>
        </p:txBody>
      </p:sp>
    </p:spTree>
    <p:extLst>
      <p:ext uri="{BB962C8B-B14F-4D97-AF65-F5344CB8AC3E}">
        <p14:creationId xmlns:p14="http://schemas.microsoft.com/office/powerpoint/2010/main" val="3730319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4/29/2026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83939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4/29/2026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49442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4/29/2026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1891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4/29/2026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76931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4/29/2026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17660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4/29/2026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58780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4/29/2026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52181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4/29/2026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52220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4/29/2026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68575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4/29/2026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99261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4/29/2026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75550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4/29/2026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737905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5" r:id="rId6"/>
    <p:sldLayoutId id="2147483751" r:id="rId7"/>
    <p:sldLayoutId id="2147483752" r:id="rId8"/>
    <p:sldLayoutId id="2147483753" r:id="rId9"/>
    <p:sldLayoutId id="2147483754" r:id="rId10"/>
    <p:sldLayoutId id="2147483756"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35240-9F8C-2558-ED87-258CA01D712F}"/>
              </a:ext>
            </a:extLst>
          </p:cNvPr>
          <p:cNvSpPr>
            <a:spLocks noGrp="1"/>
          </p:cNvSpPr>
          <p:nvPr>
            <p:ph type="ctrTitle"/>
          </p:nvPr>
        </p:nvSpPr>
        <p:spPr>
          <a:xfrm>
            <a:off x="703400" y="954371"/>
            <a:ext cx="3620882" cy="3640345"/>
          </a:xfrm>
        </p:spPr>
        <p:txBody>
          <a:bodyPr anchor="t">
            <a:normAutofit/>
          </a:bodyPr>
          <a:lstStyle/>
          <a:p>
            <a:pPr>
              <a:lnSpc>
                <a:spcPct val="90000"/>
              </a:lnSpc>
            </a:pPr>
            <a:r>
              <a:rPr lang="en-GB" sz="3100" dirty="0"/>
              <a:t>TITLE:</a:t>
            </a:r>
            <a:br>
              <a:rPr lang="en-GB" sz="3100" dirty="0"/>
            </a:br>
            <a:r>
              <a:rPr lang="en-GB" sz="3100" dirty="0"/>
              <a:t>AETIOLOGY OF NARCISSISM</a:t>
            </a:r>
            <a:br>
              <a:rPr lang="en-GB" sz="3100" dirty="0"/>
            </a:br>
            <a:r>
              <a:rPr lang="en-GB" sz="3100" dirty="0"/>
              <a:t>NAME: LAURA WILLIAMS</a:t>
            </a:r>
            <a:br>
              <a:rPr lang="en-GB" sz="3100" dirty="0"/>
            </a:br>
            <a:r>
              <a:rPr lang="en-GB" sz="3100" dirty="0"/>
              <a:t>COURSE: PSYCHOLOGY AND COUNSELLING</a:t>
            </a:r>
          </a:p>
        </p:txBody>
      </p:sp>
      <p:cxnSp>
        <p:nvCxnSpPr>
          <p:cNvPr id="30" name="Straight Connector 2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3" name="Picture 22">
            <a:extLst>
              <a:ext uri="{FF2B5EF4-FFF2-40B4-BE49-F238E27FC236}">
                <a16:creationId xmlns:a16="http://schemas.microsoft.com/office/drawing/2014/main" id="{1496CE78-398B-14B8-979B-1392CB5CC1E0}"/>
              </a:ext>
            </a:extLst>
          </p:cNvPr>
          <p:cNvPicPr>
            <a:picLocks noChangeAspect="1"/>
          </p:cNvPicPr>
          <p:nvPr/>
        </p:nvPicPr>
        <p:blipFill>
          <a:blip r:embed="rId3"/>
          <a:srcRect l="19993"/>
          <a:stretch>
            <a:fillRect/>
          </a:stretch>
        </p:blipFill>
        <p:spPr>
          <a:xfrm>
            <a:off x="4876158" y="45730"/>
            <a:ext cx="7315841" cy="6857990"/>
          </a:xfrm>
          <a:prstGeom prst="rect">
            <a:avLst/>
          </a:prstGeom>
        </p:spPr>
      </p:pic>
    </p:spTree>
    <p:extLst>
      <p:ext uri="{BB962C8B-B14F-4D97-AF65-F5344CB8AC3E}">
        <p14:creationId xmlns:p14="http://schemas.microsoft.com/office/powerpoint/2010/main" val="13957946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C8EDE-4494-E84A-1EBF-D9C5A067DD34}"/>
              </a:ext>
            </a:extLst>
          </p:cNvPr>
          <p:cNvSpPr>
            <a:spLocks noGrp="1"/>
          </p:cNvSpPr>
          <p:nvPr>
            <p:ph type="title"/>
          </p:nvPr>
        </p:nvSpPr>
        <p:spPr>
          <a:xfrm>
            <a:off x="5248656" y="914400"/>
            <a:ext cx="6236208" cy="1307592"/>
          </a:xfrm>
        </p:spPr>
        <p:txBody>
          <a:bodyPr>
            <a:normAutofit/>
          </a:bodyPr>
          <a:lstStyle/>
          <a:p>
            <a:pPr>
              <a:lnSpc>
                <a:spcPct val="90000"/>
              </a:lnSpc>
            </a:pPr>
            <a:r>
              <a:rPr lang="en-GB" dirty="0"/>
              <a:t>Narcissistic personality disorder</a:t>
            </a:r>
            <a:endParaRPr lang="en-GB"/>
          </a:p>
        </p:txBody>
      </p:sp>
      <p:pic>
        <p:nvPicPr>
          <p:cNvPr id="7" name="Picture 6" descr="One in a crowd">
            <a:extLst>
              <a:ext uri="{FF2B5EF4-FFF2-40B4-BE49-F238E27FC236}">
                <a16:creationId xmlns:a16="http://schemas.microsoft.com/office/drawing/2014/main" id="{D926DD95-8239-E6BC-B073-DB188D1EE736}"/>
              </a:ext>
            </a:extLst>
          </p:cNvPr>
          <p:cNvPicPr>
            <a:picLocks noChangeAspect="1"/>
          </p:cNvPicPr>
          <p:nvPr/>
        </p:nvPicPr>
        <p:blipFill>
          <a:blip r:embed="rId3"/>
          <a:srcRect l="28595" r="20405"/>
          <a:stretch>
            <a:fillRect/>
          </a:stretch>
        </p:blipFill>
        <p:spPr>
          <a:xfrm>
            <a:off x="20" y="-1"/>
            <a:ext cx="4663420" cy="6858001"/>
          </a:xfrm>
          <a:prstGeom prst="rect">
            <a:avLst/>
          </a:prstGeom>
        </p:spPr>
      </p:pic>
      <p:cxnSp>
        <p:nvCxnSpPr>
          <p:cNvPr id="13" name="Straight Connector 1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36F26B38-CD1A-F541-53E4-82653561A553}"/>
              </a:ext>
            </a:extLst>
          </p:cNvPr>
          <p:cNvSpPr>
            <a:spLocks noGrp="1"/>
          </p:cNvSpPr>
          <p:nvPr>
            <p:ph idx="1"/>
          </p:nvPr>
        </p:nvSpPr>
        <p:spPr>
          <a:xfrm>
            <a:off x="5248656" y="2221992"/>
            <a:ext cx="6236208" cy="3941064"/>
          </a:xfrm>
        </p:spPr>
        <p:txBody>
          <a:bodyPr>
            <a:normAutofit/>
          </a:bodyPr>
          <a:lstStyle/>
          <a:p>
            <a:r>
              <a:rPr lang="en-GB" dirty="0"/>
              <a:t>According to the DSM-5 someone with a narcissistic personality disorder has an inflated sense of self importance, lacks empathy, and demands excessive admiration from others.</a:t>
            </a:r>
          </a:p>
          <a:p>
            <a:r>
              <a:rPr lang="en-GB" dirty="0"/>
              <a:t>According to the American Psychiatric Association when narcissistic traits are extreme and they impact everyday life its classified as Narcissistic Personality Disorder. Narcissists have fragile and unstable self esteem  and self worth which explains why they constantly seek external validation.</a:t>
            </a:r>
          </a:p>
          <a:p>
            <a:pPr marL="0" indent="0">
              <a:buNone/>
            </a:pPr>
            <a:endParaRPr lang="en-GB" dirty="0"/>
          </a:p>
          <a:p>
            <a:endParaRPr lang="en-GB" dirty="0"/>
          </a:p>
        </p:txBody>
      </p:sp>
    </p:spTree>
    <p:extLst>
      <p:ext uri="{BB962C8B-B14F-4D97-AF65-F5344CB8AC3E}">
        <p14:creationId xmlns:p14="http://schemas.microsoft.com/office/powerpoint/2010/main" val="2428223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7A3D38AF-6759-DF1A-1F38-0AF23B970865}"/>
              </a:ext>
            </a:extLst>
          </p:cNvPr>
          <p:cNvPicPr>
            <a:picLocks noChangeAspect="1"/>
          </p:cNvPicPr>
          <p:nvPr/>
        </p:nvPicPr>
        <p:blipFill>
          <a:blip r:embed="rId3"/>
          <a:srcRect l="30907" r="23702" b="-2"/>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942572-E14B-6A6F-6DDB-3F58819FB07E}"/>
              </a:ext>
            </a:extLst>
          </p:cNvPr>
          <p:cNvSpPr>
            <a:spLocks noGrp="1"/>
          </p:cNvSpPr>
          <p:nvPr>
            <p:ph idx="1"/>
          </p:nvPr>
        </p:nvSpPr>
        <p:spPr>
          <a:xfrm>
            <a:off x="5248656" y="2221992"/>
            <a:ext cx="6236208" cy="3941064"/>
          </a:xfrm>
        </p:spPr>
        <p:txBody>
          <a:bodyPr>
            <a:normAutofit/>
          </a:bodyPr>
          <a:lstStyle/>
          <a:p>
            <a:pPr algn="just"/>
            <a:r>
              <a:rPr lang="en-GB" dirty="0"/>
              <a:t>The exact causes of narcissism are unknown. However, several factors such as parenting styles, biological and psychological factors play a vital role. Although the exact causes are likely to be complicated and varied.</a:t>
            </a:r>
          </a:p>
        </p:txBody>
      </p:sp>
    </p:spTree>
    <p:extLst>
      <p:ext uri="{BB962C8B-B14F-4D97-AF65-F5344CB8AC3E}">
        <p14:creationId xmlns:p14="http://schemas.microsoft.com/office/powerpoint/2010/main" val="3738690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0CB5A54-05EE-9D54-5B9C-FD3E2864121C}"/>
              </a:ext>
            </a:extLst>
          </p:cNvPr>
          <p:cNvGraphicFramePr>
            <a:graphicFrameLocks noGrp="1"/>
          </p:cNvGraphicFramePr>
          <p:nvPr>
            <p:ph idx="1"/>
            <p:extLst>
              <p:ext uri="{D42A27DB-BD31-4B8C-83A1-F6EECF244321}">
                <p14:modId xmlns:p14="http://schemas.microsoft.com/office/powerpoint/2010/main" val="645922475"/>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833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00882D5-5B9C-E39E-9098-2C54A63BF023}"/>
              </a:ext>
            </a:extLst>
          </p:cNvPr>
          <p:cNvPicPr>
            <a:picLocks noChangeAspect="1"/>
          </p:cNvPicPr>
          <p:nvPr/>
        </p:nvPicPr>
        <p:blipFill>
          <a:blip r:embed="rId3"/>
          <a:srcRect l="27848" r="22578"/>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54B4C7-EE09-59B8-80F6-34B81746B047}"/>
              </a:ext>
            </a:extLst>
          </p:cNvPr>
          <p:cNvSpPr>
            <a:spLocks noGrp="1"/>
          </p:cNvSpPr>
          <p:nvPr>
            <p:ph idx="1"/>
          </p:nvPr>
        </p:nvSpPr>
        <p:spPr>
          <a:xfrm>
            <a:off x="6696186" y="2221992"/>
            <a:ext cx="4800600" cy="3739896"/>
          </a:xfrm>
        </p:spPr>
        <p:txBody>
          <a:bodyPr>
            <a:normAutofit/>
          </a:bodyPr>
          <a:lstStyle/>
          <a:p>
            <a:pPr algn="just"/>
            <a:r>
              <a:rPr lang="en-GB" dirty="0"/>
              <a:t>Research suggests that  overindulgent parenting, highly critical and neglectful parenting have a strong correlation with narcissistic traits.</a:t>
            </a:r>
          </a:p>
          <a:p>
            <a:pPr algn="just"/>
            <a:r>
              <a:rPr lang="en-GB" dirty="0"/>
              <a:t> Parental overvaluation may lead to an inflated self worth, while emotional neglect may result in a fragile self esteem.</a:t>
            </a:r>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2591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 name="Content Placeholder 2">
            <a:extLst>
              <a:ext uri="{FF2B5EF4-FFF2-40B4-BE49-F238E27FC236}">
                <a16:creationId xmlns:a16="http://schemas.microsoft.com/office/drawing/2014/main" id="{5479B393-5FEA-8E87-F7B7-8E3B02BFCB03}"/>
              </a:ext>
            </a:extLst>
          </p:cNvPr>
          <p:cNvGraphicFramePr>
            <a:graphicFrameLocks noGrp="1"/>
          </p:cNvGraphicFramePr>
          <p:nvPr>
            <p:ph idx="1"/>
            <p:extLst>
              <p:ext uri="{D42A27DB-BD31-4B8C-83A1-F6EECF244321}">
                <p14:modId xmlns:p14="http://schemas.microsoft.com/office/powerpoint/2010/main" val="284041480"/>
              </p:ext>
            </p:extLst>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3328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39DFCF2C-B67E-36F6-4238-52634EE2F84D}"/>
              </a:ext>
            </a:extLst>
          </p:cNvPr>
          <p:cNvGraphicFramePr>
            <a:graphicFrameLocks noGrp="1"/>
          </p:cNvGraphicFramePr>
          <p:nvPr>
            <p:ph idx="1"/>
            <p:extLst>
              <p:ext uri="{D42A27DB-BD31-4B8C-83A1-F6EECF244321}">
                <p14:modId xmlns:p14="http://schemas.microsoft.com/office/powerpoint/2010/main" val="2027273829"/>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3286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E9C3F3-8D9A-B697-17DC-269566FC5564}"/>
              </a:ext>
            </a:extLst>
          </p:cNvPr>
          <p:cNvSpPr>
            <a:spLocks noGrp="1"/>
          </p:cNvSpPr>
          <p:nvPr>
            <p:ph type="title"/>
          </p:nvPr>
        </p:nvSpPr>
        <p:spPr>
          <a:xfrm>
            <a:off x="6696186" y="909637"/>
            <a:ext cx="4800600" cy="1307592"/>
          </a:xfrm>
        </p:spPr>
        <p:txBody>
          <a:bodyPr>
            <a:normAutofit/>
          </a:bodyPr>
          <a:lstStyle/>
          <a:p>
            <a:pPr>
              <a:lnSpc>
                <a:spcPct val="90000"/>
              </a:lnSpc>
            </a:pPr>
            <a:r>
              <a:rPr lang="en-GB" dirty="0"/>
              <a:t>Biological theories</a:t>
            </a:r>
            <a:endParaRPr lang="en-GB"/>
          </a:p>
        </p:txBody>
      </p:sp>
      <p:pic>
        <p:nvPicPr>
          <p:cNvPr id="5" name="Picture 4" descr="Chemical formulas are written on paper">
            <a:extLst>
              <a:ext uri="{FF2B5EF4-FFF2-40B4-BE49-F238E27FC236}">
                <a16:creationId xmlns:a16="http://schemas.microsoft.com/office/drawing/2014/main" id="{E4CC56E4-9139-9763-0A14-3203106823F9}"/>
              </a:ext>
            </a:extLst>
          </p:cNvPr>
          <p:cNvPicPr>
            <a:picLocks noChangeAspect="1"/>
          </p:cNvPicPr>
          <p:nvPr/>
        </p:nvPicPr>
        <p:blipFill>
          <a:blip r:embed="rId3"/>
          <a:srcRect l="24985" r="25441"/>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5C3B52-8469-84D8-16ED-2484D8FB0E9C}"/>
              </a:ext>
            </a:extLst>
          </p:cNvPr>
          <p:cNvSpPr>
            <a:spLocks noGrp="1"/>
          </p:cNvSpPr>
          <p:nvPr>
            <p:ph idx="1"/>
          </p:nvPr>
        </p:nvSpPr>
        <p:spPr>
          <a:xfrm>
            <a:off x="6696186" y="2221992"/>
            <a:ext cx="4800600" cy="3739896"/>
          </a:xfrm>
        </p:spPr>
        <p:txBody>
          <a:bodyPr>
            <a:normAutofit lnSpcReduction="10000"/>
          </a:bodyPr>
          <a:lstStyle/>
          <a:p>
            <a:pPr>
              <a:lnSpc>
                <a:spcPct val="100000"/>
              </a:lnSpc>
            </a:pPr>
            <a:r>
              <a:rPr lang="en-GB" sz="1900" dirty="0"/>
              <a:t>Reduced levels of serotonin are linked to inhibitions of behaviour and emotions which may contribute to narcissistic traits such as impulsivity which can make it difficult to regulate reactions to criticism.</a:t>
            </a:r>
          </a:p>
          <a:p>
            <a:pPr>
              <a:lnSpc>
                <a:spcPct val="100000"/>
              </a:lnSpc>
            </a:pPr>
            <a:r>
              <a:rPr lang="en-GB" sz="1900" dirty="0"/>
              <a:t>Neuro imaging studies indicate a reduced activity in the anterior insula which is linked to deficits in empathy which may explain why individuals diagnosed with Narcissistic Personality Disorder struggle identifying feelings and have an impaired emotional awarenesses and lack of empathy.</a:t>
            </a:r>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784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D1A506EA-8B57-0F37-930D-791EDCF43009}"/>
              </a:ext>
            </a:extLst>
          </p:cNvPr>
          <p:cNvPicPr>
            <a:picLocks noChangeAspect="1"/>
          </p:cNvPicPr>
          <p:nvPr/>
        </p:nvPicPr>
        <p:blipFill>
          <a:blip r:embed="rId3"/>
          <a:srcRect l="22954" r="19098"/>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17A25D-4FF2-89B0-4058-0E9C72C6D327}"/>
              </a:ext>
            </a:extLst>
          </p:cNvPr>
          <p:cNvSpPr>
            <a:spLocks noGrp="1"/>
          </p:cNvSpPr>
          <p:nvPr>
            <p:ph idx="1"/>
          </p:nvPr>
        </p:nvSpPr>
        <p:spPr>
          <a:xfrm>
            <a:off x="6696186" y="2221992"/>
            <a:ext cx="4800600" cy="3739896"/>
          </a:xfrm>
        </p:spPr>
        <p:txBody>
          <a:bodyPr>
            <a:normAutofit/>
          </a:bodyPr>
          <a:lstStyle/>
          <a:p>
            <a:pPr algn="just">
              <a:lnSpc>
                <a:spcPct val="100000"/>
              </a:lnSpc>
            </a:pPr>
            <a:r>
              <a:rPr lang="en-GB" sz="1700" dirty="0"/>
              <a:t>Jean Twenge suggests that levels of narcissism are on the increases and suggests that social medial and cultural factors play a significant role in narcissistic traits.</a:t>
            </a:r>
          </a:p>
          <a:p>
            <a:pPr algn="just">
              <a:lnSpc>
                <a:spcPct val="100000"/>
              </a:lnSpc>
            </a:pPr>
            <a:r>
              <a:rPr lang="en-GB" sz="1700" dirty="0"/>
              <a:t>Individualistic societies such as the United States emphasise self promotion and personnel success whereas in Japan there is a stronger focus on collective roles and therefore there tend to be lower levels of narcissism. </a:t>
            </a:r>
          </a:p>
          <a:p>
            <a:pPr algn="just">
              <a:lnSpc>
                <a:spcPct val="100000"/>
              </a:lnSpc>
            </a:pPr>
            <a:r>
              <a:rPr lang="en-GB" sz="1700" dirty="0"/>
              <a:t>Social media may also reinforce narcissistic tendencies by rewarding attention seeking external validation through likes and followers.</a:t>
            </a:r>
          </a:p>
          <a:p>
            <a:pPr algn="just">
              <a:lnSpc>
                <a:spcPct val="100000"/>
              </a:lnSpc>
            </a:pPr>
            <a:endParaRPr lang="en-GB" sz="1700" dirty="0"/>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9565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66991EEA-9A44-9D3B-0507-0D8B2CF14D1F}"/>
              </a:ext>
            </a:extLst>
          </p:cNvPr>
          <p:cNvSpPr>
            <a:spLocks noGrp="1"/>
          </p:cNvSpPr>
          <p:nvPr>
            <p:ph type="title"/>
          </p:nvPr>
        </p:nvSpPr>
        <p:spPr>
          <a:xfrm>
            <a:off x="954823" y="2109493"/>
            <a:ext cx="4265763" cy="1441776"/>
          </a:xfrm>
        </p:spPr>
        <p:txBody>
          <a:bodyPr anchor="t">
            <a:normAutofit/>
          </a:bodyPr>
          <a:lstStyle/>
          <a:p>
            <a:r>
              <a:rPr lang="en-GB"/>
              <a:t>In conclusion…</a:t>
            </a:r>
            <a:endParaRPr lang="en-GB" dirty="0"/>
          </a:p>
        </p:txBody>
      </p:sp>
      <p:sp>
        <p:nvSpPr>
          <p:cNvPr id="22" name="Content Placeholder 2">
            <a:extLst>
              <a:ext uri="{FF2B5EF4-FFF2-40B4-BE49-F238E27FC236}">
                <a16:creationId xmlns:a16="http://schemas.microsoft.com/office/drawing/2014/main" id="{F194C45A-3533-C14B-FB88-042134794DE8}"/>
              </a:ext>
            </a:extLst>
          </p:cNvPr>
          <p:cNvSpPr>
            <a:spLocks noGrp="1"/>
          </p:cNvSpPr>
          <p:nvPr>
            <p:ph idx="1"/>
          </p:nvPr>
        </p:nvSpPr>
        <p:spPr>
          <a:xfrm>
            <a:off x="5871353" y="2200490"/>
            <a:ext cx="5269831" cy="4310034"/>
          </a:xfrm>
        </p:spPr>
        <p:txBody>
          <a:bodyPr>
            <a:normAutofit fontScale="92500"/>
          </a:bodyPr>
          <a:lstStyle/>
          <a:p>
            <a:pPr algn="just"/>
            <a:r>
              <a:rPr lang="en-GB" dirty="0"/>
              <a:t>Narcissism is a complex, multifactorial construct as it is not caused by a single factor.</a:t>
            </a:r>
          </a:p>
          <a:p>
            <a:pPr algn="just"/>
            <a:r>
              <a:rPr lang="en-GB" dirty="0"/>
              <a:t>It is influenced through the interaction between parenting styles, genetics and wider social influences.</a:t>
            </a:r>
          </a:p>
          <a:p>
            <a:pPr algn="just"/>
            <a:r>
              <a:rPr lang="en-GB" dirty="0"/>
              <a:t>Narcissistic traits are on the increase particularly in western individualistic cultures.</a:t>
            </a:r>
          </a:p>
          <a:p>
            <a:pPr algn="just"/>
            <a:r>
              <a:rPr lang="en-GB" dirty="0"/>
              <a:t>Further research is needed to develop effective treatment and reduce the stigma associated with Narcissistic Personality Disorder.</a:t>
            </a:r>
          </a:p>
          <a:p>
            <a:endParaRPr lang="en-GB" dirty="0"/>
          </a:p>
          <a:p>
            <a:endParaRPr lang="en-GB" dirty="0"/>
          </a:p>
        </p:txBody>
      </p:sp>
      <p:cxnSp>
        <p:nvCxnSpPr>
          <p:cNvPr id="23" name="Straight Connector 22">
            <a:extLst>
              <a:ext uri="{FF2B5EF4-FFF2-40B4-BE49-F238E27FC236}">
                <a16:creationId xmlns:a16="http://schemas.microsoft.com/office/drawing/2014/main" id="{78F0A063-5253-8DF5-3B7B-12FE096705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764346"/>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9953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0881E0FB-891E-6740-4C4C-7414E2C471BA}"/>
              </a:ext>
            </a:extLst>
          </p:cNvPr>
          <p:cNvPicPr>
            <a:picLocks noChangeAspect="1"/>
          </p:cNvPicPr>
          <p:nvPr/>
        </p:nvPicPr>
        <p:blipFill>
          <a:blip r:embed="rId3"/>
          <a:srcRect l="4297" r="54871" b="2"/>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013091-09D7-6CFC-545E-CB49C5957A17}"/>
              </a:ext>
            </a:extLst>
          </p:cNvPr>
          <p:cNvSpPr>
            <a:spLocks noGrp="1"/>
          </p:cNvSpPr>
          <p:nvPr>
            <p:ph idx="1"/>
          </p:nvPr>
        </p:nvSpPr>
        <p:spPr>
          <a:xfrm>
            <a:off x="4866968" y="2221992"/>
            <a:ext cx="6627924" cy="3739896"/>
          </a:xfrm>
        </p:spPr>
        <p:txBody>
          <a:bodyPr>
            <a:normAutofit/>
          </a:bodyPr>
          <a:lstStyle/>
          <a:p>
            <a:pPr marL="0" indent="0" algn="ctr">
              <a:buNone/>
            </a:pPr>
            <a:endParaRPr lang="en-GB" b="1" dirty="0"/>
          </a:p>
          <a:p>
            <a:pPr marL="0" indent="0" algn="ctr">
              <a:buNone/>
            </a:pPr>
            <a:endParaRPr lang="en-GB" b="1" dirty="0"/>
          </a:p>
          <a:p>
            <a:pPr marL="0" indent="0" algn="ctr">
              <a:buNone/>
            </a:pPr>
            <a:r>
              <a:rPr lang="en-GB" b="1" dirty="0"/>
              <a:t>Thank you for listening, if there any question please just ask.</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9442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2C6B8-2721-4637-D5B5-5B85BBD7E71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7FCB4E4-9BC6-A18C-A20D-C9B32E00B75F}"/>
              </a:ext>
            </a:extLst>
          </p:cNvPr>
          <p:cNvSpPr>
            <a:spLocks noGrp="1"/>
          </p:cNvSpPr>
          <p:nvPr>
            <p:ph idx="1"/>
          </p:nvPr>
        </p:nvSpPr>
        <p:spPr/>
        <p:txBody>
          <a:bodyPr>
            <a:normAutofit fontScale="85000" lnSpcReduction="10000"/>
          </a:bodyPr>
          <a:lstStyle/>
          <a:p>
            <a:r>
              <a:rPr lang="en-GB" dirty="0"/>
              <a:t>American Psychiatric Association. (2013). Diagnostic and Statistical manual of mental disorders (5</a:t>
            </a:r>
            <a:r>
              <a:rPr lang="en-GB" baseline="30000" dirty="0"/>
              <a:t>th</a:t>
            </a:r>
            <a:r>
              <a:rPr lang="en-GB" dirty="0"/>
              <a:t> ed.).</a:t>
            </a:r>
          </a:p>
          <a:p>
            <a:r>
              <a:rPr lang="en-GB" dirty="0" err="1"/>
              <a:t>Brummelman</a:t>
            </a:r>
            <a:r>
              <a:rPr lang="en-GB" dirty="0"/>
              <a:t>, E, </a:t>
            </a:r>
            <a:r>
              <a:rPr lang="en-GB" dirty="0" err="1"/>
              <a:t>Thomaes</a:t>
            </a:r>
            <a:r>
              <a:rPr lang="en-GB" dirty="0"/>
              <a:t>, S., </a:t>
            </a:r>
            <a:r>
              <a:rPr lang="en-GB" dirty="0" err="1"/>
              <a:t>Nelemans</a:t>
            </a:r>
            <a:r>
              <a:rPr lang="en-GB" dirty="0"/>
              <a:t>, S. A., (2015). Origins of narcissism in children. PNAS, 112 (12), 3659-3662.</a:t>
            </a:r>
          </a:p>
          <a:p>
            <a:r>
              <a:rPr lang="en-US" dirty="0"/>
              <a:t>Cooper, C. (2021). </a:t>
            </a:r>
            <a:r>
              <a:rPr lang="en-US" i="1" dirty="0"/>
              <a:t>Individual differences and personality</a:t>
            </a:r>
            <a:r>
              <a:rPr lang="en-US" dirty="0"/>
              <a:t>. Routledge.</a:t>
            </a:r>
          </a:p>
          <a:p>
            <a:r>
              <a:rPr lang="en-US" dirty="0"/>
              <a:t>‌</a:t>
            </a:r>
            <a:r>
              <a:rPr lang="en-GB" dirty="0"/>
              <a:t>Kohut, H. (1977). The restoration of the self. University of Chicago Press.</a:t>
            </a:r>
          </a:p>
          <a:p>
            <a:r>
              <a:rPr lang="en-GB" dirty="0"/>
              <a:t>Miller, J. D &amp; Campbell, W. K. (2008). Journal of Personality, 76(3), 449-476.</a:t>
            </a:r>
          </a:p>
          <a:p>
            <a:r>
              <a:rPr lang="en-US" dirty="0"/>
              <a:t>Maltby, J., Day, L., &amp; Macaskill, A. (2022). </a:t>
            </a:r>
            <a:r>
              <a:rPr lang="en-US" i="1" dirty="0"/>
              <a:t>Personality, Individual Differences 5th edition PDF </a:t>
            </a:r>
            <a:r>
              <a:rPr lang="en-US" i="1" dirty="0" err="1"/>
              <a:t>ebook</a:t>
            </a:r>
            <a:r>
              <a:rPr lang="en-US" dirty="0"/>
              <a:t>. Pearson Higher Ed.</a:t>
            </a:r>
            <a:endParaRPr lang="en-GB" dirty="0"/>
          </a:p>
          <a:p>
            <a:r>
              <a:rPr lang="en-GB" dirty="0"/>
              <a:t>Twenge, J.M., &amp; Campbell, W. K. (2009). The narcissism epidemic. Free Press.</a:t>
            </a:r>
          </a:p>
          <a:p>
            <a:r>
              <a:rPr lang="en-GB" dirty="0" err="1"/>
              <a:t>Livesely</a:t>
            </a:r>
            <a:r>
              <a:rPr lang="en-GB" dirty="0"/>
              <a:t>, W. J (2001). Handbook if personality disorders. Guilford Press.</a:t>
            </a:r>
          </a:p>
          <a:p>
            <a:endParaRPr lang="en-GB" dirty="0"/>
          </a:p>
        </p:txBody>
      </p:sp>
    </p:spTree>
    <p:extLst>
      <p:ext uri="{BB962C8B-B14F-4D97-AF65-F5344CB8AC3E}">
        <p14:creationId xmlns:p14="http://schemas.microsoft.com/office/powerpoint/2010/main" val="1140650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E034C-94D0-3616-5F37-6FD271C2FC3A}"/>
              </a:ext>
            </a:extLst>
          </p:cNvPr>
          <p:cNvSpPr>
            <a:spLocks noGrp="1"/>
          </p:cNvSpPr>
          <p:nvPr>
            <p:ph type="title"/>
          </p:nvPr>
        </p:nvSpPr>
        <p:spPr>
          <a:xfrm>
            <a:off x="6284749" y="909638"/>
            <a:ext cx="5201121" cy="1318062"/>
          </a:xfrm>
        </p:spPr>
        <p:txBody>
          <a:bodyPr>
            <a:normAutofit/>
          </a:bodyPr>
          <a:lstStyle/>
          <a:p>
            <a:r>
              <a:rPr lang="en-GB" dirty="0"/>
              <a:t>AI statement</a:t>
            </a:r>
          </a:p>
        </p:txBody>
      </p:sp>
      <p:pic>
        <p:nvPicPr>
          <p:cNvPr id="16" name="Picture 15">
            <a:extLst>
              <a:ext uri="{FF2B5EF4-FFF2-40B4-BE49-F238E27FC236}">
                <a16:creationId xmlns:a16="http://schemas.microsoft.com/office/drawing/2014/main" id="{8604C250-72AB-34B9-ADE5-C7EAA55A4EA0}"/>
              </a:ext>
            </a:extLst>
          </p:cNvPr>
          <p:cNvPicPr>
            <a:picLocks noChangeAspect="1"/>
          </p:cNvPicPr>
          <p:nvPr/>
        </p:nvPicPr>
        <p:blipFill>
          <a:blip r:embed="rId2"/>
          <a:srcRect l="35529" r="-2" b="-2"/>
          <a:stretch>
            <a:fillRect/>
          </a:stretch>
        </p:blipFill>
        <p:spPr>
          <a:xfrm>
            <a:off x="20" y="10"/>
            <a:ext cx="5686740" cy="6857990"/>
          </a:xfrm>
          <a:prstGeom prst="rect">
            <a:avLst/>
          </a:prstGeom>
        </p:spPr>
      </p:pic>
      <p:cxnSp>
        <p:nvCxnSpPr>
          <p:cNvPr id="17" name="Straight Connector 1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49AC2B-EEBE-B342-5237-0B43E4B2DC0D}"/>
              </a:ext>
            </a:extLst>
          </p:cNvPr>
          <p:cNvSpPr>
            <a:spLocks noGrp="1"/>
          </p:cNvSpPr>
          <p:nvPr>
            <p:ph idx="1"/>
          </p:nvPr>
        </p:nvSpPr>
        <p:spPr>
          <a:xfrm>
            <a:off x="6290838" y="2236843"/>
            <a:ext cx="5201121" cy="3931920"/>
          </a:xfrm>
        </p:spPr>
        <p:txBody>
          <a:bodyPr>
            <a:normAutofit/>
          </a:bodyPr>
          <a:lstStyle/>
          <a:p>
            <a:pPr algn="just"/>
            <a:r>
              <a:rPr lang="en-GB" dirty="0"/>
              <a:t>I acknowledge that I have not presented any AI generated text as my own. I confirm I have copies of my drafts, notes and other resources I have used, which I can provide in evidence.</a:t>
            </a:r>
          </a:p>
        </p:txBody>
      </p:sp>
    </p:spTree>
    <p:extLst>
      <p:ext uri="{BB962C8B-B14F-4D97-AF65-F5344CB8AC3E}">
        <p14:creationId xmlns:p14="http://schemas.microsoft.com/office/powerpoint/2010/main" val="2332998215"/>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3D3D3D"/>
      </a:dk1>
      <a:lt1>
        <a:sysClr val="window" lastClr="FFFAE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51c2c5fa15edcf55fc0a0cfa7aaabf40">
  <xsd:schema xmlns:xsd="http://www.w3.org/2001/XMLSchema" xmlns:xs="http://www.w3.org/2001/XMLSchema" xmlns:p="http://schemas.microsoft.com/office/2006/metadata/properties" xmlns:ns3="901b7179-a49d-4669-ab88-101a0e80079b" targetNamespace="http://schemas.microsoft.com/office/2006/metadata/properties" ma:root="true" ma:fieldsID="2e3265c416b9953ebc196de78fa1ed39"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F35CC4-4357-493B-810A-C83B847DF8A8}">
  <ds:schemaRefs>
    <ds:schemaRef ds:uri="http://schemas.openxmlformats.org/package/2006/metadata/core-properties"/>
    <ds:schemaRef ds:uri="http://schemas.microsoft.com/office/2006/metadata/properties"/>
    <ds:schemaRef ds:uri="http://purl.org/dc/terms/"/>
    <ds:schemaRef ds:uri="http://schemas.microsoft.com/office/2006/documentManagement/types"/>
    <ds:schemaRef ds:uri="http://purl.org/dc/dcmitype/"/>
    <ds:schemaRef ds:uri="http://purl.org/dc/elements/1.1/"/>
    <ds:schemaRef ds:uri="http://schemas.microsoft.com/office/infopath/2007/PartnerControls"/>
    <ds:schemaRef ds:uri="http://www.w3.org/XML/1998/namespace"/>
    <ds:schemaRef ds:uri="901b7179-a49d-4669-ab88-101a0e80079b"/>
  </ds:schemaRefs>
</ds:datastoreItem>
</file>

<file path=customXml/itemProps2.xml><?xml version="1.0" encoding="utf-8"?>
<ds:datastoreItem xmlns:ds="http://schemas.openxmlformats.org/officeDocument/2006/customXml" ds:itemID="{F96AA545-8AD3-4BCB-B832-FE88380C3362}">
  <ds:schemaRefs>
    <ds:schemaRef ds:uri="http://schemas.microsoft.com/sharepoint/v3/contenttype/forms"/>
  </ds:schemaRefs>
</ds:datastoreItem>
</file>

<file path=customXml/itemProps3.xml><?xml version="1.0" encoding="utf-8"?>
<ds:datastoreItem xmlns:ds="http://schemas.openxmlformats.org/officeDocument/2006/customXml" ds:itemID="{5DCFAE6C-7384-4A41-A8EE-8BE1B067C9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1411</TotalTime>
  <Words>1608</Words>
  <Application>Microsoft Office PowerPoint</Application>
  <PresentationFormat>Widescreen</PresentationFormat>
  <Paragraphs>63</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Bierstadt</vt:lpstr>
      <vt:lpstr>Calisto MT</vt:lpstr>
      <vt:lpstr>Univers Condensed</vt:lpstr>
      <vt:lpstr>ChronicleVTI</vt:lpstr>
      <vt:lpstr>TITLE: AETIOLOGY OF NARCISSISM NAME: LAURA WILLIAMS COURSE: PSYCHOLOGY AND COUNSELLING</vt:lpstr>
      <vt:lpstr>Narcissistic personality disorder</vt:lpstr>
      <vt:lpstr>PowerPoint Presentation</vt:lpstr>
      <vt:lpstr>PowerPoint Presentation</vt:lpstr>
      <vt:lpstr>PowerPoint Presentation</vt:lpstr>
      <vt:lpstr>PowerPoint Presentation</vt:lpstr>
      <vt:lpstr>PowerPoint Presentation</vt:lpstr>
      <vt:lpstr>Biological theories</vt:lpstr>
      <vt:lpstr>PowerPoint Presentation</vt:lpstr>
      <vt:lpstr>In conclusion…</vt:lpstr>
      <vt:lpstr>PowerPoint Presentation</vt:lpstr>
      <vt:lpstr>References</vt:lpstr>
      <vt:lpstr>AI statement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Williams (2502528)</dc:creator>
  <cp:lastModifiedBy>Laura Williams (2502528)</cp:lastModifiedBy>
  <cp:revision>2</cp:revision>
  <dcterms:created xsi:type="dcterms:W3CDTF">2026-04-28T19:30:40Z</dcterms:created>
  <dcterms:modified xsi:type="dcterms:W3CDTF">2026-04-29T19:03:34Z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