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theme/theme7.xml" ContentType="application/vnd.openxmlformats-officedocument.theme+xml"/>
  <Override PartName="/ppt/slideLayouts/slideLayout12.xml" ContentType="application/vnd.openxmlformats-officedocument.presentationml.slideLayout+xml"/>
  <Override PartName="/ppt/theme/theme8.xml" ContentType="application/vnd.openxmlformats-officedocument.theme+xml"/>
  <Override PartName="/ppt/slideLayouts/slideLayout13.xml" ContentType="application/vnd.openxmlformats-officedocument.presentationml.slideLayout+xml"/>
  <Override PartName="/ppt/theme/theme9.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0.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1.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1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1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1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1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1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5" r:id="rId5"/>
    <p:sldMasterId id="2147483667" r:id="rId6"/>
    <p:sldMasterId id="2147483669" r:id="rId7"/>
    <p:sldMasterId id="2147483671" r:id="rId8"/>
    <p:sldMasterId id="2147483673" r:id="rId9"/>
    <p:sldMasterId id="2147483676" r:id="rId10"/>
    <p:sldMasterId id="2147483678" r:id="rId11"/>
    <p:sldMasterId id="2147483680" r:id="rId12"/>
    <p:sldMasterId id="2147483682" r:id="rId13"/>
    <p:sldMasterId id="2147483694" r:id="rId14"/>
    <p:sldMasterId id="2147483699" r:id="rId15"/>
    <p:sldMasterId id="2147483703" r:id="rId16"/>
    <p:sldMasterId id="2147483707" r:id="rId17"/>
    <p:sldMasterId id="2147483719" r:id="rId18"/>
    <p:sldMasterId id="2147483731" r:id="rId19"/>
    <p:sldMasterId id="2147483740" r:id="rId20"/>
  </p:sldMasterIdLst>
  <p:notesMasterIdLst>
    <p:notesMasterId r:id="rId63"/>
  </p:notesMasterIdLst>
  <p:handoutMasterIdLst>
    <p:handoutMasterId r:id="rId64"/>
  </p:handoutMasterIdLst>
  <p:sldIdLst>
    <p:sldId id="468" r:id="rId21"/>
    <p:sldId id="265" r:id="rId22"/>
    <p:sldId id="475" r:id="rId23"/>
    <p:sldId id="474" r:id="rId24"/>
    <p:sldId id="258" r:id="rId25"/>
    <p:sldId id="472" r:id="rId26"/>
    <p:sldId id="455" r:id="rId27"/>
    <p:sldId id="410" r:id="rId28"/>
    <p:sldId id="460" r:id="rId29"/>
    <p:sldId id="447" r:id="rId30"/>
    <p:sldId id="476" r:id="rId31"/>
    <p:sldId id="477" r:id="rId32"/>
    <p:sldId id="378" r:id="rId33"/>
    <p:sldId id="412" r:id="rId34"/>
    <p:sldId id="343" r:id="rId35"/>
    <p:sldId id="478" r:id="rId36"/>
    <p:sldId id="480" r:id="rId37"/>
    <p:sldId id="481" r:id="rId38"/>
    <p:sldId id="482" r:id="rId39"/>
    <p:sldId id="421" r:id="rId40"/>
    <p:sldId id="311" r:id="rId41"/>
    <p:sldId id="473" r:id="rId42"/>
    <p:sldId id="313" r:id="rId43"/>
    <p:sldId id="987" r:id="rId44"/>
    <p:sldId id="428" r:id="rId45"/>
    <p:sldId id="315" r:id="rId46"/>
    <p:sldId id="462" r:id="rId47"/>
    <p:sldId id="288" r:id="rId48"/>
    <p:sldId id="958" r:id="rId49"/>
    <p:sldId id="974" r:id="rId50"/>
    <p:sldId id="501" r:id="rId51"/>
    <p:sldId id="975" r:id="rId52"/>
    <p:sldId id="976" r:id="rId53"/>
    <p:sldId id="270" r:id="rId54"/>
    <p:sldId id="278" r:id="rId55"/>
    <p:sldId id="298" r:id="rId56"/>
    <p:sldId id="510" r:id="rId57"/>
    <p:sldId id="979" r:id="rId58"/>
    <p:sldId id="977" r:id="rId59"/>
    <p:sldId id="986" r:id="rId60"/>
    <p:sldId id="471" r:id="rId61"/>
    <p:sldId id="470" r:id="rId6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yne Griffith Parry" initials="JGP" lastIdx="1" clrIdx="0">
    <p:extLst>
      <p:ext uri="{19B8F6BF-5375-455C-9EA6-DF929625EA0E}">
        <p15:presenceInfo xmlns:p15="http://schemas.microsoft.com/office/powerpoint/2012/main" userId="Jayne Griffith Parr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5F1619-F844-4463-A13E-3DED1E58207C}" v="86" dt="2022-10-16T19:54:12.354"/>
    <p1510:client id="{CD15377A-3DC7-46BD-804B-26AF72C68BCE}" v="219" dt="2022-05-16T08:12:45.9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80024" autoAdjust="0"/>
  </p:normalViewPr>
  <p:slideViewPr>
    <p:cSldViewPr>
      <p:cViewPr varScale="1">
        <p:scale>
          <a:sx n="87" d="100"/>
          <a:sy n="87" d="100"/>
        </p:scale>
        <p:origin x="1626" y="9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6.xml"/><Relationship Id="rId21" Type="http://schemas.openxmlformats.org/officeDocument/2006/relationships/slide" Target="slides/slide1.xml"/><Relationship Id="rId42" Type="http://schemas.openxmlformats.org/officeDocument/2006/relationships/slide" Target="slides/slide22.xml"/><Relationship Id="rId47" Type="http://schemas.openxmlformats.org/officeDocument/2006/relationships/slide" Target="slides/slide27.xml"/><Relationship Id="rId63" Type="http://schemas.openxmlformats.org/officeDocument/2006/relationships/notesMaster" Target="notesMasters/notesMaster1.xml"/><Relationship Id="rId68"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9.xml"/><Relationship Id="rId11" Type="http://schemas.openxmlformats.org/officeDocument/2006/relationships/slideMaster" Target="slideMasters/slideMaster8.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slide" Target="slides/slide33.xml"/><Relationship Id="rId58" Type="http://schemas.openxmlformats.org/officeDocument/2006/relationships/slide" Target="slides/slide38.xml"/><Relationship Id="rId66"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41.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slide" Target="slides/slide36.xml"/><Relationship Id="rId64" Type="http://schemas.openxmlformats.org/officeDocument/2006/relationships/handoutMaster" Target="handoutMasters/handoutMaster1.xml"/><Relationship Id="rId69"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31.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slide" Target="slides/slide39.xml"/><Relationship Id="rId67" Type="http://schemas.openxmlformats.org/officeDocument/2006/relationships/viewProps" Target="viewProps.xml"/><Relationship Id="rId20" Type="http://schemas.openxmlformats.org/officeDocument/2006/relationships/slideMaster" Target="slideMasters/slideMaster17.xml"/><Relationship Id="rId41" Type="http://schemas.openxmlformats.org/officeDocument/2006/relationships/slide" Target="slides/slide21.xml"/><Relationship Id="rId54" Type="http://schemas.openxmlformats.org/officeDocument/2006/relationships/slide" Target="slides/slide34.xml"/><Relationship Id="rId62" Type="http://schemas.openxmlformats.org/officeDocument/2006/relationships/slide" Target="slides/slide42.xml"/><Relationship Id="rId7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slide" Target="slides/slide37.xml"/><Relationship Id="rId10" Type="http://schemas.openxmlformats.org/officeDocument/2006/relationships/slideMaster" Target="slideMasters/slideMaster7.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slide" Target="slides/slide40.xml"/><Relationship Id="rId65"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9.xml"/><Relationship Id="rId34" Type="http://schemas.openxmlformats.org/officeDocument/2006/relationships/slide" Target="slides/slide14.xml"/><Relationship Id="rId50" Type="http://schemas.openxmlformats.org/officeDocument/2006/relationships/slide" Target="slides/slide30.xml"/><Relationship Id="rId55"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16/10/2022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813EE6-B56B-4E67-AEE5-41CF0EE3EA21}" type="datetimeFigureOut">
              <a:rPr lang="en-GB" smtClean="0"/>
              <a:t>16/10/2022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058A7A-2F28-4122-82DE-A9C27F33DB3C}" type="slidenum">
              <a:rPr lang="en-GB" smtClean="0"/>
              <a:t>‹#›</a:t>
            </a:fld>
            <a:endParaRPr lang="en-GB"/>
          </a:p>
        </p:txBody>
      </p:sp>
    </p:spTree>
    <p:extLst>
      <p:ext uri="{BB962C8B-B14F-4D97-AF65-F5344CB8AC3E}">
        <p14:creationId xmlns:p14="http://schemas.microsoft.com/office/powerpoint/2010/main" val="1698207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entrepreneur.com/article/427568"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last week I asked you to make sure that you had picked out your two hotels </a:t>
            </a:r>
          </a:p>
          <a:p>
            <a:r>
              <a:rPr lang="en-GB" dirty="0"/>
              <a:t>In the chat function you can write down the two hotels you have started to consider to write about for your assignment 1.</a:t>
            </a:r>
          </a:p>
          <a:p>
            <a:endParaRPr lang="en-GB" dirty="0"/>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4</a:t>
            </a:fld>
            <a:endParaRPr lang="en-GB"/>
          </a:p>
        </p:txBody>
      </p:sp>
    </p:spTree>
    <p:extLst>
      <p:ext uri="{BB962C8B-B14F-4D97-AF65-F5344CB8AC3E}">
        <p14:creationId xmlns:p14="http://schemas.microsoft.com/office/powerpoint/2010/main" val="833359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Communications Mix defines the ways you communicate with your customers,</a:t>
            </a:r>
          </a:p>
          <a:p>
            <a:r>
              <a:rPr lang="en-GB" dirty="0"/>
              <a:t> i.e. the tools you use.</a:t>
            </a:r>
          </a:p>
          <a:p>
            <a:endParaRPr lang="en-GB" dirty="0"/>
          </a:p>
          <a:p>
            <a:pPr algn="l" fontAlgn="base">
              <a:buFont typeface="+mj-lt"/>
              <a:buNone/>
            </a:pPr>
            <a:r>
              <a:rPr lang="en-GB" b="0" i="0" u="sng" dirty="0">
                <a:solidFill>
                  <a:srgbClr val="3A3A3A"/>
                </a:solidFill>
                <a:effectLst/>
                <a:latin typeface="Helvetica" panose="020B0604020202020204" pitchFamily="34" charset="0"/>
              </a:rPr>
              <a:t>Advertising:</a:t>
            </a:r>
            <a:r>
              <a:rPr lang="en-GB" b="0" i="0" dirty="0">
                <a:solidFill>
                  <a:srgbClr val="3A3A3A"/>
                </a:solidFill>
                <a:effectLst/>
                <a:latin typeface="Helvetica" panose="020B0604020202020204" pitchFamily="34" charset="0"/>
              </a:rPr>
              <a:t> This tool of IMC refers to any paid form of non personal promotions of products and services by a public figure and identified sponsor. The various forms of media used are print, broadcast, network, electronic and display. Advertising form of communication reached geographically dispersed consumers.</a:t>
            </a:r>
          </a:p>
          <a:p>
            <a:pPr algn="l" fontAlgn="base">
              <a:buFont typeface="+mj-lt"/>
              <a:buNone/>
            </a:pPr>
            <a:endParaRPr lang="en-GB" b="0" i="0" u="none"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Sales Promotions: </a:t>
            </a:r>
            <a:r>
              <a:rPr lang="en-GB" b="0" i="0" dirty="0">
                <a:solidFill>
                  <a:srgbClr val="3A3A3A"/>
                </a:solidFill>
                <a:effectLst/>
                <a:latin typeface="Helvetica" panose="020B0604020202020204" pitchFamily="34" charset="0"/>
              </a:rPr>
              <a:t>Sales promotions are a variety of short-term incentive to encourage trial or purchase of product or service. This usually includes consumer promotions- such as distribution of free samples, coupons on purchase of higher quantity, discounts and premiums or trade promotions, focusing on retailers, such as display and merchandising allowances, volume discounts, pay for performance incentives and incentives on salespersons.</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Personal Selling: </a:t>
            </a:r>
            <a:r>
              <a:rPr lang="en-GB" b="0" i="0" dirty="0">
                <a:solidFill>
                  <a:srgbClr val="3A3A3A"/>
                </a:solidFill>
                <a:effectLst/>
                <a:latin typeface="Helvetica" panose="020B0604020202020204" pitchFamily="34" charset="0"/>
              </a:rPr>
              <a:t>This tool of marketing is done through face-to-face interaction with consumers. The whole purpose of personal selling is making presentations, answering questions and taking orders. Personal selling helps in maintaining long term relations with the customer. The main advantage is that the message can be customized as per the needs of the customer.</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Public Relations: </a:t>
            </a:r>
            <a:r>
              <a:rPr lang="en-GB" b="0" i="0" dirty="0">
                <a:solidFill>
                  <a:srgbClr val="3A3A3A"/>
                </a:solidFill>
                <a:effectLst/>
                <a:latin typeface="Helvetica" panose="020B0604020202020204" pitchFamily="34" charset="0"/>
              </a:rPr>
              <a:t>PR is a two way communication process which is directed towards improving the relationship between the organization and the public. This method of communication monitors the feedback of the customers and adjusts its message for providing maximum benefits to them.</a:t>
            </a:r>
          </a:p>
          <a:p>
            <a:pPr marL="0" indent="0">
              <a:buNone/>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sng" dirty="0">
                <a:solidFill>
                  <a:srgbClr val="3A3A3A"/>
                </a:solidFill>
                <a:effectLst/>
                <a:latin typeface="Helvetica" panose="020B0604020202020204" pitchFamily="34" charset="0"/>
              </a:rPr>
              <a:t>Direct Marketing: </a:t>
            </a:r>
            <a:r>
              <a:rPr lang="en-GB" b="0" i="0" dirty="0">
                <a:solidFill>
                  <a:srgbClr val="3A3A3A"/>
                </a:solidFill>
                <a:effectLst/>
                <a:latin typeface="Helvetica" panose="020B0604020202020204" pitchFamily="34" charset="0"/>
              </a:rPr>
              <a:t>This method of communication includes the usage of mail, telephones, fax or internet to communicate with or respond back to the customers or prospects. Companies usually have a database of contact details of consumer through which they directly contact the customers to send catalogues and other marketing material making it easier for the consumer to purchase online.</a:t>
            </a:r>
          </a:p>
          <a:p>
            <a:pPr marL="228600" indent="-228600">
              <a:buAutoNum type="arabicPeriod"/>
            </a:pPr>
            <a:endParaRPr lang="en-GB" dirty="0"/>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6</a:t>
            </a:fld>
            <a:endParaRPr lang="en-GB"/>
          </a:p>
        </p:txBody>
      </p:sp>
    </p:spTree>
    <p:extLst>
      <p:ext uri="{BB962C8B-B14F-4D97-AF65-F5344CB8AC3E}">
        <p14:creationId xmlns:p14="http://schemas.microsoft.com/office/powerpoint/2010/main" val="3006577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t>Checked your mobile?</a:t>
            </a:r>
          </a:p>
          <a:p>
            <a:pPr marL="0" indent="0">
              <a:buNone/>
            </a:pPr>
            <a:endParaRPr lang="en-GB" sz="1200" dirty="0"/>
          </a:p>
          <a:p>
            <a:pPr marL="0" indent="0">
              <a:buNone/>
            </a:pPr>
            <a:r>
              <a:rPr lang="en-GB" sz="1200" dirty="0"/>
              <a:t>Maybe set up a snapchat story?</a:t>
            </a:r>
          </a:p>
          <a:p>
            <a:pPr marL="0" indent="0">
              <a:buNone/>
            </a:pPr>
            <a:endParaRPr lang="en-GB" sz="1200" dirty="0"/>
          </a:p>
          <a:p>
            <a:pPr marL="0" indent="0">
              <a:buNone/>
            </a:pPr>
            <a:r>
              <a:rPr lang="en-GB" sz="1200" dirty="0"/>
              <a:t>Scrolled through a few Tweets </a:t>
            </a:r>
          </a:p>
          <a:p>
            <a:pPr marL="0" indent="0">
              <a:buNone/>
            </a:pPr>
            <a:endParaRPr lang="en-GB" sz="1200" dirty="0"/>
          </a:p>
          <a:p>
            <a:pPr marL="0" indent="0">
              <a:buNone/>
            </a:pPr>
            <a:r>
              <a:rPr lang="en-GB" sz="1200" dirty="0"/>
              <a:t>or checked out WhatsApp</a:t>
            </a:r>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8</a:t>
            </a:fld>
            <a:endParaRPr lang="en-GB"/>
          </a:p>
        </p:txBody>
      </p:sp>
    </p:spTree>
    <p:extLst>
      <p:ext uri="{BB962C8B-B14F-4D97-AF65-F5344CB8AC3E}">
        <p14:creationId xmlns:p14="http://schemas.microsoft.com/office/powerpoint/2010/main" val="2251605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PGC &amp; UGC</a:t>
            </a:r>
          </a:p>
          <a:p>
            <a:r>
              <a:rPr lang="en-GB" dirty="0"/>
              <a:t>Professionally Generated content / User Generated Content </a:t>
            </a:r>
          </a:p>
          <a:p>
            <a:endParaRPr lang="en-GB" dirty="0"/>
          </a:p>
          <a:p>
            <a:pPr algn="l"/>
            <a:r>
              <a:rPr lang="en-GB" b="1" i="0" dirty="0">
                <a:solidFill>
                  <a:srgbClr val="323232"/>
                </a:solidFill>
                <a:effectLst/>
                <a:latin typeface="Source Sans Pro" panose="020B0503030403020204" pitchFamily="34" charset="0"/>
              </a:rPr>
              <a:t>1. What is paid media?</a:t>
            </a:r>
          </a:p>
          <a:p>
            <a:pPr algn="l">
              <a:buFont typeface="Arial" panose="020B0604020202020204" pitchFamily="34" charset="0"/>
              <a:buChar char="•"/>
            </a:pPr>
            <a:r>
              <a:rPr lang="en-GB" b="0" i="0" dirty="0">
                <a:solidFill>
                  <a:srgbClr val="595959"/>
                </a:solidFill>
                <a:effectLst/>
                <a:latin typeface="Helvetica" panose="020B0604020202020204" pitchFamily="34" charset="0"/>
              </a:rPr>
              <a:t>Defining paid media is the most simple. Paid or bought media are media where there is investment to pay for visitors, reach or conversions through search, display ad networks or affiliate marketing.</a:t>
            </a:r>
          </a:p>
          <a:p>
            <a:pPr algn="l">
              <a:buFont typeface="Arial" panose="020B0604020202020204" pitchFamily="34" charset="0"/>
              <a:buChar char="•"/>
            </a:pPr>
            <a:r>
              <a:rPr lang="en-GB" b="0" i="0" dirty="0">
                <a:solidFill>
                  <a:srgbClr val="595959"/>
                </a:solidFill>
                <a:effectLst/>
                <a:latin typeface="Helvetica" panose="020B0604020202020204" pitchFamily="34" charset="0"/>
              </a:rPr>
              <a:t>Offline traditional paid media like print and TV advertising and direct mail remain important accounting for a large share of paid media spend.</a:t>
            </a:r>
          </a:p>
          <a:p>
            <a:pPr algn="l">
              <a:buFont typeface="Arial" panose="020B0604020202020204" pitchFamily="34" charset="0"/>
              <a:buChar char="•"/>
            </a:pPr>
            <a:r>
              <a:rPr lang="en-GB" b="0" i="0" dirty="0">
                <a:solidFill>
                  <a:srgbClr val="595959"/>
                </a:solidFill>
                <a:effectLst/>
                <a:latin typeface="Helvetica" panose="020B0604020202020204" pitchFamily="34" charset="0"/>
              </a:rPr>
              <a:t>Digital diffusion means we are seeing more and more opportunities for targeted digital paid media such as online streaming and in-app ads.</a:t>
            </a:r>
          </a:p>
          <a:p>
            <a:endParaRPr lang="en-GB" dirty="0"/>
          </a:p>
          <a:p>
            <a:pPr algn="l"/>
            <a:r>
              <a:rPr lang="en-GB" b="1" i="0" dirty="0">
                <a:solidFill>
                  <a:srgbClr val="323232"/>
                </a:solidFill>
                <a:effectLst/>
                <a:latin typeface="Source Sans Pro" panose="020B0503030403020204" pitchFamily="34" charset="0"/>
              </a:rPr>
              <a:t>What is earned media?</a:t>
            </a:r>
          </a:p>
          <a:p>
            <a:pPr algn="l">
              <a:buFont typeface="Arial" panose="020B0604020202020204" pitchFamily="34" charset="0"/>
              <a:buChar char="•"/>
            </a:pPr>
            <a:r>
              <a:rPr lang="en-GB" b="0" i="0" dirty="0">
                <a:solidFill>
                  <a:srgbClr val="595959"/>
                </a:solidFill>
                <a:effectLst/>
                <a:latin typeface="Helvetica" panose="020B0604020202020204" pitchFamily="34" charset="0"/>
              </a:rPr>
              <a:t>Traditionally, earned media has been the name given to publicity generated through PR invested in targeting influencers to increase awareness about a brand.</a:t>
            </a:r>
          </a:p>
          <a:p>
            <a:pPr algn="l">
              <a:buFont typeface="Arial" panose="020B0604020202020204" pitchFamily="34" charset="0"/>
              <a:buChar char="•"/>
            </a:pPr>
            <a:r>
              <a:rPr lang="en-GB" b="0" i="0" dirty="0">
                <a:solidFill>
                  <a:srgbClr val="595959"/>
                </a:solidFill>
                <a:effectLst/>
                <a:latin typeface="Helvetica" panose="020B0604020202020204" pitchFamily="34" charset="0"/>
              </a:rPr>
              <a:t>Of course, it’s still an investment - whether time or money, or both. But this type of investment, when done well, has the most potential to </a:t>
            </a:r>
            <a:r>
              <a:rPr lang="en-GB" b="0" i="0" u="sng" dirty="0" err="1">
                <a:solidFill>
                  <a:srgbClr val="026BAC"/>
                </a:solidFill>
                <a:effectLst/>
                <a:latin typeface="Helvetica" panose="020B0604020202020204" pitchFamily="34" charset="0"/>
                <a:hlinkClick r:id="rId3"/>
              </a:rPr>
              <a:t>instill</a:t>
            </a:r>
            <a:r>
              <a:rPr lang="en-GB" b="0" i="0" u="sng" dirty="0">
                <a:solidFill>
                  <a:srgbClr val="026BAC"/>
                </a:solidFill>
                <a:effectLst/>
                <a:latin typeface="Helvetica" panose="020B0604020202020204" pitchFamily="34" charset="0"/>
                <a:hlinkClick r:id="rId3"/>
              </a:rPr>
              <a:t> customer trust</a:t>
            </a:r>
            <a:r>
              <a:rPr lang="en-GB" b="0" i="0" dirty="0">
                <a:solidFill>
                  <a:srgbClr val="595959"/>
                </a:solidFill>
                <a:effectLst/>
                <a:latin typeface="Helvetica" panose="020B0604020202020204" pitchFamily="34" charset="0"/>
              </a:rPr>
              <a:t> through recommendations/advocacy.</a:t>
            </a:r>
          </a:p>
          <a:p>
            <a:pPr algn="l">
              <a:buFont typeface="Arial" panose="020B0604020202020204" pitchFamily="34" charset="0"/>
              <a:buChar char="•"/>
            </a:pPr>
            <a:r>
              <a:rPr lang="en-GB" b="0" i="0" dirty="0">
                <a:solidFill>
                  <a:srgbClr val="595959"/>
                </a:solidFill>
                <a:effectLst/>
                <a:latin typeface="Helvetica" panose="020B0604020202020204" pitchFamily="34" charset="0"/>
              </a:rPr>
              <a:t>Earned media also includes word-of-mouth that can be stimulated through viral and social media marketing and includes conversations in social networks, blogs and other communities.</a:t>
            </a:r>
          </a:p>
          <a:p>
            <a:pPr algn="l">
              <a:buFont typeface="Arial" panose="020B0604020202020204" pitchFamily="34" charset="0"/>
              <a:buChar char="•"/>
            </a:pPr>
            <a:r>
              <a:rPr lang="en-GB" b="0" i="0" dirty="0">
                <a:solidFill>
                  <a:srgbClr val="595959"/>
                </a:solidFill>
                <a:effectLst/>
                <a:latin typeface="Helvetica" panose="020B0604020202020204" pitchFamily="34" charset="0"/>
              </a:rPr>
              <a:t>It’s useful to think of earned media as developed through different types of partners such as publishers, bloggers and other influencers including customer advocates. Think of earned media as different forms of conversations occurring both online and offline.</a:t>
            </a:r>
          </a:p>
          <a:p>
            <a:pPr algn="l">
              <a:buFont typeface="Arial" panose="020B0604020202020204" pitchFamily="34" charset="0"/>
              <a:buChar char="•"/>
            </a:pPr>
            <a:endParaRPr lang="en-GB" b="0" i="0" dirty="0">
              <a:solidFill>
                <a:srgbClr val="595959"/>
              </a:solidFill>
              <a:effectLst/>
              <a:latin typeface="Helvetica" panose="020B0604020202020204" pitchFamily="34" charset="0"/>
            </a:endParaRPr>
          </a:p>
          <a:p>
            <a:pPr algn="l">
              <a:buFont typeface="Arial" panose="020B0604020202020204" pitchFamily="34" charset="0"/>
              <a:buNone/>
            </a:pPr>
            <a:r>
              <a:rPr lang="en-GB" b="0" i="0" dirty="0">
                <a:solidFill>
                  <a:srgbClr val="595959"/>
                </a:solidFill>
                <a:effectLst/>
                <a:latin typeface="Helvetica" panose="020B0604020202020204" pitchFamily="34" charset="0"/>
              </a:rPr>
              <a:t>API’s = Application programming interfaces </a:t>
            </a:r>
          </a:p>
          <a:p>
            <a:pPr algn="l">
              <a:buFont typeface="Arial" panose="020B0604020202020204" pitchFamily="34" charset="0"/>
              <a:buNone/>
            </a:pPr>
            <a:r>
              <a:rPr lang="en-GB" b="0" i="0" dirty="0">
                <a:solidFill>
                  <a:srgbClr val="595959"/>
                </a:solidFill>
                <a:effectLst/>
                <a:latin typeface="Helvetica" panose="020B0604020202020204" pitchFamily="34" charset="0"/>
              </a:rPr>
              <a:t>Widget = media/social plugins for use on personal sites </a:t>
            </a:r>
          </a:p>
          <a:p>
            <a:endParaRPr lang="en-GB" dirty="0"/>
          </a:p>
          <a:p>
            <a:pPr algn="l"/>
            <a:r>
              <a:rPr lang="en-GB" b="1" i="0" dirty="0">
                <a:solidFill>
                  <a:srgbClr val="323232"/>
                </a:solidFill>
                <a:effectLst/>
                <a:latin typeface="Source Sans Pro" panose="020B0503030403020204" pitchFamily="34" charset="0"/>
              </a:rPr>
              <a:t>3. What is owned media?</a:t>
            </a:r>
          </a:p>
          <a:p>
            <a:pPr algn="l">
              <a:buFont typeface="Arial" panose="020B0604020202020204" pitchFamily="34" charset="0"/>
              <a:buChar char="•"/>
            </a:pPr>
            <a:r>
              <a:rPr lang="en-GB" b="0" i="0" dirty="0">
                <a:solidFill>
                  <a:srgbClr val="595959"/>
                </a:solidFill>
                <a:effectLst/>
                <a:latin typeface="Helvetica" panose="020B0604020202020204" pitchFamily="34" charset="0"/>
              </a:rPr>
              <a:t>This is media owned by the brand. Online this includes a company’s own websites, blogs, mobile apps or their social presence on Facebook, Linked In or Twitter. Offline owned media may include brochures or retails stores.</a:t>
            </a:r>
          </a:p>
          <a:p>
            <a:pPr algn="l">
              <a:buFont typeface="Arial" panose="020B0604020202020204" pitchFamily="34" charset="0"/>
              <a:buChar char="•"/>
            </a:pPr>
            <a:r>
              <a:rPr lang="en-GB" b="0" i="0" dirty="0">
                <a:solidFill>
                  <a:srgbClr val="595959"/>
                </a:solidFill>
                <a:effectLst/>
                <a:latin typeface="Helvetica" panose="020B0604020202020204" pitchFamily="34" charset="0"/>
              </a:rPr>
              <a:t>It’s useful to think of a company’s own presence as media in the sense that they are an alternative investment to other media and they offer opportunities to promote products using similar ad or editorial formats to other media. It emphasizes the need for all organizations to become multi-channel publishers.</a:t>
            </a:r>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12</a:t>
            </a:fld>
            <a:endParaRPr lang="en-GB"/>
          </a:p>
        </p:txBody>
      </p:sp>
    </p:spTree>
    <p:extLst>
      <p:ext uri="{BB962C8B-B14F-4D97-AF65-F5344CB8AC3E}">
        <p14:creationId xmlns:p14="http://schemas.microsoft.com/office/powerpoint/2010/main" val="3286544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AC058A7A-2F28-4122-82DE-A9C27F33DB3C}" type="slidenum">
              <a:rPr lang="en-GB" smtClean="0"/>
              <a:t>14</a:t>
            </a:fld>
            <a:endParaRPr lang="en-GB"/>
          </a:p>
        </p:txBody>
      </p:sp>
    </p:spTree>
    <p:extLst>
      <p:ext uri="{BB962C8B-B14F-4D97-AF65-F5344CB8AC3E}">
        <p14:creationId xmlns:p14="http://schemas.microsoft.com/office/powerpoint/2010/main" val="2618704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15</a:t>
            </a:fld>
            <a:endParaRPr lang="en-GB"/>
          </a:p>
        </p:txBody>
      </p:sp>
    </p:spTree>
    <p:extLst>
      <p:ext uri="{BB962C8B-B14F-4D97-AF65-F5344CB8AC3E}">
        <p14:creationId xmlns:p14="http://schemas.microsoft.com/office/powerpoint/2010/main" val="5511439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should define these actions as top-level goals of the funnel in analytics. Goals can include “Viewed product”, “Added to Basket”, “Registered as member” or “Signed up for an e-newsletter. Act is also about encouraging participation. This can be sharing of content via social media or customer reviews (Can also be an element of “Engage”).</a:t>
            </a:r>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16</a:t>
            </a:fld>
            <a:endParaRPr lang="en-GB"/>
          </a:p>
        </p:txBody>
      </p:sp>
    </p:spTree>
    <p:extLst>
      <p:ext uri="{BB962C8B-B14F-4D97-AF65-F5344CB8AC3E}">
        <p14:creationId xmlns:p14="http://schemas.microsoft.com/office/powerpoint/2010/main" val="2328015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C058A7A-2F28-4122-82DE-A9C27F33D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5434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can be measured by repeat actions such as repeat sale and sharing content through social media. We also need to measure percentage of active customers (subscribers), customer satisfaction etc..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C058A7A-2F28-4122-82DE-A9C27F33D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2313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Distribution of Media types across the customer lifecycle </a:t>
            </a:r>
          </a:p>
        </p:txBody>
      </p:sp>
      <p:sp>
        <p:nvSpPr>
          <p:cNvPr id="4" name="Slide Number Placeholder 3"/>
          <p:cNvSpPr>
            <a:spLocks noGrp="1"/>
          </p:cNvSpPr>
          <p:nvPr>
            <p:ph type="sldNum" sz="quarter" idx="5"/>
          </p:nvPr>
        </p:nvSpPr>
        <p:spPr/>
        <p:txBody>
          <a:bodyPr/>
          <a:lstStyle/>
          <a:p>
            <a:fld id="{AC058A7A-2F28-4122-82DE-A9C27F33DB3C}" type="slidenum">
              <a:rPr lang="en-GB" smtClean="0"/>
              <a:t>19</a:t>
            </a:fld>
            <a:endParaRPr lang="en-GB"/>
          </a:p>
        </p:txBody>
      </p:sp>
    </p:spTree>
    <p:extLst>
      <p:ext uri="{BB962C8B-B14F-4D97-AF65-F5344CB8AC3E}">
        <p14:creationId xmlns:p14="http://schemas.microsoft.com/office/powerpoint/2010/main" val="7904708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do you know if your social media marketing is very</a:t>
            </a:r>
            <a:r>
              <a:rPr lang="en-GB" baseline="0" dirty="0"/>
              <a:t> good?  It goes v</a:t>
            </a:r>
            <a:r>
              <a:rPr lang="en-GB" dirty="0"/>
              <a:t>iral (it</a:t>
            </a:r>
            <a:r>
              <a:rPr lang="en-GB" baseline="0" dirty="0"/>
              <a:t> spreads).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th</a:t>
            </a:r>
            <a:r>
              <a:rPr lang="en-GB" baseline="0" dirty="0"/>
              <a:t>e golden ticket of SM marketing – Different levels, bigger companies have the biggest reach etc.</a:t>
            </a:r>
          </a:p>
          <a:p>
            <a:r>
              <a:rPr lang="en-GB" dirty="0"/>
              <a:t>-Trusted</a:t>
            </a:r>
            <a:r>
              <a:rPr lang="en-GB" baseline="0" dirty="0"/>
              <a:t> source: </a:t>
            </a:r>
            <a:r>
              <a:rPr lang="en-GB" b="1" baseline="0" dirty="0"/>
              <a:t>busy shop/empty shop analogy </a:t>
            </a:r>
            <a:r>
              <a:rPr lang="en-GB" baseline="0" dirty="0"/>
              <a:t>– more likely to go in the busy shop | Online, nothing is physical - trust is created by shares, likes, comments etc. the more the better</a:t>
            </a:r>
            <a:endParaRPr lang="en-GB" dirty="0"/>
          </a:p>
          <a:p>
            <a:endParaRPr lang="en-GB" dirty="0"/>
          </a:p>
          <a:p>
            <a:r>
              <a:rPr lang="en-GB" dirty="0"/>
              <a:t>1) </a:t>
            </a:r>
            <a:r>
              <a:rPr lang="en-GB" dirty="0" err="1"/>
              <a:t>Accesibilty</a:t>
            </a:r>
            <a:r>
              <a:rPr lang="en-GB" dirty="0"/>
              <a:t>: what</a:t>
            </a:r>
            <a:r>
              <a:rPr lang="en-GB" baseline="0" dirty="0"/>
              <a:t> do we mean by this? Easy for both the public and businesses to access online channels. They’re ubiquitous: lots of them/phones/tablets etc.</a:t>
            </a:r>
          </a:p>
          <a:p>
            <a:endParaRPr lang="en-GB" baseline="0" dirty="0"/>
          </a:p>
          <a:p>
            <a:r>
              <a:rPr lang="en-GB" baseline="0" dirty="0"/>
              <a:t>2) Inexpensive: It’s free! Gwyn </a:t>
            </a:r>
            <a:r>
              <a:rPr lang="en-GB" baseline="0" dirty="0" err="1"/>
              <a:t>Thoms</a:t>
            </a:r>
            <a:r>
              <a:rPr lang="en-GB" baseline="0" dirty="0"/>
              <a:t>: #1 rule “if it’s free, use it!” Crucial for small businesses in the start up stages-lack of resources</a:t>
            </a:r>
          </a:p>
          <a:p>
            <a:endParaRPr lang="en-GB" baseline="0" dirty="0"/>
          </a:p>
          <a:p>
            <a:r>
              <a:rPr lang="en-GB" baseline="0" dirty="0"/>
              <a:t>3) Global: back in the day, people sold to the public on the street. Now, sell to people all over the World. small work shops in the home through social media, gained attention from people in Australia/France/South Africa – people sharing and liking thing, attracts attention from the unlikeliest of sources</a:t>
            </a:r>
          </a:p>
          <a:p>
            <a:endParaRPr lang="en-GB" baseline="0" dirty="0"/>
          </a:p>
          <a:p>
            <a:r>
              <a:rPr lang="en-GB" baseline="0" dirty="0"/>
              <a:t>4) Feedback/Conversations: Why is this important?</a:t>
            </a:r>
          </a:p>
          <a:p>
            <a:endParaRPr lang="en-GB" baseline="0" dirty="0"/>
          </a:p>
          <a:p>
            <a:r>
              <a:rPr lang="en-GB" baseline="0" dirty="0"/>
              <a:t>		-&gt; real time feedback: quickly change / improve something before it spreads</a:t>
            </a:r>
          </a:p>
          <a:p>
            <a:r>
              <a:rPr lang="en-GB" baseline="0" dirty="0"/>
              <a:t>		-&gt; Conversations: helps establish as a trust worthy brand/</a:t>
            </a:r>
            <a:r>
              <a:rPr lang="en-GB" baseline="0" dirty="0" err="1"/>
              <a:t>thoughleader</a:t>
            </a:r>
            <a:r>
              <a:rPr lang="en-GB" baseline="0" dirty="0"/>
              <a:t>.  Good customer experiences/services will encourage people to 		act as brand advocates etc. </a:t>
            </a:r>
            <a:endParaRPr lang="en-GB" dirty="0"/>
          </a:p>
        </p:txBody>
      </p:sp>
      <p:sp>
        <p:nvSpPr>
          <p:cNvPr id="4" name="Slide Number Placeholder 3"/>
          <p:cNvSpPr>
            <a:spLocks noGrp="1"/>
          </p:cNvSpPr>
          <p:nvPr>
            <p:ph type="sldNum" sz="quarter" idx="10"/>
          </p:nvPr>
        </p:nvSpPr>
        <p:spPr/>
        <p:txBody>
          <a:bodyPr/>
          <a:lstStyle/>
          <a:p>
            <a:fld id="{19F83056-7CE8-443B-B68B-8305673811E1}" type="slidenum">
              <a:rPr lang="en-GB" smtClean="0"/>
              <a:pPr/>
              <a:t>21</a:t>
            </a:fld>
            <a:endParaRPr lang="en-GB"/>
          </a:p>
        </p:txBody>
      </p:sp>
    </p:spTree>
    <p:extLst>
      <p:ext uri="{BB962C8B-B14F-4D97-AF65-F5344CB8AC3E}">
        <p14:creationId xmlns:p14="http://schemas.microsoft.com/office/powerpoint/2010/main" val="940366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Essentially, the better,</a:t>
            </a:r>
            <a:r>
              <a:rPr lang="en-US" baseline="0" dirty="0"/>
              <a:t> more engaging, the more relevant your content is, the more likely you will encourage people to drive </a:t>
            </a:r>
            <a:endParaRPr lang="en-US" dirty="0"/>
          </a:p>
          <a:p>
            <a:endParaRPr lang="en-US" dirty="0"/>
          </a:p>
          <a:p>
            <a:r>
              <a:rPr lang="en-US" dirty="0"/>
              <a:t>The two main SMO methodologies are: -Add social media features to the content itself (e.g. RSS feeds, Share buttons, User ratings, Photos, Video).</a:t>
            </a:r>
          </a:p>
          <a:p>
            <a:pPr lvl="1"/>
            <a:endParaRPr lang="en-US" dirty="0"/>
          </a:p>
          <a:p>
            <a:pPr lvl="1"/>
            <a:r>
              <a:rPr lang="en-US" dirty="0"/>
              <a:t>                                                     -Promote additional social media activities in addition to the content itself (e.g. Blogging, Discussion groups, Updates in social network sites).</a:t>
            </a:r>
          </a:p>
          <a:p>
            <a:pPr lvl="1"/>
            <a:r>
              <a:rPr lang="en-US" b="1" dirty="0"/>
              <a:t>5 Golden rules </a:t>
            </a:r>
          </a:p>
          <a:p>
            <a:pPr lvl="1"/>
            <a:endParaRPr lang="en-US" dirty="0"/>
          </a:p>
          <a:p>
            <a:r>
              <a:rPr lang="en-GB" dirty="0"/>
              <a:t>1)</a:t>
            </a:r>
            <a:r>
              <a:rPr lang="en-GB" baseline="0" dirty="0"/>
              <a:t> </a:t>
            </a:r>
            <a:r>
              <a:rPr lang="en-GB" sz="1200" b="0" i="0" kern="1200" dirty="0">
                <a:solidFill>
                  <a:schemeClr val="tx1"/>
                </a:solidFill>
                <a:effectLst/>
                <a:latin typeface="+mn-lt"/>
                <a:ea typeface="+mn-ea"/>
                <a:cs typeface="+mn-cs"/>
              </a:rPr>
              <a:t>The better your content is, the more people will want to share it with their entire social networks whether they link it, like it, dig it or share it.</a:t>
            </a:r>
            <a:endParaRPr lang="en-GB" baseline="0" dirty="0"/>
          </a:p>
          <a:p>
            <a:r>
              <a:rPr lang="en-GB" baseline="0" dirty="0"/>
              <a:t>	</a:t>
            </a:r>
          </a:p>
          <a:p>
            <a:endParaRPr lang="en-GB" baseline="0" dirty="0"/>
          </a:p>
          <a:p>
            <a:r>
              <a:rPr lang="en-GB" baseline="0" dirty="0"/>
              <a:t>2) We’ve all been there; what happens when you can’t share something instantaneously? You click off. People are busy/no time/short attention spans. You need to make it as painless as possible for the use. Ask how?</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	-&gt;</a:t>
            </a:r>
            <a:r>
              <a:rPr lang="en-GB" sz="1200" b="1" i="0" kern="1200" dirty="0">
                <a:solidFill>
                  <a:schemeClr val="tx1"/>
                </a:solidFill>
                <a:effectLst/>
                <a:latin typeface="+mn-lt"/>
                <a:ea typeface="+mn-ea"/>
                <a:cs typeface="+mn-cs"/>
              </a:rPr>
              <a:t>Include social sharing buttons on each page of your site [main thing]</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baseline="0" dirty="0">
                <a:solidFill>
                  <a:schemeClr val="tx1"/>
                </a:solidFill>
                <a:effectLst/>
                <a:latin typeface="+mn-lt"/>
                <a:ea typeface="+mn-ea"/>
                <a:cs typeface="+mn-cs"/>
              </a:rPr>
              <a:t>	-&gt;</a:t>
            </a:r>
            <a:r>
              <a:rPr lang="en-GB" sz="1200" b="1" i="0" kern="1200" dirty="0">
                <a:solidFill>
                  <a:schemeClr val="tx1"/>
                </a:solidFill>
                <a:effectLst/>
                <a:latin typeface="+mn-lt"/>
                <a:ea typeface="+mn-ea"/>
                <a:cs typeface="+mn-cs"/>
              </a:rPr>
              <a:t>Optimize your images for different social media networks</a:t>
            </a:r>
            <a:r>
              <a:rPr lang="en-GB" sz="1200" b="1" i="0" kern="1200" baseline="0" dirty="0">
                <a:solidFill>
                  <a:schemeClr val="tx1"/>
                </a:solidFill>
                <a:effectLst/>
                <a:latin typeface="+mn-lt"/>
                <a:ea typeface="+mn-ea"/>
                <a:cs typeface="+mn-cs"/>
              </a:rPr>
              <a:t> (Pinterest has long/Facebook more square – dimensions)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baseline="0" dirty="0">
                <a:solidFill>
                  <a:schemeClr val="tx1"/>
                </a:solidFill>
                <a:effectLst/>
                <a:latin typeface="+mn-lt"/>
                <a:ea typeface="+mn-ea"/>
                <a:cs typeface="+mn-cs"/>
              </a:rPr>
              <a:t>3) This links to your behaviour as content creator in terms of </a:t>
            </a:r>
            <a:r>
              <a:rPr lang="en-GB" sz="1200" b="0" i="0" kern="1200" dirty="0">
                <a:solidFill>
                  <a:schemeClr val="tx1"/>
                </a:solidFill>
                <a:effectLst/>
                <a:latin typeface="+mn-lt"/>
                <a:ea typeface="+mn-ea"/>
                <a:cs typeface="+mn-cs"/>
              </a:rPr>
              <a:t>conversation or engagement</a:t>
            </a:r>
            <a:r>
              <a:rPr lang="en-GB" sz="1200" b="0" i="0" kern="1200" baseline="0" dirty="0">
                <a:solidFill>
                  <a:schemeClr val="tx1"/>
                </a:solidFill>
                <a:effectLst/>
                <a:latin typeface="+mn-lt"/>
                <a:ea typeface="+mn-ea"/>
                <a:cs typeface="+mn-cs"/>
              </a:rPr>
              <a:t>– rewarding engagement can be as easy as just saying thank you to someone for a nice comment, or a share. Competitions are an ultimate for of this; in turn for sharing, one lucky person will win something (</a:t>
            </a:r>
            <a:r>
              <a:rPr lang="en-GB" sz="1200" b="0" i="0" kern="1200" baseline="0" dirty="0" err="1">
                <a:solidFill>
                  <a:schemeClr val="tx1"/>
                </a:solidFill>
                <a:effectLst/>
                <a:latin typeface="+mn-lt"/>
                <a:ea typeface="+mn-ea"/>
                <a:cs typeface="+mn-cs"/>
              </a:rPr>
              <a:t>c.valley</a:t>
            </a:r>
            <a:r>
              <a:rPr lang="en-GB" sz="1200" b="0" i="0" kern="1200" baseline="0" dirty="0">
                <a:solidFill>
                  <a:schemeClr val="tx1"/>
                </a:solidFill>
                <a:effectLst/>
                <a:latin typeface="+mn-lt"/>
                <a:ea typeface="+mn-ea"/>
                <a:cs typeface="+mn-cs"/>
              </a:rPr>
              <a:t> wine comp)</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baseline="0" dirty="0">
                <a:solidFill>
                  <a:schemeClr val="tx1"/>
                </a:solidFill>
                <a:effectLst/>
                <a:latin typeface="+mn-lt"/>
                <a:ea typeface="+mn-ea"/>
                <a:cs typeface="+mn-cs"/>
              </a:rPr>
              <a:t>4) Businesses should aim to share content across all their social media channels even other businesses </a:t>
            </a:r>
            <a:r>
              <a:rPr lang="en-GB" sz="1200" b="0" i="0" kern="1200" baseline="0" dirty="0" err="1">
                <a:solidFill>
                  <a:schemeClr val="tx1"/>
                </a:solidFill>
                <a:effectLst/>
                <a:latin typeface="+mn-lt"/>
                <a:ea typeface="+mn-ea"/>
                <a:cs typeface="+mn-cs"/>
              </a:rPr>
              <a:t>s.media</a:t>
            </a:r>
            <a:r>
              <a:rPr lang="en-GB" sz="1200" b="0" i="0" kern="1200" baseline="0" dirty="0">
                <a:solidFill>
                  <a:schemeClr val="tx1"/>
                </a:solidFill>
                <a:effectLst/>
                <a:latin typeface="+mn-lt"/>
                <a:ea typeface="+mn-ea"/>
                <a:cs typeface="+mn-cs"/>
              </a:rPr>
              <a:t>. E.g. Copper Valley blog posts (FB/TW/P), I cross promote things on Twitter and FB such as the most recent competition I did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baseline="0" dirty="0">
                <a:solidFill>
                  <a:schemeClr val="tx1"/>
                </a:solidFill>
                <a:effectLst/>
                <a:latin typeface="+mn-lt"/>
                <a:ea typeface="+mn-ea"/>
                <a:cs typeface="+mn-cs"/>
              </a:rPr>
              <a:t>5) </a:t>
            </a:r>
            <a:r>
              <a:rPr lang="en-GB" sz="1200" b="0" i="0" kern="1200" dirty="0">
                <a:solidFill>
                  <a:schemeClr val="tx1"/>
                </a:solidFill>
                <a:effectLst/>
                <a:latin typeface="+mn-lt"/>
                <a:ea typeface="+mn-ea"/>
                <a:cs typeface="+mn-cs"/>
              </a:rPr>
              <a:t>The concept of the “mashup” where people take and remix your content by adding their own input and voice.  It’s allowing people to take an ownership over the social content you publish. </a:t>
            </a:r>
            <a:r>
              <a:rPr lang="en-US" dirty="0"/>
              <a:t>users edit and adapt your media to make it their own (absorption into cultural zeitgeist) </a:t>
            </a:r>
          </a:p>
          <a:p>
            <a:endParaRPr lang="en-GB" dirty="0"/>
          </a:p>
        </p:txBody>
      </p:sp>
      <p:sp>
        <p:nvSpPr>
          <p:cNvPr id="4" name="Slide Number Placeholder 3"/>
          <p:cNvSpPr>
            <a:spLocks noGrp="1"/>
          </p:cNvSpPr>
          <p:nvPr>
            <p:ph type="sldNum" sz="quarter" idx="10"/>
          </p:nvPr>
        </p:nvSpPr>
        <p:spPr/>
        <p:txBody>
          <a:bodyPr/>
          <a:lstStyle/>
          <a:p>
            <a:fld id="{19F83056-7CE8-443B-B68B-8305673811E1}" type="slidenum">
              <a:rPr lang="en-GB" smtClean="0"/>
              <a:pPr/>
              <a:t>23</a:t>
            </a:fld>
            <a:endParaRPr lang="en-GB"/>
          </a:p>
        </p:txBody>
      </p:sp>
    </p:spTree>
    <p:extLst>
      <p:ext uri="{BB962C8B-B14F-4D97-AF65-F5344CB8AC3E}">
        <p14:creationId xmlns:p14="http://schemas.microsoft.com/office/powerpoint/2010/main" val="38741471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Big Data </a:t>
            </a:r>
            <a:r>
              <a:rPr lang="en-GB" dirty="0"/>
              <a:t>– Where does it come from? Everywhere, everything you do online is recorded and logged.. In 2020 44 trillion gigabytes of big data had been collected by marketers of consumer habits, behaviours and purchases.</a:t>
            </a:r>
          </a:p>
          <a:p>
            <a:r>
              <a:rPr lang="en-GB" dirty="0"/>
              <a:t>In 2018 Google spent 3 billion on Big data management and capture, Facebook 1 Billion (Jay Parikh - </a:t>
            </a:r>
            <a:r>
              <a:rPr lang="en-GB" dirty="0" err="1"/>
              <a:t>Vp</a:t>
            </a:r>
            <a:r>
              <a:rPr lang="en-GB" dirty="0"/>
              <a:t> of engineering at Facebook Said “everything we do is a Big data problem”</a:t>
            </a:r>
          </a:p>
          <a:p>
            <a:r>
              <a:rPr lang="en-GB" dirty="0"/>
              <a:t>CIA paid Amazon web services 600 million Dollars to build private cloud infrastructure to manage Big Data. (Ira Hunt – CTO at the CIA said “Our mission is to collect everything and hang on to it forever!”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Big Issues </a:t>
            </a:r>
            <a:r>
              <a:rPr lang="en-GB" dirty="0"/>
              <a:t>– much of the data gathered is unstructured and fragmented lacking cohesion of databases. only 12% on average of this data is ever analysed, with so much data humans simply cant keep up, The advent of the AI marketeer, now a 40 billion a year industry and needed to make sense of vast quantities of data produced.   </a:t>
            </a:r>
          </a:p>
          <a:p>
            <a:endParaRPr lang="en-GB" dirty="0"/>
          </a:p>
          <a:p>
            <a:r>
              <a:rPr lang="en-GB" dirty="0"/>
              <a:t> </a:t>
            </a:r>
          </a:p>
        </p:txBody>
      </p:sp>
      <p:sp>
        <p:nvSpPr>
          <p:cNvPr id="4" name="Slide Number Placeholder 3"/>
          <p:cNvSpPr>
            <a:spLocks noGrp="1"/>
          </p:cNvSpPr>
          <p:nvPr>
            <p:ph type="sldNum" sz="quarter" idx="5"/>
          </p:nvPr>
        </p:nvSpPr>
        <p:spPr/>
        <p:txBody>
          <a:bodyPr/>
          <a:lstStyle/>
          <a:p>
            <a:fld id="{AC058A7A-2F28-4122-82DE-A9C27F33DB3C}" type="slidenum">
              <a:rPr lang="en-GB" smtClean="0"/>
              <a:t>25</a:t>
            </a:fld>
            <a:endParaRPr lang="en-GB"/>
          </a:p>
        </p:txBody>
      </p:sp>
    </p:spTree>
    <p:extLst>
      <p:ext uri="{BB962C8B-B14F-4D97-AF65-F5344CB8AC3E}">
        <p14:creationId xmlns:p14="http://schemas.microsoft.com/office/powerpoint/2010/main" val="1801203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Craft Breweries example.  In Wales, craft</a:t>
            </a:r>
            <a:r>
              <a:rPr lang="en-GB" baseline="0" dirty="0"/>
              <a:t> </a:t>
            </a:r>
            <a:r>
              <a:rPr lang="en-GB" dirty="0"/>
              <a:t>breweries are mostly small micro businesses.</a:t>
            </a:r>
            <a:r>
              <a:rPr lang="en-GB" baseline="0" dirty="0"/>
              <a:t> To give you some sense of scale, Brewdog (largest craft beer producer, but still quite a small biz) only has 0.01 of the total UK share of the beer market - £43Mn.  The scope/money of the large breweries is huge. Craft breweries use free means such as </a:t>
            </a:r>
            <a:r>
              <a:rPr lang="en-GB" baseline="0" dirty="0" err="1"/>
              <a:t>s.media</a:t>
            </a:r>
            <a:r>
              <a:rPr lang="en-GB" baseline="0" dirty="0"/>
              <a:t> as they have no choice – they have no money for big advertising spend etc.  What has happened in the U.K? super markets/pubs/even large breweries jumping on the band wagon as they feel threatened by it’s popularity</a:t>
            </a:r>
          </a:p>
          <a:p>
            <a:pPr marL="228600" indent="-228600">
              <a:buAutoNum type="arabicParenR"/>
            </a:pPr>
            <a:endParaRPr lang="en-GB" baseline="0" dirty="0"/>
          </a:p>
          <a:p>
            <a:pPr marL="0" indent="0">
              <a:buNone/>
            </a:pPr>
            <a:r>
              <a:rPr lang="en-GB" baseline="0" dirty="0"/>
              <a:t>No need for a shop front premises. </a:t>
            </a:r>
          </a:p>
          <a:p>
            <a:pPr marL="0" indent="0">
              <a:buNone/>
            </a:pPr>
            <a:endParaRPr lang="en-GB" baseline="0" dirty="0"/>
          </a:p>
          <a:p>
            <a:pPr marL="0" indent="0">
              <a:buNone/>
            </a:pPr>
            <a:r>
              <a:rPr lang="en-GB" baseline="0" dirty="0"/>
              <a:t>Conversations/engagement</a:t>
            </a:r>
          </a:p>
          <a:p>
            <a:pPr marL="228600" indent="-228600">
              <a:buAutoNum type="arabicParenR"/>
            </a:pPr>
            <a:endParaRPr lang="en-GB" baseline="0" dirty="0"/>
          </a:p>
          <a:p>
            <a:pPr marL="0" indent="0">
              <a:buNone/>
            </a:pPr>
            <a:r>
              <a:rPr lang="en-GB" baseline="0" dirty="0"/>
              <a:t>Last week we discussed Customer profiles </a:t>
            </a:r>
            <a:r>
              <a:rPr lang="en-GB" baseline="0" dirty="0" err="1"/>
              <a:t>S.media</a:t>
            </a:r>
            <a:r>
              <a:rPr lang="en-GB" baseline="0" dirty="0"/>
              <a:t> channels are a gold mine for finding out about your client base and gathering Big data. Can be as easy as running a poll and asking your audience for feedback or by assessing the type of words and language your audience is using for more targeted communications</a:t>
            </a:r>
          </a:p>
          <a:p>
            <a:pPr marL="228600" indent="-228600">
              <a:buAutoNum type="arabicParenR"/>
            </a:pPr>
            <a:endParaRPr lang="en-GB" baseline="0" dirty="0"/>
          </a:p>
          <a:p>
            <a:pPr marL="0" indent="0">
              <a:buNone/>
            </a:pPr>
            <a:r>
              <a:rPr lang="en-GB" baseline="0" dirty="0"/>
              <a:t>Global – this goes back to what I mentioned earlier; essentially allows you to access markets the world over for free and in real-time.</a:t>
            </a:r>
            <a:endParaRPr lang="en-GB" dirty="0"/>
          </a:p>
        </p:txBody>
      </p:sp>
      <p:sp>
        <p:nvSpPr>
          <p:cNvPr id="4" name="Slide Number Placeholder 3"/>
          <p:cNvSpPr>
            <a:spLocks noGrp="1"/>
          </p:cNvSpPr>
          <p:nvPr>
            <p:ph type="sldNum" sz="quarter" idx="10"/>
          </p:nvPr>
        </p:nvSpPr>
        <p:spPr/>
        <p:txBody>
          <a:bodyPr/>
          <a:lstStyle/>
          <a:p>
            <a:fld id="{19F83056-7CE8-443B-B68B-8305673811E1}" type="slidenum">
              <a:rPr lang="en-GB" smtClean="0"/>
              <a:pPr/>
              <a:t>26</a:t>
            </a:fld>
            <a:endParaRPr lang="en-GB"/>
          </a:p>
        </p:txBody>
      </p:sp>
    </p:spTree>
    <p:extLst>
      <p:ext uri="{BB962C8B-B14F-4D97-AF65-F5344CB8AC3E}">
        <p14:creationId xmlns:p14="http://schemas.microsoft.com/office/powerpoint/2010/main" val="2041810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Pass mark 40-60-70/Submission deadline 23.55/late submission protocol / return 20 working days/plagiarism /refs 15 min/etc.. </a:t>
            </a: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C1AE680-CCF8-44A4-99B7-5694A4EA13A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557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48683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16/10/2022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2771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16/10/2022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30071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16/10/2022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00604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67642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59751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4010346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894855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206021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329453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846389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94018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658246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0921992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584862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454121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636177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69023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608420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335507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85904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0024312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29742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10/16/2022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1277815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054530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31665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813602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053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725271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66634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2727550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57802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069270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60046570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36693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860770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283311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27099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412827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450073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203070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6394117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335535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840010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9755527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10/16/2022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1689382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195705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0282019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4972297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1891998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9370842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02820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3586032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985441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0385410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2420179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10/16/2022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0925778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147410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026136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7840886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23627351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55481846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3906357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6642671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91668427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2579758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5393034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1.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2.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10.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11.png"/></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29.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15.pn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1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image" Target="../media/image16.png"/><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1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5" Type="http://schemas.openxmlformats.org/officeDocument/2006/relationships/slideLayout" Target="../slideLayouts/slideLayout62.xml"/><Relationship Id="rId4" Type="http://schemas.openxmlformats.org/officeDocument/2006/relationships/slideLayout" Target="../slideLayouts/slideLayout61.xml"/><Relationship Id="rId9"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theme" Target="../theme/theme1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4" Type="http://schemas.openxmlformats.org/officeDocument/2006/relationships/image" Target="../media/image7.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42913200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042057526"/>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7730581"/>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34202986"/>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9993458"/>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55725104"/>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30251327"/>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32510885"/>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007315231"/>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4"/>
          <a:stretch>
            <a:fillRect/>
          </a:stretch>
        </p:blipFill>
        <p:spPr>
          <a:xfrm>
            <a:off x="0" y="0"/>
            <a:ext cx="9144000" cy="6858000"/>
          </a:xfrm>
          <a:prstGeom prst="rect">
            <a:avLst/>
          </a:prstGeom>
        </p:spPr>
      </p:pic>
    </p:spTree>
    <p:extLst>
      <p:ext uri="{BB962C8B-B14F-4D97-AF65-F5344CB8AC3E}">
        <p14:creationId xmlns:p14="http://schemas.microsoft.com/office/powerpoint/2010/main" val="134301276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74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44115906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92317559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927546496"/>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037678237"/>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8617548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0851561"/>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768763920"/>
      </p:ext>
    </p:extLst>
  </p:cSld>
  <p:clrMap bg1="lt1" tx1="dk1" bg2="lt2" tx2="dk2" accent1="accent1" accent2="accent2" accent3="accent3" accent4="accent4" accent5="accent5" accent6="accent6" hlink="hlink" folHlink="folHlink"/>
  <p:sldLayoutIdLst>
    <p:sldLayoutId id="2147483741" r:id="rId1"/>
    <p:sldLayoutId id="214748374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27.png"/></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15.xml"/><Relationship Id="rId1" Type="http://schemas.openxmlformats.org/officeDocument/2006/relationships/video" Target="https://www.youtube.com/embed/bixR-KIJKYM?feature=oembed"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43.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https://owl.excelsior.edu/educator-resources/using-the-owl/sample-course-activities/" TargetMode="External"/><Relationship Id="rId2" Type="http://schemas.openxmlformats.org/officeDocument/2006/relationships/image" Target="../media/image4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hyperlink" Target="https://www.canva.com/en_gb/login/?redirect=%2Fyour-projects" TargetMode="External"/><Relationship Id="rId2" Type="http://schemas.openxmlformats.org/officeDocument/2006/relationships/image" Target="../media/image50.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15.xml"/><Relationship Id="rId1" Type="http://schemas.openxmlformats.org/officeDocument/2006/relationships/video" Target="https://www.youtube.com/embed/yCUdOhiOCpc?feature=oembed"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B7B1C-E25A-9D1B-CED6-0ABE35A75440}"/>
              </a:ext>
            </a:extLst>
          </p:cNvPr>
          <p:cNvSpPr txBox="1">
            <a:spLocks/>
          </p:cNvSpPr>
          <p:nvPr/>
        </p:nvSpPr>
        <p:spPr>
          <a:xfrm>
            <a:off x="683568" y="3356992"/>
            <a:ext cx="8058150" cy="3608387"/>
          </a:xfrm>
          <a:prstGeom prst="rect">
            <a:avLst/>
          </a:prstGeom>
        </p:spPr>
        <p:txBody>
          <a:bodyPr>
            <a:normAutofit/>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b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br>
            <a: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t>INTERNATIONAL HOTEL MANAGEMENT</a:t>
            </a:r>
            <a:b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br>
            <a:b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br>
            <a:b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br>
            <a: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t>Marketing Essentials</a:t>
            </a:r>
            <a:b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br>
            <a:r>
              <a:rPr kumimoji="0" lang="en-GB" sz="2500" b="0" i="1" u="none" strike="noStrike" kern="1200" cap="none" spc="0" normalizeH="0" baseline="0" noProof="0">
                <a:ln>
                  <a:noFill/>
                </a:ln>
                <a:solidFill>
                  <a:sysClr val="window" lastClr="FFFFFF"/>
                </a:solidFill>
                <a:effectLst/>
                <a:uLnTx/>
                <a:uFillTx/>
                <a:latin typeface="Arial" panose="020B0604020202020204" pitchFamily="34" charset="0"/>
                <a:ea typeface="+mj-ea"/>
                <a:cs typeface="Arial" panose="020B0604020202020204" pitchFamily="34" charset="0"/>
              </a:rPr>
              <a:t>BMIH4005</a:t>
            </a:r>
            <a:endParaRPr kumimoji="0" lang="en-GB" sz="2500" b="0" i="0" u="none" strike="noStrike" kern="1200" cap="none" spc="0" normalizeH="0" baseline="0" noProof="0" dirty="0">
              <a:ln>
                <a:noFill/>
              </a:ln>
              <a:solidFill>
                <a:sysClr val="window" lastClr="FFFFFF"/>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756148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8AA0B-ED35-4345-8D1C-7F296568289B}"/>
              </a:ext>
            </a:extLst>
          </p:cNvPr>
          <p:cNvSpPr>
            <a:spLocks noGrp="1"/>
          </p:cNvSpPr>
          <p:nvPr>
            <p:ph type="title"/>
          </p:nvPr>
        </p:nvSpPr>
        <p:spPr>
          <a:xfrm>
            <a:off x="208625" y="1979721"/>
            <a:ext cx="8726749" cy="3863164"/>
          </a:xfrm>
        </p:spPr>
        <p:txBody>
          <a:bodyPr/>
          <a:lstStyle/>
          <a:p>
            <a:pPr marL="0" indent="0" algn="ctr">
              <a:lnSpc>
                <a:spcPct val="90000"/>
              </a:lnSpc>
              <a:buNone/>
            </a:pPr>
            <a:r>
              <a:rPr lang="en-GB" sz="3200" dirty="0">
                <a:solidFill>
                  <a:schemeClr val="bg1"/>
                </a:solidFill>
              </a:rPr>
              <a:t>Before we start</a:t>
            </a:r>
            <a:br>
              <a:rPr lang="en-GB" sz="2000" dirty="0">
                <a:solidFill>
                  <a:schemeClr val="bg1"/>
                </a:solidFill>
              </a:rPr>
            </a:br>
            <a:br>
              <a:rPr lang="en-GB" sz="2000" dirty="0">
                <a:solidFill>
                  <a:schemeClr val="bg1"/>
                </a:solidFill>
              </a:rPr>
            </a:br>
            <a:r>
              <a:rPr lang="en-GB" sz="2000" dirty="0">
                <a:solidFill>
                  <a:schemeClr val="bg1"/>
                </a:solidFill>
              </a:rPr>
              <a:t>As there are quite a few of us here, please ensure that your microphone is muted during all teaching until you are asked a question or there is a group discussion to prevent background noise.</a:t>
            </a:r>
            <a:br>
              <a:rPr lang="en-GB" sz="2000" dirty="0">
                <a:solidFill>
                  <a:schemeClr val="bg1"/>
                </a:solidFill>
              </a:rPr>
            </a:br>
            <a:br>
              <a:rPr lang="en-GB" sz="2000" dirty="0">
                <a:solidFill>
                  <a:schemeClr val="bg1"/>
                </a:solidFill>
              </a:rPr>
            </a:br>
            <a:r>
              <a:rPr lang="en-GB" sz="2000" b="1" dirty="0">
                <a:solidFill>
                  <a:srgbClr val="FF0000"/>
                </a:solidFill>
                <a:highlight>
                  <a:srgbClr val="FFFF00"/>
                </a:highlight>
              </a:rPr>
              <a:t>Your camera must be always on during lectures please.</a:t>
            </a:r>
            <a:br>
              <a:rPr lang="en-GB" sz="2000" b="1" dirty="0">
                <a:solidFill>
                  <a:srgbClr val="FF0000"/>
                </a:solidFill>
                <a:highlight>
                  <a:srgbClr val="FFFF00"/>
                </a:highlight>
              </a:rPr>
            </a:br>
            <a:br>
              <a:rPr lang="en-GB" sz="2000" dirty="0">
                <a:solidFill>
                  <a:schemeClr val="bg1"/>
                </a:solidFill>
              </a:rPr>
            </a:br>
            <a:r>
              <a:rPr lang="en-GB" sz="2000" dirty="0">
                <a:solidFill>
                  <a:schemeClr val="bg1"/>
                </a:solidFill>
              </a:rPr>
              <a:t>This and all sessions will be recorded so that you can watch it again</a:t>
            </a:r>
            <a:br>
              <a:rPr lang="en-GB" sz="2000" dirty="0">
                <a:solidFill>
                  <a:schemeClr val="bg1"/>
                </a:solidFill>
              </a:rPr>
            </a:br>
            <a:endParaRPr lang="en-GB" sz="2000" dirty="0"/>
          </a:p>
        </p:txBody>
      </p:sp>
    </p:spTree>
    <p:extLst>
      <p:ext uri="{BB962C8B-B14F-4D97-AF65-F5344CB8AC3E}">
        <p14:creationId xmlns:p14="http://schemas.microsoft.com/office/powerpoint/2010/main" val="3511822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5C90410-A19D-4002-8B73-CD616E8E0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000" y="376881"/>
            <a:ext cx="3777053" cy="580008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97F62D-3437-4632-951E-D91B1709A3B8}"/>
              </a:ext>
            </a:extLst>
          </p:cNvPr>
          <p:cNvSpPr>
            <a:spLocks noGrp="1"/>
          </p:cNvSpPr>
          <p:nvPr>
            <p:ph type="title"/>
          </p:nvPr>
        </p:nvSpPr>
        <p:spPr>
          <a:xfrm>
            <a:off x="620554" y="704088"/>
            <a:ext cx="3256415" cy="1188720"/>
          </a:xfrm>
        </p:spPr>
        <p:txBody>
          <a:bodyPr vert="horz" lIns="91440" tIns="45720" rIns="91440" bIns="45720" rtlCol="0" anchor="ctr">
            <a:normAutofit/>
          </a:bodyPr>
          <a:lstStyle/>
          <a:p>
            <a:r>
              <a:rPr lang="en-US" sz="3100">
                <a:solidFill>
                  <a:schemeClr val="bg1"/>
                </a:solidFill>
              </a:rPr>
              <a:t>Recap</a:t>
            </a:r>
          </a:p>
        </p:txBody>
      </p:sp>
      <p:sp>
        <p:nvSpPr>
          <p:cNvPr id="3" name="Content Placeholder 2">
            <a:extLst>
              <a:ext uri="{FF2B5EF4-FFF2-40B4-BE49-F238E27FC236}">
                <a16:creationId xmlns:a16="http://schemas.microsoft.com/office/drawing/2014/main" id="{F943D9E0-E74C-4410-8F52-4302FC799320}"/>
              </a:ext>
            </a:extLst>
          </p:cNvPr>
          <p:cNvSpPr>
            <a:spLocks noGrp="1"/>
          </p:cNvSpPr>
          <p:nvPr>
            <p:ph sz="half" idx="1"/>
          </p:nvPr>
        </p:nvSpPr>
        <p:spPr>
          <a:xfrm>
            <a:off x="587318" y="1625401"/>
            <a:ext cx="3256415" cy="3785616"/>
          </a:xfrm>
        </p:spPr>
        <p:txBody>
          <a:bodyPr vert="horz" lIns="91440" tIns="45720" rIns="91440" bIns="45720" rtlCol="0">
            <a:normAutofit/>
          </a:bodyPr>
          <a:lstStyle/>
          <a:p>
            <a:pPr marL="0"/>
            <a:endParaRPr lang="en-US" sz="1000" dirty="0">
              <a:solidFill>
                <a:schemeClr val="bg1"/>
              </a:solidFill>
            </a:endParaRPr>
          </a:p>
          <a:p>
            <a:pPr marL="0" indent="0">
              <a:buNone/>
            </a:pPr>
            <a:r>
              <a:rPr lang="en-US" sz="1100" b="1" dirty="0">
                <a:solidFill>
                  <a:schemeClr val="bg1"/>
                </a:solidFill>
              </a:rPr>
              <a:t>Three stages of marketing </a:t>
            </a:r>
          </a:p>
          <a:p>
            <a:pPr marL="0" indent="0">
              <a:buNone/>
            </a:pPr>
            <a:r>
              <a:rPr lang="en-US" sz="1100" dirty="0">
                <a:solidFill>
                  <a:schemeClr val="bg1"/>
                </a:solidFill>
              </a:rPr>
              <a:t>Pre encounter</a:t>
            </a:r>
          </a:p>
          <a:p>
            <a:pPr marL="0" indent="0">
              <a:buNone/>
            </a:pPr>
            <a:r>
              <a:rPr lang="en-US" sz="1100" dirty="0">
                <a:solidFill>
                  <a:schemeClr val="bg1"/>
                </a:solidFill>
              </a:rPr>
              <a:t>Encounter</a:t>
            </a:r>
          </a:p>
          <a:p>
            <a:pPr marL="0" indent="0">
              <a:buNone/>
            </a:pPr>
            <a:r>
              <a:rPr lang="en-US" sz="1100" dirty="0">
                <a:solidFill>
                  <a:schemeClr val="bg1"/>
                </a:solidFill>
              </a:rPr>
              <a:t>Post encounter</a:t>
            </a:r>
          </a:p>
          <a:p>
            <a:pPr marL="0"/>
            <a:endParaRPr lang="en-US" sz="1100" dirty="0">
              <a:solidFill>
                <a:schemeClr val="bg1"/>
              </a:solidFill>
            </a:endParaRPr>
          </a:p>
          <a:p>
            <a:pPr marL="0" indent="0">
              <a:buNone/>
            </a:pPr>
            <a:r>
              <a:rPr lang="en-US" sz="1100" b="1" dirty="0">
                <a:solidFill>
                  <a:schemeClr val="bg1"/>
                </a:solidFill>
              </a:rPr>
              <a:t>STP stands for?</a:t>
            </a:r>
          </a:p>
          <a:p>
            <a:pPr marL="0" indent="0">
              <a:buNone/>
            </a:pPr>
            <a:r>
              <a:rPr lang="en-US" sz="1100" dirty="0">
                <a:solidFill>
                  <a:schemeClr val="bg1"/>
                </a:solidFill>
              </a:rPr>
              <a:t>Segmentation/ targeting/positioning</a:t>
            </a:r>
          </a:p>
          <a:p>
            <a:pPr marL="0"/>
            <a:endParaRPr lang="en-US" sz="1100" dirty="0">
              <a:solidFill>
                <a:schemeClr val="bg1"/>
              </a:solidFill>
            </a:endParaRPr>
          </a:p>
          <a:p>
            <a:pPr marL="0" indent="0">
              <a:buNone/>
            </a:pPr>
            <a:r>
              <a:rPr lang="en-US" sz="1100" b="1" dirty="0">
                <a:solidFill>
                  <a:schemeClr val="bg1"/>
                </a:solidFill>
              </a:rPr>
              <a:t>Segmentation strategies</a:t>
            </a:r>
          </a:p>
          <a:p>
            <a:pPr marL="0" indent="0" defTabSz="685800">
              <a:spcBef>
                <a:spcPts val="750"/>
              </a:spcBef>
              <a:buNone/>
            </a:pPr>
            <a:r>
              <a:rPr lang="en-US" sz="1100" dirty="0">
                <a:solidFill>
                  <a:schemeClr val="bg1"/>
                </a:solidFill>
              </a:rPr>
              <a:t>Undifferentiated</a:t>
            </a:r>
          </a:p>
          <a:p>
            <a:pPr marL="0" indent="0" defTabSz="685800">
              <a:spcBef>
                <a:spcPts val="750"/>
              </a:spcBef>
              <a:buNone/>
            </a:pPr>
            <a:r>
              <a:rPr lang="en-US" sz="1100" dirty="0">
                <a:solidFill>
                  <a:schemeClr val="bg1"/>
                </a:solidFill>
              </a:rPr>
              <a:t>Differentiated</a:t>
            </a:r>
          </a:p>
          <a:p>
            <a:pPr marL="0" indent="0" defTabSz="685800">
              <a:spcBef>
                <a:spcPts val="750"/>
              </a:spcBef>
              <a:buNone/>
            </a:pPr>
            <a:r>
              <a:rPr lang="en-US" sz="1100" dirty="0">
                <a:solidFill>
                  <a:schemeClr val="bg1"/>
                </a:solidFill>
              </a:rPr>
              <a:t>Concentrated</a:t>
            </a:r>
          </a:p>
          <a:p>
            <a:pPr marL="0" indent="0" defTabSz="685800">
              <a:spcBef>
                <a:spcPts val="750"/>
              </a:spcBef>
              <a:buNone/>
            </a:pPr>
            <a:r>
              <a:rPr lang="en-US" sz="1100" dirty="0" err="1">
                <a:solidFill>
                  <a:schemeClr val="bg1"/>
                </a:solidFill>
              </a:rPr>
              <a:t>Customised</a:t>
            </a:r>
            <a:endParaRPr lang="en-US" sz="1100" dirty="0">
              <a:solidFill>
                <a:schemeClr val="bg1"/>
              </a:solidFill>
            </a:endParaRPr>
          </a:p>
          <a:p>
            <a:pPr marL="0"/>
            <a:endParaRPr lang="en-US" sz="1000" dirty="0">
              <a:solidFill>
                <a:schemeClr val="bg1"/>
              </a:solidFill>
            </a:endParaRPr>
          </a:p>
          <a:p>
            <a:pPr marL="0"/>
            <a:endParaRPr lang="en-US" sz="1000" dirty="0">
              <a:solidFill>
                <a:schemeClr val="bg1"/>
              </a:solidFill>
            </a:endParaRPr>
          </a:p>
        </p:txBody>
      </p:sp>
      <p:pic>
        <p:nvPicPr>
          <p:cNvPr id="9" name="Picture 8">
            <a:extLst>
              <a:ext uri="{FF2B5EF4-FFF2-40B4-BE49-F238E27FC236}">
                <a16:creationId xmlns:a16="http://schemas.microsoft.com/office/drawing/2014/main" id="{43EC28B9-EA27-ED12-7F13-A7C3E2DAFF83}"/>
              </a:ext>
            </a:extLst>
          </p:cNvPr>
          <p:cNvPicPr>
            <a:picLocks noChangeAspect="1"/>
          </p:cNvPicPr>
          <p:nvPr/>
        </p:nvPicPr>
        <p:blipFill>
          <a:blip r:embed="rId2"/>
          <a:stretch>
            <a:fillRect/>
          </a:stretch>
        </p:blipFill>
        <p:spPr>
          <a:xfrm>
            <a:off x="5554327" y="315069"/>
            <a:ext cx="2448272" cy="2209566"/>
          </a:xfrm>
          <a:prstGeom prst="rect">
            <a:avLst/>
          </a:prstGeom>
        </p:spPr>
      </p:pic>
      <p:pic>
        <p:nvPicPr>
          <p:cNvPr id="8" name="Picture 7">
            <a:extLst>
              <a:ext uri="{FF2B5EF4-FFF2-40B4-BE49-F238E27FC236}">
                <a16:creationId xmlns:a16="http://schemas.microsoft.com/office/drawing/2014/main" id="{2BC90A3A-70FA-6982-6BF5-DCCADB291FAF}"/>
              </a:ext>
            </a:extLst>
          </p:cNvPr>
          <p:cNvPicPr>
            <a:picLocks noChangeAspect="1"/>
          </p:cNvPicPr>
          <p:nvPr/>
        </p:nvPicPr>
        <p:blipFill>
          <a:blip r:embed="rId3"/>
          <a:stretch>
            <a:fillRect/>
          </a:stretch>
        </p:blipFill>
        <p:spPr>
          <a:xfrm>
            <a:off x="6566624" y="4029207"/>
            <a:ext cx="2749708" cy="1746064"/>
          </a:xfrm>
          <a:prstGeom prst="rect">
            <a:avLst/>
          </a:prstGeom>
        </p:spPr>
      </p:pic>
      <p:pic>
        <p:nvPicPr>
          <p:cNvPr id="4" name="Picture 3">
            <a:extLst>
              <a:ext uri="{FF2B5EF4-FFF2-40B4-BE49-F238E27FC236}">
                <a16:creationId xmlns:a16="http://schemas.microsoft.com/office/drawing/2014/main" id="{43A08F8C-C0DB-644E-91BC-ABAEF2F098A7}"/>
              </a:ext>
            </a:extLst>
          </p:cNvPr>
          <p:cNvPicPr>
            <a:picLocks noChangeAspect="1"/>
          </p:cNvPicPr>
          <p:nvPr/>
        </p:nvPicPr>
        <p:blipFill>
          <a:blip r:embed="rId4"/>
          <a:stretch>
            <a:fillRect/>
          </a:stretch>
        </p:blipFill>
        <p:spPr>
          <a:xfrm>
            <a:off x="4924206" y="2671985"/>
            <a:ext cx="3558447" cy="1209872"/>
          </a:xfrm>
          <a:prstGeom prst="rect">
            <a:avLst/>
          </a:prstGeom>
        </p:spPr>
      </p:pic>
      <p:pic>
        <p:nvPicPr>
          <p:cNvPr id="7" name="Picture 6">
            <a:extLst>
              <a:ext uri="{FF2B5EF4-FFF2-40B4-BE49-F238E27FC236}">
                <a16:creationId xmlns:a16="http://schemas.microsoft.com/office/drawing/2014/main" id="{83D79DDB-D1B4-E5E7-73E9-800DB3A72EE3}"/>
              </a:ext>
            </a:extLst>
          </p:cNvPr>
          <p:cNvPicPr>
            <a:picLocks noChangeAspect="1"/>
          </p:cNvPicPr>
          <p:nvPr/>
        </p:nvPicPr>
        <p:blipFill>
          <a:blip r:embed="rId5"/>
          <a:stretch>
            <a:fillRect/>
          </a:stretch>
        </p:blipFill>
        <p:spPr>
          <a:xfrm>
            <a:off x="4490039" y="3968075"/>
            <a:ext cx="2076585" cy="1957180"/>
          </a:xfrm>
          <a:prstGeom prst="rect">
            <a:avLst/>
          </a:prstGeom>
        </p:spPr>
      </p:pic>
    </p:spTree>
    <p:extLst>
      <p:ext uri="{BB962C8B-B14F-4D97-AF65-F5344CB8AC3E}">
        <p14:creationId xmlns:p14="http://schemas.microsoft.com/office/powerpoint/2010/main" val="3569190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3125382B-D5F0-42F6-9671-718676CD0249}"/>
              </a:ext>
            </a:extLst>
          </p:cNvPr>
          <p:cNvPicPr>
            <a:picLocks noGrp="1" noChangeAspect="1"/>
          </p:cNvPicPr>
          <p:nvPr>
            <p:ph idx="1"/>
          </p:nvPr>
        </p:nvPicPr>
        <p:blipFill>
          <a:blip r:embed="rId3"/>
          <a:stretch>
            <a:fillRect/>
          </a:stretch>
        </p:blipFill>
        <p:spPr>
          <a:xfrm>
            <a:off x="482600" y="1087819"/>
            <a:ext cx="8178799" cy="4682362"/>
          </a:xfrm>
          <a:prstGeom prst="rect">
            <a:avLst/>
          </a:prstGeom>
        </p:spPr>
      </p:pic>
    </p:spTree>
    <p:extLst>
      <p:ext uri="{BB962C8B-B14F-4D97-AF65-F5344CB8AC3E}">
        <p14:creationId xmlns:p14="http://schemas.microsoft.com/office/powerpoint/2010/main" val="146213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29F4FEF-3F4E-4042-8E6D-C24E201FB3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86300" y="365125"/>
            <a:ext cx="3829050" cy="831627"/>
          </a:xfrm>
        </p:spPr>
        <p:txBody>
          <a:bodyPr anchor="b">
            <a:normAutofit/>
          </a:bodyPr>
          <a:lstStyle/>
          <a:p>
            <a:r>
              <a:rPr lang="en-GB" dirty="0"/>
              <a:t>Aims For Today</a:t>
            </a:r>
          </a:p>
        </p:txBody>
      </p:sp>
      <p:pic>
        <p:nvPicPr>
          <p:cNvPr id="4" name="Picture 3">
            <a:extLst>
              <a:ext uri="{FF2B5EF4-FFF2-40B4-BE49-F238E27FC236}">
                <a16:creationId xmlns:a16="http://schemas.microsoft.com/office/drawing/2014/main" id="{71E75DB9-F89B-4D69-9B45-7291BBA69B9F}"/>
              </a:ext>
            </a:extLst>
          </p:cNvPr>
          <p:cNvPicPr>
            <a:picLocks noChangeAspect="1"/>
          </p:cNvPicPr>
          <p:nvPr/>
        </p:nvPicPr>
        <p:blipFill rotWithShape="1">
          <a:blip r:embed="rId2"/>
          <a:srcRect t="5029" r="-1" b="7315"/>
          <a:stretch/>
        </p:blipFill>
        <p:spPr>
          <a:xfrm>
            <a:off x="20" y="10"/>
            <a:ext cx="4578832" cy="4191736"/>
          </a:xfrm>
          <a:custGeom>
            <a:avLst/>
            <a:gdLst/>
            <a:ahLst/>
            <a:cxnLst/>
            <a:rect l="l" t="t" r="r" b="b"/>
            <a:pathLst>
              <a:path w="6105136" h="4191746">
                <a:moveTo>
                  <a:pt x="0" y="0"/>
                </a:moveTo>
                <a:lnTo>
                  <a:pt x="5607799" y="0"/>
                </a:lnTo>
                <a:lnTo>
                  <a:pt x="5571513" y="27327"/>
                </a:lnTo>
                <a:cubicBezTo>
                  <a:pt x="5516855" y="89886"/>
                  <a:pt x="5497833" y="180727"/>
                  <a:pt x="5456712" y="261788"/>
                </a:cubicBezTo>
                <a:cubicBezTo>
                  <a:pt x="5516289" y="304550"/>
                  <a:pt x="5587520" y="313948"/>
                  <a:pt x="5651844" y="341674"/>
                </a:cubicBezTo>
                <a:cubicBezTo>
                  <a:pt x="5718760" y="370809"/>
                  <a:pt x="5718760" y="392425"/>
                  <a:pt x="5663501" y="477009"/>
                </a:cubicBezTo>
                <a:cubicBezTo>
                  <a:pt x="5807259" y="495339"/>
                  <a:pt x="5807259" y="495339"/>
                  <a:pt x="5762794" y="628324"/>
                </a:cubicBezTo>
                <a:cubicBezTo>
                  <a:pt x="5883243" y="640542"/>
                  <a:pt x="5962676" y="703511"/>
                  <a:pt x="5981237" y="841197"/>
                </a:cubicBezTo>
                <a:cubicBezTo>
                  <a:pt x="5990305" y="907926"/>
                  <a:pt x="6044700" y="939409"/>
                  <a:pt x="6105136" y="984052"/>
                </a:cubicBezTo>
                <a:cubicBezTo>
                  <a:pt x="6030022" y="1027286"/>
                  <a:pt x="5979081" y="1117509"/>
                  <a:pt x="5891443" y="1022115"/>
                </a:cubicBezTo>
                <a:cubicBezTo>
                  <a:pt x="5859498" y="987342"/>
                  <a:pt x="5862517" y="1031513"/>
                  <a:pt x="5858202" y="1044202"/>
                </a:cubicBezTo>
                <a:cubicBezTo>
                  <a:pt x="5847842" y="1075215"/>
                  <a:pt x="5869424" y="1095893"/>
                  <a:pt x="5883673" y="1119387"/>
                </a:cubicBezTo>
                <a:cubicBezTo>
                  <a:pt x="5897486" y="1142885"/>
                  <a:pt x="5913893" y="1167789"/>
                  <a:pt x="5917778" y="1194108"/>
                </a:cubicBezTo>
                <a:cubicBezTo>
                  <a:pt x="5920365" y="1212434"/>
                  <a:pt x="5907848" y="1239216"/>
                  <a:pt x="5894034" y="1252846"/>
                </a:cubicBezTo>
                <a:cubicBezTo>
                  <a:pt x="5821506" y="1324743"/>
                  <a:pt x="5864677" y="1486396"/>
                  <a:pt x="5727393" y="1507074"/>
                </a:cubicBezTo>
                <a:cubicBezTo>
                  <a:pt x="5665659" y="1516469"/>
                  <a:pt x="5635872" y="1575680"/>
                  <a:pt x="5590543" y="1608104"/>
                </a:cubicBezTo>
                <a:cubicBezTo>
                  <a:pt x="5432970" y="1721355"/>
                  <a:pt x="5327632" y="1867030"/>
                  <a:pt x="5278850" y="2067214"/>
                </a:cubicBezTo>
                <a:cubicBezTo>
                  <a:pt x="5265468" y="2122664"/>
                  <a:pt x="5214092" y="2167309"/>
                  <a:pt x="5180851" y="2216179"/>
                </a:cubicBezTo>
                <a:cubicBezTo>
                  <a:pt x="5196826" y="2251892"/>
                  <a:pt x="5284029" y="2174826"/>
                  <a:pt x="5253380" y="2268808"/>
                </a:cubicBezTo>
                <a:cubicBezTo>
                  <a:pt x="5230067" y="2339298"/>
                  <a:pt x="5170490" y="2383001"/>
                  <a:pt x="5114368" y="2424825"/>
                </a:cubicBezTo>
                <a:cubicBezTo>
                  <a:pt x="5050475" y="2472284"/>
                  <a:pt x="4979676" y="2510347"/>
                  <a:pt x="4950749" y="2598221"/>
                </a:cubicBezTo>
                <a:cubicBezTo>
                  <a:pt x="4944706" y="2617020"/>
                  <a:pt x="4925279" y="2636755"/>
                  <a:pt x="4908013" y="2644276"/>
                </a:cubicBezTo>
                <a:cubicBezTo>
                  <a:pt x="4007468" y="4190779"/>
                  <a:pt x="1790648" y="4201115"/>
                  <a:pt x="1535079" y="4190306"/>
                </a:cubicBezTo>
                <a:cubicBezTo>
                  <a:pt x="1225543" y="4176680"/>
                  <a:pt x="932844" y="4081285"/>
                  <a:pt x="645760" y="3962397"/>
                </a:cubicBezTo>
                <a:cubicBezTo>
                  <a:pt x="524448" y="3912117"/>
                  <a:pt x="411775" y="3840689"/>
                  <a:pt x="293915" y="3785239"/>
                </a:cubicBezTo>
                <a:cubicBezTo>
                  <a:pt x="212539" y="3746940"/>
                  <a:pt x="140444" y="3691254"/>
                  <a:pt x="68403" y="3637448"/>
                </a:cubicBezTo>
                <a:lnTo>
                  <a:pt x="0" y="3589272"/>
                </a:lnTo>
                <a:close/>
              </a:path>
            </a:pathLst>
          </a:custGeom>
        </p:spPr>
      </p:pic>
      <p:pic>
        <p:nvPicPr>
          <p:cNvPr id="6" name="Picture 5">
            <a:extLst>
              <a:ext uri="{FF2B5EF4-FFF2-40B4-BE49-F238E27FC236}">
                <a16:creationId xmlns:a16="http://schemas.microsoft.com/office/drawing/2014/main" id="{D7A3A085-0321-4506-9CFE-1EC0E4A1AE96}"/>
              </a:ext>
            </a:extLst>
          </p:cNvPr>
          <p:cNvPicPr>
            <a:picLocks noChangeAspect="1"/>
          </p:cNvPicPr>
          <p:nvPr/>
        </p:nvPicPr>
        <p:blipFill rotWithShape="1">
          <a:blip r:embed="rId3"/>
          <a:srcRect l="28840" r="1" b="1"/>
          <a:stretch/>
        </p:blipFill>
        <p:spPr>
          <a:xfrm>
            <a:off x="346815" y="4304418"/>
            <a:ext cx="4060587" cy="2553582"/>
          </a:xfrm>
          <a:custGeom>
            <a:avLst/>
            <a:gdLst/>
            <a:ahLst/>
            <a:cxnLst/>
            <a:rect l="l" t="t" r="r" b="b"/>
            <a:pathLst>
              <a:path w="5414116" h="2553582">
                <a:moveTo>
                  <a:pt x="158526" y="1316979"/>
                </a:moveTo>
                <a:lnTo>
                  <a:pt x="156754" y="1330318"/>
                </a:lnTo>
                <a:lnTo>
                  <a:pt x="150357" y="1343402"/>
                </a:lnTo>
                <a:cubicBezTo>
                  <a:pt x="148595" y="1346671"/>
                  <a:pt x="147784" y="1347597"/>
                  <a:pt x="148224" y="1345403"/>
                </a:cubicBezTo>
                <a:cubicBezTo>
                  <a:pt x="148536" y="1343890"/>
                  <a:pt x="150150" y="1339188"/>
                  <a:pt x="152759" y="1332109"/>
                </a:cubicBezTo>
                <a:close/>
                <a:moveTo>
                  <a:pt x="183999" y="1247985"/>
                </a:moveTo>
                <a:lnTo>
                  <a:pt x="185425" y="1249095"/>
                </a:lnTo>
                <a:lnTo>
                  <a:pt x="177909" y="1267545"/>
                </a:lnTo>
                <a:cubicBezTo>
                  <a:pt x="172543" y="1280910"/>
                  <a:pt x="167559" y="1293511"/>
                  <a:pt x="163267" y="1304542"/>
                </a:cubicBezTo>
                <a:lnTo>
                  <a:pt x="158526" y="1316979"/>
                </a:lnTo>
                <a:lnTo>
                  <a:pt x="160096" y="1305161"/>
                </a:lnTo>
                <a:cubicBezTo>
                  <a:pt x="166154" y="1273946"/>
                  <a:pt x="174799" y="1251295"/>
                  <a:pt x="183999" y="1247985"/>
                </a:cubicBezTo>
                <a:close/>
                <a:moveTo>
                  <a:pt x="2747400" y="406"/>
                </a:moveTo>
                <a:cubicBezTo>
                  <a:pt x="3035071" y="-4281"/>
                  <a:pt x="3341945" y="31161"/>
                  <a:pt x="3649095" y="133697"/>
                </a:cubicBezTo>
                <a:cubicBezTo>
                  <a:pt x="3849864" y="200721"/>
                  <a:pt x="4603144" y="576730"/>
                  <a:pt x="4698157" y="641897"/>
                </a:cubicBezTo>
                <a:cubicBezTo>
                  <a:pt x="4795794" y="709015"/>
                  <a:pt x="4865356" y="805949"/>
                  <a:pt x="4969229" y="864848"/>
                </a:cubicBezTo>
                <a:cubicBezTo>
                  <a:pt x="5024230" y="895855"/>
                  <a:pt x="5072076" y="940214"/>
                  <a:pt x="5031717" y="1024948"/>
                </a:cubicBezTo>
                <a:cubicBezTo>
                  <a:pt x="5020170" y="1048963"/>
                  <a:pt x="5029183" y="1072811"/>
                  <a:pt x="5057014" y="1071682"/>
                </a:cubicBezTo>
                <a:cubicBezTo>
                  <a:pt x="5109680" y="1069387"/>
                  <a:pt x="5118666" y="1110271"/>
                  <a:pt x="5135838" y="1143392"/>
                </a:cubicBezTo>
                <a:cubicBezTo>
                  <a:pt x="5166252" y="1202027"/>
                  <a:pt x="5193622" y="1263285"/>
                  <a:pt x="5266156" y="1289064"/>
                </a:cubicBezTo>
                <a:cubicBezTo>
                  <a:pt x="5238324" y="1323279"/>
                  <a:pt x="5215649" y="1311585"/>
                  <a:pt x="5195858" y="1298567"/>
                </a:cubicBezTo>
                <a:cubicBezTo>
                  <a:pt x="5143669" y="1263879"/>
                  <a:pt x="5093474" y="1226987"/>
                  <a:pt x="5041179" y="1192607"/>
                </a:cubicBezTo>
                <a:cubicBezTo>
                  <a:pt x="5007224" y="1170236"/>
                  <a:pt x="4975133" y="1142623"/>
                  <a:pt x="4918135" y="1145234"/>
                </a:cubicBezTo>
                <a:cubicBezTo>
                  <a:pt x="4935797" y="1231274"/>
                  <a:pt x="5007025" y="1262427"/>
                  <a:pt x="5060171" y="1300349"/>
                </a:cubicBezTo>
                <a:cubicBezTo>
                  <a:pt x="5126536" y="1347737"/>
                  <a:pt x="5152263" y="1413621"/>
                  <a:pt x="5184421" y="1487704"/>
                </a:cubicBezTo>
                <a:cubicBezTo>
                  <a:pt x="5122415" y="1489134"/>
                  <a:pt x="5103753" y="1435610"/>
                  <a:pt x="5058648" y="1427657"/>
                </a:cubicBezTo>
                <a:cubicBezTo>
                  <a:pt x="5053296" y="1435084"/>
                  <a:pt x="5045346" y="1445577"/>
                  <a:pt x="5045794" y="1446015"/>
                </a:cubicBezTo>
                <a:cubicBezTo>
                  <a:pt x="5106451" y="1496737"/>
                  <a:pt x="5117537" y="1568193"/>
                  <a:pt x="5101767" y="1647359"/>
                </a:cubicBezTo>
                <a:cubicBezTo>
                  <a:pt x="5093584" y="1688209"/>
                  <a:pt x="5115626" y="1706770"/>
                  <a:pt x="5135030" y="1731061"/>
                </a:cubicBezTo>
                <a:cubicBezTo>
                  <a:pt x="5203090" y="1816944"/>
                  <a:pt x="5278566" y="1897224"/>
                  <a:pt x="5321944" y="2003361"/>
                </a:cubicBezTo>
                <a:cubicBezTo>
                  <a:pt x="5239878" y="1971324"/>
                  <a:pt x="5191106" y="1897335"/>
                  <a:pt x="5107240" y="1850840"/>
                </a:cubicBezTo>
                <a:cubicBezTo>
                  <a:pt x="5146549" y="1965041"/>
                  <a:pt x="5224816" y="2036621"/>
                  <a:pt x="5290952" y="2116036"/>
                </a:cubicBezTo>
                <a:cubicBezTo>
                  <a:pt x="5321198" y="2152238"/>
                  <a:pt x="5345753" y="2195120"/>
                  <a:pt x="5388446" y="2220887"/>
                </a:cubicBezTo>
                <a:cubicBezTo>
                  <a:pt x="5403552" y="2230128"/>
                  <a:pt x="5428090" y="2247608"/>
                  <a:pt x="5403992" y="2273010"/>
                </a:cubicBezTo>
                <a:cubicBezTo>
                  <a:pt x="5383871" y="2294002"/>
                  <a:pt x="5363583" y="2281535"/>
                  <a:pt x="5345240" y="2269525"/>
                </a:cubicBezTo>
                <a:cubicBezTo>
                  <a:pt x="5301305" y="2240459"/>
                  <a:pt x="5249677" y="2227961"/>
                  <a:pt x="5181971" y="2212341"/>
                </a:cubicBezTo>
                <a:cubicBezTo>
                  <a:pt x="5210776" y="2304349"/>
                  <a:pt x="5323140" y="2305426"/>
                  <a:pt x="5342451" y="2399541"/>
                </a:cubicBezTo>
                <a:cubicBezTo>
                  <a:pt x="5276493" y="2399374"/>
                  <a:pt x="5240279" y="2358756"/>
                  <a:pt x="5193127" y="2341296"/>
                </a:cubicBezTo>
                <a:cubicBezTo>
                  <a:pt x="5150483" y="2325566"/>
                  <a:pt x="5134316" y="2337131"/>
                  <a:pt x="5128778" y="2384953"/>
                </a:cubicBezTo>
                <a:cubicBezTo>
                  <a:pt x="5120098" y="2459440"/>
                  <a:pt x="5082689" y="2490060"/>
                  <a:pt x="5024779" y="2455361"/>
                </a:cubicBezTo>
                <a:cubicBezTo>
                  <a:pt x="4971160" y="2423009"/>
                  <a:pt x="4955618" y="2448088"/>
                  <a:pt x="4957119" y="2492221"/>
                </a:cubicBezTo>
                <a:cubicBezTo>
                  <a:pt x="4957659" y="2508307"/>
                  <a:pt x="4955422" y="2522819"/>
                  <a:pt x="4951208" y="2536243"/>
                </a:cubicBezTo>
                <a:lnTo>
                  <a:pt x="4942986" y="2553582"/>
                </a:lnTo>
                <a:lnTo>
                  <a:pt x="0" y="2553582"/>
                </a:lnTo>
                <a:lnTo>
                  <a:pt x="10415" y="2540282"/>
                </a:lnTo>
                <a:cubicBezTo>
                  <a:pt x="21321" y="2529317"/>
                  <a:pt x="34083" y="2520126"/>
                  <a:pt x="50390" y="2514109"/>
                </a:cubicBezTo>
                <a:cubicBezTo>
                  <a:pt x="60150" y="2510393"/>
                  <a:pt x="69288" y="2504190"/>
                  <a:pt x="78593" y="2498362"/>
                </a:cubicBezTo>
                <a:cubicBezTo>
                  <a:pt x="79663" y="2490260"/>
                  <a:pt x="77016" y="2483287"/>
                  <a:pt x="68604" y="2478966"/>
                </a:cubicBezTo>
                <a:cubicBezTo>
                  <a:pt x="15119" y="2451323"/>
                  <a:pt x="33815" y="2412284"/>
                  <a:pt x="51592" y="2367344"/>
                </a:cubicBezTo>
                <a:cubicBezTo>
                  <a:pt x="73482" y="2311677"/>
                  <a:pt x="117178" y="2293901"/>
                  <a:pt x="167239" y="2281968"/>
                </a:cubicBezTo>
                <a:cubicBezTo>
                  <a:pt x="184333" y="2277976"/>
                  <a:pt x="204809" y="2283134"/>
                  <a:pt x="218700" y="2261009"/>
                </a:cubicBezTo>
                <a:cubicBezTo>
                  <a:pt x="202945" y="2233233"/>
                  <a:pt x="167661" y="2244301"/>
                  <a:pt x="144260" y="2232104"/>
                </a:cubicBezTo>
                <a:cubicBezTo>
                  <a:pt x="124982" y="2221882"/>
                  <a:pt x="89225" y="2216464"/>
                  <a:pt x="132450" y="2182200"/>
                </a:cubicBezTo>
                <a:cubicBezTo>
                  <a:pt x="145069" y="2172139"/>
                  <a:pt x="138401" y="2161211"/>
                  <a:pt x="128269" y="2157485"/>
                </a:cubicBezTo>
                <a:cubicBezTo>
                  <a:pt x="45771" y="2128357"/>
                  <a:pt x="114856" y="2054401"/>
                  <a:pt x="102768" y="2004430"/>
                </a:cubicBezTo>
                <a:cubicBezTo>
                  <a:pt x="99143" y="1990876"/>
                  <a:pt x="114661" y="1971808"/>
                  <a:pt x="128485" y="1969383"/>
                </a:cubicBezTo>
                <a:cubicBezTo>
                  <a:pt x="216478" y="1953355"/>
                  <a:pt x="255260" y="1875600"/>
                  <a:pt x="316632" y="1814867"/>
                </a:cubicBezTo>
                <a:cubicBezTo>
                  <a:pt x="286607" y="1778049"/>
                  <a:pt x="240843" y="1760915"/>
                  <a:pt x="204084" y="1732869"/>
                </a:cubicBezTo>
                <a:cubicBezTo>
                  <a:pt x="165873" y="1703815"/>
                  <a:pt x="170805" y="1689937"/>
                  <a:pt x="227085" y="1644378"/>
                </a:cubicBezTo>
                <a:cubicBezTo>
                  <a:pt x="135002" y="1609983"/>
                  <a:pt x="135002" y="1609983"/>
                  <a:pt x="194840" y="1531510"/>
                </a:cubicBezTo>
                <a:cubicBezTo>
                  <a:pt x="155738" y="1518118"/>
                  <a:pt x="147268" y="1431235"/>
                  <a:pt x="153201" y="1357062"/>
                </a:cubicBezTo>
                <a:lnTo>
                  <a:pt x="156754" y="1330318"/>
                </a:lnTo>
                <a:lnTo>
                  <a:pt x="158203" y="1327353"/>
                </a:lnTo>
                <a:cubicBezTo>
                  <a:pt x="164944" y="1313010"/>
                  <a:pt x="174305" y="1292418"/>
                  <a:pt x="183908" y="1271808"/>
                </a:cubicBezTo>
                <a:lnTo>
                  <a:pt x="192178" y="1254359"/>
                </a:lnTo>
                <a:lnTo>
                  <a:pt x="197963" y="1258870"/>
                </a:lnTo>
                <a:cubicBezTo>
                  <a:pt x="201319" y="1265759"/>
                  <a:pt x="204343" y="1269123"/>
                  <a:pt x="207082" y="1270177"/>
                </a:cubicBezTo>
                <a:cubicBezTo>
                  <a:pt x="215301" y="1273335"/>
                  <a:pt x="220953" y="1255680"/>
                  <a:pt x="225258" y="1249926"/>
                </a:cubicBezTo>
                <a:cubicBezTo>
                  <a:pt x="239225" y="1231830"/>
                  <a:pt x="229470" y="1215162"/>
                  <a:pt x="225383" y="1197822"/>
                </a:cubicBezTo>
                <a:cubicBezTo>
                  <a:pt x="223809" y="1191435"/>
                  <a:pt x="212069" y="1213060"/>
                  <a:pt x="198195" y="1241661"/>
                </a:cubicBezTo>
                <a:lnTo>
                  <a:pt x="192178" y="1254359"/>
                </a:lnTo>
                <a:lnTo>
                  <a:pt x="185425" y="1249095"/>
                </a:lnTo>
                <a:lnTo>
                  <a:pt x="194847" y="1225969"/>
                </a:lnTo>
                <a:cubicBezTo>
                  <a:pt x="218144" y="1169629"/>
                  <a:pt x="242658" y="1113997"/>
                  <a:pt x="248781" y="1110761"/>
                </a:cubicBezTo>
                <a:cubicBezTo>
                  <a:pt x="313786" y="1076283"/>
                  <a:pt x="321395" y="965784"/>
                  <a:pt x="418181" y="974220"/>
                </a:cubicBezTo>
                <a:cubicBezTo>
                  <a:pt x="461819" y="977818"/>
                  <a:pt x="495215" y="944914"/>
                  <a:pt x="532987" y="931088"/>
                </a:cubicBezTo>
                <a:cubicBezTo>
                  <a:pt x="664440" y="883526"/>
                  <a:pt x="768295" y="806734"/>
                  <a:pt x="846702" y="686183"/>
                </a:cubicBezTo>
                <a:cubicBezTo>
                  <a:pt x="868484" y="652881"/>
                  <a:pt x="913166" y="632329"/>
                  <a:pt x="946487" y="606427"/>
                </a:cubicBezTo>
                <a:cubicBezTo>
                  <a:pt x="943857" y="580742"/>
                  <a:pt x="867909" y="616319"/>
                  <a:pt x="909859" y="561037"/>
                </a:cubicBezTo>
                <a:cubicBezTo>
                  <a:pt x="941546" y="519374"/>
                  <a:pt x="991572" y="500749"/>
                  <a:pt x="1038549" y="483076"/>
                </a:cubicBezTo>
                <a:cubicBezTo>
                  <a:pt x="1092404" y="463016"/>
                  <a:pt x="1148626" y="449861"/>
                  <a:pt x="1187871" y="397948"/>
                </a:cubicBezTo>
                <a:cubicBezTo>
                  <a:pt x="1194206" y="389666"/>
                  <a:pt x="1884389" y="14461"/>
                  <a:pt x="2747400" y="406"/>
                </a:cubicBezTo>
                <a:close/>
              </a:path>
            </a:pathLst>
          </a:custGeom>
        </p:spPr>
      </p:pic>
      <p:sp>
        <p:nvSpPr>
          <p:cNvPr id="3" name="Content Placeholder 2"/>
          <p:cNvSpPr>
            <a:spLocks noGrp="1"/>
          </p:cNvSpPr>
          <p:nvPr>
            <p:ph idx="1"/>
          </p:nvPr>
        </p:nvSpPr>
        <p:spPr>
          <a:xfrm>
            <a:off x="4736600" y="1412776"/>
            <a:ext cx="3829050" cy="4896544"/>
          </a:xfrm>
        </p:spPr>
        <p:txBody>
          <a:bodyPr>
            <a:normAutofit/>
          </a:bodyPr>
          <a:lstStyle/>
          <a:p>
            <a:pPr marL="0" indent="0">
              <a:buNone/>
            </a:pPr>
            <a:endParaRPr lang="en-GB" sz="1600" dirty="0"/>
          </a:p>
          <a:p>
            <a:pPr marL="0" indent="0">
              <a:buNone/>
            </a:pPr>
            <a:r>
              <a:rPr lang="en-GB" sz="2400" dirty="0"/>
              <a:t>What is Social Media/Digital Marketing</a:t>
            </a:r>
          </a:p>
          <a:p>
            <a:pPr marL="0" indent="0">
              <a:buNone/>
            </a:pPr>
            <a:endParaRPr lang="en-GB" sz="2400" dirty="0"/>
          </a:p>
          <a:p>
            <a:pPr marL="0" indent="0">
              <a:buNone/>
            </a:pPr>
            <a:r>
              <a:rPr lang="en-GB" sz="2400" dirty="0"/>
              <a:t>What affect does it have on Hotels and Hospitality Industry?</a:t>
            </a:r>
          </a:p>
          <a:p>
            <a:pPr marL="0" indent="0">
              <a:buNone/>
            </a:pPr>
            <a:endParaRPr lang="en-GB" sz="2400" dirty="0"/>
          </a:p>
          <a:p>
            <a:pPr marL="0" indent="0">
              <a:buNone/>
            </a:pPr>
            <a:r>
              <a:rPr lang="en-GB" sz="2400" dirty="0"/>
              <a:t>Communication &amp; promotional Mix </a:t>
            </a:r>
          </a:p>
          <a:p>
            <a:pPr marL="0" indent="0">
              <a:buNone/>
            </a:pPr>
            <a:endParaRPr lang="en-GB" sz="2400" dirty="0"/>
          </a:p>
          <a:p>
            <a:pPr marL="0" indent="0">
              <a:buNone/>
            </a:pPr>
            <a:r>
              <a:rPr lang="en-GB" sz="2400" dirty="0"/>
              <a:t> </a:t>
            </a:r>
          </a:p>
          <a:p>
            <a:pPr marL="0" indent="0">
              <a:buNone/>
            </a:pPr>
            <a:endParaRPr lang="en-GB" sz="2400" dirty="0"/>
          </a:p>
          <a:p>
            <a:pPr marL="0" indent="0">
              <a:buNone/>
            </a:pPr>
            <a:endParaRPr lang="en-GB" sz="1600" dirty="0"/>
          </a:p>
        </p:txBody>
      </p:sp>
    </p:spTree>
    <p:extLst>
      <p:ext uri="{BB962C8B-B14F-4D97-AF65-F5344CB8AC3E}">
        <p14:creationId xmlns:p14="http://schemas.microsoft.com/office/powerpoint/2010/main" val="4228389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CFCEA-F23E-45F1-B357-6DB2D8228D3A}"/>
              </a:ext>
            </a:extLst>
          </p:cNvPr>
          <p:cNvSpPr>
            <a:spLocks noGrp="1"/>
          </p:cNvSpPr>
          <p:nvPr>
            <p:ph type="title"/>
          </p:nvPr>
        </p:nvSpPr>
        <p:spPr>
          <a:xfrm>
            <a:off x="74753" y="303415"/>
            <a:ext cx="3159843" cy="1066593"/>
          </a:xfrm>
        </p:spPr>
        <p:txBody>
          <a:bodyPr>
            <a:normAutofit/>
          </a:bodyPr>
          <a:lstStyle/>
          <a:p>
            <a:r>
              <a:rPr lang="en-GB" sz="2400" b="1" dirty="0"/>
              <a:t>Communications Mix</a:t>
            </a:r>
            <a:br>
              <a:rPr lang="en-GB" sz="2400" b="1" dirty="0"/>
            </a:br>
            <a:r>
              <a:rPr lang="en-GB" sz="2400" b="1" dirty="0"/>
              <a:t> </a:t>
            </a:r>
          </a:p>
        </p:txBody>
      </p:sp>
      <p:sp>
        <p:nvSpPr>
          <p:cNvPr id="3" name="Content Placeholder 2">
            <a:extLst>
              <a:ext uri="{FF2B5EF4-FFF2-40B4-BE49-F238E27FC236}">
                <a16:creationId xmlns:a16="http://schemas.microsoft.com/office/drawing/2014/main" id="{C11B9CAA-56B5-4448-AEF0-87B04CEC4AF2}"/>
              </a:ext>
            </a:extLst>
          </p:cNvPr>
          <p:cNvSpPr>
            <a:spLocks noGrp="1"/>
          </p:cNvSpPr>
          <p:nvPr>
            <p:ph idx="1"/>
          </p:nvPr>
        </p:nvSpPr>
        <p:spPr>
          <a:xfrm>
            <a:off x="109023" y="836712"/>
            <a:ext cx="3284550" cy="4937547"/>
          </a:xfrm>
        </p:spPr>
        <p:txBody>
          <a:bodyPr>
            <a:normAutofit/>
          </a:bodyPr>
          <a:lstStyle/>
          <a:p>
            <a:pPr marL="0" indent="0">
              <a:buNone/>
            </a:pPr>
            <a:r>
              <a:rPr lang="en-GB" sz="1600" b="0" i="0" dirty="0">
                <a:solidFill>
                  <a:srgbClr val="292929"/>
                </a:solidFill>
                <a:effectLst/>
              </a:rPr>
              <a:t>A company’s overall marketing communication strategy is called the “Communications” or “Promotional” mix.</a:t>
            </a:r>
          </a:p>
          <a:p>
            <a:pPr marL="0" indent="0">
              <a:buNone/>
            </a:pPr>
            <a:br>
              <a:rPr lang="en-GB" sz="1600" dirty="0"/>
            </a:br>
            <a:r>
              <a:rPr lang="en-GB" sz="1600" b="0" i="0" dirty="0">
                <a:solidFill>
                  <a:srgbClr val="292929"/>
                </a:solidFill>
                <a:effectLst/>
              </a:rPr>
              <a:t>“The specific blend of advertising, public relations, personal selling, and direct-marketing tools that the company uses to persuasively communicate customer value and build customer relationships.”</a:t>
            </a:r>
            <a:r>
              <a:rPr lang="en-GB" sz="1600" dirty="0"/>
              <a:t> (</a:t>
            </a:r>
            <a:r>
              <a:rPr lang="en-GB" sz="1600" dirty="0">
                <a:solidFill>
                  <a:srgbClr val="292929"/>
                </a:solidFill>
              </a:rPr>
              <a:t>Kotler &amp; Armstrong, 2018) </a:t>
            </a:r>
            <a:endParaRPr lang="en-GB" sz="1600" dirty="0"/>
          </a:p>
          <a:p>
            <a:pPr marL="0" indent="0">
              <a:buNone/>
            </a:pPr>
            <a:r>
              <a:rPr lang="en-GB" sz="1600" dirty="0"/>
              <a:t>In the era of mass communications and emerging mobile technologies, an organization must build an adequate mix of marketing communications </a:t>
            </a:r>
            <a:r>
              <a:rPr lang="en-GB" sz="1600" b="0" i="0" dirty="0">
                <a:solidFill>
                  <a:srgbClr val="000000"/>
                </a:solidFill>
                <a:effectLst/>
              </a:rPr>
              <a:t>(Todorova, 2015)</a:t>
            </a:r>
          </a:p>
          <a:p>
            <a:pPr marL="0" indent="0">
              <a:buNone/>
            </a:pPr>
            <a:endParaRPr lang="en-GB" sz="1600" dirty="0"/>
          </a:p>
        </p:txBody>
      </p:sp>
      <p:sp>
        <p:nvSpPr>
          <p:cNvPr id="9"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B65F7F53-EAEC-AFAD-9AE6-6C3212E4DE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1786827"/>
            <a:ext cx="4730638" cy="3284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3266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B8C45-46DB-45A4-969F-2B0AF879A731}"/>
              </a:ext>
            </a:extLst>
          </p:cNvPr>
          <p:cNvSpPr>
            <a:spLocks noGrp="1"/>
          </p:cNvSpPr>
          <p:nvPr>
            <p:ph type="title"/>
          </p:nvPr>
        </p:nvSpPr>
        <p:spPr>
          <a:xfrm>
            <a:off x="457200" y="274638"/>
            <a:ext cx="3610744" cy="1143000"/>
          </a:xfrm>
        </p:spPr>
        <p:txBody>
          <a:bodyPr anchor="ctr">
            <a:normAutofit/>
          </a:bodyPr>
          <a:lstStyle/>
          <a:p>
            <a:r>
              <a:rPr lang="en-GB" sz="2800" b="1" dirty="0">
                <a:solidFill>
                  <a:schemeClr val="tx2"/>
                </a:solidFill>
              </a:rPr>
              <a:t>Channels &amp; Vehicles</a:t>
            </a:r>
          </a:p>
        </p:txBody>
      </p:sp>
      <p:sp>
        <p:nvSpPr>
          <p:cNvPr id="3" name="Content Placeholder 2">
            <a:extLst>
              <a:ext uri="{FF2B5EF4-FFF2-40B4-BE49-F238E27FC236}">
                <a16:creationId xmlns:a16="http://schemas.microsoft.com/office/drawing/2014/main" id="{C2D84CD7-ECD5-4E3F-B661-4F61489483E1}"/>
              </a:ext>
            </a:extLst>
          </p:cNvPr>
          <p:cNvSpPr>
            <a:spLocks noGrp="1"/>
          </p:cNvSpPr>
          <p:nvPr>
            <p:ph sz="half" idx="1"/>
          </p:nvPr>
        </p:nvSpPr>
        <p:spPr>
          <a:xfrm>
            <a:off x="4290120" y="274638"/>
            <a:ext cx="4853880" cy="5314603"/>
          </a:xfrm>
        </p:spPr>
        <p:txBody>
          <a:bodyPr>
            <a:normAutofit lnSpcReduction="10000"/>
          </a:bodyPr>
          <a:lstStyle/>
          <a:p>
            <a:pPr marL="0" indent="0">
              <a:lnSpc>
                <a:spcPct val="90000"/>
              </a:lnSpc>
              <a:buNone/>
            </a:pPr>
            <a:r>
              <a:rPr lang="en-GB" sz="1600" dirty="0"/>
              <a:t>If you think of your marketing plan, and the message that you would want to communicate to current and future guests, how many different channels could we use to share that message?</a:t>
            </a:r>
          </a:p>
          <a:p>
            <a:pPr marL="0" indent="0">
              <a:lnSpc>
                <a:spcPct val="90000"/>
              </a:lnSpc>
              <a:buNone/>
            </a:pPr>
            <a:r>
              <a:rPr lang="en-US" sz="1600" b="1" i="1" dirty="0">
                <a:solidFill>
                  <a:schemeClr val="tx2"/>
                </a:solidFill>
              </a:rPr>
              <a:t>Word of mouth</a:t>
            </a:r>
          </a:p>
          <a:p>
            <a:pPr marL="0" indent="0">
              <a:lnSpc>
                <a:spcPct val="90000"/>
              </a:lnSpc>
              <a:buNone/>
            </a:pPr>
            <a:r>
              <a:rPr lang="en-US" sz="1600" b="1" i="1" dirty="0">
                <a:solidFill>
                  <a:schemeClr val="tx2"/>
                </a:solidFill>
              </a:rPr>
              <a:t>TV</a:t>
            </a:r>
          </a:p>
          <a:p>
            <a:pPr marL="0" indent="0">
              <a:lnSpc>
                <a:spcPct val="90000"/>
              </a:lnSpc>
              <a:buNone/>
            </a:pPr>
            <a:r>
              <a:rPr lang="en-US" sz="1600" b="1" i="1" dirty="0">
                <a:solidFill>
                  <a:schemeClr val="tx2"/>
                </a:solidFill>
              </a:rPr>
              <a:t>Newspaper/Magazine</a:t>
            </a:r>
          </a:p>
          <a:p>
            <a:pPr marL="0" indent="0">
              <a:lnSpc>
                <a:spcPct val="90000"/>
              </a:lnSpc>
              <a:buNone/>
            </a:pPr>
            <a:r>
              <a:rPr lang="en-US" sz="1600" b="1" i="1" dirty="0">
                <a:solidFill>
                  <a:schemeClr val="tx2"/>
                </a:solidFill>
              </a:rPr>
              <a:t>Radio</a:t>
            </a:r>
          </a:p>
          <a:p>
            <a:pPr marL="0" indent="0">
              <a:lnSpc>
                <a:spcPct val="90000"/>
              </a:lnSpc>
              <a:buNone/>
            </a:pPr>
            <a:r>
              <a:rPr lang="en-US" sz="1600" b="1" i="1" dirty="0">
                <a:solidFill>
                  <a:schemeClr val="tx2"/>
                </a:solidFill>
              </a:rPr>
              <a:t>Signage</a:t>
            </a:r>
          </a:p>
          <a:p>
            <a:pPr marL="0" indent="0">
              <a:lnSpc>
                <a:spcPct val="90000"/>
              </a:lnSpc>
              <a:buNone/>
            </a:pPr>
            <a:r>
              <a:rPr lang="en-US" sz="1600" b="1" i="1" dirty="0">
                <a:solidFill>
                  <a:schemeClr val="tx2"/>
                </a:solidFill>
              </a:rPr>
              <a:t>Internet</a:t>
            </a:r>
          </a:p>
          <a:p>
            <a:pPr marL="0" indent="0">
              <a:lnSpc>
                <a:spcPct val="90000"/>
              </a:lnSpc>
              <a:buNone/>
            </a:pPr>
            <a:r>
              <a:rPr lang="en-US" sz="1600" b="1" i="1" dirty="0">
                <a:solidFill>
                  <a:schemeClr val="tx2"/>
                </a:solidFill>
              </a:rPr>
              <a:t>Direct mail</a:t>
            </a:r>
          </a:p>
          <a:p>
            <a:pPr marL="0" indent="0">
              <a:lnSpc>
                <a:spcPct val="90000"/>
              </a:lnSpc>
              <a:buNone/>
            </a:pPr>
            <a:r>
              <a:rPr lang="en-US" sz="1600" b="1" i="1" dirty="0">
                <a:solidFill>
                  <a:schemeClr val="tx2"/>
                </a:solidFill>
              </a:rPr>
              <a:t>Telephone.</a:t>
            </a:r>
          </a:p>
          <a:p>
            <a:pPr marL="0" indent="0">
              <a:lnSpc>
                <a:spcPct val="90000"/>
              </a:lnSpc>
              <a:buNone/>
            </a:pPr>
            <a:r>
              <a:rPr lang="en-US" sz="1300" dirty="0"/>
              <a:t>What vehicles could we use?</a:t>
            </a:r>
          </a:p>
          <a:p>
            <a:pPr marL="0" indent="0">
              <a:lnSpc>
                <a:spcPct val="90000"/>
              </a:lnSpc>
              <a:buNone/>
            </a:pPr>
            <a:r>
              <a:rPr lang="en-US" sz="1600" b="1" i="1" dirty="0">
                <a:solidFill>
                  <a:schemeClr val="tx2"/>
                </a:solidFill>
              </a:rPr>
              <a:t>TV</a:t>
            </a:r>
          </a:p>
          <a:p>
            <a:pPr marL="0" indent="0">
              <a:lnSpc>
                <a:spcPct val="90000"/>
              </a:lnSpc>
              <a:buNone/>
            </a:pPr>
            <a:r>
              <a:rPr lang="en-US" sz="1600" b="1" i="1" dirty="0">
                <a:solidFill>
                  <a:schemeClr val="tx2"/>
                </a:solidFill>
              </a:rPr>
              <a:t>Radio</a:t>
            </a:r>
          </a:p>
          <a:p>
            <a:pPr marL="0" indent="0">
              <a:lnSpc>
                <a:spcPct val="90000"/>
              </a:lnSpc>
              <a:buNone/>
            </a:pPr>
            <a:r>
              <a:rPr lang="en-US" sz="1600" b="1" dirty="0">
                <a:solidFill>
                  <a:schemeClr val="tx2"/>
                </a:solidFill>
              </a:rPr>
              <a:t>Social Media </a:t>
            </a:r>
          </a:p>
          <a:p>
            <a:pPr marL="0" indent="0">
              <a:lnSpc>
                <a:spcPct val="90000"/>
              </a:lnSpc>
              <a:buNone/>
            </a:pPr>
            <a:r>
              <a:rPr lang="en-US" sz="1600" dirty="0"/>
              <a:t>and like other media there are many combinations that could be used within one channel.</a:t>
            </a:r>
            <a:endParaRPr lang="en-GB" sz="1600" dirty="0"/>
          </a:p>
        </p:txBody>
      </p:sp>
      <p:pic>
        <p:nvPicPr>
          <p:cNvPr id="5" name="Picture 4">
            <a:extLst>
              <a:ext uri="{FF2B5EF4-FFF2-40B4-BE49-F238E27FC236}">
                <a16:creationId xmlns:a16="http://schemas.microsoft.com/office/drawing/2014/main" id="{3A85091E-66D9-450F-B37F-9511F2A9C65F}"/>
              </a:ext>
            </a:extLst>
          </p:cNvPr>
          <p:cNvPicPr>
            <a:picLocks noChangeAspect="1"/>
          </p:cNvPicPr>
          <p:nvPr/>
        </p:nvPicPr>
        <p:blipFill>
          <a:blip r:embed="rId2"/>
          <a:stretch>
            <a:fillRect/>
          </a:stretch>
        </p:blipFill>
        <p:spPr>
          <a:xfrm>
            <a:off x="251520" y="1988840"/>
            <a:ext cx="4038600" cy="2372676"/>
          </a:xfrm>
          <a:prstGeom prst="rect">
            <a:avLst/>
          </a:prstGeom>
          <a:noFill/>
        </p:spPr>
      </p:pic>
    </p:spTree>
    <p:extLst>
      <p:ext uri="{BB962C8B-B14F-4D97-AF65-F5344CB8AC3E}">
        <p14:creationId xmlns:p14="http://schemas.microsoft.com/office/powerpoint/2010/main" val="2917460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5B684-130B-4F2D-899C-8373A5E1FC5F}"/>
              </a:ext>
            </a:extLst>
          </p:cNvPr>
          <p:cNvSpPr>
            <a:spLocks noGrp="1"/>
          </p:cNvSpPr>
          <p:nvPr>
            <p:ph type="title"/>
          </p:nvPr>
        </p:nvSpPr>
        <p:spPr>
          <a:xfrm>
            <a:off x="107504" y="128939"/>
            <a:ext cx="8229600" cy="562074"/>
          </a:xfrm>
        </p:spPr>
        <p:txBody>
          <a:bodyPr>
            <a:normAutofit/>
          </a:bodyPr>
          <a:lstStyle/>
          <a:p>
            <a:r>
              <a:rPr lang="en-GB" sz="2800" b="1" dirty="0">
                <a:solidFill>
                  <a:schemeClr val="tx2"/>
                </a:solidFill>
              </a:rPr>
              <a:t>Its a social World</a:t>
            </a:r>
          </a:p>
        </p:txBody>
      </p:sp>
      <p:sp>
        <p:nvSpPr>
          <p:cNvPr id="3" name="Content Placeholder 2">
            <a:extLst>
              <a:ext uri="{FF2B5EF4-FFF2-40B4-BE49-F238E27FC236}">
                <a16:creationId xmlns:a16="http://schemas.microsoft.com/office/drawing/2014/main" id="{2D3A7A8B-C362-4E5A-B53A-B0267CD01037}"/>
              </a:ext>
            </a:extLst>
          </p:cNvPr>
          <p:cNvSpPr>
            <a:spLocks noGrp="1"/>
          </p:cNvSpPr>
          <p:nvPr>
            <p:ph idx="1"/>
          </p:nvPr>
        </p:nvSpPr>
        <p:spPr>
          <a:xfrm>
            <a:off x="251520" y="606698"/>
            <a:ext cx="8784976" cy="5774630"/>
          </a:xfrm>
        </p:spPr>
        <p:txBody>
          <a:bodyPr>
            <a:normAutofit/>
          </a:bodyPr>
          <a:lstStyle/>
          <a:p>
            <a:pPr marL="0" indent="0">
              <a:buNone/>
            </a:pPr>
            <a:r>
              <a:rPr lang="en-GB" sz="2800" dirty="0"/>
              <a:t>What was the first thing you did when you woke up this morning?</a:t>
            </a:r>
          </a:p>
          <a:p>
            <a:pPr marL="0" indent="0">
              <a:buNone/>
            </a:pPr>
            <a:endParaRPr lang="en-GB" sz="2800" dirty="0"/>
          </a:p>
          <a:p>
            <a:pPr marL="0" indent="0">
              <a:buNone/>
            </a:pPr>
            <a:endParaRPr lang="en-GB" sz="2800" dirty="0"/>
          </a:p>
          <a:p>
            <a:pPr marL="0" indent="0">
              <a:buNone/>
            </a:pPr>
            <a:endParaRPr lang="en-GB" dirty="0"/>
          </a:p>
          <a:p>
            <a:pPr marL="0" indent="0">
              <a:buNone/>
            </a:pPr>
            <a:endParaRPr lang="en-GB" sz="2800" dirty="0"/>
          </a:p>
          <a:p>
            <a:pPr marL="0" indent="0">
              <a:buNone/>
            </a:pPr>
            <a:endParaRPr lang="en-GB" sz="2800" dirty="0"/>
          </a:p>
          <a:p>
            <a:pPr marL="0" indent="0" algn="ctr">
              <a:buNone/>
            </a:pPr>
            <a:r>
              <a:rPr lang="en-GB" sz="2800" b="1" dirty="0">
                <a:solidFill>
                  <a:schemeClr val="tx2"/>
                </a:solidFill>
              </a:rPr>
              <a:t>You wouldn't be alone one survey of people from 31 countries reported that 96% of them use their smartphone within an hour of waking up often before they get out of bed</a:t>
            </a:r>
            <a:endParaRPr lang="en-GB" sz="2200" dirty="0"/>
          </a:p>
        </p:txBody>
      </p:sp>
      <p:pic>
        <p:nvPicPr>
          <p:cNvPr id="5" name="Picture 4">
            <a:extLst>
              <a:ext uri="{FF2B5EF4-FFF2-40B4-BE49-F238E27FC236}">
                <a16:creationId xmlns:a16="http://schemas.microsoft.com/office/drawing/2014/main" id="{987C74E9-EFC4-5695-1170-3186E9F92241}"/>
              </a:ext>
            </a:extLst>
          </p:cNvPr>
          <p:cNvPicPr>
            <a:picLocks noChangeAspect="1"/>
          </p:cNvPicPr>
          <p:nvPr/>
        </p:nvPicPr>
        <p:blipFill>
          <a:blip r:embed="rId3"/>
          <a:stretch>
            <a:fillRect/>
          </a:stretch>
        </p:blipFill>
        <p:spPr>
          <a:xfrm>
            <a:off x="6264676" y="2034835"/>
            <a:ext cx="2002532" cy="1885718"/>
          </a:xfrm>
          <a:prstGeom prst="rect">
            <a:avLst/>
          </a:prstGeom>
          <a:effectLst>
            <a:outerShdw blurRad="50800" dist="38100" dir="8100000" algn="tr" rotWithShape="0">
              <a:prstClr val="black">
                <a:alpha val="40000"/>
              </a:prstClr>
            </a:outerShdw>
          </a:effectLst>
        </p:spPr>
      </p:pic>
      <p:pic>
        <p:nvPicPr>
          <p:cNvPr id="10" name="Picture 9">
            <a:extLst>
              <a:ext uri="{FF2B5EF4-FFF2-40B4-BE49-F238E27FC236}">
                <a16:creationId xmlns:a16="http://schemas.microsoft.com/office/drawing/2014/main" id="{A914D562-8A26-1679-7A22-2B5663AC1E5E}"/>
              </a:ext>
            </a:extLst>
          </p:cNvPr>
          <p:cNvPicPr>
            <a:picLocks noChangeAspect="1"/>
          </p:cNvPicPr>
          <p:nvPr/>
        </p:nvPicPr>
        <p:blipFill>
          <a:blip r:embed="rId4"/>
          <a:stretch>
            <a:fillRect/>
          </a:stretch>
        </p:blipFill>
        <p:spPr>
          <a:xfrm>
            <a:off x="2599605" y="1256344"/>
            <a:ext cx="3484565" cy="2323044"/>
          </a:xfrm>
          <a:prstGeom prst="rect">
            <a:avLst/>
          </a:prstGeom>
          <a:effectLst>
            <a:outerShdw blurRad="50800" dist="38100" dir="2700000" algn="tl" rotWithShape="0">
              <a:prstClr val="black">
                <a:alpha val="40000"/>
              </a:prstClr>
            </a:outerShdw>
          </a:effectLst>
        </p:spPr>
      </p:pic>
      <p:pic>
        <p:nvPicPr>
          <p:cNvPr id="1026" name="Picture 2" descr="See the source image">
            <a:extLst>
              <a:ext uri="{FF2B5EF4-FFF2-40B4-BE49-F238E27FC236}">
                <a16:creationId xmlns:a16="http://schemas.microsoft.com/office/drawing/2014/main" id="{377315FB-DEB6-0A2F-407D-C40A7A0EE6F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1560" y="2387010"/>
            <a:ext cx="2448272" cy="1633881"/>
          </a:xfrm>
          <a:prstGeom prst="rect">
            <a:avLst/>
          </a:prstGeom>
          <a:noFill/>
          <a:effectLst>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6D7CB46-00D2-7B9A-F714-191FD73B99C1}"/>
              </a:ext>
            </a:extLst>
          </p:cNvPr>
          <p:cNvPicPr>
            <a:picLocks noChangeAspect="1"/>
          </p:cNvPicPr>
          <p:nvPr/>
        </p:nvPicPr>
        <p:blipFill>
          <a:blip r:embed="rId6"/>
          <a:stretch>
            <a:fillRect/>
          </a:stretch>
        </p:blipFill>
        <p:spPr>
          <a:xfrm rot="20044710">
            <a:off x="2482062" y="2516995"/>
            <a:ext cx="538642" cy="302986"/>
          </a:xfrm>
          <a:prstGeom prst="rect">
            <a:avLst/>
          </a:prstGeom>
          <a:effectLst>
            <a:outerShdw blurRad="50800" dist="38100" dir="8100000" algn="tr" rotWithShape="0">
              <a:prstClr val="black">
                <a:alpha val="40000"/>
              </a:prstClr>
            </a:outerShdw>
          </a:effectLst>
        </p:spPr>
      </p:pic>
      <p:sp>
        <p:nvSpPr>
          <p:cNvPr id="13" name="TextBox 12">
            <a:extLst>
              <a:ext uri="{FF2B5EF4-FFF2-40B4-BE49-F238E27FC236}">
                <a16:creationId xmlns:a16="http://schemas.microsoft.com/office/drawing/2014/main" id="{B0B551DA-EF00-7CE9-64BA-B1ABA9D4E848}"/>
              </a:ext>
            </a:extLst>
          </p:cNvPr>
          <p:cNvSpPr txBox="1"/>
          <p:nvPr/>
        </p:nvSpPr>
        <p:spPr>
          <a:xfrm>
            <a:off x="6300192" y="5590235"/>
            <a:ext cx="2880320" cy="369332"/>
          </a:xfrm>
          <a:prstGeom prst="rect">
            <a:avLst/>
          </a:prstGeom>
          <a:noFill/>
        </p:spPr>
        <p:txBody>
          <a:bodyPr wrap="square">
            <a:spAutoFit/>
          </a:bodyPr>
          <a:lstStyle/>
          <a:p>
            <a:r>
              <a:rPr lang="en-GB" sz="1800" dirty="0"/>
              <a:t>(Lee &amp; </a:t>
            </a:r>
            <a:r>
              <a:rPr lang="en-GB" sz="1800" dirty="0" err="1"/>
              <a:t>Calugar</a:t>
            </a:r>
            <a:r>
              <a:rPr lang="en-GB" sz="1800" dirty="0"/>
              <a:t>-Pop 2016)</a:t>
            </a:r>
            <a:endParaRPr lang="en-GB" dirty="0"/>
          </a:p>
        </p:txBody>
      </p:sp>
    </p:spTree>
    <p:extLst>
      <p:ext uri="{BB962C8B-B14F-4D97-AF65-F5344CB8AC3E}">
        <p14:creationId xmlns:p14="http://schemas.microsoft.com/office/powerpoint/2010/main" val="600051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nodeType="afterEffect">
                                  <p:stCondLst>
                                    <p:cond delay="100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500"/>
                                        <p:tgtEl>
                                          <p:spTgt spid="1026"/>
                                        </p:tgtEl>
                                      </p:cBhvr>
                                    </p:animEffect>
                                  </p:childTnLst>
                                </p:cTn>
                              </p:par>
                              <p:par>
                                <p:cTn id="12" presetID="10" presetClass="entr" presetSubtype="0"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Digital Marketing In 5 Minutes | What Is Digital Marketing? | Learn Digital Marketing | Simplilearn">
            <a:hlinkClick r:id="" action="ppaction://media"/>
            <a:extLst>
              <a:ext uri="{FF2B5EF4-FFF2-40B4-BE49-F238E27FC236}">
                <a16:creationId xmlns:a16="http://schemas.microsoft.com/office/drawing/2014/main" id="{9AC56E52-F654-4946-9324-EEE944E68954}"/>
              </a:ext>
            </a:extLst>
          </p:cNvPr>
          <p:cNvPicPr>
            <a:picLocks noGrp="1" noRot="1" noChangeAspect="1"/>
          </p:cNvPicPr>
          <p:nvPr>
            <p:ph idx="1"/>
            <a:videoFile r:link="rId1"/>
          </p:nvPr>
        </p:nvPicPr>
        <p:blipFill>
          <a:blip r:embed="rId3"/>
          <a:stretch>
            <a:fillRect/>
          </a:stretch>
        </p:blipFill>
        <p:spPr>
          <a:xfrm>
            <a:off x="0" y="0"/>
            <a:ext cx="9144000" cy="6021288"/>
          </a:xfrm>
          <a:prstGeom prst="rect">
            <a:avLst/>
          </a:prstGeom>
        </p:spPr>
      </p:pic>
    </p:spTree>
    <p:extLst>
      <p:ext uri="{BB962C8B-B14F-4D97-AF65-F5344CB8AC3E}">
        <p14:creationId xmlns:p14="http://schemas.microsoft.com/office/powerpoint/2010/main" val="405160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480B1-A8F1-4448-B723-D12A12C5853F}"/>
              </a:ext>
            </a:extLst>
          </p:cNvPr>
          <p:cNvSpPr>
            <a:spLocks noGrp="1"/>
          </p:cNvSpPr>
          <p:nvPr>
            <p:ph type="title"/>
          </p:nvPr>
        </p:nvSpPr>
        <p:spPr>
          <a:xfrm>
            <a:off x="457200" y="274638"/>
            <a:ext cx="5987008" cy="562074"/>
          </a:xfrm>
        </p:spPr>
        <p:txBody>
          <a:bodyPr anchor="ctr">
            <a:normAutofit/>
          </a:bodyPr>
          <a:lstStyle/>
          <a:p>
            <a:pPr>
              <a:lnSpc>
                <a:spcPct val="90000"/>
              </a:lnSpc>
            </a:pPr>
            <a:r>
              <a:rPr lang="en-GB" sz="2800" b="1" dirty="0">
                <a:solidFill>
                  <a:schemeClr val="tx2"/>
                </a:solidFill>
              </a:rPr>
              <a:t>So how connected are our customers?</a:t>
            </a:r>
          </a:p>
        </p:txBody>
      </p:sp>
      <p:pic>
        <p:nvPicPr>
          <p:cNvPr id="7" name="Picture 6">
            <a:extLst>
              <a:ext uri="{FF2B5EF4-FFF2-40B4-BE49-F238E27FC236}">
                <a16:creationId xmlns:a16="http://schemas.microsoft.com/office/drawing/2014/main" id="{6E10DB54-BEFA-E32D-1D4D-9E464338CF85}"/>
              </a:ext>
            </a:extLst>
          </p:cNvPr>
          <p:cNvPicPr>
            <a:picLocks noChangeAspect="1"/>
          </p:cNvPicPr>
          <p:nvPr/>
        </p:nvPicPr>
        <p:blipFill>
          <a:blip r:embed="rId2"/>
          <a:stretch>
            <a:fillRect/>
          </a:stretch>
        </p:blipFill>
        <p:spPr>
          <a:xfrm>
            <a:off x="283524" y="980728"/>
            <a:ext cx="8576952" cy="4824536"/>
          </a:xfrm>
          <a:prstGeom prst="rect">
            <a:avLst/>
          </a:prstGeom>
        </p:spPr>
      </p:pic>
      <p:sp>
        <p:nvSpPr>
          <p:cNvPr id="3" name="TextBox 2">
            <a:extLst>
              <a:ext uri="{FF2B5EF4-FFF2-40B4-BE49-F238E27FC236}">
                <a16:creationId xmlns:a16="http://schemas.microsoft.com/office/drawing/2014/main" id="{183F638D-EA4F-0FFE-519E-F27A18864D09}"/>
              </a:ext>
            </a:extLst>
          </p:cNvPr>
          <p:cNvSpPr txBox="1"/>
          <p:nvPr/>
        </p:nvSpPr>
        <p:spPr>
          <a:xfrm>
            <a:off x="7202993" y="570411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Open Sans"/>
                <a:ea typeface="Open Sans"/>
                <a:cs typeface="Open Sans"/>
              </a:rPr>
              <a:t>(Hootsuite, 2022)</a:t>
            </a:r>
            <a:endParaRPr lang="en-US" dirty="0"/>
          </a:p>
        </p:txBody>
      </p:sp>
    </p:spTree>
    <p:extLst>
      <p:ext uri="{BB962C8B-B14F-4D97-AF65-F5344CB8AC3E}">
        <p14:creationId xmlns:p14="http://schemas.microsoft.com/office/powerpoint/2010/main" val="143145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B3BEC0AB-6621-5228-0C03-375BC363FD62}"/>
              </a:ext>
            </a:extLst>
          </p:cNvPr>
          <p:cNvPicPr>
            <a:picLocks noGrp="1" noChangeAspect="1"/>
          </p:cNvPicPr>
          <p:nvPr>
            <p:ph idx="1"/>
          </p:nvPr>
        </p:nvPicPr>
        <p:blipFill rotWithShape="1">
          <a:blip r:embed="rId2"/>
          <a:srcRect t="1285" b="18371"/>
          <a:stretch/>
        </p:blipFill>
        <p:spPr>
          <a:xfrm>
            <a:off x="46831" y="72007"/>
            <a:ext cx="5317257" cy="6741369"/>
          </a:xfrm>
          <a:prstGeom prst="rect">
            <a:avLst/>
          </a:prstGeom>
        </p:spPr>
      </p:pic>
      <p:sp>
        <p:nvSpPr>
          <p:cNvPr id="9" name="Rectangle 3">
            <a:extLst>
              <a:ext uri="{FF2B5EF4-FFF2-40B4-BE49-F238E27FC236}">
                <a16:creationId xmlns:a16="http://schemas.microsoft.com/office/drawing/2014/main" id="{773D8C5C-B5F3-E18A-92A4-16EB8B120A63}"/>
              </a:ext>
            </a:extLst>
          </p:cNvPr>
          <p:cNvSpPr txBox="1">
            <a:spLocks noChangeArrowheads="1"/>
          </p:cNvSpPr>
          <p:nvPr/>
        </p:nvSpPr>
        <p:spPr>
          <a:xfrm>
            <a:off x="5364089" y="1268760"/>
            <a:ext cx="3779912" cy="39556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5875" indent="0">
              <a:buNone/>
            </a:pPr>
            <a:r>
              <a:rPr lang="en-GB" altLang="en-US" sz="2000" dirty="0"/>
              <a:t>Digital Marketing Applications</a:t>
            </a:r>
          </a:p>
          <a:p>
            <a:pPr marL="15875" indent="0">
              <a:buNone/>
            </a:pPr>
            <a:endParaRPr lang="en-GB" altLang="en-US" sz="2000" dirty="0"/>
          </a:p>
          <a:p>
            <a:pPr marL="393700" indent="-377825"/>
            <a:r>
              <a:rPr lang="en-GB" altLang="en-US" sz="1800" dirty="0"/>
              <a:t>An advertising medium  </a:t>
            </a:r>
          </a:p>
          <a:p>
            <a:pPr marL="393700" indent="-377825"/>
            <a:r>
              <a:rPr lang="en-GB" altLang="en-US" sz="1800" dirty="0"/>
              <a:t>A direct-response medium  </a:t>
            </a:r>
          </a:p>
          <a:p>
            <a:pPr marL="393700" indent="-377825"/>
            <a:r>
              <a:rPr lang="en-GB" altLang="en-US" sz="1800" dirty="0"/>
              <a:t>A platform for sales transactions  </a:t>
            </a:r>
          </a:p>
          <a:p>
            <a:pPr marL="393700" indent="-377825"/>
            <a:r>
              <a:rPr lang="en-GB" altLang="en-US" sz="1800" dirty="0"/>
              <a:t>A lead-generation method </a:t>
            </a:r>
          </a:p>
          <a:p>
            <a:pPr marL="393700" indent="-377825"/>
            <a:r>
              <a:rPr lang="en-GB" altLang="en-US" sz="1800" dirty="0"/>
              <a:t>A distribution channel </a:t>
            </a:r>
          </a:p>
          <a:p>
            <a:pPr marL="393700" indent="-377825"/>
            <a:r>
              <a:rPr lang="en-GB" altLang="en-US" sz="1800" dirty="0"/>
              <a:t>A customer service mechanism </a:t>
            </a:r>
          </a:p>
          <a:p>
            <a:pPr marL="393700" indent="-377825"/>
            <a:r>
              <a:rPr lang="en-GB" altLang="en-US" sz="1800" dirty="0"/>
              <a:t>A relationship-building medium</a:t>
            </a:r>
          </a:p>
          <a:p>
            <a:pPr marL="393700" indent="-377825"/>
            <a:r>
              <a:rPr lang="en-GB" altLang="en-US" sz="1800" dirty="0"/>
              <a:t>Data capture opportunity </a:t>
            </a:r>
          </a:p>
        </p:txBody>
      </p:sp>
    </p:spTree>
    <p:extLst>
      <p:ext uri="{BB962C8B-B14F-4D97-AF65-F5344CB8AC3E}">
        <p14:creationId xmlns:p14="http://schemas.microsoft.com/office/powerpoint/2010/main" val="333642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fade">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8" end="8"/>
                                            </p:txEl>
                                          </p:spTgt>
                                        </p:tgtEl>
                                        <p:attrNameLst>
                                          <p:attrName>style.visibility</p:attrName>
                                        </p:attrNameLst>
                                      </p:cBhvr>
                                      <p:to>
                                        <p:strVal val="visible"/>
                                      </p:to>
                                    </p:set>
                                    <p:animEffect transition="in" filter="fade">
                                      <p:cBhvr>
                                        <p:cTn id="42" dur="500"/>
                                        <p:tgtEl>
                                          <p:spTgt spid="9">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9" end="9"/>
                                            </p:txEl>
                                          </p:spTgt>
                                        </p:tgtEl>
                                        <p:attrNameLst>
                                          <p:attrName>style.visibility</p:attrName>
                                        </p:attrNameLst>
                                      </p:cBhvr>
                                      <p:to>
                                        <p:strVal val="visible"/>
                                      </p:to>
                                    </p:set>
                                    <p:animEffect transition="in" filter="fade">
                                      <p:cBhvr>
                                        <p:cTn id="47"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742CC358-35FC-6CA5-C81B-4BE8A49A93CA}"/>
              </a:ext>
            </a:extLst>
          </p:cNvPr>
          <p:cNvPicPr>
            <a:picLocks noChangeAspect="1"/>
          </p:cNvPicPr>
          <p:nvPr/>
        </p:nvPicPr>
        <p:blipFill>
          <a:blip r:embed="rId3" cstate="print"/>
          <a:stretch>
            <a:fillRect/>
          </a:stretch>
        </p:blipFill>
        <p:spPr>
          <a:xfrm>
            <a:off x="899592" y="260648"/>
            <a:ext cx="7632848" cy="5482929"/>
          </a:xfrm>
          <a:prstGeom prst="rect">
            <a:avLst/>
          </a:prstGeom>
        </p:spPr>
      </p:pic>
      <p:sp>
        <p:nvSpPr>
          <p:cNvPr id="9" name="Title 1">
            <a:extLst>
              <a:ext uri="{FF2B5EF4-FFF2-40B4-BE49-F238E27FC236}">
                <a16:creationId xmlns:a16="http://schemas.microsoft.com/office/drawing/2014/main" id="{1823F2FB-3BBC-5CA6-1620-CA3762DA4AE8}"/>
              </a:ext>
            </a:extLst>
          </p:cNvPr>
          <p:cNvSpPr>
            <a:spLocks noGrp="1"/>
          </p:cNvSpPr>
          <p:nvPr>
            <p:ph type="title"/>
          </p:nvPr>
        </p:nvSpPr>
        <p:spPr>
          <a:xfrm>
            <a:off x="323528" y="-99392"/>
            <a:ext cx="2578608" cy="1124712"/>
          </a:xfrm>
        </p:spPr>
        <p:txBody>
          <a:bodyPr vert="horz" lIns="91440" tIns="45720" rIns="91440" bIns="45720" rtlCol="0" anchor="b">
            <a:normAutofit/>
          </a:bodyPr>
          <a:lstStyle/>
          <a:p>
            <a:r>
              <a:rPr lang="en-US" sz="2400" b="1" dirty="0"/>
              <a:t>Types of Media </a:t>
            </a:r>
            <a:br>
              <a:rPr lang="en-US" sz="2400" b="1" dirty="0"/>
            </a:br>
            <a:r>
              <a:rPr lang="en-US" sz="2400" b="1" dirty="0"/>
              <a:t> </a:t>
            </a:r>
          </a:p>
        </p:txBody>
      </p:sp>
    </p:spTree>
    <p:extLst>
      <p:ext uri="{BB962C8B-B14F-4D97-AF65-F5344CB8AC3E}">
        <p14:creationId xmlns:p14="http://schemas.microsoft.com/office/powerpoint/2010/main" val="280240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19"/>
          <p:cNvSpPr txBox="1"/>
          <p:nvPr/>
        </p:nvSpPr>
        <p:spPr>
          <a:xfrm>
            <a:off x="2896447" y="1559507"/>
            <a:ext cx="3076228" cy="415498"/>
          </a:xfrm>
          <a:prstGeom prst="rect">
            <a:avLst/>
          </a:prstGeom>
          <a:noFill/>
        </p:spPr>
        <p:txBody>
          <a:bodyPr wrap="none" rtlCol="0">
            <a:spAutoFit/>
          </a:bodyPr>
          <a:lstStyle/>
          <a:p>
            <a:pPr algn="ctr"/>
            <a:r>
              <a:rPr lang="en-IE" sz="2100" u="sng" dirty="0">
                <a:latin typeface="Bell Gothic Std Light" charset="0"/>
                <a:ea typeface="Bell Gothic Std Light" charset="0"/>
                <a:cs typeface="Bell Gothic Std Light" charset="0"/>
              </a:rPr>
              <a:t>Key digital media channels</a:t>
            </a:r>
          </a:p>
        </p:txBody>
      </p:sp>
      <p:sp>
        <p:nvSpPr>
          <p:cNvPr id="6" name="ZoneTexte 20"/>
          <p:cNvSpPr txBox="1"/>
          <p:nvPr/>
        </p:nvSpPr>
        <p:spPr>
          <a:xfrm>
            <a:off x="2749259" y="2230103"/>
            <a:ext cx="3334909" cy="2308324"/>
          </a:xfrm>
          <a:prstGeom prst="rect">
            <a:avLst/>
          </a:prstGeom>
          <a:noFill/>
        </p:spPr>
        <p:txBody>
          <a:bodyPr wrap="square" rtlCol="0">
            <a:spAutoFit/>
          </a:bodyPr>
          <a:lstStyle/>
          <a:p>
            <a:pPr marL="257175" indent="-257175" algn="ctr">
              <a:buAutoNum type="arabicPeriod"/>
            </a:pPr>
            <a:r>
              <a:rPr lang="en-IE" dirty="0">
                <a:latin typeface="Bell Gothic Std Light" charset="0"/>
                <a:ea typeface="Bell Gothic Std Light" charset="0"/>
                <a:cs typeface="Bell Gothic Std Light" charset="0"/>
              </a:rPr>
              <a:t>Search engine marketing (SEM)</a:t>
            </a:r>
          </a:p>
          <a:p>
            <a:pPr marL="257175" indent="-257175" algn="ctr">
              <a:buAutoNum type="arabicPeriod"/>
            </a:pPr>
            <a:r>
              <a:rPr lang="en-IE" dirty="0">
                <a:latin typeface="Bell Gothic Std Light" charset="0"/>
                <a:ea typeface="Bell Gothic Std Light" charset="0"/>
                <a:cs typeface="Bell Gothic Std Light" charset="0"/>
              </a:rPr>
              <a:t>Online PR</a:t>
            </a:r>
          </a:p>
          <a:p>
            <a:pPr marL="257175" indent="-257175" algn="ctr">
              <a:buAutoNum type="arabicPeriod"/>
            </a:pPr>
            <a:r>
              <a:rPr lang="en-IE" dirty="0">
                <a:latin typeface="Bell Gothic Std Light" charset="0"/>
                <a:ea typeface="Bell Gothic Std Light" charset="0"/>
                <a:cs typeface="Bell Gothic Std Light" charset="0"/>
              </a:rPr>
              <a:t>Online partnerships</a:t>
            </a:r>
          </a:p>
          <a:p>
            <a:pPr marL="257175" indent="-257175" algn="ctr">
              <a:buAutoNum type="arabicPeriod"/>
            </a:pPr>
            <a:r>
              <a:rPr lang="en-IE" dirty="0">
                <a:latin typeface="Bell Gothic Std Light" charset="0"/>
                <a:ea typeface="Bell Gothic Std Light" charset="0"/>
                <a:cs typeface="Bell Gothic Std Light" charset="0"/>
              </a:rPr>
              <a:t>Interactive advertising </a:t>
            </a:r>
          </a:p>
          <a:p>
            <a:pPr marL="257175" indent="-257175" algn="ctr">
              <a:buAutoNum type="arabicPeriod"/>
            </a:pPr>
            <a:r>
              <a:rPr lang="en-IE" dirty="0">
                <a:latin typeface="Bell Gothic Std Light" charset="0"/>
                <a:ea typeface="Bell Gothic Std Light" charset="0"/>
                <a:cs typeface="Bell Gothic Std Light" charset="0"/>
              </a:rPr>
              <a:t>Opt-in email</a:t>
            </a:r>
          </a:p>
          <a:p>
            <a:pPr marL="257175" indent="-257175" algn="ctr">
              <a:buAutoNum type="arabicPeriod"/>
            </a:pPr>
            <a:r>
              <a:rPr lang="en-IE" dirty="0">
                <a:latin typeface="Bell Gothic Std Light" charset="0"/>
                <a:ea typeface="Bell Gothic Std Light" charset="0"/>
                <a:cs typeface="Bell Gothic Std Light" charset="0"/>
              </a:rPr>
              <a:t>Social media marketing</a:t>
            </a:r>
          </a:p>
          <a:p>
            <a:pPr marL="257175" indent="-257175" algn="ctr">
              <a:buAutoNum type="arabicPeriod"/>
            </a:pPr>
            <a:endParaRPr lang="en-IE" dirty="0">
              <a:latin typeface="Bell Gothic Std Light" charset="0"/>
              <a:ea typeface="Bell Gothic Std Light" charset="0"/>
              <a:cs typeface="Bell Gothic Std Light" charset="0"/>
            </a:endParaRPr>
          </a:p>
        </p:txBody>
      </p:sp>
      <p:sp>
        <p:nvSpPr>
          <p:cNvPr id="7" name="Rectangle 2">
            <a:extLst>
              <a:ext uri="{FF2B5EF4-FFF2-40B4-BE49-F238E27FC236}">
                <a16:creationId xmlns:a16="http://schemas.microsoft.com/office/drawing/2014/main" id="{41510374-EC63-4395-9EFF-81D11852F0CD}"/>
              </a:ext>
            </a:extLst>
          </p:cNvPr>
          <p:cNvSpPr txBox="1">
            <a:spLocks noChangeArrowheads="1"/>
          </p:cNvSpPr>
          <p:nvPr/>
        </p:nvSpPr>
        <p:spPr>
          <a:xfrm>
            <a:off x="2051720" y="548680"/>
            <a:ext cx="6288881" cy="762000"/>
          </a:xfrm>
          <a:prstGeom prst="rect">
            <a:avLst/>
          </a:prstGeom>
        </p:spPr>
        <p:txBody>
          <a:bodyPr vert="horz" lIns="68580" tIns="34290" rIns="68580" bIns="34290" rtlCol="0" anchor="ctr">
            <a:normAutofit/>
          </a:bodyPr>
          <a:lstStyle/>
          <a:p>
            <a:pPr defTabSz="685800">
              <a:lnSpc>
                <a:spcPct val="90000"/>
              </a:lnSpc>
              <a:spcBef>
                <a:spcPct val="0"/>
              </a:spcBef>
              <a:defRPr/>
            </a:pPr>
            <a:r>
              <a:rPr lang="en-GB" altLang="en-US" sz="2400" b="1" dirty="0">
                <a:latin typeface="+mj-lt"/>
                <a:ea typeface="+mj-ea"/>
                <a:cs typeface="+mj-cs"/>
              </a:rPr>
              <a:t>The Internet as a Communications Tool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08EE4A6C-AD24-8BEE-13DE-3470B7EAE876}"/>
              </a:ext>
            </a:extLst>
          </p:cNvPr>
          <p:cNvPicPr>
            <a:picLocks noChangeAspect="1"/>
          </p:cNvPicPr>
          <p:nvPr/>
        </p:nvPicPr>
        <p:blipFill rotWithShape="1">
          <a:blip r:embed="rId3"/>
          <a:srcRect t="8944" r="15102" b="148"/>
          <a:stretch/>
        </p:blipFill>
        <p:spPr>
          <a:xfrm>
            <a:off x="2641851" y="10"/>
            <a:ext cx="6502149" cy="6857990"/>
          </a:xfrm>
          <a:prstGeom prst="rect">
            <a:avLst/>
          </a:prstGeom>
        </p:spPr>
      </p:pic>
      <p:sp>
        <p:nvSpPr>
          <p:cNvPr id="21" name="Rectangle 2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1745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1">
            <a:extLst>
              <a:ext uri="{FF2B5EF4-FFF2-40B4-BE49-F238E27FC236}">
                <a16:creationId xmlns:a16="http://schemas.microsoft.com/office/drawing/2014/main" id="{28DAD2C1-74EA-DEA5-1255-B9DA635BCC47}"/>
              </a:ext>
            </a:extLst>
          </p:cNvPr>
          <p:cNvSpPr>
            <a:spLocks noGrp="1"/>
          </p:cNvSpPr>
          <p:nvPr>
            <p:ph type="title"/>
          </p:nvPr>
        </p:nvSpPr>
        <p:spPr>
          <a:xfrm>
            <a:off x="278320" y="1161288"/>
            <a:ext cx="2578608" cy="1124712"/>
          </a:xfrm>
        </p:spPr>
        <p:txBody>
          <a:bodyPr vert="horz" lIns="91440" tIns="45720" rIns="91440" bIns="45720" rtlCol="0" anchor="b">
            <a:normAutofit fontScale="90000"/>
          </a:bodyPr>
          <a:lstStyle/>
          <a:p>
            <a:r>
              <a:rPr lang="en-US" sz="2400" b="1" dirty="0"/>
              <a:t>Communications Mix </a:t>
            </a:r>
            <a:br>
              <a:rPr lang="en-US" sz="2400" b="1" dirty="0"/>
            </a:br>
            <a:r>
              <a:rPr lang="en-US" sz="2400" b="1" dirty="0"/>
              <a:t>(Online)</a:t>
            </a:r>
            <a:br>
              <a:rPr lang="en-US" sz="2400" b="1" dirty="0"/>
            </a:br>
            <a:r>
              <a:rPr lang="en-US" sz="2400" b="1" dirty="0"/>
              <a:t> </a:t>
            </a:r>
          </a:p>
        </p:txBody>
      </p:sp>
      <p:sp>
        <p:nvSpPr>
          <p:cNvPr id="23" name="Rectangle 2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7775" y="674370"/>
            <a:ext cx="73152" cy="4114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183" y="2443480"/>
            <a:ext cx="2475738"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Content Placeholder 2">
            <a:extLst>
              <a:ext uri="{FF2B5EF4-FFF2-40B4-BE49-F238E27FC236}">
                <a16:creationId xmlns:a16="http://schemas.microsoft.com/office/drawing/2014/main" id="{55BC44BE-2EA6-0A0F-23BC-8C975651BD1B}"/>
              </a:ext>
            </a:extLst>
          </p:cNvPr>
          <p:cNvSpPr>
            <a:spLocks noGrp="1"/>
          </p:cNvSpPr>
          <p:nvPr>
            <p:ph idx="1"/>
          </p:nvPr>
        </p:nvSpPr>
        <p:spPr>
          <a:xfrm>
            <a:off x="278320" y="2718054"/>
            <a:ext cx="2579180" cy="3207258"/>
          </a:xfrm>
        </p:spPr>
        <p:txBody>
          <a:bodyPr vert="horz" lIns="91440" tIns="45720" rIns="91440" bIns="45720" rtlCol="0" anchor="t">
            <a:normAutofit/>
          </a:bodyPr>
          <a:lstStyle/>
          <a:p>
            <a:pPr marL="0" indent="0">
              <a:buNone/>
            </a:pPr>
            <a:r>
              <a:rPr lang="en-US" sz="1500" dirty="0"/>
              <a:t>Similar to the traditional communications mix, the same activities are continued online in the RACE digital planning framework </a:t>
            </a:r>
          </a:p>
          <a:p>
            <a:pPr marL="0"/>
            <a:r>
              <a:rPr lang="en-US" sz="1500" dirty="0"/>
              <a:t>The RACE mnemonic summarizes the key online and multichannel marketing activities that need to be managed as part of digital marketing communications. RACE covers the full digital touch points in the customer lifecycle or “Funnel”.</a:t>
            </a:r>
          </a:p>
        </p:txBody>
      </p:sp>
      <p:pic>
        <p:nvPicPr>
          <p:cNvPr id="16" name="Picture 15">
            <a:extLst>
              <a:ext uri="{FF2B5EF4-FFF2-40B4-BE49-F238E27FC236}">
                <a16:creationId xmlns:a16="http://schemas.microsoft.com/office/drawing/2014/main" id="{AB4A8DDB-3260-7166-5C68-1433887ACB2B}"/>
              </a:ext>
            </a:extLst>
          </p:cNvPr>
          <p:cNvPicPr>
            <a:picLocks noChangeAspect="1"/>
          </p:cNvPicPr>
          <p:nvPr/>
        </p:nvPicPr>
        <p:blipFill>
          <a:blip r:embed="rId4"/>
          <a:stretch>
            <a:fillRect/>
          </a:stretch>
        </p:blipFill>
        <p:spPr>
          <a:xfrm>
            <a:off x="0" y="6014466"/>
            <a:ext cx="9180512" cy="843534"/>
          </a:xfrm>
          <a:prstGeom prst="rect">
            <a:avLst/>
          </a:prstGeom>
        </p:spPr>
      </p:pic>
      <p:sp>
        <p:nvSpPr>
          <p:cNvPr id="2" name="TextBox 1">
            <a:extLst>
              <a:ext uri="{FF2B5EF4-FFF2-40B4-BE49-F238E27FC236}">
                <a16:creationId xmlns:a16="http://schemas.microsoft.com/office/drawing/2014/main" id="{0A73AC6A-06F4-544B-1A94-A70EC5E31A7D}"/>
              </a:ext>
            </a:extLst>
          </p:cNvPr>
          <p:cNvSpPr txBox="1"/>
          <p:nvPr/>
        </p:nvSpPr>
        <p:spPr>
          <a:xfrm>
            <a:off x="2002971" y="558688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Helvetica"/>
                <a:cs typeface="Helvetica"/>
              </a:rPr>
              <a:t>(Chaffey, 2022)</a:t>
            </a:r>
            <a:endParaRPr lang="en-US" dirty="0"/>
          </a:p>
        </p:txBody>
      </p:sp>
    </p:spTree>
    <p:extLst>
      <p:ext uri="{BB962C8B-B14F-4D97-AF65-F5344CB8AC3E}">
        <p14:creationId xmlns:p14="http://schemas.microsoft.com/office/powerpoint/2010/main" val="32855059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p:cNvSpPr>
            <a:spLocks noGrp="1"/>
          </p:cNvSpPr>
          <p:nvPr>
            <p:ph type="title"/>
          </p:nvPr>
        </p:nvSpPr>
        <p:spPr>
          <a:xfrm>
            <a:off x="628650" y="448721"/>
            <a:ext cx="3530753" cy="1225650"/>
          </a:xfrm>
        </p:spPr>
        <p:txBody>
          <a:bodyPr anchor="b">
            <a:normAutofit/>
          </a:bodyPr>
          <a:lstStyle/>
          <a:p>
            <a:r>
              <a:rPr lang="en-GB" sz="3300">
                <a:solidFill>
                  <a:schemeClr val="bg1"/>
                </a:solidFill>
              </a:rPr>
              <a:t>Reach</a:t>
            </a:r>
          </a:p>
        </p:txBody>
      </p:sp>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3904" y="1749756"/>
            <a:ext cx="353872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673326" y="1909192"/>
            <a:ext cx="3439885" cy="3647710"/>
          </a:xfrm>
        </p:spPr>
        <p:txBody>
          <a:bodyPr>
            <a:normAutofit/>
          </a:bodyPr>
          <a:lstStyle/>
          <a:p>
            <a:pPr marL="0" indent="0">
              <a:buNone/>
            </a:pPr>
            <a:r>
              <a:rPr lang="en-GB" sz="1700" dirty="0">
                <a:solidFill>
                  <a:schemeClr val="bg1"/>
                </a:solidFill>
              </a:rPr>
              <a:t>Reach involves building awareness of a brand, its products and services on other websites and in offline media in order to build traffic by driving visits to different web presences like your main site, microsites or social media pages. It involves maximising reach over time to create multiple interactions using different paid, owned and earned media touchpoints</a:t>
            </a:r>
          </a:p>
          <a:p>
            <a:pPr marL="0" indent="0">
              <a:buNone/>
            </a:pPr>
            <a:endParaRPr lang="en-GB" sz="1700" dirty="0">
              <a:solidFill>
                <a:schemeClr val="bg1"/>
              </a:solidFill>
            </a:endParaRPr>
          </a:p>
          <a:p>
            <a:pPr marL="0" indent="0">
              <a:buNone/>
            </a:pPr>
            <a:r>
              <a:rPr lang="en-GB" sz="1700" dirty="0">
                <a:solidFill>
                  <a:schemeClr val="bg1"/>
                </a:solidFill>
              </a:rPr>
              <a:t>SEO – Search engine optimisation</a:t>
            </a:r>
          </a:p>
          <a:p>
            <a:endParaRPr lang="en-GB" sz="1700" dirty="0">
              <a:solidFill>
                <a:schemeClr val="bg1"/>
              </a:solidFill>
            </a:endParaRP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5520" y="5707672"/>
            <a:ext cx="353549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68C7D3D4-0A5E-C928-F461-C47F6C5754C7}"/>
              </a:ext>
            </a:extLst>
          </p:cNvPr>
          <p:cNvPicPr>
            <a:picLocks noChangeAspect="1"/>
          </p:cNvPicPr>
          <p:nvPr/>
        </p:nvPicPr>
        <p:blipFill rotWithShape="1">
          <a:blip r:embed="rId3"/>
          <a:srcRect l="50000" b="50000"/>
          <a:stretch/>
        </p:blipFill>
        <p:spPr>
          <a:xfrm>
            <a:off x="4385591" y="836712"/>
            <a:ext cx="4578413" cy="4504166"/>
          </a:xfrm>
          <a:prstGeom prst="rect">
            <a:avLst/>
          </a:prstGeom>
        </p:spPr>
      </p:pic>
      <p:pic>
        <p:nvPicPr>
          <p:cNvPr id="6" name="Picture 5">
            <a:extLst>
              <a:ext uri="{FF2B5EF4-FFF2-40B4-BE49-F238E27FC236}">
                <a16:creationId xmlns:a16="http://schemas.microsoft.com/office/drawing/2014/main" id="{38F629AF-66DF-8C43-B65E-49ECEB66FE49}"/>
              </a:ext>
            </a:extLst>
          </p:cNvPr>
          <p:cNvPicPr>
            <a:picLocks noChangeAspect="1"/>
          </p:cNvPicPr>
          <p:nvPr/>
        </p:nvPicPr>
        <p:blipFill>
          <a:blip r:embed="rId4"/>
          <a:stretch>
            <a:fillRect/>
          </a:stretch>
        </p:blipFill>
        <p:spPr>
          <a:xfrm>
            <a:off x="-36513" y="6093296"/>
            <a:ext cx="9213563" cy="837896"/>
          </a:xfrm>
          <a:prstGeom prst="rect">
            <a:avLst/>
          </a:prstGeom>
        </p:spPr>
      </p:pic>
    </p:spTree>
    <p:extLst>
      <p:ext uri="{BB962C8B-B14F-4D97-AF65-F5344CB8AC3E}">
        <p14:creationId xmlns:p14="http://schemas.microsoft.com/office/powerpoint/2010/main" val="34432185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p:cNvSpPr>
            <a:spLocks noGrp="1"/>
          </p:cNvSpPr>
          <p:nvPr>
            <p:ph type="title"/>
          </p:nvPr>
        </p:nvSpPr>
        <p:spPr>
          <a:xfrm>
            <a:off x="628650" y="448721"/>
            <a:ext cx="3530753" cy="1225650"/>
          </a:xfrm>
        </p:spPr>
        <p:txBody>
          <a:bodyPr anchor="b">
            <a:normAutofit/>
          </a:bodyPr>
          <a:lstStyle/>
          <a:p>
            <a:r>
              <a:rPr lang="en-GB" sz="3300">
                <a:solidFill>
                  <a:schemeClr val="bg1"/>
                </a:solidFill>
              </a:rPr>
              <a:t>Act</a:t>
            </a:r>
          </a:p>
        </p:txBody>
      </p:sp>
      <p:cxnSp>
        <p:nvCxnSpPr>
          <p:cNvPr id="31" name="Straight Connector 3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3904" y="1749756"/>
            <a:ext cx="353872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673326" y="1909192"/>
            <a:ext cx="3439885" cy="3647710"/>
          </a:xfrm>
        </p:spPr>
        <p:txBody>
          <a:bodyPr>
            <a:normAutofit/>
          </a:bodyPr>
          <a:lstStyle/>
          <a:p>
            <a:pPr marL="0" indent="0">
              <a:buNone/>
            </a:pPr>
            <a:r>
              <a:rPr lang="en-GB" sz="1700" b="1" dirty="0">
                <a:solidFill>
                  <a:schemeClr val="bg1"/>
                </a:solidFill>
              </a:rPr>
              <a:t>Act:</a:t>
            </a:r>
            <a:r>
              <a:rPr lang="en-GB" sz="1700" dirty="0">
                <a:solidFill>
                  <a:schemeClr val="bg1"/>
                </a:solidFill>
              </a:rPr>
              <a:t> Act is short for Interact. For most businesses the main aim of Act is to generate online leads. So, it’s about persuading site visitors or prospects take the next step, the next Action on their customer journey when they initially reach your site or social network presence. It may mean finding out more about a company or its products, searching to find a product or reading a blog post. </a:t>
            </a:r>
          </a:p>
          <a:p>
            <a:pPr marL="0" indent="0">
              <a:buNone/>
            </a:pPr>
            <a:endParaRPr lang="en-GB" sz="1700" dirty="0">
              <a:solidFill>
                <a:schemeClr val="bg1"/>
              </a:solidFill>
            </a:endParaRPr>
          </a:p>
          <a:p>
            <a:endParaRPr lang="en-GB" sz="1700" dirty="0">
              <a:solidFill>
                <a:schemeClr val="bg1"/>
              </a:solidFill>
            </a:endParaRPr>
          </a:p>
        </p:txBody>
      </p:sp>
      <p:cxnSp>
        <p:nvCxnSpPr>
          <p:cNvPr id="33" name="Straight Connector 3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5520" y="5707672"/>
            <a:ext cx="353549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68C7D3D4-0A5E-C928-F461-C47F6C5754C7}"/>
              </a:ext>
            </a:extLst>
          </p:cNvPr>
          <p:cNvPicPr>
            <a:picLocks noChangeAspect="1"/>
          </p:cNvPicPr>
          <p:nvPr/>
        </p:nvPicPr>
        <p:blipFill rotWithShape="1">
          <a:blip r:embed="rId3"/>
          <a:srcRect l="49647" t="50567" r="1303" b="3938"/>
          <a:stretch/>
        </p:blipFill>
        <p:spPr>
          <a:xfrm>
            <a:off x="4186074" y="1478644"/>
            <a:ext cx="4931254" cy="4505211"/>
          </a:xfrm>
          <a:prstGeom prst="rect">
            <a:avLst/>
          </a:prstGeom>
        </p:spPr>
      </p:pic>
      <p:pic>
        <p:nvPicPr>
          <p:cNvPr id="4" name="Picture 3">
            <a:extLst>
              <a:ext uri="{FF2B5EF4-FFF2-40B4-BE49-F238E27FC236}">
                <a16:creationId xmlns:a16="http://schemas.microsoft.com/office/drawing/2014/main" id="{2164916F-86A8-A506-2919-0E11F5B48696}"/>
              </a:ext>
            </a:extLst>
          </p:cNvPr>
          <p:cNvPicPr>
            <a:picLocks noChangeAspect="1"/>
          </p:cNvPicPr>
          <p:nvPr/>
        </p:nvPicPr>
        <p:blipFill>
          <a:blip r:embed="rId4"/>
          <a:stretch>
            <a:fillRect/>
          </a:stretch>
        </p:blipFill>
        <p:spPr>
          <a:xfrm>
            <a:off x="0" y="6135637"/>
            <a:ext cx="9144000" cy="722363"/>
          </a:xfrm>
          <a:prstGeom prst="rect">
            <a:avLst/>
          </a:prstGeom>
        </p:spPr>
      </p:pic>
    </p:spTree>
    <p:extLst>
      <p:ext uri="{BB962C8B-B14F-4D97-AF65-F5344CB8AC3E}">
        <p14:creationId xmlns:p14="http://schemas.microsoft.com/office/powerpoint/2010/main" val="1247359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28">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4355" y="-459432"/>
            <a:ext cx="2564892" cy="5583148"/>
          </a:xfrm>
        </p:spPr>
        <p:txBody>
          <a:bodyPr anchor="ctr">
            <a:normAutofit/>
          </a:bodyPr>
          <a:lstStyle/>
          <a:p>
            <a:r>
              <a:rPr lang="en-GB" sz="4700" dirty="0"/>
              <a:t>Convert</a:t>
            </a:r>
          </a:p>
        </p:txBody>
      </p:sp>
      <p:sp>
        <p:nvSpPr>
          <p:cNvPr id="34"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200400" y="630936"/>
            <a:ext cx="13716" cy="5590381"/>
          </a:xfrm>
          <a:custGeom>
            <a:avLst/>
            <a:gdLst>
              <a:gd name="connsiteX0" fmla="*/ 0 w 13716"/>
              <a:gd name="connsiteY0" fmla="*/ 0 h 5590381"/>
              <a:gd name="connsiteX1" fmla="*/ 13716 w 13716"/>
              <a:gd name="connsiteY1" fmla="*/ 0 h 5590381"/>
              <a:gd name="connsiteX2" fmla="*/ 13716 w 13716"/>
              <a:gd name="connsiteY2" fmla="*/ 754701 h 5590381"/>
              <a:gd name="connsiteX3" fmla="*/ 13716 w 13716"/>
              <a:gd name="connsiteY3" fmla="*/ 1565307 h 5590381"/>
              <a:gd name="connsiteX4" fmla="*/ 13716 w 13716"/>
              <a:gd name="connsiteY4" fmla="*/ 2152297 h 5590381"/>
              <a:gd name="connsiteX5" fmla="*/ 13716 w 13716"/>
              <a:gd name="connsiteY5" fmla="*/ 2906998 h 5590381"/>
              <a:gd name="connsiteX6" fmla="*/ 13716 w 13716"/>
              <a:gd name="connsiteY6" fmla="*/ 3549892 h 5590381"/>
              <a:gd name="connsiteX7" fmla="*/ 13716 w 13716"/>
              <a:gd name="connsiteY7" fmla="*/ 4080978 h 5590381"/>
              <a:gd name="connsiteX8" fmla="*/ 13716 w 13716"/>
              <a:gd name="connsiteY8" fmla="*/ 4835680 h 5590381"/>
              <a:gd name="connsiteX9" fmla="*/ 13716 w 13716"/>
              <a:gd name="connsiteY9" fmla="*/ 5590381 h 5590381"/>
              <a:gd name="connsiteX10" fmla="*/ 0 w 13716"/>
              <a:gd name="connsiteY10" fmla="*/ 5590381 h 5590381"/>
              <a:gd name="connsiteX11" fmla="*/ 0 w 13716"/>
              <a:gd name="connsiteY11" fmla="*/ 4835680 h 5590381"/>
              <a:gd name="connsiteX12" fmla="*/ 0 w 13716"/>
              <a:gd name="connsiteY12" fmla="*/ 4304593 h 5590381"/>
              <a:gd name="connsiteX13" fmla="*/ 0 w 13716"/>
              <a:gd name="connsiteY13" fmla="*/ 3773507 h 5590381"/>
              <a:gd name="connsiteX14" fmla="*/ 0 w 13716"/>
              <a:gd name="connsiteY14" fmla="*/ 3186517 h 5590381"/>
              <a:gd name="connsiteX15" fmla="*/ 0 w 13716"/>
              <a:gd name="connsiteY15" fmla="*/ 2487720 h 5590381"/>
              <a:gd name="connsiteX16" fmla="*/ 0 w 13716"/>
              <a:gd name="connsiteY16" fmla="*/ 1956633 h 5590381"/>
              <a:gd name="connsiteX17" fmla="*/ 0 w 13716"/>
              <a:gd name="connsiteY17" fmla="*/ 1425547 h 5590381"/>
              <a:gd name="connsiteX18" fmla="*/ 0 w 13716"/>
              <a:gd name="connsiteY18" fmla="*/ 614942 h 5590381"/>
              <a:gd name="connsiteX19" fmla="*/ 0 w 13716"/>
              <a:gd name="connsiteY19" fmla="*/ 0 h 5590381"/>
              <a:gd name="connsiteX0" fmla="*/ 0 w 13716"/>
              <a:gd name="connsiteY0" fmla="*/ 0 h 5590381"/>
              <a:gd name="connsiteX1" fmla="*/ 13716 w 13716"/>
              <a:gd name="connsiteY1" fmla="*/ 0 h 5590381"/>
              <a:gd name="connsiteX2" fmla="*/ 13716 w 13716"/>
              <a:gd name="connsiteY2" fmla="*/ 698798 h 5590381"/>
              <a:gd name="connsiteX3" fmla="*/ 13716 w 13716"/>
              <a:gd name="connsiteY3" fmla="*/ 1397595 h 5590381"/>
              <a:gd name="connsiteX4" fmla="*/ 13716 w 13716"/>
              <a:gd name="connsiteY4" fmla="*/ 2152297 h 5590381"/>
              <a:gd name="connsiteX5" fmla="*/ 13716 w 13716"/>
              <a:gd name="connsiteY5" fmla="*/ 2739287 h 5590381"/>
              <a:gd name="connsiteX6" fmla="*/ 13716 w 13716"/>
              <a:gd name="connsiteY6" fmla="*/ 3493988 h 5590381"/>
              <a:gd name="connsiteX7" fmla="*/ 13716 w 13716"/>
              <a:gd name="connsiteY7" fmla="*/ 4304593 h 5590381"/>
              <a:gd name="connsiteX8" fmla="*/ 13716 w 13716"/>
              <a:gd name="connsiteY8" fmla="*/ 5590381 h 5590381"/>
              <a:gd name="connsiteX9" fmla="*/ 0 w 13716"/>
              <a:gd name="connsiteY9" fmla="*/ 5590381 h 5590381"/>
              <a:gd name="connsiteX10" fmla="*/ 0 w 13716"/>
              <a:gd name="connsiteY10" fmla="*/ 4835680 h 5590381"/>
              <a:gd name="connsiteX11" fmla="*/ 0 w 13716"/>
              <a:gd name="connsiteY11" fmla="*/ 4136882 h 5590381"/>
              <a:gd name="connsiteX12" fmla="*/ 0 w 13716"/>
              <a:gd name="connsiteY12" fmla="*/ 3549892 h 5590381"/>
              <a:gd name="connsiteX13" fmla="*/ 0 w 13716"/>
              <a:gd name="connsiteY13" fmla="*/ 2851094 h 5590381"/>
              <a:gd name="connsiteX14" fmla="*/ 0 w 13716"/>
              <a:gd name="connsiteY14" fmla="*/ 2264104 h 5590381"/>
              <a:gd name="connsiteX15" fmla="*/ 0 w 13716"/>
              <a:gd name="connsiteY15" fmla="*/ 1733018 h 5590381"/>
              <a:gd name="connsiteX16" fmla="*/ 0 w 13716"/>
              <a:gd name="connsiteY16" fmla="*/ 1090124 h 5590381"/>
              <a:gd name="connsiteX17" fmla="*/ 0 w 13716"/>
              <a:gd name="connsiteY17" fmla="*/ 0 h 5590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716" h="5590381" fill="none" extrusionOk="0">
                <a:moveTo>
                  <a:pt x="0" y="0"/>
                </a:moveTo>
                <a:cubicBezTo>
                  <a:pt x="6858" y="-583"/>
                  <a:pt x="7851" y="431"/>
                  <a:pt x="13716" y="0"/>
                </a:cubicBezTo>
                <a:cubicBezTo>
                  <a:pt x="34933" y="215318"/>
                  <a:pt x="27251" y="565582"/>
                  <a:pt x="13716" y="754701"/>
                </a:cubicBezTo>
                <a:cubicBezTo>
                  <a:pt x="-46127" y="1001571"/>
                  <a:pt x="16502" y="1226848"/>
                  <a:pt x="13716" y="1565307"/>
                </a:cubicBezTo>
                <a:cubicBezTo>
                  <a:pt x="518" y="1889109"/>
                  <a:pt x="-16367" y="2000548"/>
                  <a:pt x="13716" y="2152297"/>
                </a:cubicBezTo>
                <a:cubicBezTo>
                  <a:pt x="-27751" y="2293511"/>
                  <a:pt x="26467" y="2577637"/>
                  <a:pt x="13716" y="2906998"/>
                </a:cubicBezTo>
                <a:cubicBezTo>
                  <a:pt x="10317" y="3210592"/>
                  <a:pt x="23894" y="3347388"/>
                  <a:pt x="13716" y="3549892"/>
                </a:cubicBezTo>
                <a:cubicBezTo>
                  <a:pt x="-2084" y="3774164"/>
                  <a:pt x="29811" y="3846282"/>
                  <a:pt x="13716" y="4080978"/>
                </a:cubicBezTo>
                <a:cubicBezTo>
                  <a:pt x="-34083" y="4316157"/>
                  <a:pt x="-21714" y="4469094"/>
                  <a:pt x="13716" y="4835680"/>
                </a:cubicBezTo>
                <a:cubicBezTo>
                  <a:pt x="54813" y="5147918"/>
                  <a:pt x="-17924" y="5390556"/>
                  <a:pt x="13716" y="5590381"/>
                </a:cubicBezTo>
                <a:cubicBezTo>
                  <a:pt x="8175" y="5590136"/>
                  <a:pt x="6849" y="5590599"/>
                  <a:pt x="0" y="5590381"/>
                </a:cubicBezTo>
                <a:cubicBezTo>
                  <a:pt x="25138" y="5250698"/>
                  <a:pt x="-4619" y="5075445"/>
                  <a:pt x="0" y="4835680"/>
                </a:cubicBezTo>
                <a:cubicBezTo>
                  <a:pt x="36581" y="4590550"/>
                  <a:pt x="3022" y="4474529"/>
                  <a:pt x="0" y="4304593"/>
                </a:cubicBezTo>
                <a:cubicBezTo>
                  <a:pt x="-12701" y="4111845"/>
                  <a:pt x="27688" y="3905584"/>
                  <a:pt x="0" y="3773507"/>
                </a:cubicBezTo>
                <a:cubicBezTo>
                  <a:pt x="-26601" y="3606595"/>
                  <a:pt x="-5508" y="3333425"/>
                  <a:pt x="0" y="3186517"/>
                </a:cubicBezTo>
                <a:cubicBezTo>
                  <a:pt x="27803" y="3020623"/>
                  <a:pt x="39608" y="2648539"/>
                  <a:pt x="0" y="2487720"/>
                </a:cubicBezTo>
                <a:cubicBezTo>
                  <a:pt x="-30668" y="2356394"/>
                  <a:pt x="-10848" y="2125581"/>
                  <a:pt x="0" y="1956633"/>
                </a:cubicBezTo>
                <a:cubicBezTo>
                  <a:pt x="21350" y="1832604"/>
                  <a:pt x="13098" y="1675326"/>
                  <a:pt x="0" y="1425547"/>
                </a:cubicBezTo>
                <a:cubicBezTo>
                  <a:pt x="51943" y="1231575"/>
                  <a:pt x="-49685" y="947153"/>
                  <a:pt x="0" y="614942"/>
                </a:cubicBezTo>
                <a:cubicBezTo>
                  <a:pt x="23685" y="274445"/>
                  <a:pt x="15608" y="143232"/>
                  <a:pt x="0" y="0"/>
                </a:cubicBezTo>
                <a:close/>
              </a:path>
              <a:path w="13716" h="5590381" stroke="0" extrusionOk="0">
                <a:moveTo>
                  <a:pt x="0" y="0"/>
                </a:moveTo>
                <a:cubicBezTo>
                  <a:pt x="4519" y="745"/>
                  <a:pt x="7608" y="27"/>
                  <a:pt x="13716" y="0"/>
                </a:cubicBezTo>
                <a:cubicBezTo>
                  <a:pt x="44022" y="114427"/>
                  <a:pt x="8229" y="453118"/>
                  <a:pt x="13716" y="698798"/>
                </a:cubicBezTo>
                <a:cubicBezTo>
                  <a:pt x="34424" y="963774"/>
                  <a:pt x="36600" y="1212364"/>
                  <a:pt x="13716" y="1397595"/>
                </a:cubicBezTo>
                <a:cubicBezTo>
                  <a:pt x="48283" y="1542354"/>
                  <a:pt x="25375" y="1802464"/>
                  <a:pt x="13716" y="2152297"/>
                </a:cubicBezTo>
                <a:cubicBezTo>
                  <a:pt x="3835" y="2525678"/>
                  <a:pt x="21814" y="2592868"/>
                  <a:pt x="13716" y="2739287"/>
                </a:cubicBezTo>
                <a:cubicBezTo>
                  <a:pt x="1084" y="2874965"/>
                  <a:pt x="-36448" y="3144013"/>
                  <a:pt x="13716" y="3493988"/>
                </a:cubicBezTo>
                <a:cubicBezTo>
                  <a:pt x="-17205" y="3852647"/>
                  <a:pt x="66492" y="4038484"/>
                  <a:pt x="13716" y="4304593"/>
                </a:cubicBezTo>
                <a:cubicBezTo>
                  <a:pt x="-83354" y="4564310"/>
                  <a:pt x="113944" y="5225828"/>
                  <a:pt x="13716" y="5590381"/>
                </a:cubicBezTo>
                <a:cubicBezTo>
                  <a:pt x="9333" y="5590250"/>
                  <a:pt x="5993" y="5589792"/>
                  <a:pt x="0" y="5590381"/>
                </a:cubicBezTo>
                <a:cubicBezTo>
                  <a:pt x="35863" y="5257220"/>
                  <a:pt x="-32757" y="5135372"/>
                  <a:pt x="0" y="4835680"/>
                </a:cubicBezTo>
                <a:cubicBezTo>
                  <a:pt x="7921" y="4562721"/>
                  <a:pt x="-29047" y="4351594"/>
                  <a:pt x="0" y="4136882"/>
                </a:cubicBezTo>
                <a:cubicBezTo>
                  <a:pt x="1393" y="3929098"/>
                  <a:pt x="-4372" y="3755796"/>
                  <a:pt x="0" y="3549892"/>
                </a:cubicBezTo>
                <a:cubicBezTo>
                  <a:pt x="-14123" y="3323552"/>
                  <a:pt x="21701" y="3076195"/>
                  <a:pt x="0" y="2851094"/>
                </a:cubicBezTo>
                <a:cubicBezTo>
                  <a:pt x="-51577" y="2661940"/>
                  <a:pt x="-7702" y="2448681"/>
                  <a:pt x="0" y="2264104"/>
                </a:cubicBezTo>
                <a:cubicBezTo>
                  <a:pt x="-8180" y="2080123"/>
                  <a:pt x="16108" y="1991682"/>
                  <a:pt x="0" y="1733018"/>
                </a:cubicBezTo>
                <a:cubicBezTo>
                  <a:pt x="-21280" y="1472795"/>
                  <a:pt x="8343" y="1385598"/>
                  <a:pt x="0" y="1090124"/>
                </a:cubicBezTo>
                <a:cubicBezTo>
                  <a:pt x="41559" y="815693"/>
                  <a:pt x="-53513" y="485395"/>
                  <a:pt x="0" y="0"/>
                </a:cubicBezTo>
                <a:close/>
              </a:path>
              <a:path w="13716" h="5590381" fill="none" stroke="0" extrusionOk="0">
                <a:moveTo>
                  <a:pt x="0" y="0"/>
                </a:moveTo>
                <a:cubicBezTo>
                  <a:pt x="6692" y="-634"/>
                  <a:pt x="7933" y="727"/>
                  <a:pt x="13716" y="0"/>
                </a:cubicBezTo>
                <a:cubicBezTo>
                  <a:pt x="-11397" y="210553"/>
                  <a:pt x="41795" y="570219"/>
                  <a:pt x="13716" y="754701"/>
                </a:cubicBezTo>
                <a:cubicBezTo>
                  <a:pt x="-16345" y="939055"/>
                  <a:pt x="5480" y="1271330"/>
                  <a:pt x="13716" y="1565307"/>
                </a:cubicBezTo>
                <a:cubicBezTo>
                  <a:pt x="214" y="1888228"/>
                  <a:pt x="-22439" y="2000817"/>
                  <a:pt x="13716" y="2152297"/>
                </a:cubicBezTo>
                <a:cubicBezTo>
                  <a:pt x="36483" y="2302199"/>
                  <a:pt x="43294" y="2645200"/>
                  <a:pt x="13716" y="2906998"/>
                </a:cubicBezTo>
                <a:cubicBezTo>
                  <a:pt x="10400" y="3203875"/>
                  <a:pt x="27719" y="3309255"/>
                  <a:pt x="13716" y="3549892"/>
                </a:cubicBezTo>
                <a:cubicBezTo>
                  <a:pt x="-8323" y="3767364"/>
                  <a:pt x="36239" y="3859248"/>
                  <a:pt x="13716" y="4080978"/>
                </a:cubicBezTo>
                <a:cubicBezTo>
                  <a:pt x="-28362" y="4308528"/>
                  <a:pt x="-17360" y="4464817"/>
                  <a:pt x="13716" y="4835680"/>
                </a:cubicBezTo>
                <a:cubicBezTo>
                  <a:pt x="37186" y="5120324"/>
                  <a:pt x="-5183" y="5409792"/>
                  <a:pt x="13716" y="5590381"/>
                </a:cubicBezTo>
                <a:cubicBezTo>
                  <a:pt x="8151" y="5590111"/>
                  <a:pt x="6756" y="5590651"/>
                  <a:pt x="0" y="5590381"/>
                </a:cubicBezTo>
                <a:cubicBezTo>
                  <a:pt x="366" y="5289836"/>
                  <a:pt x="-51421" y="5037027"/>
                  <a:pt x="0" y="4835680"/>
                </a:cubicBezTo>
                <a:cubicBezTo>
                  <a:pt x="30695" y="4638845"/>
                  <a:pt x="15954" y="4503929"/>
                  <a:pt x="0" y="4304593"/>
                </a:cubicBezTo>
                <a:cubicBezTo>
                  <a:pt x="14622" y="4089881"/>
                  <a:pt x="18900" y="3917008"/>
                  <a:pt x="0" y="3773507"/>
                </a:cubicBezTo>
                <a:cubicBezTo>
                  <a:pt x="-3147" y="3613850"/>
                  <a:pt x="-23547" y="3335869"/>
                  <a:pt x="0" y="3186517"/>
                </a:cubicBezTo>
                <a:cubicBezTo>
                  <a:pt x="5486" y="3055843"/>
                  <a:pt x="41826" y="2645889"/>
                  <a:pt x="0" y="2487720"/>
                </a:cubicBezTo>
                <a:cubicBezTo>
                  <a:pt x="-23992" y="2347034"/>
                  <a:pt x="14189" y="2145771"/>
                  <a:pt x="0" y="1956633"/>
                </a:cubicBezTo>
                <a:cubicBezTo>
                  <a:pt x="14669" y="1780910"/>
                  <a:pt x="-4302" y="1660669"/>
                  <a:pt x="0" y="1425547"/>
                </a:cubicBezTo>
                <a:cubicBezTo>
                  <a:pt x="70611" y="1196115"/>
                  <a:pt x="14725" y="924393"/>
                  <a:pt x="0" y="614942"/>
                </a:cubicBezTo>
                <a:cubicBezTo>
                  <a:pt x="-2330" y="269013"/>
                  <a:pt x="15133" y="13266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custGeom>
                    <a:avLst/>
                    <a:gdLst>
                      <a:gd name="connsiteX0" fmla="*/ 0 w 13716"/>
                      <a:gd name="connsiteY0" fmla="*/ 0 h 5590381"/>
                      <a:gd name="connsiteX1" fmla="*/ 13716 w 13716"/>
                      <a:gd name="connsiteY1" fmla="*/ 0 h 5590381"/>
                      <a:gd name="connsiteX2" fmla="*/ 13716 w 13716"/>
                      <a:gd name="connsiteY2" fmla="*/ 754701 h 5590381"/>
                      <a:gd name="connsiteX3" fmla="*/ 13716 w 13716"/>
                      <a:gd name="connsiteY3" fmla="*/ 1565307 h 5590381"/>
                      <a:gd name="connsiteX4" fmla="*/ 13716 w 13716"/>
                      <a:gd name="connsiteY4" fmla="*/ 2152297 h 5590381"/>
                      <a:gd name="connsiteX5" fmla="*/ 13716 w 13716"/>
                      <a:gd name="connsiteY5" fmla="*/ 2906998 h 5590381"/>
                      <a:gd name="connsiteX6" fmla="*/ 13716 w 13716"/>
                      <a:gd name="connsiteY6" fmla="*/ 3549892 h 5590381"/>
                      <a:gd name="connsiteX7" fmla="*/ 13716 w 13716"/>
                      <a:gd name="connsiteY7" fmla="*/ 4080978 h 5590381"/>
                      <a:gd name="connsiteX8" fmla="*/ 13716 w 13716"/>
                      <a:gd name="connsiteY8" fmla="*/ 4835680 h 5590381"/>
                      <a:gd name="connsiteX9" fmla="*/ 13716 w 13716"/>
                      <a:gd name="connsiteY9" fmla="*/ 5590381 h 5590381"/>
                      <a:gd name="connsiteX10" fmla="*/ 0 w 13716"/>
                      <a:gd name="connsiteY10" fmla="*/ 5590381 h 5590381"/>
                      <a:gd name="connsiteX11" fmla="*/ 0 w 13716"/>
                      <a:gd name="connsiteY11" fmla="*/ 4835680 h 5590381"/>
                      <a:gd name="connsiteX12" fmla="*/ 0 w 13716"/>
                      <a:gd name="connsiteY12" fmla="*/ 4304593 h 5590381"/>
                      <a:gd name="connsiteX13" fmla="*/ 0 w 13716"/>
                      <a:gd name="connsiteY13" fmla="*/ 3773507 h 5590381"/>
                      <a:gd name="connsiteX14" fmla="*/ 0 w 13716"/>
                      <a:gd name="connsiteY14" fmla="*/ 3186517 h 5590381"/>
                      <a:gd name="connsiteX15" fmla="*/ 0 w 13716"/>
                      <a:gd name="connsiteY15" fmla="*/ 2487720 h 5590381"/>
                      <a:gd name="connsiteX16" fmla="*/ 0 w 13716"/>
                      <a:gd name="connsiteY16" fmla="*/ 1956633 h 5590381"/>
                      <a:gd name="connsiteX17" fmla="*/ 0 w 13716"/>
                      <a:gd name="connsiteY17" fmla="*/ 1425547 h 5590381"/>
                      <a:gd name="connsiteX18" fmla="*/ 0 w 13716"/>
                      <a:gd name="connsiteY18" fmla="*/ 614942 h 5590381"/>
                      <a:gd name="connsiteX19" fmla="*/ 0 w 13716"/>
                      <a:gd name="connsiteY19" fmla="*/ 0 h 5590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716" h="5590381" fill="none" extrusionOk="0">
                        <a:moveTo>
                          <a:pt x="0" y="0"/>
                        </a:moveTo>
                        <a:cubicBezTo>
                          <a:pt x="6519" y="-664"/>
                          <a:pt x="8288" y="665"/>
                          <a:pt x="13716" y="0"/>
                        </a:cubicBezTo>
                        <a:cubicBezTo>
                          <a:pt x="-9798" y="225076"/>
                          <a:pt x="41703" y="562283"/>
                          <a:pt x="13716" y="754701"/>
                        </a:cubicBezTo>
                        <a:cubicBezTo>
                          <a:pt x="-14271" y="947119"/>
                          <a:pt x="25509" y="1239251"/>
                          <a:pt x="13716" y="1565307"/>
                        </a:cubicBezTo>
                        <a:cubicBezTo>
                          <a:pt x="1923" y="1891363"/>
                          <a:pt x="2588" y="1999140"/>
                          <a:pt x="13716" y="2152297"/>
                        </a:cubicBezTo>
                        <a:cubicBezTo>
                          <a:pt x="24845" y="2305454"/>
                          <a:pt x="24133" y="2598333"/>
                          <a:pt x="13716" y="2906998"/>
                        </a:cubicBezTo>
                        <a:cubicBezTo>
                          <a:pt x="3299" y="3215663"/>
                          <a:pt x="30691" y="3327412"/>
                          <a:pt x="13716" y="3549892"/>
                        </a:cubicBezTo>
                        <a:cubicBezTo>
                          <a:pt x="-3259" y="3772372"/>
                          <a:pt x="33989" y="3843836"/>
                          <a:pt x="13716" y="4080978"/>
                        </a:cubicBezTo>
                        <a:cubicBezTo>
                          <a:pt x="-6557" y="4318120"/>
                          <a:pt x="-8378" y="4511166"/>
                          <a:pt x="13716" y="4835680"/>
                        </a:cubicBezTo>
                        <a:cubicBezTo>
                          <a:pt x="35810" y="5160194"/>
                          <a:pt x="-17642" y="5401748"/>
                          <a:pt x="13716" y="5590381"/>
                        </a:cubicBezTo>
                        <a:cubicBezTo>
                          <a:pt x="8599" y="5590092"/>
                          <a:pt x="6708" y="5590668"/>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3716" h="5590381" stroke="0" extrusionOk="0">
                        <a:moveTo>
                          <a:pt x="0" y="0"/>
                        </a:moveTo>
                        <a:cubicBezTo>
                          <a:pt x="4626" y="620"/>
                          <a:pt x="7856" y="-428"/>
                          <a:pt x="13716" y="0"/>
                        </a:cubicBezTo>
                        <a:cubicBezTo>
                          <a:pt x="36569" y="165299"/>
                          <a:pt x="-959" y="427555"/>
                          <a:pt x="13716" y="698798"/>
                        </a:cubicBezTo>
                        <a:cubicBezTo>
                          <a:pt x="28391" y="970041"/>
                          <a:pt x="15108" y="1226199"/>
                          <a:pt x="13716" y="1397595"/>
                        </a:cubicBezTo>
                        <a:cubicBezTo>
                          <a:pt x="12324" y="1568991"/>
                          <a:pt x="34226" y="1794517"/>
                          <a:pt x="13716" y="2152297"/>
                        </a:cubicBezTo>
                        <a:cubicBezTo>
                          <a:pt x="-6794" y="2510077"/>
                          <a:pt x="36274" y="2594424"/>
                          <a:pt x="13716" y="2739287"/>
                        </a:cubicBezTo>
                        <a:cubicBezTo>
                          <a:pt x="-8842" y="2884150"/>
                          <a:pt x="22545" y="3129706"/>
                          <a:pt x="13716" y="3493988"/>
                        </a:cubicBezTo>
                        <a:cubicBezTo>
                          <a:pt x="4887" y="3858270"/>
                          <a:pt x="49629" y="4041447"/>
                          <a:pt x="13716" y="4304593"/>
                        </a:cubicBezTo>
                        <a:cubicBezTo>
                          <a:pt x="-22197" y="4567740"/>
                          <a:pt x="45055" y="5149125"/>
                          <a:pt x="13716" y="5590381"/>
                        </a:cubicBezTo>
                        <a:cubicBezTo>
                          <a:pt x="9649" y="5590058"/>
                          <a:pt x="6483" y="5589928"/>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8C7D3D4-0A5E-C928-F461-C47F6C5754C7}"/>
              </a:ext>
            </a:extLst>
          </p:cNvPr>
          <p:cNvPicPr>
            <a:picLocks noChangeAspect="1"/>
          </p:cNvPicPr>
          <p:nvPr/>
        </p:nvPicPr>
        <p:blipFill rotWithShape="1">
          <a:blip r:embed="rId3"/>
          <a:srcRect l="-1712" t="50567" r="50352" b="-1483"/>
          <a:stretch/>
        </p:blipFill>
        <p:spPr>
          <a:xfrm>
            <a:off x="3063683" y="634487"/>
            <a:ext cx="5885230" cy="5746841"/>
          </a:xfrm>
          <a:prstGeom prst="rect">
            <a:avLst/>
          </a:prstGeom>
        </p:spPr>
      </p:pic>
      <p:sp>
        <p:nvSpPr>
          <p:cNvPr id="3" name="Content Placeholder 2"/>
          <p:cNvSpPr>
            <a:spLocks noGrp="1"/>
          </p:cNvSpPr>
          <p:nvPr>
            <p:ph idx="1"/>
          </p:nvPr>
        </p:nvSpPr>
        <p:spPr>
          <a:xfrm>
            <a:off x="574358" y="2796848"/>
            <a:ext cx="2626042" cy="2326868"/>
          </a:xfrm>
        </p:spPr>
        <p:txBody>
          <a:bodyPr anchor="t">
            <a:normAutofit fontScale="92500" lnSpcReduction="20000"/>
          </a:bodyPr>
          <a:lstStyle/>
          <a:p>
            <a:pPr marL="0" indent="0">
              <a:buNone/>
            </a:pPr>
            <a:r>
              <a:rPr lang="en-GB" sz="1800" b="1" dirty="0"/>
              <a:t>Convert:</a:t>
            </a:r>
            <a:r>
              <a:rPr lang="en-GB" sz="1800" dirty="0"/>
              <a:t> This is simply conversion to sale, online or offline. It involves getting your audience to take that vital next step which turns them into paying customers whether the payment is taken through online e-commerce transactions or offline channels. </a:t>
            </a:r>
          </a:p>
          <a:p>
            <a:endParaRPr lang="en-GB" sz="1800" dirty="0"/>
          </a:p>
        </p:txBody>
      </p:sp>
      <p:pic>
        <p:nvPicPr>
          <p:cNvPr id="4" name="Picture 3">
            <a:extLst>
              <a:ext uri="{FF2B5EF4-FFF2-40B4-BE49-F238E27FC236}">
                <a16:creationId xmlns:a16="http://schemas.microsoft.com/office/drawing/2014/main" id="{B6915812-EEEB-7BC9-A42F-6F195C3AAA90}"/>
              </a:ext>
            </a:extLst>
          </p:cNvPr>
          <p:cNvPicPr>
            <a:picLocks noChangeAspect="1"/>
          </p:cNvPicPr>
          <p:nvPr/>
        </p:nvPicPr>
        <p:blipFill>
          <a:blip r:embed="rId4"/>
          <a:stretch>
            <a:fillRect/>
          </a:stretch>
        </p:blipFill>
        <p:spPr>
          <a:xfrm>
            <a:off x="36512" y="6135637"/>
            <a:ext cx="9144000" cy="722363"/>
          </a:xfrm>
          <a:prstGeom prst="rect">
            <a:avLst/>
          </a:prstGeom>
        </p:spPr>
      </p:pic>
    </p:spTree>
    <p:extLst>
      <p:ext uri="{BB962C8B-B14F-4D97-AF65-F5344CB8AC3E}">
        <p14:creationId xmlns:p14="http://schemas.microsoft.com/office/powerpoint/2010/main" val="492543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28">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554355" y="-459432"/>
            <a:ext cx="2564892" cy="5583148"/>
          </a:xfrm>
        </p:spPr>
        <p:txBody>
          <a:bodyPr anchor="ctr">
            <a:normAutofit/>
          </a:bodyPr>
          <a:lstStyle/>
          <a:p>
            <a:r>
              <a:rPr lang="en-GB" sz="4700" dirty="0"/>
              <a:t>Engage</a:t>
            </a:r>
          </a:p>
        </p:txBody>
      </p:sp>
      <p:sp>
        <p:nvSpPr>
          <p:cNvPr id="34"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200400" y="630936"/>
            <a:ext cx="13716" cy="5590381"/>
          </a:xfrm>
          <a:custGeom>
            <a:avLst/>
            <a:gdLst>
              <a:gd name="connsiteX0" fmla="*/ 0 w 13716"/>
              <a:gd name="connsiteY0" fmla="*/ 0 h 5590381"/>
              <a:gd name="connsiteX1" fmla="*/ 13716 w 13716"/>
              <a:gd name="connsiteY1" fmla="*/ 0 h 5590381"/>
              <a:gd name="connsiteX2" fmla="*/ 13716 w 13716"/>
              <a:gd name="connsiteY2" fmla="*/ 754701 h 5590381"/>
              <a:gd name="connsiteX3" fmla="*/ 13716 w 13716"/>
              <a:gd name="connsiteY3" fmla="*/ 1565307 h 5590381"/>
              <a:gd name="connsiteX4" fmla="*/ 13716 w 13716"/>
              <a:gd name="connsiteY4" fmla="*/ 2152297 h 5590381"/>
              <a:gd name="connsiteX5" fmla="*/ 13716 w 13716"/>
              <a:gd name="connsiteY5" fmla="*/ 2906998 h 5590381"/>
              <a:gd name="connsiteX6" fmla="*/ 13716 w 13716"/>
              <a:gd name="connsiteY6" fmla="*/ 3549892 h 5590381"/>
              <a:gd name="connsiteX7" fmla="*/ 13716 w 13716"/>
              <a:gd name="connsiteY7" fmla="*/ 4080978 h 5590381"/>
              <a:gd name="connsiteX8" fmla="*/ 13716 w 13716"/>
              <a:gd name="connsiteY8" fmla="*/ 4835680 h 5590381"/>
              <a:gd name="connsiteX9" fmla="*/ 13716 w 13716"/>
              <a:gd name="connsiteY9" fmla="*/ 5590381 h 5590381"/>
              <a:gd name="connsiteX10" fmla="*/ 0 w 13716"/>
              <a:gd name="connsiteY10" fmla="*/ 5590381 h 5590381"/>
              <a:gd name="connsiteX11" fmla="*/ 0 w 13716"/>
              <a:gd name="connsiteY11" fmla="*/ 4835680 h 5590381"/>
              <a:gd name="connsiteX12" fmla="*/ 0 w 13716"/>
              <a:gd name="connsiteY12" fmla="*/ 4304593 h 5590381"/>
              <a:gd name="connsiteX13" fmla="*/ 0 w 13716"/>
              <a:gd name="connsiteY13" fmla="*/ 3773507 h 5590381"/>
              <a:gd name="connsiteX14" fmla="*/ 0 w 13716"/>
              <a:gd name="connsiteY14" fmla="*/ 3186517 h 5590381"/>
              <a:gd name="connsiteX15" fmla="*/ 0 w 13716"/>
              <a:gd name="connsiteY15" fmla="*/ 2487720 h 5590381"/>
              <a:gd name="connsiteX16" fmla="*/ 0 w 13716"/>
              <a:gd name="connsiteY16" fmla="*/ 1956633 h 5590381"/>
              <a:gd name="connsiteX17" fmla="*/ 0 w 13716"/>
              <a:gd name="connsiteY17" fmla="*/ 1425547 h 5590381"/>
              <a:gd name="connsiteX18" fmla="*/ 0 w 13716"/>
              <a:gd name="connsiteY18" fmla="*/ 614942 h 5590381"/>
              <a:gd name="connsiteX19" fmla="*/ 0 w 13716"/>
              <a:gd name="connsiteY19" fmla="*/ 0 h 5590381"/>
              <a:gd name="connsiteX0" fmla="*/ 0 w 13716"/>
              <a:gd name="connsiteY0" fmla="*/ 0 h 5590381"/>
              <a:gd name="connsiteX1" fmla="*/ 13716 w 13716"/>
              <a:gd name="connsiteY1" fmla="*/ 0 h 5590381"/>
              <a:gd name="connsiteX2" fmla="*/ 13716 w 13716"/>
              <a:gd name="connsiteY2" fmla="*/ 698798 h 5590381"/>
              <a:gd name="connsiteX3" fmla="*/ 13716 w 13716"/>
              <a:gd name="connsiteY3" fmla="*/ 1397595 h 5590381"/>
              <a:gd name="connsiteX4" fmla="*/ 13716 w 13716"/>
              <a:gd name="connsiteY4" fmla="*/ 2152297 h 5590381"/>
              <a:gd name="connsiteX5" fmla="*/ 13716 w 13716"/>
              <a:gd name="connsiteY5" fmla="*/ 2739287 h 5590381"/>
              <a:gd name="connsiteX6" fmla="*/ 13716 w 13716"/>
              <a:gd name="connsiteY6" fmla="*/ 3493988 h 5590381"/>
              <a:gd name="connsiteX7" fmla="*/ 13716 w 13716"/>
              <a:gd name="connsiteY7" fmla="*/ 4304593 h 5590381"/>
              <a:gd name="connsiteX8" fmla="*/ 13716 w 13716"/>
              <a:gd name="connsiteY8" fmla="*/ 5590381 h 5590381"/>
              <a:gd name="connsiteX9" fmla="*/ 0 w 13716"/>
              <a:gd name="connsiteY9" fmla="*/ 5590381 h 5590381"/>
              <a:gd name="connsiteX10" fmla="*/ 0 w 13716"/>
              <a:gd name="connsiteY10" fmla="*/ 4835680 h 5590381"/>
              <a:gd name="connsiteX11" fmla="*/ 0 w 13716"/>
              <a:gd name="connsiteY11" fmla="*/ 4136882 h 5590381"/>
              <a:gd name="connsiteX12" fmla="*/ 0 w 13716"/>
              <a:gd name="connsiteY12" fmla="*/ 3549892 h 5590381"/>
              <a:gd name="connsiteX13" fmla="*/ 0 w 13716"/>
              <a:gd name="connsiteY13" fmla="*/ 2851094 h 5590381"/>
              <a:gd name="connsiteX14" fmla="*/ 0 w 13716"/>
              <a:gd name="connsiteY14" fmla="*/ 2264104 h 5590381"/>
              <a:gd name="connsiteX15" fmla="*/ 0 w 13716"/>
              <a:gd name="connsiteY15" fmla="*/ 1733018 h 5590381"/>
              <a:gd name="connsiteX16" fmla="*/ 0 w 13716"/>
              <a:gd name="connsiteY16" fmla="*/ 1090124 h 5590381"/>
              <a:gd name="connsiteX17" fmla="*/ 0 w 13716"/>
              <a:gd name="connsiteY17" fmla="*/ 0 h 5590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716" h="5590381" fill="none" extrusionOk="0">
                <a:moveTo>
                  <a:pt x="0" y="0"/>
                </a:moveTo>
                <a:cubicBezTo>
                  <a:pt x="6858" y="-583"/>
                  <a:pt x="7851" y="431"/>
                  <a:pt x="13716" y="0"/>
                </a:cubicBezTo>
                <a:cubicBezTo>
                  <a:pt x="34933" y="215318"/>
                  <a:pt x="27251" y="565582"/>
                  <a:pt x="13716" y="754701"/>
                </a:cubicBezTo>
                <a:cubicBezTo>
                  <a:pt x="-46127" y="1001571"/>
                  <a:pt x="16502" y="1226848"/>
                  <a:pt x="13716" y="1565307"/>
                </a:cubicBezTo>
                <a:cubicBezTo>
                  <a:pt x="518" y="1889109"/>
                  <a:pt x="-16367" y="2000548"/>
                  <a:pt x="13716" y="2152297"/>
                </a:cubicBezTo>
                <a:cubicBezTo>
                  <a:pt x="-27751" y="2293511"/>
                  <a:pt x="26467" y="2577637"/>
                  <a:pt x="13716" y="2906998"/>
                </a:cubicBezTo>
                <a:cubicBezTo>
                  <a:pt x="10317" y="3210592"/>
                  <a:pt x="23894" y="3347388"/>
                  <a:pt x="13716" y="3549892"/>
                </a:cubicBezTo>
                <a:cubicBezTo>
                  <a:pt x="-2084" y="3774164"/>
                  <a:pt x="29811" y="3846282"/>
                  <a:pt x="13716" y="4080978"/>
                </a:cubicBezTo>
                <a:cubicBezTo>
                  <a:pt x="-34083" y="4316157"/>
                  <a:pt x="-21714" y="4469094"/>
                  <a:pt x="13716" y="4835680"/>
                </a:cubicBezTo>
                <a:cubicBezTo>
                  <a:pt x="54813" y="5147918"/>
                  <a:pt x="-17924" y="5390556"/>
                  <a:pt x="13716" y="5590381"/>
                </a:cubicBezTo>
                <a:cubicBezTo>
                  <a:pt x="8175" y="5590136"/>
                  <a:pt x="6849" y="5590599"/>
                  <a:pt x="0" y="5590381"/>
                </a:cubicBezTo>
                <a:cubicBezTo>
                  <a:pt x="25138" y="5250698"/>
                  <a:pt x="-4619" y="5075445"/>
                  <a:pt x="0" y="4835680"/>
                </a:cubicBezTo>
                <a:cubicBezTo>
                  <a:pt x="36581" y="4590550"/>
                  <a:pt x="3022" y="4474529"/>
                  <a:pt x="0" y="4304593"/>
                </a:cubicBezTo>
                <a:cubicBezTo>
                  <a:pt x="-12701" y="4111845"/>
                  <a:pt x="27688" y="3905584"/>
                  <a:pt x="0" y="3773507"/>
                </a:cubicBezTo>
                <a:cubicBezTo>
                  <a:pt x="-26601" y="3606595"/>
                  <a:pt x="-5508" y="3333425"/>
                  <a:pt x="0" y="3186517"/>
                </a:cubicBezTo>
                <a:cubicBezTo>
                  <a:pt x="27803" y="3020623"/>
                  <a:pt x="39608" y="2648539"/>
                  <a:pt x="0" y="2487720"/>
                </a:cubicBezTo>
                <a:cubicBezTo>
                  <a:pt x="-30668" y="2356394"/>
                  <a:pt x="-10848" y="2125581"/>
                  <a:pt x="0" y="1956633"/>
                </a:cubicBezTo>
                <a:cubicBezTo>
                  <a:pt x="21350" y="1832604"/>
                  <a:pt x="13098" y="1675326"/>
                  <a:pt x="0" y="1425547"/>
                </a:cubicBezTo>
                <a:cubicBezTo>
                  <a:pt x="51943" y="1231575"/>
                  <a:pt x="-49685" y="947153"/>
                  <a:pt x="0" y="614942"/>
                </a:cubicBezTo>
                <a:cubicBezTo>
                  <a:pt x="23685" y="274445"/>
                  <a:pt x="15608" y="143232"/>
                  <a:pt x="0" y="0"/>
                </a:cubicBezTo>
                <a:close/>
              </a:path>
              <a:path w="13716" h="5590381" stroke="0" extrusionOk="0">
                <a:moveTo>
                  <a:pt x="0" y="0"/>
                </a:moveTo>
                <a:cubicBezTo>
                  <a:pt x="4519" y="745"/>
                  <a:pt x="7608" y="27"/>
                  <a:pt x="13716" y="0"/>
                </a:cubicBezTo>
                <a:cubicBezTo>
                  <a:pt x="44022" y="114427"/>
                  <a:pt x="8229" y="453118"/>
                  <a:pt x="13716" y="698798"/>
                </a:cubicBezTo>
                <a:cubicBezTo>
                  <a:pt x="34424" y="963774"/>
                  <a:pt x="36600" y="1212364"/>
                  <a:pt x="13716" y="1397595"/>
                </a:cubicBezTo>
                <a:cubicBezTo>
                  <a:pt x="48283" y="1542354"/>
                  <a:pt x="25375" y="1802464"/>
                  <a:pt x="13716" y="2152297"/>
                </a:cubicBezTo>
                <a:cubicBezTo>
                  <a:pt x="3835" y="2525678"/>
                  <a:pt x="21814" y="2592868"/>
                  <a:pt x="13716" y="2739287"/>
                </a:cubicBezTo>
                <a:cubicBezTo>
                  <a:pt x="1084" y="2874965"/>
                  <a:pt x="-36448" y="3144013"/>
                  <a:pt x="13716" y="3493988"/>
                </a:cubicBezTo>
                <a:cubicBezTo>
                  <a:pt x="-17205" y="3852647"/>
                  <a:pt x="66492" y="4038484"/>
                  <a:pt x="13716" y="4304593"/>
                </a:cubicBezTo>
                <a:cubicBezTo>
                  <a:pt x="-83354" y="4564310"/>
                  <a:pt x="113944" y="5225828"/>
                  <a:pt x="13716" y="5590381"/>
                </a:cubicBezTo>
                <a:cubicBezTo>
                  <a:pt x="9333" y="5590250"/>
                  <a:pt x="5993" y="5589792"/>
                  <a:pt x="0" y="5590381"/>
                </a:cubicBezTo>
                <a:cubicBezTo>
                  <a:pt x="35863" y="5257220"/>
                  <a:pt x="-32757" y="5135372"/>
                  <a:pt x="0" y="4835680"/>
                </a:cubicBezTo>
                <a:cubicBezTo>
                  <a:pt x="7921" y="4562721"/>
                  <a:pt x="-29047" y="4351594"/>
                  <a:pt x="0" y="4136882"/>
                </a:cubicBezTo>
                <a:cubicBezTo>
                  <a:pt x="1393" y="3929098"/>
                  <a:pt x="-4372" y="3755796"/>
                  <a:pt x="0" y="3549892"/>
                </a:cubicBezTo>
                <a:cubicBezTo>
                  <a:pt x="-14123" y="3323552"/>
                  <a:pt x="21701" y="3076195"/>
                  <a:pt x="0" y="2851094"/>
                </a:cubicBezTo>
                <a:cubicBezTo>
                  <a:pt x="-51577" y="2661940"/>
                  <a:pt x="-7702" y="2448681"/>
                  <a:pt x="0" y="2264104"/>
                </a:cubicBezTo>
                <a:cubicBezTo>
                  <a:pt x="-8180" y="2080123"/>
                  <a:pt x="16108" y="1991682"/>
                  <a:pt x="0" y="1733018"/>
                </a:cubicBezTo>
                <a:cubicBezTo>
                  <a:pt x="-21280" y="1472795"/>
                  <a:pt x="8343" y="1385598"/>
                  <a:pt x="0" y="1090124"/>
                </a:cubicBezTo>
                <a:cubicBezTo>
                  <a:pt x="41559" y="815693"/>
                  <a:pt x="-53513" y="485395"/>
                  <a:pt x="0" y="0"/>
                </a:cubicBezTo>
                <a:close/>
              </a:path>
              <a:path w="13716" h="5590381" fill="none" stroke="0" extrusionOk="0">
                <a:moveTo>
                  <a:pt x="0" y="0"/>
                </a:moveTo>
                <a:cubicBezTo>
                  <a:pt x="6692" y="-634"/>
                  <a:pt x="7933" y="727"/>
                  <a:pt x="13716" y="0"/>
                </a:cubicBezTo>
                <a:cubicBezTo>
                  <a:pt x="-11397" y="210553"/>
                  <a:pt x="41795" y="570219"/>
                  <a:pt x="13716" y="754701"/>
                </a:cubicBezTo>
                <a:cubicBezTo>
                  <a:pt x="-16345" y="939055"/>
                  <a:pt x="5480" y="1271330"/>
                  <a:pt x="13716" y="1565307"/>
                </a:cubicBezTo>
                <a:cubicBezTo>
                  <a:pt x="214" y="1888228"/>
                  <a:pt x="-22439" y="2000817"/>
                  <a:pt x="13716" y="2152297"/>
                </a:cubicBezTo>
                <a:cubicBezTo>
                  <a:pt x="36483" y="2302199"/>
                  <a:pt x="43294" y="2645200"/>
                  <a:pt x="13716" y="2906998"/>
                </a:cubicBezTo>
                <a:cubicBezTo>
                  <a:pt x="10400" y="3203875"/>
                  <a:pt x="27719" y="3309255"/>
                  <a:pt x="13716" y="3549892"/>
                </a:cubicBezTo>
                <a:cubicBezTo>
                  <a:pt x="-8323" y="3767364"/>
                  <a:pt x="36239" y="3859248"/>
                  <a:pt x="13716" y="4080978"/>
                </a:cubicBezTo>
                <a:cubicBezTo>
                  <a:pt x="-28362" y="4308528"/>
                  <a:pt x="-17360" y="4464817"/>
                  <a:pt x="13716" y="4835680"/>
                </a:cubicBezTo>
                <a:cubicBezTo>
                  <a:pt x="37186" y="5120324"/>
                  <a:pt x="-5183" y="5409792"/>
                  <a:pt x="13716" y="5590381"/>
                </a:cubicBezTo>
                <a:cubicBezTo>
                  <a:pt x="8151" y="5590111"/>
                  <a:pt x="6756" y="5590651"/>
                  <a:pt x="0" y="5590381"/>
                </a:cubicBezTo>
                <a:cubicBezTo>
                  <a:pt x="366" y="5289836"/>
                  <a:pt x="-51421" y="5037027"/>
                  <a:pt x="0" y="4835680"/>
                </a:cubicBezTo>
                <a:cubicBezTo>
                  <a:pt x="30695" y="4638845"/>
                  <a:pt x="15954" y="4503929"/>
                  <a:pt x="0" y="4304593"/>
                </a:cubicBezTo>
                <a:cubicBezTo>
                  <a:pt x="14622" y="4089881"/>
                  <a:pt x="18900" y="3917008"/>
                  <a:pt x="0" y="3773507"/>
                </a:cubicBezTo>
                <a:cubicBezTo>
                  <a:pt x="-3147" y="3613850"/>
                  <a:pt x="-23547" y="3335869"/>
                  <a:pt x="0" y="3186517"/>
                </a:cubicBezTo>
                <a:cubicBezTo>
                  <a:pt x="5486" y="3055843"/>
                  <a:pt x="41826" y="2645889"/>
                  <a:pt x="0" y="2487720"/>
                </a:cubicBezTo>
                <a:cubicBezTo>
                  <a:pt x="-23992" y="2347034"/>
                  <a:pt x="14189" y="2145771"/>
                  <a:pt x="0" y="1956633"/>
                </a:cubicBezTo>
                <a:cubicBezTo>
                  <a:pt x="14669" y="1780910"/>
                  <a:pt x="-4302" y="1660669"/>
                  <a:pt x="0" y="1425547"/>
                </a:cubicBezTo>
                <a:cubicBezTo>
                  <a:pt x="70611" y="1196115"/>
                  <a:pt x="14725" y="924393"/>
                  <a:pt x="0" y="614942"/>
                </a:cubicBezTo>
                <a:cubicBezTo>
                  <a:pt x="-2330" y="269013"/>
                  <a:pt x="15133" y="13266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custGeom>
                    <a:avLst/>
                    <a:gdLst>
                      <a:gd name="connsiteX0" fmla="*/ 0 w 13716"/>
                      <a:gd name="connsiteY0" fmla="*/ 0 h 5590381"/>
                      <a:gd name="connsiteX1" fmla="*/ 13716 w 13716"/>
                      <a:gd name="connsiteY1" fmla="*/ 0 h 5590381"/>
                      <a:gd name="connsiteX2" fmla="*/ 13716 w 13716"/>
                      <a:gd name="connsiteY2" fmla="*/ 754701 h 5590381"/>
                      <a:gd name="connsiteX3" fmla="*/ 13716 w 13716"/>
                      <a:gd name="connsiteY3" fmla="*/ 1565307 h 5590381"/>
                      <a:gd name="connsiteX4" fmla="*/ 13716 w 13716"/>
                      <a:gd name="connsiteY4" fmla="*/ 2152297 h 5590381"/>
                      <a:gd name="connsiteX5" fmla="*/ 13716 w 13716"/>
                      <a:gd name="connsiteY5" fmla="*/ 2906998 h 5590381"/>
                      <a:gd name="connsiteX6" fmla="*/ 13716 w 13716"/>
                      <a:gd name="connsiteY6" fmla="*/ 3549892 h 5590381"/>
                      <a:gd name="connsiteX7" fmla="*/ 13716 w 13716"/>
                      <a:gd name="connsiteY7" fmla="*/ 4080978 h 5590381"/>
                      <a:gd name="connsiteX8" fmla="*/ 13716 w 13716"/>
                      <a:gd name="connsiteY8" fmla="*/ 4835680 h 5590381"/>
                      <a:gd name="connsiteX9" fmla="*/ 13716 w 13716"/>
                      <a:gd name="connsiteY9" fmla="*/ 5590381 h 5590381"/>
                      <a:gd name="connsiteX10" fmla="*/ 0 w 13716"/>
                      <a:gd name="connsiteY10" fmla="*/ 5590381 h 5590381"/>
                      <a:gd name="connsiteX11" fmla="*/ 0 w 13716"/>
                      <a:gd name="connsiteY11" fmla="*/ 4835680 h 5590381"/>
                      <a:gd name="connsiteX12" fmla="*/ 0 w 13716"/>
                      <a:gd name="connsiteY12" fmla="*/ 4304593 h 5590381"/>
                      <a:gd name="connsiteX13" fmla="*/ 0 w 13716"/>
                      <a:gd name="connsiteY13" fmla="*/ 3773507 h 5590381"/>
                      <a:gd name="connsiteX14" fmla="*/ 0 w 13716"/>
                      <a:gd name="connsiteY14" fmla="*/ 3186517 h 5590381"/>
                      <a:gd name="connsiteX15" fmla="*/ 0 w 13716"/>
                      <a:gd name="connsiteY15" fmla="*/ 2487720 h 5590381"/>
                      <a:gd name="connsiteX16" fmla="*/ 0 w 13716"/>
                      <a:gd name="connsiteY16" fmla="*/ 1956633 h 5590381"/>
                      <a:gd name="connsiteX17" fmla="*/ 0 w 13716"/>
                      <a:gd name="connsiteY17" fmla="*/ 1425547 h 5590381"/>
                      <a:gd name="connsiteX18" fmla="*/ 0 w 13716"/>
                      <a:gd name="connsiteY18" fmla="*/ 614942 h 5590381"/>
                      <a:gd name="connsiteX19" fmla="*/ 0 w 13716"/>
                      <a:gd name="connsiteY19" fmla="*/ 0 h 5590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716" h="5590381" fill="none" extrusionOk="0">
                        <a:moveTo>
                          <a:pt x="0" y="0"/>
                        </a:moveTo>
                        <a:cubicBezTo>
                          <a:pt x="6519" y="-664"/>
                          <a:pt x="8288" y="665"/>
                          <a:pt x="13716" y="0"/>
                        </a:cubicBezTo>
                        <a:cubicBezTo>
                          <a:pt x="-9798" y="225076"/>
                          <a:pt x="41703" y="562283"/>
                          <a:pt x="13716" y="754701"/>
                        </a:cubicBezTo>
                        <a:cubicBezTo>
                          <a:pt x="-14271" y="947119"/>
                          <a:pt x="25509" y="1239251"/>
                          <a:pt x="13716" y="1565307"/>
                        </a:cubicBezTo>
                        <a:cubicBezTo>
                          <a:pt x="1923" y="1891363"/>
                          <a:pt x="2588" y="1999140"/>
                          <a:pt x="13716" y="2152297"/>
                        </a:cubicBezTo>
                        <a:cubicBezTo>
                          <a:pt x="24845" y="2305454"/>
                          <a:pt x="24133" y="2598333"/>
                          <a:pt x="13716" y="2906998"/>
                        </a:cubicBezTo>
                        <a:cubicBezTo>
                          <a:pt x="3299" y="3215663"/>
                          <a:pt x="30691" y="3327412"/>
                          <a:pt x="13716" y="3549892"/>
                        </a:cubicBezTo>
                        <a:cubicBezTo>
                          <a:pt x="-3259" y="3772372"/>
                          <a:pt x="33989" y="3843836"/>
                          <a:pt x="13716" y="4080978"/>
                        </a:cubicBezTo>
                        <a:cubicBezTo>
                          <a:pt x="-6557" y="4318120"/>
                          <a:pt x="-8378" y="4511166"/>
                          <a:pt x="13716" y="4835680"/>
                        </a:cubicBezTo>
                        <a:cubicBezTo>
                          <a:pt x="35810" y="5160194"/>
                          <a:pt x="-17642" y="5401748"/>
                          <a:pt x="13716" y="5590381"/>
                        </a:cubicBezTo>
                        <a:cubicBezTo>
                          <a:pt x="8599" y="5590092"/>
                          <a:pt x="6708" y="5590668"/>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3716" h="5590381" stroke="0" extrusionOk="0">
                        <a:moveTo>
                          <a:pt x="0" y="0"/>
                        </a:moveTo>
                        <a:cubicBezTo>
                          <a:pt x="4626" y="620"/>
                          <a:pt x="7856" y="-428"/>
                          <a:pt x="13716" y="0"/>
                        </a:cubicBezTo>
                        <a:cubicBezTo>
                          <a:pt x="36569" y="165299"/>
                          <a:pt x="-959" y="427555"/>
                          <a:pt x="13716" y="698798"/>
                        </a:cubicBezTo>
                        <a:cubicBezTo>
                          <a:pt x="28391" y="970041"/>
                          <a:pt x="15108" y="1226199"/>
                          <a:pt x="13716" y="1397595"/>
                        </a:cubicBezTo>
                        <a:cubicBezTo>
                          <a:pt x="12324" y="1568991"/>
                          <a:pt x="34226" y="1794517"/>
                          <a:pt x="13716" y="2152297"/>
                        </a:cubicBezTo>
                        <a:cubicBezTo>
                          <a:pt x="-6794" y="2510077"/>
                          <a:pt x="36274" y="2594424"/>
                          <a:pt x="13716" y="2739287"/>
                        </a:cubicBezTo>
                        <a:cubicBezTo>
                          <a:pt x="-8842" y="2884150"/>
                          <a:pt x="22545" y="3129706"/>
                          <a:pt x="13716" y="3493988"/>
                        </a:cubicBezTo>
                        <a:cubicBezTo>
                          <a:pt x="4887" y="3858270"/>
                          <a:pt x="49629" y="4041447"/>
                          <a:pt x="13716" y="4304593"/>
                        </a:cubicBezTo>
                        <a:cubicBezTo>
                          <a:pt x="-22197" y="4567740"/>
                          <a:pt x="45055" y="5149125"/>
                          <a:pt x="13716" y="5590381"/>
                        </a:cubicBezTo>
                        <a:cubicBezTo>
                          <a:pt x="9649" y="5590058"/>
                          <a:pt x="6483" y="5589928"/>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68C7D3D4-0A5E-C928-F461-C47F6C5754C7}"/>
              </a:ext>
            </a:extLst>
          </p:cNvPr>
          <p:cNvPicPr>
            <a:picLocks noChangeAspect="1"/>
          </p:cNvPicPr>
          <p:nvPr/>
        </p:nvPicPr>
        <p:blipFill rotWithShape="1">
          <a:blip r:embed="rId3"/>
          <a:srcRect l="2431" t="-516" r="49953" b="49600"/>
          <a:stretch/>
        </p:blipFill>
        <p:spPr>
          <a:xfrm>
            <a:off x="3351959" y="22906"/>
            <a:ext cx="5781851" cy="6089825"/>
          </a:xfrm>
          <a:prstGeom prst="rect">
            <a:avLst/>
          </a:prstGeom>
        </p:spPr>
      </p:pic>
      <p:sp>
        <p:nvSpPr>
          <p:cNvPr id="3" name="Content Placeholder 2"/>
          <p:cNvSpPr>
            <a:spLocks noGrp="1"/>
          </p:cNvSpPr>
          <p:nvPr>
            <p:ph idx="1"/>
          </p:nvPr>
        </p:nvSpPr>
        <p:spPr>
          <a:xfrm>
            <a:off x="574358" y="2796848"/>
            <a:ext cx="2626042" cy="2326868"/>
          </a:xfrm>
        </p:spPr>
        <p:txBody>
          <a:bodyPr anchor="t">
            <a:normAutofit fontScale="92500" lnSpcReduction="20000"/>
          </a:bodyPr>
          <a:lstStyle/>
          <a:p>
            <a:pPr marL="0" indent="0">
              <a:buNone/>
            </a:pPr>
            <a:r>
              <a:rPr lang="en-GB" sz="1800" b="1" dirty="0"/>
              <a:t>Engage:</a:t>
            </a:r>
            <a:r>
              <a:rPr lang="en-GB" sz="1800" dirty="0"/>
              <a:t> This is long-term customer engagement and communications that is, developing a long-term relationship with first-time buyers to build customer loyalty as repeat purchases using communications on your site, social presence, email, and direct interactions to boost customer lifetime value</a:t>
            </a:r>
          </a:p>
        </p:txBody>
      </p:sp>
      <p:pic>
        <p:nvPicPr>
          <p:cNvPr id="6" name="Picture 5">
            <a:extLst>
              <a:ext uri="{FF2B5EF4-FFF2-40B4-BE49-F238E27FC236}">
                <a16:creationId xmlns:a16="http://schemas.microsoft.com/office/drawing/2014/main" id="{38F629AF-66DF-8C43-B65E-49ECEB66FE49}"/>
              </a:ext>
            </a:extLst>
          </p:cNvPr>
          <p:cNvPicPr>
            <a:picLocks noChangeAspect="1"/>
          </p:cNvPicPr>
          <p:nvPr/>
        </p:nvPicPr>
        <p:blipFill>
          <a:blip r:embed="rId4"/>
          <a:stretch>
            <a:fillRect/>
          </a:stretch>
        </p:blipFill>
        <p:spPr>
          <a:xfrm>
            <a:off x="0" y="6135637"/>
            <a:ext cx="9144000" cy="722363"/>
          </a:xfrm>
          <a:prstGeom prst="rect">
            <a:avLst/>
          </a:prstGeom>
        </p:spPr>
      </p:pic>
    </p:spTree>
    <p:extLst>
      <p:ext uri="{BB962C8B-B14F-4D97-AF65-F5344CB8AC3E}">
        <p14:creationId xmlns:p14="http://schemas.microsoft.com/office/powerpoint/2010/main" val="3948587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014E89F-719B-9BB1-206E-FA6E17987A0C}"/>
              </a:ext>
            </a:extLst>
          </p:cNvPr>
          <p:cNvPicPr>
            <a:picLocks noChangeAspect="1"/>
          </p:cNvPicPr>
          <p:nvPr/>
        </p:nvPicPr>
        <p:blipFill>
          <a:blip r:embed="rId3"/>
          <a:stretch>
            <a:fillRect/>
          </a:stretch>
        </p:blipFill>
        <p:spPr>
          <a:xfrm>
            <a:off x="34507" y="889000"/>
            <a:ext cx="9144000" cy="5080000"/>
          </a:xfrm>
          <a:prstGeom prst="rect">
            <a:avLst/>
          </a:prstGeom>
        </p:spPr>
      </p:pic>
      <p:sp>
        <p:nvSpPr>
          <p:cNvPr id="3" name="TextBox 2">
            <a:extLst>
              <a:ext uri="{FF2B5EF4-FFF2-40B4-BE49-F238E27FC236}">
                <a16:creationId xmlns:a16="http://schemas.microsoft.com/office/drawing/2014/main" id="{F740EFC4-8EFC-1C3A-6CDC-E28AC328C2E4}"/>
              </a:ext>
            </a:extLst>
          </p:cNvPr>
          <p:cNvSpPr txBox="1"/>
          <p:nvPr/>
        </p:nvSpPr>
        <p:spPr>
          <a:xfrm>
            <a:off x="6976905" y="52686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595959"/>
                </a:solidFill>
                <a:latin typeface="Helvetica"/>
                <a:cs typeface="Helvetica"/>
              </a:rPr>
              <a:t>(Chaffey, 2022)</a:t>
            </a:r>
            <a:endParaRPr lang="en-US"/>
          </a:p>
        </p:txBody>
      </p:sp>
    </p:spTree>
    <p:extLst>
      <p:ext uri="{BB962C8B-B14F-4D97-AF65-F5344CB8AC3E}">
        <p14:creationId xmlns:p14="http://schemas.microsoft.com/office/powerpoint/2010/main" val="1034855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724071-AC7B-4A67-934B-CD7F90745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3"/>
            <a:ext cx="9143999" cy="185587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05CD2CEF-2C2A-D0EB-B824-0033575C3854}"/>
              </a:ext>
            </a:extLst>
          </p:cNvPr>
          <p:cNvSpPr txBox="1">
            <a:spLocks/>
          </p:cNvSpPr>
          <p:nvPr/>
        </p:nvSpPr>
        <p:spPr>
          <a:xfrm>
            <a:off x="628650" y="365125"/>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b="1" kern="1200">
                <a:solidFill>
                  <a:schemeClr val="bg1"/>
                </a:solidFill>
                <a:latin typeface="+mj-lt"/>
                <a:ea typeface="+mj-ea"/>
                <a:cs typeface="+mj-cs"/>
              </a:rPr>
              <a:t>Social media marketing</a:t>
            </a:r>
          </a:p>
        </p:txBody>
      </p:sp>
      <p:sp>
        <p:nvSpPr>
          <p:cNvPr id="13" name="Content Placeholder 2">
            <a:extLst>
              <a:ext uri="{FF2B5EF4-FFF2-40B4-BE49-F238E27FC236}">
                <a16:creationId xmlns:a16="http://schemas.microsoft.com/office/drawing/2014/main" id="{56B1645F-0A30-4215-5E52-EF19F8C6054D}"/>
              </a:ext>
            </a:extLst>
          </p:cNvPr>
          <p:cNvSpPr txBox="1">
            <a:spLocks/>
          </p:cNvSpPr>
          <p:nvPr/>
        </p:nvSpPr>
        <p:spPr>
          <a:xfrm>
            <a:off x="143218" y="2543175"/>
            <a:ext cx="8821269" cy="3405188"/>
          </a:xfrm>
          <a:prstGeom prst="rect">
            <a:avLst/>
          </a:prstGeom>
        </p:spPr>
        <p:txBody>
          <a:bodyPr wrap="square"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Social media marketing refers to the process of gaining website traffic or attention through social media sites. Social media marketing programs usually centre on efforts to create content that attracts attention and encourages readers to share it with their social networks </a:t>
            </a:r>
          </a:p>
          <a:p>
            <a:pPr marL="0" indent="0">
              <a:buNone/>
            </a:pPr>
            <a:r>
              <a:rPr lang="en-GB" dirty="0"/>
              <a:t>(Source - http://mashable.com/category/social-media-marketing/ )</a:t>
            </a:r>
          </a:p>
          <a:p>
            <a:pPr marL="0" indent="0">
              <a:buFont typeface="Arial" panose="020B0604020202020204" pitchFamily="34" charset="0"/>
              <a:buNone/>
            </a:pPr>
            <a:endParaRPr lang="en-GB" dirty="0"/>
          </a:p>
        </p:txBody>
      </p:sp>
      <p:pic>
        <p:nvPicPr>
          <p:cNvPr id="5" name="Content Placeholder 4">
            <a:extLst>
              <a:ext uri="{FF2B5EF4-FFF2-40B4-BE49-F238E27FC236}">
                <a16:creationId xmlns:a16="http://schemas.microsoft.com/office/drawing/2014/main" id="{AF76C07D-BC11-4168-8732-05019CDA115E}"/>
              </a:ext>
            </a:extLst>
          </p:cNvPr>
          <p:cNvPicPr>
            <a:picLocks noGrp="1" noChangeAspect="1"/>
          </p:cNvPicPr>
          <p:nvPr>
            <p:ph sz="half" idx="1"/>
          </p:nvPr>
        </p:nvPicPr>
        <p:blipFill>
          <a:blip r:embed="rId2"/>
          <a:stretch>
            <a:fillRect/>
          </a:stretch>
        </p:blipFill>
        <p:spPr>
          <a:xfrm>
            <a:off x="6508933" y="354340"/>
            <a:ext cx="2007021" cy="2019644"/>
          </a:xfrm>
          <a:noFill/>
        </p:spPr>
      </p:pic>
    </p:spTree>
    <p:extLst>
      <p:ext uri="{BB962C8B-B14F-4D97-AF65-F5344CB8AC3E}">
        <p14:creationId xmlns:p14="http://schemas.microsoft.com/office/powerpoint/2010/main" val="1324939829"/>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166018"/>
            <a:ext cx="6203032" cy="4525963"/>
          </a:xfrm>
        </p:spPr>
        <p:txBody>
          <a:bodyPr>
            <a:normAutofit lnSpcReduction="10000"/>
          </a:bodyPr>
          <a:lstStyle/>
          <a:p>
            <a:r>
              <a:rPr lang="en-US" dirty="0"/>
              <a:t>Creating content that encourages customers to share it with others within their social network. </a:t>
            </a:r>
          </a:p>
          <a:p>
            <a:r>
              <a:rPr lang="en-US" dirty="0"/>
              <a:t>Viral – trusted source</a:t>
            </a:r>
          </a:p>
          <a:p>
            <a:r>
              <a:rPr lang="en-US" dirty="0"/>
              <a:t>Reasons why social media marketing has become so important for businesses include:</a:t>
            </a:r>
          </a:p>
          <a:p>
            <a:pPr lvl="1"/>
            <a:r>
              <a:rPr lang="en-US" dirty="0"/>
              <a:t>Accessibility</a:t>
            </a:r>
          </a:p>
          <a:p>
            <a:pPr lvl="1"/>
            <a:r>
              <a:rPr lang="en-US" dirty="0"/>
              <a:t>Inexpensive</a:t>
            </a:r>
          </a:p>
          <a:p>
            <a:pPr lvl="1"/>
            <a:r>
              <a:rPr lang="en-US" dirty="0"/>
              <a:t>Global</a:t>
            </a:r>
          </a:p>
          <a:p>
            <a:pPr lvl="1"/>
            <a:r>
              <a:rPr lang="en-US" dirty="0"/>
              <a:t>Feedback/Conversations</a:t>
            </a:r>
          </a:p>
          <a:p>
            <a:endParaRPr lang="en-US" dirty="0"/>
          </a:p>
          <a:p>
            <a:endParaRPr lang="en-US" dirty="0"/>
          </a:p>
        </p:txBody>
      </p:sp>
      <p:sp>
        <p:nvSpPr>
          <p:cNvPr id="9" name="Title 1">
            <a:extLst>
              <a:ext uri="{FF2B5EF4-FFF2-40B4-BE49-F238E27FC236}">
                <a16:creationId xmlns:a16="http://schemas.microsoft.com/office/drawing/2014/main" id="{F4FBD9A8-5CAB-8387-88DD-9A9351E8399F}"/>
              </a:ext>
            </a:extLst>
          </p:cNvPr>
          <p:cNvSpPr txBox="1">
            <a:spLocks/>
          </p:cNvSpPr>
          <p:nvPr/>
        </p:nvSpPr>
        <p:spPr>
          <a:xfrm>
            <a:off x="457200" y="149947"/>
            <a:ext cx="8229600" cy="480403"/>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Social media marketing</a:t>
            </a:r>
          </a:p>
        </p:txBody>
      </p:sp>
      <p:pic>
        <p:nvPicPr>
          <p:cNvPr id="10" name="Picture 9">
            <a:extLst>
              <a:ext uri="{FF2B5EF4-FFF2-40B4-BE49-F238E27FC236}">
                <a16:creationId xmlns:a16="http://schemas.microsoft.com/office/drawing/2014/main" id="{FF0E6C4C-EA5E-40AC-3971-5EF1EA3AEC45}"/>
              </a:ext>
            </a:extLst>
          </p:cNvPr>
          <p:cNvPicPr>
            <a:picLocks noChangeAspect="1"/>
          </p:cNvPicPr>
          <p:nvPr/>
        </p:nvPicPr>
        <p:blipFill>
          <a:blip r:embed="rId3"/>
          <a:stretch>
            <a:fillRect/>
          </a:stretch>
        </p:blipFill>
        <p:spPr>
          <a:xfrm>
            <a:off x="6089079" y="2780928"/>
            <a:ext cx="3029975" cy="3048264"/>
          </a:xfrm>
          <a:prstGeom prst="rect">
            <a:avLst/>
          </a:prstGeom>
        </p:spPr>
      </p:pic>
    </p:spTree>
    <p:extLst>
      <p:ext uri="{BB962C8B-B14F-4D97-AF65-F5344CB8AC3E}">
        <p14:creationId xmlns:p14="http://schemas.microsoft.com/office/powerpoint/2010/main" val="2158630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picture containing text&#10;&#10;Description automatically generated">
            <a:extLst>
              <a:ext uri="{FF2B5EF4-FFF2-40B4-BE49-F238E27FC236}">
                <a16:creationId xmlns:a16="http://schemas.microsoft.com/office/drawing/2014/main" id="{9E047F3D-C080-47D9-B300-9733DCEFB2FF}"/>
              </a:ext>
            </a:extLst>
          </p:cNvPr>
          <p:cNvPicPr>
            <a:picLocks noGrp="1" noChangeAspect="1"/>
          </p:cNvPicPr>
          <p:nvPr>
            <p:ph idx="1"/>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9592" y="-68284"/>
            <a:ext cx="7026671" cy="2810669"/>
          </a:xfrm>
          <a:prstGeom prst="rect">
            <a:avLst/>
          </a:prstGeom>
        </p:spPr>
      </p:pic>
      <p:sp>
        <p:nvSpPr>
          <p:cNvPr id="7" name="TextBox 6">
            <a:extLst>
              <a:ext uri="{FF2B5EF4-FFF2-40B4-BE49-F238E27FC236}">
                <a16:creationId xmlns:a16="http://schemas.microsoft.com/office/drawing/2014/main" id="{4490C37F-3A13-4B20-A28F-BCA023C29A55}"/>
              </a:ext>
            </a:extLst>
          </p:cNvPr>
          <p:cNvSpPr txBox="1"/>
          <p:nvPr/>
        </p:nvSpPr>
        <p:spPr>
          <a:xfrm>
            <a:off x="323528" y="2742385"/>
            <a:ext cx="8712968" cy="4431983"/>
          </a:xfrm>
          <a:prstGeom prst="rect">
            <a:avLst/>
          </a:prstGeom>
          <a:noFill/>
        </p:spPr>
        <p:txBody>
          <a:bodyPr wrap="square" rtlCol="0">
            <a:spAutoFit/>
          </a:bodyPr>
          <a:lstStyle/>
          <a:p>
            <a:r>
              <a:rPr lang="en-GB" sz="2400" dirty="0"/>
              <a:t>Pick one of your hotels and for the next 20 minutes</a:t>
            </a:r>
          </a:p>
          <a:p>
            <a:r>
              <a:rPr lang="en-GB" sz="2400" dirty="0"/>
              <a:t>spend time looking at your hotel choices and ... </a:t>
            </a:r>
          </a:p>
          <a:p>
            <a:endParaRPr lang="en-GB" sz="2400" dirty="0"/>
          </a:p>
          <a:p>
            <a:pPr marL="342900" indent="-342900">
              <a:buFont typeface="Arial" panose="020B0604020202020204" pitchFamily="34" charset="0"/>
              <a:buChar char="•"/>
            </a:pPr>
            <a:r>
              <a:rPr lang="en-GB" sz="2400" dirty="0"/>
              <a:t>Look at the communication activity : social media sites, review sites, website etc. What are the marketing messages?</a:t>
            </a:r>
          </a:p>
          <a:p>
            <a:pPr marL="342900" indent="-342900">
              <a:buFont typeface="Arial" panose="020B0604020202020204" pitchFamily="34" charset="0"/>
              <a:buChar char="•"/>
            </a:pPr>
            <a:r>
              <a:rPr lang="en-GB" sz="2400" dirty="0"/>
              <a:t>Look at other advertising your hotel does.</a:t>
            </a:r>
          </a:p>
          <a:p>
            <a:pPr marL="342900" indent="-342900">
              <a:buFont typeface="Arial" panose="020B0604020202020204" pitchFamily="34" charset="0"/>
              <a:buChar char="•"/>
            </a:pPr>
            <a:r>
              <a:rPr lang="en-GB" sz="2400" dirty="0"/>
              <a:t>Make a list of these marketing communications.</a:t>
            </a:r>
          </a:p>
          <a:p>
            <a:pPr marL="342900" indent="-342900">
              <a:buFont typeface="Arial" panose="020B0604020202020204" pitchFamily="34" charset="0"/>
              <a:buChar char="•"/>
            </a:pPr>
            <a:r>
              <a:rPr lang="en-GB" sz="2400" dirty="0"/>
              <a:t>Let’s discuss your findings.</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916619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Media </a:t>
            </a:r>
            <a:r>
              <a:rPr lang="en-US" dirty="0" err="1"/>
              <a:t>Optimisation</a:t>
            </a:r>
            <a:endParaRPr lang="en-US" dirty="0"/>
          </a:p>
        </p:txBody>
      </p:sp>
      <p:sp>
        <p:nvSpPr>
          <p:cNvPr id="3" name="Content Placeholder 2"/>
          <p:cNvSpPr>
            <a:spLocks noGrp="1"/>
          </p:cNvSpPr>
          <p:nvPr>
            <p:ph idx="1"/>
          </p:nvPr>
        </p:nvSpPr>
        <p:spPr>
          <a:xfrm>
            <a:off x="457200" y="1196752"/>
            <a:ext cx="4546848" cy="4525963"/>
          </a:xfrm>
        </p:spPr>
        <p:txBody>
          <a:bodyPr>
            <a:normAutofit lnSpcReduction="10000"/>
          </a:bodyPr>
          <a:lstStyle/>
          <a:p>
            <a:endParaRPr lang="en-US" dirty="0"/>
          </a:p>
          <a:p>
            <a:r>
              <a:rPr lang="en-US" dirty="0"/>
              <a:t>SMO is the method of maximizing unique visitors to Website content through the use of social media activity. </a:t>
            </a:r>
          </a:p>
          <a:p>
            <a:r>
              <a:rPr lang="en-US" dirty="0"/>
              <a:t>SMO similar to SEO, but differs in that the aim is to drive unique visitors to Website content from sources other than search engines. </a:t>
            </a:r>
          </a:p>
          <a:p>
            <a:endParaRPr lang="en-US" dirty="0"/>
          </a:p>
          <a:p>
            <a:endParaRPr lang="en-US" dirty="0"/>
          </a:p>
        </p:txBody>
      </p:sp>
      <p:sp>
        <p:nvSpPr>
          <p:cNvPr id="6" name="Content Placeholder 2">
            <a:extLst>
              <a:ext uri="{FF2B5EF4-FFF2-40B4-BE49-F238E27FC236}">
                <a16:creationId xmlns:a16="http://schemas.microsoft.com/office/drawing/2014/main" id="{3DD832E3-7B27-B941-7A3E-5B158A8D4806}"/>
              </a:ext>
            </a:extLst>
          </p:cNvPr>
          <p:cNvSpPr txBox="1">
            <a:spLocks/>
          </p:cNvSpPr>
          <p:nvPr/>
        </p:nvSpPr>
        <p:spPr>
          <a:xfrm>
            <a:off x="5148064" y="1720162"/>
            <a:ext cx="382676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Five Golden Rules:</a:t>
            </a:r>
          </a:p>
          <a:p>
            <a:pPr lvl="1"/>
            <a:r>
              <a:rPr lang="en-US" dirty="0"/>
              <a:t>Create shareable content</a:t>
            </a:r>
          </a:p>
          <a:p>
            <a:pPr lvl="1"/>
            <a:r>
              <a:rPr lang="en-US" dirty="0"/>
              <a:t>Make sharing easy</a:t>
            </a:r>
          </a:p>
          <a:p>
            <a:pPr lvl="1"/>
            <a:r>
              <a:rPr lang="en-US" dirty="0"/>
              <a:t>Reward engagement</a:t>
            </a:r>
          </a:p>
          <a:p>
            <a:pPr lvl="1"/>
            <a:r>
              <a:rPr lang="en-US" dirty="0"/>
              <a:t>Proactively share content</a:t>
            </a:r>
          </a:p>
          <a:p>
            <a:pPr lvl="1"/>
            <a:r>
              <a:rPr lang="en-US" dirty="0"/>
              <a:t>Encourage the ‘mashup’	</a:t>
            </a:r>
          </a:p>
          <a:p>
            <a:pPr lvl="1"/>
            <a:endParaRPr lang="en-US" dirty="0"/>
          </a:p>
          <a:p>
            <a:pPr marL="0" indent="0">
              <a:buFont typeface="Arial" panose="020B0604020202020204" pitchFamily="34" charset="0"/>
              <a:buNone/>
            </a:pPr>
            <a:endParaRPr lang="en-US" dirty="0"/>
          </a:p>
          <a:p>
            <a:endParaRPr lang="en-US" dirty="0"/>
          </a:p>
          <a:p>
            <a:endParaRPr lang="en-US" dirty="0"/>
          </a:p>
        </p:txBody>
      </p:sp>
      <p:sp>
        <p:nvSpPr>
          <p:cNvPr id="8" name="TextBox 7">
            <a:extLst>
              <a:ext uri="{FF2B5EF4-FFF2-40B4-BE49-F238E27FC236}">
                <a16:creationId xmlns:a16="http://schemas.microsoft.com/office/drawing/2014/main" id="{0112A5AA-2BB8-15BE-BC74-0EB207C7ACBC}"/>
              </a:ext>
            </a:extLst>
          </p:cNvPr>
          <p:cNvSpPr txBox="1"/>
          <p:nvPr/>
        </p:nvSpPr>
        <p:spPr>
          <a:xfrm>
            <a:off x="5796136" y="5323644"/>
            <a:ext cx="4572000" cy="646331"/>
          </a:xfrm>
          <a:prstGeom prst="rect">
            <a:avLst/>
          </a:prstGeom>
          <a:noFill/>
        </p:spPr>
        <p:txBody>
          <a:bodyPr wrap="square" lIns="91440" tIns="45720" rIns="91440" bIns="45720" anchor="t">
            <a:spAutoFit/>
          </a:bodyPr>
          <a:lstStyle/>
          <a:p>
            <a:r>
              <a:rPr lang="en-GB" dirty="0"/>
              <a:t>(Bhargava, 2022)</a:t>
            </a:r>
          </a:p>
          <a:p>
            <a:r>
              <a:rPr lang="en-GB" dirty="0"/>
              <a:t>“First to introduce the term SMO”</a:t>
            </a:r>
          </a:p>
        </p:txBody>
      </p:sp>
    </p:spTree>
    <p:extLst>
      <p:ext uri="{BB962C8B-B14F-4D97-AF65-F5344CB8AC3E}">
        <p14:creationId xmlns:p14="http://schemas.microsoft.com/office/powerpoint/2010/main" val="384673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2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2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2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0758454-E2A2-CBD2-4A3D-29AD41CFA3C2}"/>
              </a:ext>
            </a:extLst>
          </p:cNvPr>
          <p:cNvSpPr>
            <a:spLocks noGrp="1"/>
          </p:cNvSpPr>
          <p:nvPr>
            <p:ph type="title"/>
          </p:nvPr>
        </p:nvSpPr>
        <p:spPr>
          <a:xfrm>
            <a:off x="4421221" y="164793"/>
            <a:ext cx="4094129" cy="1640263"/>
          </a:xfrm>
        </p:spPr>
        <p:txBody>
          <a:bodyPr>
            <a:normAutofit/>
          </a:bodyPr>
          <a:lstStyle/>
          <a:p>
            <a:r>
              <a:rPr lang="en-GB" dirty="0"/>
              <a:t>Activity </a:t>
            </a:r>
            <a:br>
              <a:rPr lang="en-GB" dirty="0"/>
            </a:br>
            <a:r>
              <a:rPr lang="en-GB" dirty="0"/>
              <a:t>20 mins</a:t>
            </a:r>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EB58EC40-FD15-2A06-5C86-36ED6F725596}"/>
              </a:ext>
            </a:extLst>
          </p:cNvPr>
          <p:cNvPicPr>
            <a:picLocks noChangeAspect="1"/>
          </p:cNvPicPr>
          <p:nvPr/>
        </p:nvPicPr>
        <p:blipFill>
          <a:blip r:embed="rId2"/>
          <a:stretch>
            <a:fillRect/>
          </a:stretch>
        </p:blipFill>
        <p:spPr>
          <a:xfrm>
            <a:off x="527386" y="1239233"/>
            <a:ext cx="3583036" cy="420979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99E31A32-A681-516D-D605-60EABA5440E1}"/>
              </a:ext>
            </a:extLst>
          </p:cNvPr>
          <p:cNvSpPr>
            <a:spLocks noGrp="1"/>
          </p:cNvSpPr>
          <p:nvPr>
            <p:ph idx="1"/>
          </p:nvPr>
        </p:nvSpPr>
        <p:spPr>
          <a:xfrm>
            <a:off x="4421221" y="1556792"/>
            <a:ext cx="4195393" cy="4620171"/>
          </a:xfrm>
        </p:spPr>
        <p:txBody>
          <a:bodyPr>
            <a:normAutofit/>
          </a:bodyPr>
          <a:lstStyle/>
          <a:p>
            <a:pPr marL="0" indent="0">
              <a:buNone/>
            </a:pPr>
            <a:r>
              <a:rPr lang="en-GB" sz="2000" dirty="0"/>
              <a:t>For the same hotel make some content (A short video, social media post, photo post, Meme, etc) that you feel is in line with their current social media content (with the 5 golden rules in mind!.)</a:t>
            </a:r>
          </a:p>
          <a:p>
            <a:pPr marL="0" indent="0">
              <a:buNone/>
            </a:pPr>
            <a:endParaRPr lang="en-GB" sz="2000" dirty="0"/>
          </a:p>
          <a:p>
            <a:pPr marL="0" indent="0">
              <a:buNone/>
            </a:pPr>
            <a:r>
              <a:rPr lang="en-GB" sz="2000" dirty="0"/>
              <a:t>Use any tools you have available and send these to the chat box as screen shot or upload.</a:t>
            </a:r>
          </a:p>
          <a:p>
            <a:pPr marL="0" indent="0">
              <a:buNone/>
            </a:pPr>
            <a:r>
              <a:rPr lang="en-GB" sz="2000" dirty="0"/>
              <a:t> </a:t>
            </a:r>
          </a:p>
          <a:p>
            <a:pPr marL="0" indent="0">
              <a:buNone/>
            </a:pPr>
            <a:r>
              <a:rPr lang="en-GB" sz="2000" dirty="0"/>
              <a:t>Canva is a good tool! </a:t>
            </a:r>
            <a:r>
              <a:rPr lang="en-GB" sz="2000" dirty="0">
                <a:hlinkClick r:id="rId3"/>
              </a:rPr>
              <a:t>Login to your Canva account</a:t>
            </a:r>
            <a:r>
              <a:rPr lang="en-GB" sz="2000" dirty="0"/>
              <a:t> </a:t>
            </a:r>
          </a:p>
        </p:txBody>
      </p:sp>
    </p:spTree>
    <p:extLst>
      <p:ext uri="{BB962C8B-B14F-4D97-AF65-F5344CB8AC3E}">
        <p14:creationId xmlns:p14="http://schemas.microsoft.com/office/powerpoint/2010/main" val="901646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17F7F-A3FA-43A0-8593-DA67229349CE}"/>
              </a:ext>
            </a:extLst>
          </p:cNvPr>
          <p:cNvSpPr>
            <a:spLocks noGrp="1"/>
          </p:cNvSpPr>
          <p:nvPr>
            <p:ph type="title"/>
          </p:nvPr>
        </p:nvSpPr>
        <p:spPr>
          <a:xfrm>
            <a:off x="208232" y="125759"/>
            <a:ext cx="3826768" cy="1143000"/>
          </a:xfrm>
        </p:spPr>
        <p:txBody>
          <a:bodyPr anchor="ctr">
            <a:normAutofit fontScale="90000"/>
          </a:bodyPr>
          <a:lstStyle/>
          <a:p>
            <a:r>
              <a:rPr lang="en-GB" sz="2800" b="1" dirty="0">
                <a:solidFill>
                  <a:schemeClr val="tx2"/>
                </a:solidFill>
              </a:rPr>
              <a:t>Big Data, Social footprints &amp; </a:t>
            </a:r>
            <a:br>
              <a:rPr lang="en-GB" sz="2800" b="1" dirty="0">
                <a:solidFill>
                  <a:schemeClr val="tx2"/>
                </a:solidFill>
              </a:rPr>
            </a:br>
            <a:r>
              <a:rPr lang="en-GB" sz="2800" b="1" dirty="0">
                <a:solidFill>
                  <a:schemeClr val="tx2"/>
                </a:solidFill>
              </a:rPr>
              <a:t>The Goldmine!</a:t>
            </a:r>
          </a:p>
        </p:txBody>
      </p:sp>
      <p:pic>
        <p:nvPicPr>
          <p:cNvPr id="5" name="Content Placeholder 4">
            <a:extLst>
              <a:ext uri="{FF2B5EF4-FFF2-40B4-BE49-F238E27FC236}">
                <a16:creationId xmlns:a16="http://schemas.microsoft.com/office/drawing/2014/main" id="{74C76CC8-30C3-4AED-BE08-970C7E575638}"/>
              </a:ext>
            </a:extLst>
          </p:cNvPr>
          <p:cNvPicPr>
            <a:picLocks noGrp="1" noChangeAspect="1"/>
          </p:cNvPicPr>
          <p:nvPr>
            <p:ph sz="half" idx="1"/>
          </p:nvPr>
        </p:nvPicPr>
        <p:blipFill>
          <a:blip r:embed="rId3"/>
          <a:stretch>
            <a:fillRect/>
          </a:stretch>
        </p:blipFill>
        <p:spPr>
          <a:xfrm>
            <a:off x="426390" y="1340768"/>
            <a:ext cx="3426826" cy="3989040"/>
          </a:xfrm>
          <a:noFill/>
        </p:spPr>
      </p:pic>
      <p:sp>
        <p:nvSpPr>
          <p:cNvPr id="10" name="Content Placeholder 3">
            <a:extLst>
              <a:ext uri="{FF2B5EF4-FFF2-40B4-BE49-F238E27FC236}">
                <a16:creationId xmlns:a16="http://schemas.microsoft.com/office/drawing/2014/main" id="{3D8CA7CD-61C3-4E11-A792-FFA76A57DF49}"/>
              </a:ext>
            </a:extLst>
          </p:cNvPr>
          <p:cNvSpPr>
            <a:spLocks noGrp="1"/>
          </p:cNvSpPr>
          <p:nvPr>
            <p:ph sz="half" idx="2"/>
          </p:nvPr>
        </p:nvSpPr>
        <p:spPr>
          <a:xfrm>
            <a:off x="3853216" y="404664"/>
            <a:ext cx="5255288" cy="5184577"/>
          </a:xfrm>
        </p:spPr>
        <p:txBody>
          <a:bodyPr>
            <a:normAutofit fontScale="85000" lnSpcReduction="20000"/>
          </a:bodyPr>
          <a:lstStyle/>
          <a:p>
            <a:pPr marL="0" indent="0">
              <a:lnSpc>
                <a:spcPct val="120000"/>
              </a:lnSpc>
              <a:buNone/>
            </a:pPr>
            <a:r>
              <a:rPr lang="en-US" dirty="0"/>
              <a:t>This is the impression or mark that we make when we visit sites.</a:t>
            </a:r>
          </a:p>
          <a:p>
            <a:pPr marL="0" indent="0">
              <a:lnSpc>
                <a:spcPct val="120000"/>
              </a:lnSpc>
              <a:buNone/>
            </a:pPr>
            <a:r>
              <a:rPr lang="en-US" dirty="0"/>
              <a:t>When we visit websites and web communities, we leave </a:t>
            </a:r>
            <a:r>
              <a:rPr lang="en-US" b="1" dirty="0"/>
              <a:t>a digital trail </a:t>
            </a:r>
            <a:r>
              <a:rPr lang="en-US" dirty="0"/>
              <a:t>behind… your footprints become a source of </a:t>
            </a:r>
            <a:r>
              <a:rPr lang="en-US" b="1" dirty="0"/>
              <a:t>Big data </a:t>
            </a:r>
            <a:endParaRPr lang="en-US" dirty="0"/>
          </a:p>
          <a:p>
            <a:pPr marL="0" indent="0">
              <a:lnSpc>
                <a:spcPct val="120000"/>
              </a:lnSpc>
              <a:buNone/>
            </a:pPr>
            <a:r>
              <a:rPr lang="en-US" dirty="0"/>
              <a:t>Much research on what can be revealed about you by the footprints that you leave has been carried out, one notably by Dong (2015) who found that </a:t>
            </a:r>
            <a:r>
              <a:rPr lang="en-US" b="1" dirty="0"/>
              <a:t>personal traits are clear  </a:t>
            </a:r>
            <a:r>
              <a:rPr lang="en-US" dirty="0"/>
              <a:t>including whether your parents were divorced could be established!</a:t>
            </a:r>
          </a:p>
        </p:txBody>
      </p:sp>
    </p:spTree>
    <p:extLst>
      <p:ext uri="{BB962C8B-B14F-4D97-AF65-F5344CB8AC3E}">
        <p14:creationId xmlns:p14="http://schemas.microsoft.com/office/powerpoint/2010/main" val="2936463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for Hotels?</a:t>
            </a:r>
          </a:p>
        </p:txBody>
      </p:sp>
      <p:sp>
        <p:nvSpPr>
          <p:cNvPr id="3" name="Content Placeholder 2"/>
          <p:cNvSpPr>
            <a:spLocks noGrp="1"/>
          </p:cNvSpPr>
          <p:nvPr>
            <p:ph idx="1"/>
          </p:nvPr>
        </p:nvSpPr>
        <p:spPr>
          <a:xfrm>
            <a:off x="457200" y="1196752"/>
            <a:ext cx="8229600" cy="4525963"/>
          </a:xfrm>
        </p:spPr>
        <p:txBody>
          <a:bodyPr>
            <a:normAutofit/>
          </a:bodyPr>
          <a:lstStyle/>
          <a:p>
            <a:r>
              <a:rPr lang="en-US" dirty="0"/>
              <a:t>Allows small businesses compete at the same level as large businesses.</a:t>
            </a:r>
          </a:p>
          <a:p>
            <a:r>
              <a:rPr lang="en-US" dirty="0"/>
              <a:t>Allows a business communicate directly with the target market in an informal setting.</a:t>
            </a:r>
          </a:p>
          <a:p>
            <a:r>
              <a:rPr lang="en-US" dirty="0"/>
              <a:t>Enables a business to build a relationship of trust and credibility with the target audience.</a:t>
            </a:r>
          </a:p>
          <a:p>
            <a:r>
              <a:rPr lang="en-US" dirty="0"/>
              <a:t>Ability to conduct detailed market research.</a:t>
            </a:r>
          </a:p>
          <a:p>
            <a:r>
              <a:rPr lang="en-US" dirty="0"/>
              <a:t>Global</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2882794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27EF2-65D0-4A9A-80B6-29C2B0F792B6}"/>
              </a:ext>
            </a:extLst>
          </p:cNvPr>
          <p:cNvSpPr>
            <a:spLocks noGrp="1"/>
          </p:cNvSpPr>
          <p:nvPr>
            <p:ph type="title"/>
          </p:nvPr>
        </p:nvSpPr>
        <p:spPr/>
        <p:txBody>
          <a:bodyPr/>
          <a:lstStyle/>
          <a:p>
            <a:endParaRPr lang="en-GB"/>
          </a:p>
        </p:txBody>
      </p:sp>
      <p:pic>
        <p:nvPicPr>
          <p:cNvPr id="4" name="Online Media 3" title="TOP 5 TRENDS FOR HOTEL DIGITAL MARKETING IN 2021">
            <a:hlinkClick r:id="" action="ppaction://media"/>
            <a:extLst>
              <a:ext uri="{FF2B5EF4-FFF2-40B4-BE49-F238E27FC236}">
                <a16:creationId xmlns:a16="http://schemas.microsoft.com/office/drawing/2014/main" id="{11CFA32A-2CEB-450E-B4B1-35D7F9E14EC8}"/>
              </a:ext>
            </a:extLst>
          </p:cNvPr>
          <p:cNvPicPr>
            <a:picLocks noGrp="1" noRot="1" noChangeAspect="1"/>
          </p:cNvPicPr>
          <p:nvPr>
            <p:ph idx="1"/>
            <a:videoFile r:link="rId1"/>
          </p:nvPr>
        </p:nvPicPr>
        <p:blipFill>
          <a:blip r:embed="rId3"/>
          <a:stretch>
            <a:fillRect/>
          </a:stretch>
        </p:blipFill>
        <p:spPr>
          <a:xfrm>
            <a:off x="0" y="0"/>
            <a:ext cx="9144000" cy="6021288"/>
          </a:xfrm>
          <a:prstGeom prst="rect">
            <a:avLst/>
          </a:prstGeom>
        </p:spPr>
      </p:pic>
    </p:spTree>
    <p:extLst>
      <p:ext uri="{BB962C8B-B14F-4D97-AF65-F5344CB8AC3E}">
        <p14:creationId xmlns:p14="http://schemas.microsoft.com/office/powerpoint/2010/main" val="382149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50539-3BEF-46BA-A10B-07B76B7996A5}"/>
              </a:ext>
            </a:extLst>
          </p:cNvPr>
          <p:cNvSpPr>
            <a:spLocks noGrp="1"/>
          </p:cNvSpPr>
          <p:nvPr>
            <p:ph type="title"/>
          </p:nvPr>
        </p:nvSpPr>
        <p:spPr>
          <a:xfrm>
            <a:off x="1367006" y="1554810"/>
            <a:ext cx="7381457" cy="3962421"/>
          </a:xfrm>
        </p:spPr>
        <p:txBody>
          <a:bodyPr/>
          <a:lstStyle/>
          <a:p>
            <a:pPr algn="ctr">
              <a:lnSpc>
                <a:spcPct val="100000"/>
              </a:lnSpc>
              <a:spcAft>
                <a:spcPts val="750"/>
              </a:spcAft>
            </a:pPr>
            <a:r>
              <a:rPr lang="en-GB" sz="1800" dirty="0"/>
              <a:t>Assessment1</a:t>
            </a:r>
            <a:br>
              <a:rPr lang="en-GB" sz="1800" dirty="0"/>
            </a:br>
            <a:r>
              <a:rPr lang="en-GB" sz="1800" dirty="0"/>
              <a:t>Due:04November2022</a:t>
            </a:r>
            <a:br>
              <a:rPr lang="en-GB" sz="1800" dirty="0"/>
            </a:br>
            <a:r>
              <a:rPr lang="en-GB" sz="1800" dirty="0"/>
              <a:t>An essay of 1500 words – </a:t>
            </a:r>
            <a:br>
              <a:rPr lang="en-GB" sz="1800" dirty="0"/>
            </a:br>
            <a:br>
              <a:rPr lang="en-GB" sz="1050" dirty="0"/>
            </a:br>
            <a:r>
              <a:rPr lang="en-GB" sz="1350" b="1" dirty="0"/>
              <a:t>A comparison of the marketing methods of two multinational hotel chains</a:t>
            </a:r>
            <a:r>
              <a:rPr lang="en-GB" sz="1050" dirty="0"/>
              <a:t>.</a:t>
            </a:r>
            <a:br>
              <a:rPr lang="en-GB" sz="1050" dirty="0"/>
            </a:br>
            <a:r>
              <a:rPr lang="en-GB" sz="1050" dirty="0">
                <a:ea typeface="Calibri" panose="020F0502020204030204" pitchFamily="34" charset="0"/>
              </a:rPr>
              <a:t>Students will be required to write an academic </a:t>
            </a:r>
            <a:r>
              <a:rPr lang="en-GB" sz="1050" b="1" dirty="0">
                <a:ea typeface="Calibri" panose="020F0502020204030204" pitchFamily="34" charset="0"/>
              </a:rPr>
              <a:t>essay</a:t>
            </a:r>
            <a:r>
              <a:rPr lang="en-GB" sz="1050" dirty="0">
                <a:ea typeface="Calibri" panose="020F0502020204030204" pitchFamily="34" charset="0"/>
              </a:rPr>
              <a:t> introducing the subject of marketing, </a:t>
            </a:r>
            <a:r>
              <a:rPr lang="en-GB" sz="1050" b="1" i="1" dirty="0">
                <a:ea typeface="Calibri" panose="020F0502020204030204" pitchFamily="34" charset="0"/>
              </a:rPr>
              <a:t>specifically </a:t>
            </a:r>
            <a:r>
              <a:rPr lang="en-GB" sz="1050" b="1" i="1" u="sng" dirty="0">
                <a:ea typeface="Calibri" panose="020F0502020204030204" pitchFamily="34" charset="0"/>
              </a:rPr>
              <a:t>comparing the marketing methods and strategy of two multinational hotel brands</a:t>
            </a:r>
            <a:r>
              <a:rPr lang="en-GB" sz="1050" u="sng" dirty="0">
                <a:ea typeface="Calibri" panose="020F0502020204030204" pitchFamily="34" charset="0"/>
              </a:rPr>
              <a:t>.   </a:t>
            </a:r>
            <a:br>
              <a:rPr lang="en-GB" sz="900" dirty="0">
                <a:latin typeface="Calibri" panose="020F0502020204030204" pitchFamily="34" charset="0"/>
                <a:ea typeface="Calibri" panose="020F0502020204030204" pitchFamily="34" charset="0"/>
              </a:rPr>
            </a:br>
            <a:r>
              <a:rPr lang="en-GB" sz="1050" dirty="0">
                <a:ea typeface="Calibri" panose="020F0502020204030204" pitchFamily="34" charset="0"/>
              </a:rPr>
              <a:t> They will choose two hotel brands (one from Group A and one from Group B) and will </a:t>
            </a:r>
            <a:r>
              <a:rPr lang="en-GB" sz="1050" b="1" dirty="0">
                <a:ea typeface="Calibri" panose="020F0502020204030204" pitchFamily="34" charset="0"/>
              </a:rPr>
              <a:t>compare the brand marketing strategies</a:t>
            </a:r>
            <a:r>
              <a:rPr lang="en-GB" sz="1050" dirty="0">
                <a:ea typeface="Calibri" panose="020F0502020204030204" pitchFamily="34" charset="0"/>
              </a:rPr>
              <a:t>, i.e. the ways in which these organisations </a:t>
            </a:r>
            <a:r>
              <a:rPr lang="en-GB" sz="1050" b="1" dirty="0">
                <a:ea typeface="Calibri" panose="020F0502020204030204" pitchFamily="34" charset="0"/>
              </a:rPr>
              <a:t>market their products and services</a:t>
            </a:r>
            <a:r>
              <a:rPr lang="en-GB" sz="1050" dirty="0">
                <a:ea typeface="Calibri" panose="020F0502020204030204" pitchFamily="34" charset="0"/>
              </a:rPr>
              <a:t>. This will include discussing the use of </a:t>
            </a:r>
            <a:r>
              <a:rPr lang="en-GB" sz="1050" b="1" dirty="0">
                <a:ea typeface="Calibri" panose="020F0502020204030204" pitchFamily="34" charset="0"/>
              </a:rPr>
              <a:t>segmentation, targeting and positioning</a:t>
            </a:r>
            <a:r>
              <a:rPr lang="en-GB" sz="1050" dirty="0">
                <a:ea typeface="Calibri" panose="020F0502020204030204" pitchFamily="34" charset="0"/>
              </a:rPr>
              <a:t> as well as </a:t>
            </a:r>
            <a:r>
              <a:rPr lang="en-GB" sz="1050" b="1" dirty="0">
                <a:ea typeface="Calibri" panose="020F0502020204030204" pitchFamily="34" charset="0"/>
              </a:rPr>
              <a:t>marketing communications</a:t>
            </a:r>
            <a:r>
              <a:rPr lang="en-GB" sz="1050" dirty="0">
                <a:ea typeface="Calibri" panose="020F0502020204030204" pitchFamily="34" charset="0"/>
              </a:rPr>
              <a:t> with their </a:t>
            </a:r>
            <a:r>
              <a:rPr lang="en-GB" sz="1050" b="1" dirty="0">
                <a:ea typeface="Calibri" panose="020F0502020204030204" pitchFamily="34" charset="0"/>
              </a:rPr>
              <a:t>target audiences</a:t>
            </a:r>
            <a:r>
              <a:rPr lang="en-GB" sz="1050" dirty="0">
                <a:ea typeface="Calibri" panose="020F0502020204030204" pitchFamily="34" charset="0"/>
              </a:rPr>
              <a:t>. Students will identify similarities and differences in the respective marketing strategies </a:t>
            </a:r>
            <a:r>
              <a:rPr lang="en-GB" sz="1050" b="1" u="sng" dirty="0">
                <a:ea typeface="Calibri" panose="020F0502020204030204" pitchFamily="34" charset="0"/>
              </a:rPr>
              <a:t>and make recommendations to develop and enhance marketing activities for their chosen brands that will aid potential future growth with consideration for any relevant contemporary concerns/influence to the hospitality market.</a:t>
            </a:r>
            <a:br>
              <a:rPr lang="en-GB" sz="900" dirty="0">
                <a:latin typeface="Calibri" panose="020F0502020204030204" pitchFamily="34" charset="0"/>
                <a:ea typeface="Calibri" panose="020F0502020204030204" pitchFamily="34" charset="0"/>
              </a:rPr>
            </a:br>
            <a:r>
              <a:rPr lang="en-GB" sz="1050" dirty="0">
                <a:ea typeface="Calibri" panose="020F0502020204030204" pitchFamily="34" charset="0"/>
              </a:rPr>
              <a:t> You will explore a number of </a:t>
            </a:r>
            <a:r>
              <a:rPr lang="en-GB" sz="1050" b="1" dirty="0">
                <a:ea typeface="Calibri" panose="020F0502020204030204" pitchFamily="34" charset="0"/>
              </a:rPr>
              <a:t>different generational and strategic approaches to marketing </a:t>
            </a:r>
            <a:r>
              <a:rPr lang="en-GB" sz="1050" dirty="0">
                <a:ea typeface="Calibri" panose="020F0502020204030204" pitchFamily="34" charset="0"/>
              </a:rPr>
              <a:t>and perhaps the use of social media and digital marketing versus traditional advertising and marketing techniques. What is the brand message? What changes have been made because of the pandemic and other industry factors, such as</a:t>
            </a:r>
            <a:r>
              <a:rPr lang="en-GB" sz="900" dirty="0">
                <a:latin typeface="Calibri" panose="020F0502020204030204" pitchFamily="34" charset="0"/>
                <a:ea typeface="Calibri" panose="020F0502020204030204" pitchFamily="34" charset="0"/>
              </a:rPr>
              <a:t> </a:t>
            </a:r>
            <a:r>
              <a:rPr lang="en-GB" sz="1050" dirty="0">
                <a:ea typeface="Calibri" panose="020F0502020204030204" pitchFamily="34" charset="0"/>
              </a:rPr>
              <a:t>trends influencing marketing </a:t>
            </a:r>
            <a:r>
              <a:rPr lang="en-GB" sz="1050" dirty="0" err="1">
                <a:ea typeface="Calibri" panose="020F0502020204030204" pitchFamily="34" charset="0"/>
              </a:rPr>
              <a:t>e.g</a:t>
            </a:r>
            <a:r>
              <a:rPr lang="en-GB" sz="1050" dirty="0">
                <a:ea typeface="Calibri" panose="020F0502020204030204" pitchFamily="34" charset="0"/>
              </a:rPr>
              <a:t> ‘green’ message?</a:t>
            </a:r>
            <a:br>
              <a:rPr lang="en-GB" sz="900" dirty="0">
                <a:latin typeface="Calibri" panose="020F0502020204030204" pitchFamily="34" charset="0"/>
                <a:ea typeface="Calibri" panose="020F0502020204030204" pitchFamily="34" charset="0"/>
              </a:rPr>
            </a:br>
            <a:br>
              <a:rPr lang="en-GB" sz="1050" dirty="0"/>
            </a:br>
            <a:endParaRPr lang="en-GB" sz="1050" dirty="0"/>
          </a:p>
        </p:txBody>
      </p:sp>
    </p:spTree>
    <p:extLst>
      <p:ext uri="{BB962C8B-B14F-4D97-AF65-F5344CB8AC3E}">
        <p14:creationId xmlns:p14="http://schemas.microsoft.com/office/powerpoint/2010/main" val="11319355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7594" y="52965"/>
            <a:ext cx="6800554" cy="558025"/>
          </a:xfrm>
        </p:spPr>
        <p:txBody>
          <a:bodyPr>
            <a:noAutofit/>
          </a:bodyPr>
          <a:lstStyle/>
          <a:p>
            <a:pPr algn="ctr"/>
            <a:r>
              <a:rPr lang="fr-FR" sz="3600" b="1" i="1" dirty="0">
                <a:solidFill>
                  <a:schemeClr val="tx1"/>
                </a:solidFill>
                <a:effectLst>
                  <a:outerShdw blurRad="38100" dist="38100" dir="2700000" algn="tl">
                    <a:srgbClr val="000000">
                      <a:alpha val="43137"/>
                    </a:srgbClr>
                  </a:outerShdw>
                </a:effectLst>
              </a:rPr>
              <a:t>        </a:t>
            </a:r>
            <a:r>
              <a:rPr lang="fr-FR" sz="3600" b="1" i="1" dirty="0">
                <a:effectLst>
                  <a:outerShdw blurRad="38100" dist="38100" dir="2700000" algn="tl">
                    <a:srgbClr val="000000">
                      <a:alpha val="43137"/>
                    </a:srgbClr>
                  </a:outerShdw>
                </a:effectLst>
              </a:rPr>
              <a:t>WHERE DO I START?</a:t>
            </a:r>
            <a:endParaRPr lang="fr-FR" sz="3600" b="1" i="1" dirty="0">
              <a:solidFill>
                <a:schemeClr val="tx1"/>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5E7F308B-0E45-41BC-8A51-31CCFA2F8022}"/>
              </a:ext>
            </a:extLst>
          </p:cNvPr>
          <p:cNvSpPr txBox="1"/>
          <p:nvPr/>
        </p:nvSpPr>
        <p:spPr>
          <a:xfrm>
            <a:off x="621548" y="637196"/>
            <a:ext cx="8273369" cy="5632311"/>
          </a:xfrm>
          <a:prstGeom prst="rect">
            <a:avLst/>
          </a:prstGeom>
          <a:solidFill>
            <a:schemeClr val="bg1"/>
          </a:solidFill>
        </p:spPr>
        <p:txBody>
          <a:bodyPr wrap="square" rtlCol="0">
            <a:spAutoFit/>
          </a:bodyPr>
          <a:lstStyle/>
          <a:p>
            <a:pPr marR="0" lvl="0" algn="l" defTabSz="4572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Do further reading and try to get a basic understanding of main theory.</a:t>
            </a:r>
          </a:p>
          <a:p>
            <a:pPr marL="457200" marR="0" lvl="0" indent="-457200" algn="l" defTabSz="457200" rtl="0" eaLnBrk="1" fontAlgn="auto" latinLnBrk="0" hangingPunct="1">
              <a:lnSpc>
                <a:spcPct val="100000"/>
              </a:lnSpc>
              <a:spcBef>
                <a:spcPts val="0"/>
              </a:spcBef>
              <a:spcAft>
                <a:spcPts val="0"/>
              </a:spcAft>
              <a:buClrTx/>
              <a:buSzTx/>
              <a:buFont typeface="+mj-lt"/>
              <a:buAutoNum type="arabicPeriod"/>
              <a:tabLst/>
              <a:defRPr/>
            </a:pPr>
            <a:endPar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R="0" lvl="0" algn="l" defTabSz="4572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Read about your </a:t>
            </a:r>
            <a:r>
              <a:rPr lang="en-GB" dirty="0">
                <a:latin typeface="Arial" panose="020B0604020202020204" pitchFamily="34" charset="0"/>
                <a:cs typeface="Arial" panose="020B0604020202020204" pitchFamily="34" charset="0"/>
              </a:rPr>
              <a:t>Hotel choices online web pages, social media, comparison sites, third party sites, Review sites etc..  </a:t>
            </a: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R="0" lvl="0" algn="l" defTabSz="4572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When looking at their marketing activities try to link these to theoretical frameworks:</a:t>
            </a:r>
          </a:p>
          <a:p>
            <a:pPr marR="0" lvl="0" algn="l" defTabSz="457200" rtl="0" eaLnBrk="1" fontAlgn="auto" latinLnBrk="0" hangingPunct="1">
              <a:lnSpc>
                <a:spcPct val="100000"/>
              </a:lnSpc>
              <a:spcBef>
                <a:spcPts val="0"/>
              </a:spcBef>
              <a:spcAft>
                <a:spcPts val="0"/>
              </a:spcAft>
              <a:buClrTx/>
              <a:buSzTx/>
              <a:tabLst/>
              <a:defRPr/>
            </a:pPr>
            <a:r>
              <a:rPr lang="en-GB" dirty="0">
                <a:latin typeface="Arial" panose="020B0604020202020204" pitchFamily="34" charset="0"/>
                <a:cs typeface="Arial" panose="020B0604020202020204" pitchFamily="34" charset="0"/>
              </a:rPr>
              <a:t>The Marketing mix 7 P’s, what is each brands Mix? Try to find examples </a:t>
            </a:r>
          </a:p>
          <a:p>
            <a:pPr marR="0" lvl="0" algn="l" defTabSz="457200" rtl="0" eaLnBrk="1" fontAlgn="auto" latinLnBrk="0" hangingPunct="1">
              <a:lnSpc>
                <a:spcPct val="100000"/>
              </a:lnSpc>
              <a:spcBef>
                <a:spcPts val="0"/>
              </a:spcBef>
              <a:spcAft>
                <a:spcPts val="0"/>
              </a:spcAft>
              <a:buClrTx/>
              <a:buSzTx/>
              <a:tabLst/>
              <a:defRPr/>
            </a:pPr>
            <a:r>
              <a:rPr lang="en-GB" dirty="0">
                <a:latin typeface="Arial" panose="020B0604020202020204" pitchFamily="34" charset="0"/>
                <a:cs typeface="Arial" panose="020B0604020202020204" pitchFamily="34" charset="0"/>
              </a:rPr>
              <a:t>RACE planning framework, how are they managing online presence? Which methods, what seems to be the goal of the content they releasing? </a:t>
            </a:r>
          </a:p>
          <a:p>
            <a:pPr marR="0" lvl="0" algn="l" defTabSz="457200" rtl="0" eaLnBrk="1" fontAlgn="auto" latinLnBrk="0" hangingPunct="1">
              <a:lnSpc>
                <a:spcPct val="100000"/>
              </a:lnSpc>
              <a:spcBef>
                <a:spcPts val="0"/>
              </a:spcBef>
              <a:spcAft>
                <a:spcPts val="0"/>
              </a:spcAft>
              <a:buClrTx/>
              <a:buSzTx/>
              <a:tabLst/>
              <a:defRPr/>
            </a:pPr>
            <a:r>
              <a:rPr lang="en-GB" dirty="0">
                <a:latin typeface="Arial" panose="020B0604020202020204" pitchFamily="34" charset="0"/>
                <a:cs typeface="Arial" panose="020B0604020202020204" pitchFamily="34" charset="0"/>
              </a:rPr>
              <a:t> </a:t>
            </a: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R="0" lvl="0" algn="l" defTabSz="4572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Examine how are they managing communications How frequently? What seems to be the aim of their communications? Drive engagement, reputation management</a:t>
            </a:r>
            <a:r>
              <a:rPr lang="en-GB" dirty="0">
                <a:latin typeface="Arial" panose="020B0604020202020204" pitchFamily="34" charset="0"/>
                <a:cs typeface="Arial" panose="020B0604020202020204" pitchFamily="34" charset="0"/>
              </a:rPr>
              <a:t>, build relationships, create value, share information etc.</a:t>
            </a: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R="0" lvl="0" algn="l" defTabSz="4572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which channels are being used? </a:t>
            </a:r>
          </a:p>
          <a:p>
            <a:pPr marL="457200" marR="0" lvl="0" indent="-457200" algn="l" defTabSz="457200" rtl="0" eaLnBrk="1" fontAlgn="auto" latinLnBrk="0" hangingPunct="1">
              <a:lnSpc>
                <a:spcPct val="100000"/>
              </a:lnSpc>
              <a:spcBef>
                <a:spcPts val="0"/>
              </a:spcBef>
              <a:spcAft>
                <a:spcPts val="0"/>
              </a:spcAft>
              <a:buClrTx/>
              <a:buSzTx/>
              <a:buFont typeface="+mj-lt"/>
              <a:buAutoNum type="arabicPeriod"/>
              <a:tabLst/>
              <a:defRPr/>
            </a:pPr>
            <a:endPar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R="0" lvl="0" algn="l" defTabSz="4572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Discuss with examples! For example, “The </a:t>
            </a:r>
            <a:r>
              <a:rPr lang="en-GB" dirty="0">
                <a:latin typeface="Arial" panose="020B0604020202020204" pitchFamily="34" charset="0"/>
                <a:cs typeface="Arial" panose="020B0604020202020204" pitchFamily="34" charset="0"/>
              </a:rPr>
              <a:t>hotels</a:t>
            </a: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use of social media management seems to focus on creating shareable content </a:t>
            </a:r>
            <a:r>
              <a:rPr kumimoji="0" lang="en-GB" sz="1800" b="0" i="0" u="none" strike="noStrike" kern="1200" cap="none" spc="0" normalizeH="0" baseline="0" noProof="0" dirty="0">
                <a:ln>
                  <a:noFill/>
                </a:ln>
                <a:effectLst/>
                <a:uLnTx/>
                <a:uFillTx/>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Bhargava, 2010</a:t>
            </a:r>
            <a:r>
              <a:rPr kumimoji="0" lang="en-GB" sz="1800" b="0" i="0" u="none" strike="noStrike" kern="1200" cap="none" spc="0" normalizeH="0" baseline="0" noProof="0" dirty="0">
                <a:ln>
                  <a:noFill/>
                </a:ln>
                <a:effectLst/>
                <a:uLnTx/>
                <a:uFillTx/>
                <a:latin typeface="Arial" panose="020B0604020202020204" pitchFamily="34" charset="0"/>
                <a:cs typeface="Arial" panose="020B0604020202020204" pitchFamily="34" charset="0"/>
              </a:rPr>
              <a:t>) which </a:t>
            </a: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is clearly demonstrated by their focus on humour based content which links to Engage in the RACE framework (Smart Insights, 2022)……”</a:t>
            </a:r>
          </a:p>
          <a:p>
            <a:pPr marR="0" lvl="0" algn="l" defTabSz="4572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606618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34171-492B-4E2E-9971-25F00DE89D52}"/>
              </a:ext>
            </a:extLst>
          </p:cNvPr>
          <p:cNvSpPr>
            <a:spLocks noGrp="1"/>
          </p:cNvSpPr>
          <p:nvPr>
            <p:ph type="title"/>
          </p:nvPr>
        </p:nvSpPr>
        <p:spPr>
          <a:xfrm>
            <a:off x="457200" y="274638"/>
            <a:ext cx="8229600" cy="778098"/>
          </a:xfrm>
        </p:spPr>
        <p:txBody>
          <a:bodyPr anchor="ctr">
            <a:normAutofit/>
          </a:bodyPr>
          <a:lstStyle/>
          <a:p>
            <a:r>
              <a:rPr lang="en-GB" sz="3200" b="1" dirty="0">
                <a:solidFill>
                  <a:srgbClr val="0070C0"/>
                </a:solidFill>
              </a:rPr>
              <a:t>How do I write my essay?</a:t>
            </a:r>
          </a:p>
        </p:txBody>
      </p:sp>
      <p:sp>
        <p:nvSpPr>
          <p:cNvPr id="3" name="Content Placeholder 2">
            <a:extLst>
              <a:ext uri="{FF2B5EF4-FFF2-40B4-BE49-F238E27FC236}">
                <a16:creationId xmlns:a16="http://schemas.microsoft.com/office/drawing/2014/main" id="{47C89419-EF49-439C-848F-8479019FB522}"/>
              </a:ext>
            </a:extLst>
          </p:cNvPr>
          <p:cNvSpPr>
            <a:spLocks noGrp="1"/>
          </p:cNvSpPr>
          <p:nvPr>
            <p:ph sz="half" idx="2"/>
          </p:nvPr>
        </p:nvSpPr>
        <p:spPr>
          <a:xfrm>
            <a:off x="4191000" y="1066299"/>
            <a:ext cx="4495800" cy="4032447"/>
          </a:xfrm>
        </p:spPr>
        <p:txBody>
          <a:bodyPr>
            <a:normAutofit/>
          </a:bodyPr>
          <a:lstStyle/>
          <a:p>
            <a:pPr marL="0" indent="0" algn="just">
              <a:lnSpc>
                <a:spcPct val="90000"/>
              </a:lnSpc>
              <a:spcBef>
                <a:spcPts val="600"/>
              </a:spcBef>
              <a:spcAft>
                <a:spcPts val="600"/>
              </a:spcAft>
              <a:buNone/>
            </a:pPr>
            <a:r>
              <a:rPr lang="en-GB" sz="1800" dirty="0">
                <a:effectLst/>
              </a:rPr>
              <a:t>Within an academic essay you must separate out the content of your writing using paragraphs </a:t>
            </a:r>
            <a:r>
              <a:rPr lang="en-GB" sz="1800" dirty="0"/>
              <a:t>only. </a:t>
            </a:r>
          </a:p>
          <a:p>
            <a:pPr marL="0" indent="0" algn="just">
              <a:lnSpc>
                <a:spcPct val="90000"/>
              </a:lnSpc>
              <a:spcBef>
                <a:spcPts val="600"/>
              </a:spcBef>
              <a:spcAft>
                <a:spcPts val="600"/>
              </a:spcAft>
              <a:buNone/>
            </a:pPr>
            <a:r>
              <a:rPr lang="en-GB" sz="1800" dirty="0">
                <a:effectLst/>
              </a:rPr>
              <a:t> There must be </a:t>
            </a:r>
            <a:r>
              <a:rPr lang="en-GB" sz="1800" b="1" dirty="0">
                <a:effectLst/>
              </a:rPr>
              <a:t>NO contents list, The focus of your work should be text </a:t>
            </a:r>
            <a:r>
              <a:rPr lang="en-GB" sz="1800" dirty="0"/>
              <a:t>although you may use some screen shots to provide examples of marketing activities. You should discuss </a:t>
            </a:r>
            <a:r>
              <a:rPr lang="en-GB" sz="1800" dirty="0">
                <a:effectLst/>
              </a:rPr>
              <a:t>in paragraphs and avoid </a:t>
            </a:r>
            <a:r>
              <a:rPr lang="en-GB" sz="1800" b="1" dirty="0">
                <a:effectLst/>
              </a:rPr>
              <a:t>bullet points or numbers used</a:t>
            </a:r>
            <a:r>
              <a:rPr lang="en-GB" sz="1800" dirty="0">
                <a:effectLst/>
              </a:rPr>
              <a:t> to list content. </a:t>
            </a:r>
          </a:p>
          <a:p>
            <a:pPr marL="0" indent="0" algn="just">
              <a:lnSpc>
                <a:spcPct val="90000"/>
              </a:lnSpc>
              <a:spcBef>
                <a:spcPts val="600"/>
              </a:spcBef>
              <a:spcAft>
                <a:spcPts val="600"/>
              </a:spcAft>
              <a:buNone/>
            </a:pPr>
            <a:r>
              <a:rPr lang="en-GB" sz="1800" dirty="0">
                <a:effectLst/>
              </a:rPr>
              <a:t>Remember you need to be displaying your understanding of the subject and so writing in your </a:t>
            </a:r>
            <a:r>
              <a:rPr lang="en-GB" sz="1800" b="1" dirty="0">
                <a:effectLst/>
              </a:rPr>
              <a:t>own words </a:t>
            </a:r>
            <a:r>
              <a:rPr lang="en-GB" sz="1800" dirty="0">
                <a:effectLst/>
              </a:rPr>
              <a:t>to be able to show this.</a:t>
            </a:r>
          </a:p>
          <a:p>
            <a:pPr marL="0" indent="0" algn="just">
              <a:lnSpc>
                <a:spcPct val="90000"/>
              </a:lnSpc>
              <a:spcBef>
                <a:spcPts val="600"/>
              </a:spcBef>
              <a:spcAft>
                <a:spcPts val="600"/>
              </a:spcAft>
              <a:buNone/>
            </a:pPr>
            <a:r>
              <a:rPr lang="en-GB" sz="1800" dirty="0"/>
              <a:t>Drawing from a single source is plagiarism, drawing from 20 is research! </a:t>
            </a:r>
            <a:endParaRPr lang="en-GB" sz="1800" dirty="0">
              <a:effectLst/>
            </a:endParaRPr>
          </a:p>
        </p:txBody>
      </p:sp>
      <p:pic>
        <p:nvPicPr>
          <p:cNvPr id="7" name="Picture 6">
            <a:extLst>
              <a:ext uri="{FF2B5EF4-FFF2-40B4-BE49-F238E27FC236}">
                <a16:creationId xmlns:a16="http://schemas.microsoft.com/office/drawing/2014/main" id="{C05C3970-1C15-420B-AA3A-5B04A7EEAEED}"/>
              </a:ext>
            </a:extLst>
          </p:cNvPr>
          <p:cNvPicPr>
            <a:picLocks noChangeAspect="1"/>
          </p:cNvPicPr>
          <p:nvPr/>
        </p:nvPicPr>
        <p:blipFill rotWithShape="1">
          <a:blip r:embed="rId2"/>
          <a:srcRect r="9177"/>
          <a:stretch/>
        </p:blipFill>
        <p:spPr>
          <a:xfrm>
            <a:off x="208625" y="1700808"/>
            <a:ext cx="3787311" cy="2902300"/>
          </a:xfrm>
          <a:prstGeom prst="rect">
            <a:avLst/>
          </a:prstGeom>
        </p:spPr>
      </p:pic>
    </p:spTree>
    <p:extLst>
      <p:ext uri="{BB962C8B-B14F-4D97-AF65-F5344CB8AC3E}">
        <p14:creationId xmlns:p14="http://schemas.microsoft.com/office/powerpoint/2010/main" val="19729460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509E1-33B9-4249-BB49-A78565CFF200}"/>
              </a:ext>
            </a:extLst>
          </p:cNvPr>
          <p:cNvSpPr>
            <a:spLocks noGrp="1"/>
          </p:cNvSpPr>
          <p:nvPr>
            <p:ph type="title"/>
          </p:nvPr>
        </p:nvSpPr>
        <p:spPr>
          <a:xfrm>
            <a:off x="457200" y="274638"/>
            <a:ext cx="8229600" cy="634082"/>
          </a:xfrm>
        </p:spPr>
        <p:txBody>
          <a:bodyPr>
            <a:normAutofit fontScale="90000"/>
          </a:bodyPr>
          <a:lstStyle/>
          <a:p>
            <a:r>
              <a:rPr lang="en-GB" sz="3200" b="1" dirty="0">
                <a:solidFill>
                  <a:srgbClr val="0070C0"/>
                </a:solidFill>
              </a:rPr>
              <a:t>How should the work be presented?</a:t>
            </a:r>
            <a:br>
              <a:rPr lang="en-GB" sz="3200" b="1" dirty="0">
                <a:solidFill>
                  <a:srgbClr val="0070C0"/>
                </a:solidFill>
              </a:rPr>
            </a:br>
            <a:endParaRPr lang="en-GB" sz="3200" dirty="0"/>
          </a:p>
        </p:txBody>
      </p:sp>
      <p:sp>
        <p:nvSpPr>
          <p:cNvPr id="4" name="Content Placeholder 3">
            <a:extLst>
              <a:ext uri="{FF2B5EF4-FFF2-40B4-BE49-F238E27FC236}">
                <a16:creationId xmlns:a16="http://schemas.microsoft.com/office/drawing/2014/main" id="{ACA3D0AB-410D-49DA-9854-AA5EAA1CEF3A}"/>
              </a:ext>
            </a:extLst>
          </p:cNvPr>
          <p:cNvSpPr>
            <a:spLocks noGrp="1"/>
          </p:cNvSpPr>
          <p:nvPr>
            <p:ph sz="half" idx="2"/>
          </p:nvPr>
        </p:nvSpPr>
        <p:spPr>
          <a:xfrm>
            <a:off x="146568" y="692697"/>
            <a:ext cx="3993384" cy="4824536"/>
          </a:xfrm>
        </p:spPr>
        <p:txBody>
          <a:bodyPr>
            <a:normAutofit fontScale="92500" lnSpcReduction="20000"/>
          </a:bodyPr>
          <a:lstStyle/>
          <a:p>
            <a:pPr marL="0" indent="0">
              <a:buNone/>
            </a:pPr>
            <a:r>
              <a:rPr lang="en-GB" dirty="0">
                <a:latin typeface="Arial" panose="020B0604020202020204" pitchFamily="34" charset="0"/>
                <a:ea typeface="Calibri" panose="020F0502020204030204" pitchFamily="34" charset="0"/>
              </a:rPr>
              <a:t>Before you start writing make sure that you have chosen the correct font and size for your essay so either </a:t>
            </a:r>
          </a:p>
          <a:p>
            <a:pPr marL="0" indent="0">
              <a:buNone/>
            </a:pPr>
            <a:endParaRPr lang="en-GB" dirty="0">
              <a:latin typeface="Arial" panose="020B0604020202020204" pitchFamily="34" charset="0"/>
              <a:ea typeface="Calibri" panose="020F0502020204030204" pitchFamily="34" charset="0"/>
            </a:endParaRPr>
          </a:p>
          <a:p>
            <a:pPr marL="0" indent="0">
              <a:buNone/>
            </a:pPr>
            <a:r>
              <a:rPr lang="en-GB" dirty="0">
                <a:solidFill>
                  <a:srgbClr val="0070C0"/>
                </a:solidFill>
                <a:latin typeface="Calibri" panose="020F0502020204030204" pitchFamily="34" charset="0"/>
                <a:ea typeface="Calibri" panose="020F0502020204030204" pitchFamily="34" charset="0"/>
                <a:cs typeface="Calibri" panose="020F0502020204030204" pitchFamily="34" charset="0"/>
              </a:rPr>
              <a:t>Calibri </a:t>
            </a:r>
          </a:p>
          <a:p>
            <a:pPr marL="0" indent="0">
              <a:buNone/>
            </a:pPr>
            <a:endParaRPr lang="en-GB" dirty="0">
              <a:latin typeface="Arial" panose="020B0604020202020204" pitchFamily="34" charset="0"/>
              <a:ea typeface="Calibri" panose="020F0502020204030204" pitchFamily="34" charset="0"/>
            </a:endParaRPr>
          </a:p>
          <a:p>
            <a:pPr marL="0" indent="0">
              <a:buNone/>
            </a:pPr>
            <a:r>
              <a:rPr lang="en-GB" dirty="0">
                <a:solidFill>
                  <a:srgbClr val="00B050"/>
                </a:solidFill>
                <a:latin typeface="Arial" panose="020B0604020202020204" pitchFamily="34" charset="0"/>
                <a:ea typeface="Calibri" panose="020F0502020204030204" pitchFamily="34" charset="0"/>
              </a:rPr>
              <a:t>Arial</a:t>
            </a:r>
          </a:p>
          <a:p>
            <a:pPr marL="0" indent="0">
              <a:buNone/>
            </a:pPr>
            <a:endParaRPr lang="en-GB" dirty="0">
              <a:latin typeface="Arial" panose="020B0604020202020204" pitchFamily="34" charset="0"/>
              <a:ea typeface="Calibri" panose="020F0502020204030204" pitchFamily="34" charset="0"/>
            </a:endParaRPr>
          </a:p>
          <a:p>
            <a:pPr marL="0" indent="0">
              <a:buNone/>
            </a:pPr>
            <a:r>
              <a:rPr lang="en-GB"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Times New Roman</a:t>
            </a:r>
          </a:p>
          <a:p>
            <a:pPr marL="0" indent="0">
              <a:buNone/>
            </a:pPr>
            <a:endParaRPr lang="en-GB" dirty="0">
              <a:latin typeface="Arial" panose="020B0604020202020204" pitchFamily="34" charset="0"/>
              <a:ea typeface="Calibri" panose="020F0502020204030204" pitchFamily="34" charset="0"/>
            </a:endParaRPr>
          </a:p>
          <a:p>
            <a:pPr marL="0" indent="0">
              <a:buNone/>
            </a:pPr>
            <a:r>
              <a:rPr lang="en-GB" dirty="0">
                <a:latin typeface="Arial" panose="020B0604020202020204" pitchFamily="34" charset="0"/>
                <a:ea typeface="Calibri" panose="020F0502020204030204" pitchFamily="34" charset="0"/>
              </a:rPr>
              <a:t>size 10 or 12. </a:t>
            </a:r>
            <a:r>
              <a:rPr lang="en-GB" b="1" i="1" dirty="0">
                <a:latin typeface="Arial" panose="020B0604020202020204" pitchFamily="34" charset="0"/>
                <a:ea typeface="Calibri" panose="020F0502020204030204" pitchFamily="34" charset="0"/>
              </a:rPr>
              <a:t> </a:t>
            </a:r>
            <a:endParaRPr lang="en-GB" dirty="0"/>
          </a:p>
          <a:p>
            <a:endParaRPr lang="en-GB" dirty="0"/>
          </a:p>
        </p:txBody>
      </p:sp>
      <p:sp>
        <p:nvSpPr>
          <p:cNvPr id="5" name="Text Placeholder 4">
            <a:extLst>
              <a:ext uri="{FF2B5EF4-FFF2-40B4-BE49-F238E27FC236}">
                <a16:creationId xmlns:a16="http://schemas.microsoft.com/office/drawing/2014/main" id="{E2CC1202-9F27-498C-AE44-FFD04EB41CC9}"/>
              </a:ext>
            </a:extLst>
          </p:cNvPr>
          <p:cNvSpPr>
            <a:spLocks noGrp="1"/>
          </p:cNvSpPr>
          <p:nvPr>
            <p:ph type="body" sz="quarter" idx="3"/>
          </p:nvPr>
        </p:nvSpPr>
        <p:spPr>
          <a:xfrm>
            <a:off x="4139953" y="591679"/>
            <a:ext cx="5004048" cy="978123"/>
          </a:xfrm>
        </p:spPr>
        <p:txBody>
          <a:bodyPr>
            <a:normAutofit fontScale="70000" lnSpcReduction="20000"/>
          </a:bodyPr>
          <a:lstStyle/>
          <a:p>
            <a:r>
              <a:rPr lang="en-GB" sz="2400" b="0" i="1" dirty="0">
                <a:effectLst/>
                <a:latin typeface="Arial" panose="020B0604020202020204" pitchFamily="34" charset="0"/>
                <a:ea typeface="Calibri" panose="020F0502020204030204" pitchFamily="34" charset="0"/>
              </a:rPr>
              <a:t>Also, as paragraphs will be used to separate out your content, these must not be indented but set to the left-hand side of the page and justified on the page so that your layout looks neat</a:t>
            </a:r>
            <a:r>
              <a:rPr lang="en-GB" sz="3600" b="0" i="1" dirty="0">
                <a:effectLst/>
                <a:latin typeface="Arial" panose="020B0604020202020204" pitchFamily="34" charset="0"/>
                <a:ea typeface="Calibri" panose="020F0502020204030204" pitchFamily="34" charset="0"/>
              </a:rPr>
              <a:t>.</a:t>
            </a:r>
            <a:endParaRPr lang="en-GB" b="0" i="1" dirty="0"/>
          </a:p>
        </p:txBody>
      </p:sp>
      <p:pic>
        <p:nvPicPr>
          <p:cNvPr id="7" name="Content Placeholder 6">
            <a:extLst>
              <a:ext uri="{FF2B5EF4-FFF2-40B4-BE49-F238E27FC236}">
                <a16:creationId xmlns:a16="http://schemas.microsoft.com/office/drawing/2014/main" id="{EF794745-78A4-4714-B9CC-0DF7EB1D3E58}"/>
              </a:ext>
            </a:extLst>
          </p:cNvPr>
          <p:cNvPicPr>
            <a:picLocks noGrp="1" noChangeAspect="1"/>
          </p:cNvPicPr>
          <p:nvPr>
            <p:ph sz="quarter" idx="4"/>
          </p:nvPr>
        </p:nvPicPr>
        <p:blipFill>
          <a:blip r:embed="rId2"/>
          <a:stretch>
            <a:fillRect/>
          </a:stretch>
        </p:blipFill>
        <p:spPr>
          <a:xfrm>
            <a:off x="4591323" y="1547946"/>
            <a:ext cx="566977" cy="566977"/>
          </a:xfrm>
          <a:prstGeom prst="rect">
            <a:avLst/>
          </a:prstGeom>
        </p:spPr>
      </p:pic>
      <p:sp>
        <p:nvSpPr>
          <p:cNvPr id="9" name="TextBox 8">
            <a:extLst>
              <a:ext uri="{FF2B5EF4-FFF2-40B4-BE49-F238E27FC236}">
                <a16:creationId xmlns:a16="http://schemas.microsoft.com/office/drawing/2014/main" id="{3F7800FA-FF74-45CA-98C2-8408B1D2156B}"/>
              </a:ext>
            </a:extLst>
          </p:cNvPr>
          <p:cNvSpPr txBox="1"/>
          <p:nvPr/>
        </p:nvSpPr>
        <p:spPr>
          <a:xfrm>
            <a:off x="4456559" y="1938178"/>
            <a:ext cx="4572000" cy="1869743"/>
          </a:xfrm>
          <a:prstGeom prst="rect">
            <a:avLst/>
          </a:prstGeom>
          <a:noFill/>
        </p:spPr>
        <p:txBody>
          <a:bodyPr wrap="square">
            <a:spAutoFit/>
          </a:bodyPr>
          <a:lstStyle/>
          <a:p>
            <a:pPr marL="0" marR="0" lvl="0" indent="0" algn="l" defTabSz="914400" rtl="0" eaLnBrk="1" fontAlgn="auto" latinLnBrk="0" hangingPunct="1">
              <a:lnSpc>
                <a:spcPct val="115000"/>
              </a:lnSpc>
              <a:spcBef>
                <a:spcPts val="600"/>
              </a:spcBef>
              <a:spcAft>
                <a:spcPts val="6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                   </a:t>
            </a:r>
            <a:r>
              <a:rPr kumimoji="0" lang="en-GB" sz="1600" b="0" i="0" u="none" strike="noStrike" kern="1200" cap="none" spc="0" normalizeH="0" baseline="0" noProof="0" dirty="0">
                <a:ln>
                  <a:noFill/>
                </a:ln>
                <a:solidFill>
                  <a:prstClr val="black"/>
                </a:solidFill>
                <a:effectLst/>
                <a:uLnTx/>
                <a:uFillTx/>
                <a:latin typeface="Myriad Pro"/>
                <a:ea typeface="+mn-ea"/>
                <a:cs typeface="+mn-cs"/>
              </a:rPr>
              <a:t>The obvious gain to customers is that they can find products that seem to fit more closely with what they want. These needs and wants are not only related to product function, but also psychological fulfilment.</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Myriad Pro"/>
                <a:ea typeface="+mn-ea"/>
                <a:cs typeface="+mn-cs"/>
              </a:rPr>
              <a:t>    </a:t>
            </a:r>
          </a:p>
        </p:txBody>
      </p:sp>
      <p:pic>
        <p:nvPicPr>
          <p:cNvPr id="10" name="Picture 9">
            <a:extLst>
              <a:ext uri="{FF2B5EF4-FFF2-40B4-BE49-F238E27FC236}">
                <a16:creationId xmlns:a16="http://schemas.microsoft.com/office/drawing/2014/main" id="{59FC0E4E-E0EF-433D-BD02-EE7BED83C45A}"/>
              </a:ext>
            </a:extLst>
          </p:cNvPr>
          <p:cNvPicPr>
            <a:picLocks noChangeAspect="1"/>
          </p:cNvPicPr>
          <p:nvPr/>
        </p:nvPicPr>
        <p:blipFill>
          <a:blip r:embed="rId3"/>
          <a:stretch>
            <a:fillRect/>
          </a:stretch>
        </p:blipFill>
        <p:spPr>
          <a:xfrm>
            <a:off x="4591323" y="3429000"/>
            <a:ext cx="633695" cy="633695"/>
          </a:xfrm>
          <a:prstGeom prst="rect">
            <a:avLst/>
          </a:prstGeom>
        </p:spPr>
      </p:pic>
      <p:sp>
        <p:nvSpPr>
          <p:cNvPr id="12" name="TextBox 11">
            <a:extLst>
              <a:ext uri="{FF2B5EF4-FFF2-40B4-BE49-F238E27FC236}">
                <a16:creationId xmlns:a16="http://schemas.microsoft.com/office/drawing/2014/main" id="{95D34112-2A10-486A-96AA-BDD50127F049}"/>
              </a:ext>
            </a:extLst>
          </p:cNvPr>
          <p:cNvSpPr txBox="1"/>
          <p:nvPr/>
        </p:nvSpPr>
        <p:spPr>
          <a:xfrm>
            <a:off x="4456559" y="4057878"/>
            <a:ext cx="4572000" cy="1643527"/>
          </a:xfrm>
          <a:prstGeom prst="rect">
            <a:avLst/>
          </a:prstGeom>
          <a:noFill/>
        </p:spPr>
        <p:txBody>
          <a:bodyPr wrap="square">
            <a:spAutoFit/>
          </a:bodyPr>
          <a:lstStyle/>
          <a:p>
            <a:pPr marL="0" marR="0" lvl="0" indent="0" algn="just" defTabSz="914400" rtl="0" eaLnBrk="1" fontAlgn="auto" latinLnBrk="0" hangingPunct="1">
              <a:lnSpc>
                <a:spcPct val="9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yriad Pro"/>
                <a:ea typeface="+mn-ea"/>
                <a:cs typeface="+mn-cs"/>
              </a:rPr>
              <a:t>Customers may feel that a particular supplier is more sympathetic towards them or is speaking more directly to them and therefore is more responsive and eventually more loyal to that supplier. The organisation that fails to segment deeply enough on significant criteria will lose customers to competitors that do</a:t>
            </a:r>
            <a:endParaRPr kumimoji="0" lang="en-GB"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Tree>
    <p:extLst>
      <p:ext uri="{BB962C8B-B14F-4D97-AF65-F5344CB8AC3E}">
        <p14:creationId xmlns:p14="http://schemas.microsoft.com/office/powerpoint/2010/main" val="5829662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08921-96A4-47BC-AB75-7BC9739BFB31}"/>
              </a:ext>
            </a:extLst>
          </p:cNvPr>
          <p:cNvSpPr>
            <a:spLocks noGrp="1"/>
          </p:cNvSpPr>
          <p:nvPr>
            <p:ph type="title"/>
          </p:nvPr>
        </p:nvSpPr>
        <p:spPr>
          <a:xfrm>
            <a:off x="457200" y="274638"/>
            <a:ext cx="8229600" cy="706090"/>
          </a:xfrm>
        </p:spPr>
        <p:txBody>
          <a:bodyPr anchor="ctr">
            <a:normAutofit/>
          </a:bodyPr>
          <a:lstStyle/>
          <a:p>
            <a:r>
              <a:rPr lang="en-GB" sz="3200" b="1" dirty="0">
                <a:solidFill>
                  <a:srgbClr val="0070C0"/>
                </a:solidFill>
              </a:rPr>
              <a:t>What is the third person?</a:t>
            </a:r>
          </a:p>
        </p:txBody>
      </p:sp>
      <p:pic>
        <p:nvPicPr>
          <p:cNvPr id="5" name="Picture 4">
            <a:extLst>
              <a:ext uri="{FF2B5EF4-FFF2-40B4-BE49-F238E27FC236}">
                <a16:creationId xmlns:a16="http://schemas.microsoft.com/office/drawing/2014/main" id="{914CD018-544F-4DFA-9BEC-2575C2BC1FC8}"/>
              </a:ext>
            </a:extLst>
          </p:cNvPr>
          <p:cNvPicPr>
            <a:picLocks noChangeAspect="1"/>
          </p:cNvPicPr>
          <p:nvPr/>
        </p:nvPicPr>
        <p:blipFill rotWithShape="1">
          <a:blip r:embed="rId2"/>
          <a:srcRect l="7132" r="5501" b="8737"/>
          <a:stretch/>
        </p:blipFill>
        <p:spPr>
          <a:xfrm>
            <a:off x="251520" y="1628800"/>
            <a:ext cx="4051117" cy="2232248"/>
          </a:xfrm>
          <a:prstGeom prst="rect">
            <a:avLst/>
          </a:prstGeom>
          <a:noFill/>
        </p:spPr>
      </p:pic>
      <p:sp>
        <p:nvSpPr>
          <p:cNvPr id="3" name="Content Placeholder 2">
            <a:extLst>
              <a:ext uri="{FF2B5EF4-FFF2-40B4-BE49-F238E27FC236}">
                <a16:creationId xmlns:a16="http://schemas.microsoft.com/office/drawing/2014/main" id="{4AFBAFFC-8F62-4AFB-814F-E75F77BD1863}"/>
              </a:ext>
            </a:extLst>
          </p:cNvPr>
          <p:cNvSpPr>
            <a:spLocks noGrp="1"/>
          </p:cNvSpPr>
          <p:nvPr>
            <p:ph sz="half" idx="2"/>
          </p:nvPr>
        </p:nvSpPr>
        <p:spPr>
          <a:xfrm>
            <a:off x="4648200" y="1124744"/>
            <a:ext cx="4388296" cy="4464497"/>
          </a:xfrm>
        </p:spPr>
        <p:txBody>
          <a:bodyPr>
            <a:normAutofit/>
          </a:bodyPr>
          <a:lstStyle/>
          <a:p>
            <a:pPr marL="0" indent="0" algn="just">
              <a:lnSpc>
                <a:spcPct val="90000"/>
              </a:lnSpc>
              <a:spcBef>
                <a:spcPts val="600"/>
              </a:spcBef>
              <a:spcAft>
                <a:spcPts val="600"/>
              </a:spcAft>
              <a:buNone/>
            </a:pPr>
            <a:r>
              <a:rPr lang="en-GB" sz="1500" dirty="0">
                <a:effectLst/>
              </a:rPr>
              <a:t>You will be writing this essay ‘in the third person’ so you will not be writing this from a personal viewpoint, so you will be </a:t>
            </a:r>
            <a:r>
              <a:rPr lang="en-GB" sz="1500" b="1" dirty="0">
                <a:effectLst/>
              </a:rPr>
              <a:t>unable to say, “I have chosen to write this essay”</a:t>
            </a:r>
            <a:r>
              <a:rPr lang="en-GB" sz="1500" dirty="0">
                <a:effectLst/>
              </a:rPr>
              <a:t> rather you would write </a:t>
            </a:r>
            <a:r>
              <a:rPr lang="en-GB" sz="1500" b="1" dirty="0">
                <a:effectLst/>
              </a:rPr>
              <a:t>“This essay has been written to </a:t>
            </a:r>
            <a:r>
              <a:rPr lang="en-GB" sz="1500" b="1" dirty="0"/>
              <a:t>compare the marketing strategies of two Hotel brands</a:t>
            </a:r>
            <a:r>
              <a:rPr lang="en-GB" sz="1500" b="1" dirty="0">
                <a:effectLst/>
              </a:rPr>
              <a:t>”.</a:t>
            </a:r>
          </a:p>
          <a:p>
            <a:pPr marL="0" indent="0" algn="just">
              <a:lnSpc>
                <a:spcPct val="90000"/>
              </a:lnSpc>
              <a:spcBef>
                <a:spcPts val="600"/>
              </a:spcBef>
              <a:spcAft>
                <a:spcPts val="600"/>
              </a:spcAft>
              <a:buNone/>
            </a:pPr>
            <a:endParaRPr lang="en-GB" sz="900" dirty="0">
              <a:effectLst/>
            </a:endParaRPr>
          </a:p>
          <a:p>
            <a:pPr marL="0" indent="0" algn="just">
              <a:lnSpc>
                <a:spcPct val="90000"/>
              </a:lnSpc>
              <a:spcBef>
                <a:spcPts val="600"/>
              </a:spcBef>
              <a:spcAft>
                <a:spcPts val="600"/>
              </a:spcAft>
              <a:buNone/>
            </a:pPr>
            <a:r>
              <a:rPr lang="en-GB" sz="1500" dirty="0">
                <a:effectLst/>
              </a:rPr>
              <a:t>You do not ask questions in essays, this is not a discussion piece, so do not write something like </a:t>
            </a:r>
            <a:r>
              <a:rPr lang="en-GB" sz="1500" b="1" dirty="0">
                <a:effectLst/>
              </a:rPr>
              <a:t>“So, what is marketing strategy”?</a:t>
            </a:r>
            <a:r>
              <a:rPr lang="en-GB" sz="1500" dirty="0">
                <a:effectLst/>
              </a:rPr>
              <a:t> </a:t>
            </a:r>
            <a:r>
              <a:rPr lang="en-GB" sz="1500" dirty="0"/>
              <a:t>…</a:t>
            </a:r>
          </a:p>
          <a:p>
            <a:pPr marL="0" indent="0" algn="just">
              <a:lnSpc>
                <a:spcPct val="90000"/>
              </a:lnSpc>
              <a:spcBef>
                <a:spcPts val="600"/>
              </a:spcBef>
              <a:spcAft>
                <a:spcPts val="600"/>
              </a:spcAft>
              <a:buNone/>
            </a:pPr>
            <a:r>
              <a:rPr lang="en-GB" sz="1500" dirty="0">
                <a:effectLst/>
              </a:rPr>
              <a:t>you would write something more like </a:t>
            </a:r>
          </a:p>
          <a:p>
            <a:pPr marL="0" indent="0" algn="just">
              <a:lnSpc>
                <a:spcPct val="90000"/>
              </a:lnSpc>
              <a:spcBef>
                <a:spcPts val="600"/>
              </a:spcBef>
              <a:spcAft>
                <a:spcPts val="600"/>
              </a:spcAft>
              <a:buNone/>
            </a:pPr>
            <a:r>
              <a:rPr lang="en-GB" sz="1500" b="1" dirty="0">
                <a:effectLst/>
              </a:rPr>
              <a:t>“A Marketing strategy can be described as the planning and……</a:t>
            </a:r>
            <a:r>
              <a:rPr lang="en-GB" sz="1500" dirty="0">
                <a:effectLst/>
              </a:rPr>
              <a:t> remember if you ask a question of the reader, they expect to be able to answer it, but they can’t from simply reading what you have written!</a:t>
            </a:r>
          </a:p>
          <a:p>
            <a:pPr>
              <a:lnSpc>
                <a:spcPct val="90000"/>
              </a:lnSpc>
            </a:pPr>
            <a:endParaRPr lang="en-GB" sz="1500" dirty="0"/>
          </a:p>
        </p:txBody>
      </p:sp>
    </p:spTree>
    <p:extLst>
      <p:ext uri="{BB962C8B-B14F-4D97-AF65-F5344CB8AC3E}">
        <p14:creationId xmlns:p14="http://schemas.microsoft.com/office/powerpoint/2010/main" val="15044387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9268-F263-47D6-AC84-128CE6AE23F0}"/>
              </a:ext>
            </a:extLst>
          </p:cNvPr>
          <p:cNvSpPr>
            <a:spLocks noGrp="1"/>
          </p:cNvSpPr>
          <p:nvPr>
            <p:ph type="title"/>
          </p:nvPr>
        </p:nvSpPr>
        <p:spPr>
          <a:xfrm>
            <a:off x="457200" y="274638"/>
            <a:ext cx="8229600" cy="1143000"/>
          </a:xfrm>
        </p:spPr>
        <p:txBody>
          <a:bodyPr anchor="ctr">
            <a:normAutofit/>
          </a:bodyPr>
          <a:lstStyle/>
          <a:p>
            <a:r>
              <a:rPr lang="en-GB" sz="3200" b="1" dirty="0">
                <a:solidFill>
                  <a:srgbClr val="0070C0"/>
                </a:solidFill>
              </a:rPr>
              <a:t>References …. How many?</a:t>
            </a:r>
          </a:p>
        </p:txBody>
      </p:sp>
      <p:pic>
        <p:nvPicPr>
          <p:cNvPr id="5" name="Picture 4">
            <a:extLst>
              <a:ext uri="{FF2B5EF4-FFF2-40B4-BE49-F238E27FC236}">
                <a16:creationId xmlns:a16="http://schemas.microsoft.com/office/drawing/2014/main" id="{C6519C5E-38FC-474D-8C85-4C9D8EEC1586}"/>
              </a:ext>
            </a:extLst>
          </p:cNvPr>
          <p:cNvPicPr>
            <a:picLocks noChangeAspect="1"/>
          </p:cNvPicPr>
          <p:nvPr/>
        </p:nvPicPr>
        <p:blipFill>
          <a:blip r:embed="rId2"/>
          <a:stretch>
            <a:fillRect/>
          </a:stretch>
        </p:blipFill>
        <p:spPr>
          <a:xfrm>
            <a:off x="251520" y="1700808"/>
            <a:ext cx="4038600" cy="2867406"/>
          </a:xfrm>
          <a:prstGeom prst="rect">
            <a:avLst/>
          </a:prstGeom>
          <a:noFill/>
        </p:spPr>
      </p:pic>
      <p:sp>
        <p:nvSpPr>
          <p:cNvPr id="3" name="Content Placeholder 2">
            <a:extLst>
              <a:ext uri="{FF2B5EF4-FFF2-40B4-BE49-F238E27FC236}">
                <a16:creationId xmlns:a16="http://schemas.microsoft.com/office/drawing/2014/main" id="{9339AF8D-8E26-4212-95CF-0BE135C01C21}"/>
              </a:ext>
            </a:extLst>
          </p:cNvPr>
          <p:cNvSpPr>
            <a:spLocks noGrp="1"/>
          </p:cNvSpPr>
          <p:nvPr>
            <p:ph sz="half" idx="2"/>
          </p:nvPr>
        </p:nvSpPr>
        <p:spPr>
          <a:xfrm>
            <a:off x="4139952" y="1340768"/>
            <a:ext cx="4896544" cy="4248473"/>
          </a:xfrm>
        </p:spPr>
        <p:txBody>
          <a:bodyPr>
            <a:normAutofit/>
          </a:bodyPr>
          <a:lstStyle/>
          <a:p>
            <a:pPr marL="0" indent="0" algn="just">
              <a:lnSpc>
                <a:spcPct val="90000"/>
              </a:lnSpc>
              <a:buNone/>
            </a:pPr>
            <a:r>
              <a:rPr lang="en-GB" sz="1800" dirty="0">
                <a:effectLst/>
              </a:rPr>
              <a:t>Remember the word count for this essay has been set at </a:t>
            </a:r>
            <a:r>
              <a:rPr lang="en-GB" sz="1800" b="1" dirty="0">
                <a:effectLst/>
              </a:rPr>
              <a:t>1500, plus or minus 10% so you could go as low as </a:t>
            </a:r>
            <a:r>
              <a:rPr lang="en-GB" sz="1800" b="1" dirty="0"/>
              <a:t>1350</a:t>
            </a:r>
            <a:r>
              <a:rPr lang="en-GB" sz="1800" b="1" dirty="0">
                <a:effectLst/>
              </a:rPr>
              <a:t> or as high as 1650,</a:t>
            </a:r>
            <a:r>
              <a:rPr lang="en-GB" sz="1800" dirty="0">
                <a:effectLst/>
              </a:rPr>
              <a:t> but nothing more or less either way. You will lose marks by being under or over the minimum and maximum guidance. </a:t>
            </a:r>
          </a:p>
          <a:p>
            <a:pPr marL="0" indent="0" algn="just">
              <a:lnSpc>
                <a:spcPct val="90000"/>
              </a:lnSpc>
              <a:buNone/>
            </a:pPr>
            <a:endParaRPr lang="en-GB" sz="1800" dirty="0">
              <a:effectLst/>
            </a:endParaRPr>
          </a:p>
          <a:p>
            <a:pPr marL="0" indent="0" algn="just">
              <a:lnSpc>
                <a:spcPct val="90000"/>
              </a:lnSpc>
              <a:buNone/>
            </a:pPr>
            <a:r>
              <a:rPr lang="en-GB" sz="1800" dirty="0">
                <a:effectLst/>
              </a:rPr>
              <a:t>As this is a </a:t>
            </a:r>
            <a:r>
              <a:rPr lang="en-GB" sz="1800" dirty="0"/>
              <a:t>1500</a:t>
            </a:r>
            <a:r>
              <a:rPr lang="en-GB" sz="1800" dirty="0">
                <a:effectLst/>
              </a:rPr>
              <a:t>-word count essay then you must use a minimum of </a:t>
            </a:r>
            <a:r>
              <a:rPr lang="en-GB" sz="1800" b="1" dirty="0"/>
              <a:t>15</a:t>
            </a:r>
            <a:r>
              <a:rPr lang="en-GB" sz="1800" b="1" dirty="0">
                <a:effectLst/>
              </a:rPr>
              <a:t> different reference sources </a:t>
            </a:r>
            <a:r>
              <a:rPr lang="en-GB" sz="1800" dirty="0">
                <a:effectLst/>
              </a:rPr>
              <a:t>to support your work, these will not only be listed in the reference list at the end but must also be inserted as in-text citations.  </a:t>
            </a:r>
            <a:endParaRPr lang="en-GB" sz="1500" dirty="0"/>
          </a:p>
        </p:txBody>
      </p:sp>
    </p:spTree>
    <p:extLst>
      <p:ext uri="{BB962C8B-B14F-4D97-AF65-F5344CB8AC3E}">
        <p14:creationId xmlns:p14="http://schemas.microsoft.com/office/powerpoint/2010/main" val="8947350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DC1C0-9BF0-4EE5-8D24-2631AC504EA8}"/>
              </a:ext>
            </a:extLst>
          </p:cNvPr>
          <p:cNvSpPr>
            <a:spLocks noGrp="1"/>
          </p:cNvSpPr>
          <p:nvPr>
            <p:ph type="title"/>
          </p:nvPr>
        </p:nvSpPr>
        <p:spPr>
          <a:xfrm>
            <a:off x="457200" y="274638"/>
            <a:ext cx="8229600" cy="706090"/>
          </a:xfrm>
        </p:spPr>
        <p:txBody>
          <a:bodyPr anchor="ctr">
            <a:normAutofit/>
          </a:bodyPr>
          <a:lstStyle/>
          <a:p>
            <a:r>
              <a:rPr lang="en-GB" sz="3200" b="1" dirty="0">
                <a:solidFill>
                  <a:srgbClr val="0070C0"/>
                </a:solidFill>
              </a:rPr>
              <a:t>What is an in-text citation?</a:t>
            </a:r>
          </a:p>
        </p:txBody>
      </p:sp>
      <p:pic>
        <p:nvPicPr>
          <p:cNvPr id="5" name="Picture 4">
            <a:extLst>
              <a:ext uri="{FF2B5EF4-FFF2-40B4-BE49-F238E27FC236}">
                <a16:creationId xmlns:a16="http://schemas.microsoft.com/office/drawing/2014/main" id="{17F34AE3-C976-4758-8E80-723902819070}"/>
              </a:ext>
            </a:extLst>
          </p:cNvPr>
          <p:cNvPicPr>
            <a:picLocks noChangeAspect="1"/>
          </p:cNvPicPr>
          <p:nvPr/>
        </p:nvPicPr>
        <p:blipFill>
          <a:blip r:embed="rId2"/>
          <a:stretch>
            <a:fillRect/>
          </a:stretch>
        </p:blipFill>
        <p:spPr>
          <a:xfrm>
            <a:off x="755576" y="1844824"/>
            <a:ext cx="2592288" cy="2592288"/>
          </a:xfrm>
          <a:prstGeom prst="rect">
            <a:avLst/>
          </a:prstGeom>
          <a:noFill/>
        </p:spPr>
      </p:pic>
      <p:sp>
        <p:nvSpPr>
          <p:cNvPr id="3" name="Content Placeholder 2">
            <a:extLst>
              <a:ext uri="{FF2B5EF4-FFF2-40B4-BE49-F238E27FC236}">
                <a16:creationId xmlns:a16="http://schemas.microsoft.com/office/drawing/2014/main" id="{64965299-8587-4E6B-8AD8-8FBDD72D6F5A}"/>
              </a:ext>
            </a:extLst>
          </p:cNvPr>
          <p:cNvSpPr>
            <a:spLocks noGrp="1"/>
          </p:cNvSpPr>
          <p:nvPr>
            <p:ph sz="half" idx="2"/>
          </p:nvPr>
        </p:nvSpPr>
        <p:spPr>
          <a:xfrm>
            <a:off x="3676344" y="1772816"/>
            <a:ext cx="5436096" cy="3168352"/>
          </a:xfrm>
        </p:spPr>
        <p:txBody>
          <a:bodyPr>
            <a:normAutofit lnSpcReduction="10000"/>
          </a:bodyPr>
          <a:lstStyle/>
          <a:p>
            <a:pPr marL="0" indent="0">
              <a:lnSpc>
                <a:spcPct val="90000"/>
              </a:lnSpc>
              <a:buNone/>
            </a:pPr>
            <a:r>
              <a:rPr lang="en-GB" sz="1500" dirty="0"/>
              <a:t>These are used when referring to a source of information within the text of your assignment to show where it came from. </a:t>
            </a:r>
          </a:p>
          <a:p>
            <a:pPr marL="0" indent="0">
              <a:lnSpc>
                <a:spcPct val="90000"/>
              </a:lnSpc>
              <a:buNone/>
            </a:pPr>
            <a:endParaRPr lang="en-GB" sz="1500" dirty="0"/>
          </a:p>
          <a:p>
            <a:pPr marL="0" indent="0">
              <a:lnSpc>
                <a:spcPct val="90000"/>
              </a:lnSpc>
              <a:buNone/>
            </a:pPr>
            <a:r>
              <a:rPr lang="en-GB" sz="1500" dirty="0"/>
              <a:t>They are abbreviated details of the source you are referring to and generally consist of the author’s / editor’s surname, year of publication and, if required, page numbers e.g. </a:t>
            </a:r>
          </a:p>
          <a:p>
            <a:pPr marL="0" indent="0">
              <a:lnSpc>
                <a:spcPct val="90000"/>
              </a:lnSpc>
              <a:buNone/>
            </a:pPr>
            <a:r>
              <a:rPr lang="en-GB" sz="1500" dirty="0"/>
              <a:t>(Pears and Shields, 2016, p. 6). </a:t>
            </a:r>
          </a:p>
          <a:p>
            <a:pPr marL="0" indent="0">
              <a:lnSpc>
                <a:spcPct val="90000"/>
              </a:lnSpc>
              <a:buNone/>
            </a:pPr>
            <a:endParaRPr lang="en-GB" sz="1500" dirty="0"/>
          </a:p>
          <a:p>
            <a:pPr marL="0" indent="0">
              <a:lnSpc>
                <a:spcPct val="90000"/>
              </a:lnSpc>
              <a:buNone/>
            </a:pPr>
            <a:r>
              <a:rPr lang="en-GB" sz="1500" dirty="0"/>
              <a:t>You do not need to include the author’s surname in the in-text citation if it is referred to within the body of your work e.g. According to Pears and Shields (2006). This would just be unnecessary repetition!</a:t>
            </a:r>
          </a:p>
        </p:txBody>
      </p:sp>
    </p:spTree>
    <p:extLst>
      <p:ext uri="{BB962C8B-B14F-4D97-AF65-F5344CB8AC3E}">
        <p14:creationId xmlns:p14="http://schemas.microsoft.com/office/powerpoint/2010/main" val="28566833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AF34-46EC-4E9F-A9B1-86C02B58C2F0}"/>
              </a:ext>
            </a:extLst>
          </p:cNvPr>
          <p:cNvSpPr>
            <a:spLocks noGrp="1"/>
          </p:cNvSpPr>
          <p:nvPr>
            <p:ph type="title"/>
          </p:nvPr>
        </p:nvSpPr>
        <p:spPr>
          <a:xfrm>
            <a:off x="457200" y="273050"/>
            <a:ext cx="8343338" cy="1162050"/>
          </a:xfrm>
        </p:spPr>
        <p:txBody>
          <a:bodyPr anchor="b">
            <a:normAutofit/>
          </a:bodyPr>
          <a:lstStyle/>
          <a:p>
            <a:pPr algn="ctr">
              <a:lnSpc>
                <a:spcPct val="90000"/>
              </a:lnSpc>
            </a:pPr>
            <a:r>
              <a:rPr lang="en-GB" sz="3200" b="1" dirty="0">
                <a:solidFill>
                  <a:srgbClr val="0070C0"/>
                </a:solidFill>
              </a:rPr>
              <a:t>Reference List </a:t>
            </a:r>
            <a:br>
              <a:rPr lang="en-GB" sz="1900" b="1" dirty="0">
                <a:solidFill>
                  <a:srgbClr val="0070C0"/>
                </a:solidFill>
              </a:rPr>
            </a:br>
            <a:r>
              <a:rPr lang="en-GB" sz="1900" b="1" dirty="0">
                <a:solidFill>
                  <a:srgbClr val="0070C0"/>
                </a:solidFill>
              </a:rPr>
              <a:t>(not included within the word count)</a:t>
            </a:r>
            <a:br>
              <a:rPr lang="en-GB" sz="1900" dirty="0">
                <a:solidFill>
                  <a:srgbClr val="0070C0"/>
                </a:solidFill>
              </a:rPr>
            </a:br>
            <a:endParaRPr lang="en-GB" sz="1900" dirty="0">
              <a:solidFill>
                <a:srgbClr val="0070C0"/>
              </a:solidFill>
            </a:endParaRPr>
          </a:p>
        </p:txBody>
      </p:sp>
      <p:pic>
        <p:nvPicPr>
          <p:cNvPr id="6" name="Content Placeholder 5">
            <a:extLst>
              <a:ext uri="{FF2B5EF4-FFF2-40B4-BE49-F238E27FC236}">
                <a16:creationId xmlns:a16="http://schemas.microsoft.com/office/drawing/2014/main" id="{FF342D86-4E51-4F53-B8F8-61A0C08601CD}"/>
              </a:ext>
            </a:extLst>
          </p:cNvPr>
          <p:cNvPicPr>
            <a:picLocks noGrp="1" noChangeAspect="1"/>
          </p:cNvPicPr>
          <p:nvPr>
            <p:ph idx="1"/>
          </p:nvPr>
        </p:nvPicPr>
        <p:blipFill>
          <a:blip r:embed="rId2"/>
          <a:stretch>
            <a:fillRect/>
          </a:stretch>
        </p:blipFill>
        <p:spPr>
          <a:xfrm>
            <a:off x="5076056" y="1556792"/>
            <a:ext cx="3724482" cy="2504714"/>
          </a:xfrm>
          <a:noFill/>
        </p:spPr>
      </p:pic>
      <p:sp>
        <p:nvSpPr>
          <p:cNvPr id="3" name="Content Placeholder 2">
            <a:extLst>
              <a:ext uri="{FF2B5EF4-FFF2-40B4-BE49-F238E27FC236}">
                <a16:creationId xmlns:a16="http://schemas.microsoft.com/office/drawing/2014/main" id="{3C19490B-B003-4AD8-BC36-F56F26DF3BAF}"/>
              </a:ext>
            </a:extLst>
          </p:cNvPr>
          <p:cNvSpPr>
            <a:spLocks noGrp="1"/>
          </p:cNvSpPr>
          <p:nvPr>
            <p:ph type="body" sz="half" idx="2"/>
          </p:nvPr>
        </p:nvSpPr>
        <p:spPr>
          <a:xfrm>
            <a:off x="457200" y="1124744"/>
            <a:ext cx="4546848" cy="4029891"/>
          </a:xfrm>
        </p:spPr>
        <p:txBody>
          <a:bodyPr>
            <a:noAutofit/>
          </a:bodyPr>
          <a:lstStyle/>
          <a:p>
            <a:pPr marL="0" indent="0">
              <a:lnSpc>
                <a:spcPct val="90000"/>
              </a:lnSpc>
              <a:spcAft>
                <a:spcPts val="1000"/>
              </a:spcAft>
              <a:buNone/>
            </a:pPr>
            <a:r>
              <a:rPr lang="en-GB" sz="1800" dirty="0">
                <a:effectLst/>
              </a:rPr>
              <a:t>You will list your references in alphabetical order by the family name of the author. </a:t>
            </a:r>
          </a:p>
          <a:p>
            <a:pPr marL="0" indent="0">
              <a:lnSpc>
                <a:spcPct val="90000"/>
              </a:lnSpc>
              <a:spcAft>
                <a:spcPts val="1000"/>
              </a:spcAft>
              <a:buNone/>
            </a:pPr>
            <a:r>
              <a:rPr lang="en-GB" sz="1800" dirty="0">
                <a:effectLst/>
              </a:rPr>
              <a:t>Refer to the </a:t>
            </a:r>
            <a:r>
              <a:rPr lang="en-GB" sz="1800" b="1" dirty="0">
                <a:effectLst/>
              </a:rPr>
              <a:t>Harvard Referencing </a:t>
            </a:r>
            <a:r>
              <a:rPr lang="en-GB" sz="1800" dirty="0">
                <a:effectLst/>
              </a:rPr>
              <a:t>guide on the Moodle page, and make sure that you have used credible sources.</a:t>
            </a:r>
          </a:p>
          <a:p>
            <a:pPr>
              <a:spcAft>
                <a:spcPts val="1000"/>
              </a:spcAft>
            </a:pPr>
            <a:r>
              <a:rPr lang="en-GB" sz="1800" dirty="0">
                <a:effectLst/>
              </a:rPr>
              <a:t>Sources such as Essays UK, Essay Online</a:t>
            </a:r>
            <a:r>
              <a:rPr lang="en-GB" sz="1800" dirty="0"/>
              <a:t>, are not considered credible, and can bring doubt on your work as they also offer essay writing service so be careful. </a:t>
            </a:r>
          </a:p>
          <a:p>
            <a:pPr>
              <a:spcAft>
                <a:spcPts val="1000"/>
              </a:spcAft>
            </a:pPr>
            <a:r>
              <a:rPr lang="en-GB" sz="1800" dirty="0"/>
              <a:t>Other </a:t>
            </a:r>
            <a:r>
              <a:rPr lang="en-GB" sz="1800" u="sng" dirty="0"/>
              <a:t>non credible </a:t>
            </a:r>
            <a:r>
              <a:rPr lang="en-GB" sz="1800" dirty="0"/>
              <a:t>sources: T</a:t>
            </a:r>
            <a:r>
              <a:rPr lang="en-GB" sz="1800" dirty="0">
                <a:effectLst/>
              </a:rPr>
              <a:t>he </a:t>
            </a:r>
            <a:r>
              <a:rPr lang="en-GB" sz="1800" dirty="0"/>
              <a:t>D</a:t>
            </a:r>
            <a:r>
              <a:rPr lang="en-GB" sz="1800" dirty="0">
                <a:effectLst/>
              </a:rPr>
              <a:t>aily </a:t>
            </a:r>
            <a:r>
              <a:rPr lang="en-GB" sz="1800" dirty="0"/>
              <a:t>M</a:t>
            </a:r>
            <a:r>
              <a:rPr lang="en-GB" sz="1800" dirty="0">
                <a:effectLst/>
              </a:rPr>
              <a:t>ail, Sun, Wikipedia, Business Balls, Blogs etc </a:t>
            </a:r>
          </a:p>
          <a:p>
            <a:pPr>
              <a:spcAft>
                <a:spcPts val="1000"/>
              </a:spcAft>
            </a:pPr>
            <a:r>
              <a:rPr lang="en-GB" sz="1800" dirty="0">
                <a:effectLst/>
              </a:rPr>
              <a:t>Credible sources are going to be the chosen hotel chains own website, some review sites, industry journals, textbooks, Media sources.</a:t>
            </a:r>
          </a:p>
        </p:txBody>
      </p:sp>
    </p:spTree>
    <p:extLst>
      <p:ext uri="{BB962C8B-B14F-4D97-AF65-F5344CB8AC3E}">
        <p14:creationId xmlns:p14="http://schemas.microsoft.com/office/powerpoint/2010/main" val="1205781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116D8-B8E5-4874-B94A-9075CA64190D}"/>
              </a:ext>
            </a:extLst>
          </p:cNvPr>
          <p:cNvSpPr>
            <a:spLocks noGrp="1"/>
          </p:cNvSpPr>
          <p:nvPr>
            <p:ph type="title"/>
          </p:nvPr>
        </p:nvSpPr>
        <p:spPr>
          <a:xfrm>
            <a:off x="457199" y="44624"/>
            <a:ext cx="8657455" cy="634082"/>
          </a:xfrm>
        </p:spPr>
        <p:txBody>
          <a:bodyPr>
            <a:normAutofit fontScale="90000"/>
          </a:bodyPr>
          <a:lstStyle/>
          <a:p>
            <a:pPr algn="l"/>
            <a:r>
              <a:rPr lang="en-GB" b="1" dirty="0">
                <a:solidFill>
                  <a:srgbClr val="0070C0"/>
                </a:solidFill>
              </a:rPr>
              <a:t>What is plagiarism? </a:t>
            </a:r>
            <a:endParaRPr lang="en-GB" sz="3100" b="1" dirty="0">
              <a:solidFill>
                <a:srgbClr val="0070C0"/>
              </a:solidFill>
            </a:endParaRPr>
          </a:p>
        </p:txBody>
      </p:sp>
      <p:sp>
        <p:nvSpPr>
          <p:cNvPr id="3" name="Content Placeholder 2">
            <a:extLst>
              <a:ext uri="{FF2B5EF4-FFF2-40B4-BE49-F238E27FC236}">
                <a16:creationId xmlns:a16="http://schemas.microsoft.com/office/drawing/2014/main" id="{AAC7AF08-E041-4761-936F-83FAE867A5E3}"/>
              </a:ext>
            </a:extLst>
          </p:cNvPr>
          <p:cNvSpPr>
            <a:spLocks noGrp="1"/>
          </p:cNvSpPr>
          <p:nvPr>
            <p:ph sz="half" idx="1"/>
          </p:nvPr>
        </p:nvSpPr>
        <p:spPr>
          <a:xfrm>
            <a:off x="29345" y="908720"/>
            <a:ext cx="4038600" cy="4622502"/>
          </a:xfrm>
        </p:spPr>
        <p:txBody>
          <a:bodyPr>
            <a:noAutofit/>
          </a:bodyPr>
          <a:lstStyle/>
          <a:p>
            <a:pPr marL="0" indent="0" algn="just">
              <a:buNone/>
            </a:pPr>
            <a:r>
              <a:rPr lang="en-GB" sz="1600" dirty="0"/>
              <a:t>Accurate referencing also means you avoid plagiarism, which is </a:t>
            </a:r>
            <a:r>
              <a:rPr lang="en-GB" sz="1800" b="1" dirty="0"/>
              <a:t>passing off someone else’s work as your own. </a:t>
            </a:r>
          </a:p>
          <a:p>
            <a:pPr marL="0" indent="0" algn="just">
              <a:buNone/>
            </a:pPr>
            <a:endParaRPr lang="en-GB" sz="800" dirty="0"/>
          </a:p>
          <a:p>
            <a:pPr marL="0" indent="0" algn="just">
              <a:buNone/>
            </a:pPr>
            <a:r>
              <a:rPr lang="en-GB" sz="1600" dirty="0"/>
              <a:t>The University’s full definition of plagiarism can be found on the University website.</a:t>
            </a:r>
          </a:p>
          <a:p>
            <a:pPr marL="0" indent="0" algn="just">
              <a:buNone/>
            </a:pPr>
            <a:endParaRPr lang="en-GB" sz="800" dirty="0"/>
          </a:p>
          <a:p>
            <a:pPr marL="0" indent="0" algn="just">
              <a:buNone/>
            </a:pPr>
            <a:r>
              <a:rPr lang="en-GB" sz="1600" dirty="0"/>
              <a:t>Plagiarism can be deliberate or accidental; without accurate referencing, it is possible to accidentally plagiarise someone else’s work. </a:t>
            </a:r>
          </a:p>
          <a:p>
            <a:pPr marL="0" indent="0" algn="just">
              <a:buNone/>
            </a:pPr>
            <a:endParaRPr lang="en-GB" sz="800" dirty="0"/>
          </a:p>
          <a:p>
            <a:pPr marL="0" indent="0" algn="just">
              <a:buNone/>
            </a:pPr>
            <a:r>
              <a:rPr lang="en-GB" sz="1600" dirty="0"/>
              <a:t>Therefore, understanding when and how to reference will help you to easily avoid this.</a:t>
            </a:r>
          </a:p>
        </p:txBody>
      </p:sp>
      <p:sp>
        <p:nvSpPr>
          <p:cNvPr id="8" name="TextBox 7">
            <a:extLst>
              <a:ext uri="{FF2B5EF4-FFF2-40B4-BE49-F238E27FC236}">
                <a16:creationId xmlns:a16="http://schemas.microsoft.com/office/drawing/2014/main" id="{8427544C-9C9E-4555-A998-1663AB1AB14A}"/>
              </a:ext>
            </a:extLst>
          </p:cNvPr>
          <p:cNvSpPr txBox="1"/>
          <p:nvPr/>
        </p:nvSpPr>
        <p:spPr>
          <a:xfrm>
            <a:off x="4785926" y="764704"/>
            <a:ext cx="4182615" cy="37856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C00000"/>
                </a:solidFill>
                <a:effectLst/>
                <a:uLnTx/>
                <a:uFillTx/>
                <a:latin typeface="Myriad Pro"/>
                <a:ea typeface="+mn-ea"/>
                <a:cs typeface="+mn-cs"/>
              </a:rPr>
              <a:t>SIMILARITY SCORE on reference lists is not a cause for concern, only in your main work.</a:t>
            </a:r>
            <a:endParaRPr kumimoji="0" lang="en-GB" sz="4000" b="0" i="0" u="none" strike="noStrike" kern="1200" cap="none" spc="0" normalizeH="0" baseline="0" noProof="0" dirty="0">
              <a:ln>
                <a:noFill/>
              </a:ln>
              <a:solidFill>
                <a:srgbClr val="C00000"/>
              </a:solidFill>
              <a:effectLst/>
              <a:uLnTx/>
              <a:uFillTx/>
              <a:latin typeface="Myriad Pro"/>
              <a:ea typeface="+mn-ea"/>
              <a:cs typeface="+mn-cs"/>
            </a:endParaRPr>
          </a:p>
        </p:txBody>
      </p:sp>
    </p:spTree>
    <p:extLst>
      <p:ext uri="{BB962C8B-B14F-4D97-AF65-F5344CB8AC3E}">
        <p14:creationId xmlns:p14="http://schemas.microsoft.com/office/powerpoint/2010/main" val="8386836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EB8C5FD-8176-420D-BAF5-FB5A2402431C}"/>
              </a:ext>
            </a:extLst>
          </p:cNvPr>
          <p:cNvSpPr>
            <a:spLocks noGrp="1"/>
          </p:cNvSpPr>
          <p:nvPr>
            <p:ph sz="half" idx="2"/>
          </p:nvPr>
        </p:nvSpPr>
        <p:spPr>
          <a:xfrm>
            <a:off x="215516" y="260648"/>
            <a:ext cx="8712968" cy="5025913"/>
          </a:xfrm>
        </p:spPr>
        <p:txBody>
          <a:bodyPr>
            <a:noAutofit/>
          </a:bodyPr>
          <a:lstStyle/>
          <a:p>
            <a:pPr marL="0" indent="0">
              <a:buNone/>
            </a:pPr>
            <a:r>
              <a:rPr lang="en-GB" sz="2000" b="1" dirty="0"/>
              <a:t>Within your essay you must include:</a:t>
            </a:r>
            <a:br>
              <a:rPr lang="en-GB" sz="2000" b="1" dirty="0"/>
            </a:br>
            <a:endParaRPr lang="en-GB" sz="2000" b="1" dirty="0"/>
          </a:p>
          <a:p>
            <a:r>
              <a:rPr lang="en-GB" sz="2400" dirty="0"/>
              <a:t>An introduction to your chosen multinational hotel brands, including why you have chosen them.</a:t>
            </a:r>
          </a:p>
          <a:p>
            <a:r>
              <a:rPr lang="en-GB" sz="2400" dirty="0"/>
              <a:t>The marketing choices they have made and the directions they have taken within marketing. (Some historical background and what changes they have made- within their marketing approach)</a:t>
            </a:r>
          </a:p>
          <a:p>
            <a:r>
              <a:rPr lang="en-GB" sz="2400" dirty="0"/>
              <a:t>Their current market positions.</a:t>
            </a:r>
          </a:p>
          <a:p>
            <a:r>
              <a:rPr lang="en-GB" sz="2400" dirty="0"/>
              <a:t>What marketing strategies they use now.</a:t>
            </a:r>
          </a:p>
          <a:p>
            <a:r>
              <a:rPr lang="en-GB" sz="2400" dirty="0"/>
              <a:t>What considerations have they made within their marketing regarding sustainability and green messaging.</a:t>
            </a:r>
          </a:p>
          <a:p>
            <a:r>
              <a:rPr lang="en-GB" sz="2400" dirty="0"/>
              <a:t>How they are positioned since the COVID-9 pandemic/relevant contemporary events, what marketing messages are being given to their customers now?</a:t>
            </a:r>
          </a:p>
          <a:p>
            <a:pPr marL="0" indent="0">
              <a:buNone/>
            </a:pPr>
            <a:endParaRPr lang="en-GB" sz="2000" dirty="0"/>
          </a:p>
        </p:txBody>
      </p:sp>
    </p:spTree>
    <p:extLst>
      <p:ext uri="{BB962C8B-B14F-4D97-AF65-F5344CB8AC3E}">
        <p14:creationId xmlns:p14="http://schemas.microsoft.com/office/powerpoint/2010/main" val="34916578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EB8C5FD-8176-420D-BAF5-FB5A2402431C}"/>
              </a:ext>
            </a:extLst>
          </p:cNvPr>
          <p:cNvSpPr>
            <a:spLocks noGrp="1"/>
          </p:cNvSpPr>
          <p:nvPr>
            <p:ph sz="half" idx="2"/>
          </p:nvPr>
        </p:nvSpPr>
        <p:spPr>
          <a:xfrm>
            <a:off x="251520" y="491319"/>
            <a:ext cx="8712968" cy="5025913"/>
          </a:xfrm>
        </p:spPr>
        <p:txBody>
          <a:bodyPr>
            <a:noAutofit/>
          </a:bodyPr>
          <a:lstStyle/>
          <a:p>
            <a:pPr marL="0" indent="0">
              <a:buNone/>
            </a:pPr>
            <a:r>
              <a:rPr lang="en-GB" sz="2400" b="1" i="1" dirty="0"/>
              <a:t>You must present your essay with a title page, this to include:-</a:t>
            </a:r>
          </a:p>
          <a:p>
            <a:pPr marL="0" indent="0">
              <a:buNone/>
            </a:pPr>
            <a:endParaRPr lang="en-GB" sz="2400" b="1" i="1" dirty="0"/>
          </a:p>
          <a:p>
            <a:pPr marL="0" indent="0">
              <a:buNone/>
            </a:pPr>
            <a:r>
              <a:rPr lang="en-GB" sz="2400" i="1" dirty="0"/>
              <a:t>The title of the essay: </a:t>
            </a:r>
          </a:p>
          <a:p>
            <a:pPr marL="0" indent="0" algn="ctr">
              <a:buNone/>
            </a:pPr>
            <a:r>
              <a:rPr lang="en-GB" b="1" i="1" dirty="0"/>
              <a:t>A comparison of the marketing methods of two multinational hotel brands </a:t>
            </a:r>
          </a:p>
          <a:p>
            <a:pPr marL="0" indent="0" algn="ctr">
              <a:buNone/>
            </a:pPr>
            <a:r>
              <a:rPr lang="en-GB" u="sng" dirty="0"/>
              <a:t>[Brand &amp; Other Brand]</a:t>
            </a:r>
            <a:r>
              <a:rPr lang="en-GB" b="1" i="1" dirty="0"/>
              <a:t> </a:t>
            </a:r>
          </a:p>
          <a:p>
            <a:pPr marL="0" indent="0">
              <a:buNone/>
            </a:pPr>
            <a:endParaRPr lang="en-GB" sz="2400" i="1" dirty="0"/>
          </a:p>
          <a:p>
            <a:pPr marL="0" indent="0">
              <a:buNone/>
            </a:pPr>
            <a:r>
              <a:rPr lang="en-GB" sz="2400" i="1" dirty="0"/>
              <a:t>Your full name</a:t>
            </a:r>
          </a:p>
          <a:p>
            <a:pPr marL="0" indent="0">
              <a:buNone/>
            </a:pPr>
            <a:r>
              <a:rPr lang="en-GB" sz="2400" i="1" dirty="0"/>
              <a:t>Your student ID number</a:t>
            </a:r>
          </a:p>
          <a:p>
            <a:pPr marL="0" indent="0">
              <a:buNone/>
            </a:pPr>
            <a:r>
              <a:rPr lang="en-GB" sz="2400" i="1" dirty="0"/>
              <a:t>The module title: Marketing Essentials: </a:t>
            </a:r>
            <a:r>
              <a:rPr lang="en-GB" sz="2400" dirty="0"/>
              <a:t>BMIH1005</a:t>
            </a:r>
          </a:p>
          <a:p>
            <a:pPr marL="0" indent="0">
              <a:buNone/>
            </a:pPr>
            <a:r>
              <a:rPr lang="en-GB" sz="2400" i="1" dirty="0"/>
              <a:t>Your lecturer’s name </a:t>
            </a:r>
          </a:p>
          <a:p>
            <a:pPr marL="0" indent="0">
              <a:buNone/>
            </a:pPr>
            <a:r>
              <a:rPr lang="en-GB" sz="2400" i="1" dirty="0"/>
              <a:t>Date</a:t>
            </a:r>
          </a:p>
          <a:p>
            <a:pPr marL="0" indent="0">
              <a:buNone/>
            </a:pPr>
            <a:endParaRPr lang="en-GB" sz="2400" i="1" dirty="0"/>
          </a:p>
        </p:txBody>
      </p:sp>
    </p:spTree>
    <p:extLst>
      <p:ext uri="{BB962C8B-B14F-4D97-AF65-F5344CB8AC3E}">
        <p14:creationId xmlns:p14="http://schemas.microsoft.com/office/powerpoint/2010/main" val="34364561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EB8C5FD-8176-420D-BAF5-FB5A2402431C}"/>
              </a:ext>
            </a:extLst>
          </p:cNvPr>
          <p:cNvSpPr>
            <a:spLocks noGrp="1"/>
          </p:cNvSpPr>
          <p:nvPr>
            <p:ph sz="half" idx="2"/>
          </p:nvPr>
        </p:nvSpPr>
        <p:spPr>
          <a:xfrm>
            <a:off x="251520" y="188639"/>
            <a:ext cx="8712968" cy="5328593"/>
          </a:xfrm>
        </p:spPr>
        <p:txBody>
          <a:bodyPr>
            <a:noAutofit/>
          </a:bodyPr>
          <a:lstStyle/>
          <a:p>
            <a:pPr marL="0" indent="0" fontAlgn="base">
              <a:buNone/>
            </a:pPr>
            <a:r>
              <a:rPr lang="en-GB" sz="1600" dirty="0"/>
              <a:t> </a:t>
            </a:r>
          </a:p>
          <a:p>
            <a:pPr marL="0" indent="0" fontAlgn="base">
              <a:buNone/>
            </a:pPr>
            <a:r>
              <a:rPr lang="en-GB" sz="1600" b="1" dirty="0"/>
              <a:t>PLEASE NOTE:</a:t>
            </a:r>
            <a:endParaRPr lang="en-GB" sz="1600" dirty="0"/>
          </a:p>
          <a:p>
            <a:pPr marL="0" indent="0" fontAlgn="base">
              <a:buNone/>
            </a:pPr>
            <a:r>
              <a:rPr lang="en-GB" sz="1600" dirty="0"/>
              <a:t> </a:t>
            </a:r>
          </a:p>
          <a:p>
            <a:pPr marL="0" indent="0" fontAlgn="base">
              <a:buNone/>
            </a:pPr>
            <a:r>
              <a:rPr lang="en-GB" sz="1600" b="1" dirty="0"/>
              <a:t>As this is written as an essay, it must follow the approved academic essay format with:</a:t>
            </a:r>
            <a:endParaRPr lang="en-GB" sz="1600" dirty="0"/>
          </a:p>
          <a:p>
            <a:pPr marL="0" indent="0" fontAlgn="base">
              <a:buNone/>
            </a:pPr>
            <a:r>
              <a:rPr lang="en-GB" sz="1600" b="1" dirty="0"/>
              <a:t>Introduction (5-10% of word count</a:t>
            </a:r>
            <a:r>
              <a:rPr lang="en-GB" sz="1600" dirty="0"/>
              <a:t>) – Usually short and introduces the context and reason for writing the essay- ‘This is what this essay is about’.</a:t>
            </a:r>
          </a:p>
          <a:p>
            <a:pPr marL="0" indent="0" fontAlgn="base">
              <a:buNone/>
            </a:pPr>
            <a:r>
              <a:rPr lang="en-GB" sz="1600" b="1" dirty="0"/>
              <a:t>Main body (80% of word count)</a:t>
            </a:r>
            <a:r>
              <a:rPr lang="en-GB" sz="1600" dirty="0"/>
              <a:t> – Develops key themes and topics around the writer’s position, which link together to produce logical and coherent progression ideas, with each paragraph linking to the title of the essay “The golden thread of essay writing”.</a:t>
            </a:r>
          </a:p>
          <a:p>
            <a:pPr marL="0" indent="0" fontAlgn="base">
              <a:buNone/>
            </a:pPr>
            <a:r>
              <a:rPr lang="en-GB" sz="1600" b="1" dirty="0"/>
              <a:t>And conclusion (10-15% of word count). -</a:t>
            </a:r>
            <a:r>
              <a:rPr lang="en-GB" sz="1600" dirty="0"/>
              <a:t> Summarises the content of the essay and presents concluding arguments and implications for the future ‘Here’s what this essay has shown’. </a:t>
            </a:r>
          </a:p>
          <a:p>
            <a:pPr marL="0" indent="0" fontAlgn="base">
              <a:buNone/>
            </a:pPr>
            <a:r>
              <a:rPr lang="en-GB" sz="1600" dirty="0"/>
              <a:t> </a:t>
            </a:r>
          </a:p>
          <a:p>
            <a:pPr marL="0" indent="0" fontAlgn="base">
              <a:buNone/>
            </a:pPr>
            <a:r>
              <a:rPr lang="en-GB" sz="1600" b="1" dirty="0"/>
              <a:t>It is completed by a reference list</a:t>
            </a:r>
            <a:r>
              <a:rPr lang="en-GB" sz="1600" dirty="0"/>
              <a:t> (Using the Harvard referencing system) this is an essential part of your essay but is </a:t>
            </a:r>
            <a:r>
              <a:rPr lang="en-GB" sz="1600" b="1" dirty="0"/>
              <a:t>not included</a:t>
            </a:r>
            <a:r>
              <a:rPr lang="en-GB" sz="1600" dirty="0"/>
              <a:t> within the word count. </a:t>
            </a:r>
          </a:p>
        </p:txBody>
      </p:sp>
    </p:spTree>
    <p:extLst>
      <p:ext uri="{BB962C8B-B14F-4D97-AF65-F5344CB8AC3E}">
        <p14:creationId xmlns:p14="http://schemas.microsoft.com/office/powerpoint/2010/main" val="372737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14F3BB4-1386-4D6B-8ACE-776DCB8370B3}"/>
              </a:ext>
            </a:extLst>
          </p:cNvPr>
          <p:cNvSpPr txBox="1"/>
          <p:nvPr/>
        </p:nvSpPr>
        <p:spPr>
          <a:xfrm>
            <a:off x="259307" y="170555"/>
            <a:ext cx="8570794" cy="5324535"/>
          </a:xfrm>
          <a:prstGeom prst="rect">
            <a:avLst/>
          </a:prstGeom>
          <a:solidFill>
            <a:schemeClr val="bg1"/>
          </a:solid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600" b="1" i="0" u="sng" strike="noStrike" kern="1200" cap="none" spc="0" normalizeH="0" baseline="0" noProof="0" dirty="0">
                <a:ln>
                  <a:noFill/>
                </a:ln>
                <a:solidFill>
                  <a:prstClr val="black"/>
                </a:solidFill>
                <a:effectLst/>
                <a:uLnTx/>
                <a:uFillTx/>
                <a:latin typeface="Segoe UI" panose="020B0502040204020203" pitchFamily="34" charset="0"/>
                <a:ea typeface="+mn-ea"/>
                <a:cs typeface="+mn-cs"/>
              </a:rPr>
              <a:t>DRAFT ESSAY </a:t>
            </a:r>
            <a:br>
              <a:rPr kumimoji="0" lang="en-GB" sz="3600" b="1" i="0" u="sng" strike="noStrike" kern="1200" cap="none" spc="0" normalizeH="0" baseline="0" noProof="0" dirty="0">
                <a:ln>
                  <a:noFill/>
                </a:ln>
                <a:solidFill>
                  <a:prstClr val="black"/>
                </a:solidFill>
                <a:effectLst/>
                <a:uLnTx/>
                <a:uFillTx/>
                <a:latin typeface="Segoe UI" panose="020B0502040204020203" pitchFamily="34" charset="0"/>
                <a:ea typeface="+mn-ea"/>
                <a:cs typeface="+mn-cs"/>
              </a:rPr>
            </a:br>
            <a:br>
              <a:rPr kumimoji="0" lang="en-GB" sz="3600" b="1" i="0" u="sng" strike="noStrike" kern="1200" cap="none" spc="0" normalizeH="0" baseline="0" noProof="0" dirty="0">
                <a:ln>
                  <a:noFill/>
                </a:ln>
                <a:solidFill>
                  <a:prstClr val="black"/>
                </a:solidFill>
                <a:effectLst/>
                <a:uLnTx/>
                <a:uFillTx/>
                <a:latin typeface="Segoe UI" panose="020B0502040204020203" pitchFamily="34" charset="0"/>
                <a:ea typeface="+mn-ea"/>
                <a:cs typeface="+mn-cs"/>
              </a:rPr>
            </a:br>
            <a:r>
              <a:rPr kumimoji="0" lang="en-GB" sz="2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Must be </a:t>
            </a:r>
            <a:r>
              <a:rPr kumimoji="0" lang="en-GB" sz="2800" b="1" i="0" u="none" strike="noStrike" kern="1200" cap="none" spc="0" normalizeH="0" baseline="0" noProof="0" dirty="0">
                <a:ln>
                  <a:noFill/>
                </a:ln>
                <a:solidFill>
                  <a:srgbClr val="FF0000"/>
                </a:solidFill>
                <a:effectLst/>
                <a:uLnTx/>
                <a:uFillTx/>
                <a:latin typeface="Segoe UI" panose="020B0502040204020203" pitchFamily="34" charset="0"/>
                <a:ea typeface="+mn-ea"/>
                <a:cs typeface="+mn-cs"/>
              </a:rPr>
              <a:t>emailed</a:t>
            </a:r>
            <a:r>
              <a:rPr kumimoji="0" lang="en-GB" sz="2800" b="1"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 </a:t>
            </a:r>
            <a:r>
              <a:rPr kumimoji="0" lang="en-GB" sz="2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(not uploaded).</a:t>
            </a:r>
            <a:b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b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DEADLINE: </a:t>
            </a:r>
            <a:r>
              <a:rPr kumimoji="0" lang="en-GB" sz="2400" b="1" i="0" u="sng" strike="noStrike" kern="1200" cap="none" spc="0" normalizeH="0" baseline="0" noProof="0" dirty="0">
                <a:ln>
                  <a:noFill/>
                </a:ln>
                <a:solidFill>
                  <a:srgbClr val="FF0000"/>
                </a:solidFill>
                <a:effectLst/>
                <a:uLnTx/>
                <a:uFillTx/>
                <a:latin typeface="Segoe UI" panose="020B0502040204020203" pitchFamily="34" charset="0"/>
                <a:ea typeface="+mn-ea"/>
                <a:cs typeface="+mn-cs"/>
              </a:rPr>
              <a:t>5pm Friday 28</a:t>
            </a:r>
            <a:r>
              <a:rPr lang="en-GB" sz="2400" b="1" u="sng" baseline="30000" dirty="0" err="1">
                <a:solidFill>
                  <a:srgbClr val="FF0000"/>
                </a:solidFill>
                <a:latin typeface="Segoe UI" panose="020B0502040204020203" pitchFamily="34" charset="0"/>
              </a:rPr>
              <a:t>th</a:t>
            </a:r>
            <a:r>
              <a:rPr kumimoji="0" lang="en-GB" sz="2400" b="1" i="0" u="sng" strike="noStrike" kern="1200" cap="none" spc="0" normalizeH="0" baseline="0" noProof="0" dirty="0">
                <a:ln>
                  <a:noFill/>
                </a:ln>
                <a:solidFill>
                  <a:srgbClr val="FF0000"/>
                </a:solidFill>
                <a:effectLst/>
                <a:uLnTx/>
                <a:uFillTx/>
                <a:latin typeface="Segoe UI" panose="020B0502040204020203" pitchFamily="34" charset="0"/>
                <a:ea typeface="+mn-ea"/>
                <a:cs typeface="+mn-cs"/>
              </a:rPr>
              <a:t> October 2022</a:t>
            </a:r>
            <a:r>
              <a:rPr kumimoji="0" lang="en-GB" sz="2400" b="1" i="0" u="sng" strike="noStrike" kern="1200" cap="none" spc="0" normalizeH="0" baseline="0" noProof="0" dirty="0">
                <a:ln>
                  <a:noFill/>
                </a:ln>
                <a:solidFill>
                  <a:prstClr val="black"/>
                </a:solidFill>
                <a:effectLst/>
                <a:uLnTx/>
                <a:uFillTx/>
                <a:latin typeface="Segoe UI" panose="020B0502040204020203" pitchFamily="34" charset="0"/>
                <a:ea typeface="+mn-ea"/>
                <a:cs typeface="+mn-cs"/>
              </a:rPr>
              <a:t>.</a:t>
            </a:r>
            <a:endParaRPr kumimoji="0" lang="en-GB" sz="24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br>
            <a: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Please ensure that these drafts are complete as possible. </a:t>
            </a:r>
            <a:r>
              <a:rPr kumimoji="0" lang="en-GB" sz="1800" b="1"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I will only provide feedback on ONE draft </a:t>
            </a:r>
            <a: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so this is your only chance.</a:t>
            </a:r>
            <a:b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b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I will aim to get these back to you, with feedback, within 7 days.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Please do not submit your draft onto </a:t>
            </a:r>
            <a:r>
              <a:rPr kumimoji="0" lang="en-GB" sz="1800" b="1" i="0" u="none" strike="noStrike" kern="1200" cap="none" spc="0" normalizeH="0" baseline="0" noProof="0" dirty="0" err="1">
                <a:ln>
                  <a:noFill/>
                </a:ln>
                <a:solidFill>
                  <a:prstClr val="black"/>
                </a:solidFill>
                <a:effectLst/>
                <a:uLnTx/>
                <a:uFillTx/>
                <a:latin typeface="Segoe UI" panose="020B0502040204020203" pitchFamily="34" charset="0"/>
                <a:ea typeface="+mn-ea"/>
                <a:cs typeface="+mn-cs"/>
              </a:rPr>
              <a:t>TurnItIn</a:t>
            </a:r>
            <a:r>
              <a:rPr kumimoji="0" lang="en-GB" sz="1800" b="1"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/Moodle - I will not check there.</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However, please do use the similarity check link to check your score before emailing me the draft to mark (this will make you aware of any copied work or bad referencing that needs looking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mn-cs"/>
              </a:rPr>
              <a:t> </a:t>
            </a:r>
          </a:p>
        </p:txBody>
      </p:sp>
    </p:spTree>
    <p:extLst>
      <p:ext uri="{BB962C8B-B14F-4D97-AF65-F5344CB8AC3E}">
        <p14:creationId xmlns:p14="http://schemas.microsoft.com/office/powerpoint/2010/main" val="14484238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6463C-ACEA-4492-B486-62ECED5B7201}"/>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D0001C6-28FB-48FC-8AE4-A99CAE59FF66}"/>
              </a:ext>
            </a:extLst>
          </p:cNvPr>
          <p:cNvSpPr>
            <a:spLocks noGrp="1"/>
          </p:cNvSpPr>
          <p:nvPr>
            <p:ph idx="1"/>
          </p:nvPr>
        </p:nvSpPr>
        <p:spPr>
          <a:xfrm>
            <a:off x="395536" y="1253331"/>
            <a:ext cx="7886700" cy="4351338"/>
          </a:xfrm>
        </p:spPr>
        <p:txBody>
          <a:bodyPr lIns="91440" tIns="45720" rIns="91440" bIns="45720" anchor="t"/>
          <a:lstStyle/>
          <a:p>
            <a:pPr marL="0" indent="0">
              <a:buNone/>
            </a:pPr>
            <a:r>
              <a:rPr lang="en-GB" sz="1400" dirty="0">
                <a:ea typeface="+mn-lt"/>
                <a:cs typeface="+mn-lt"/>
              </a:rPr>
              <a:t>Bhargava, R., 2022. </a:t>
            </a:r>
            <a:r>
              <a:rPr lang="en-GB" sz="1400" i="1" dirty="0">
                <a:ea typeface="+mn-lt"/>
                <a:cs typeface="+mn-lt"/>
              </a:rPr>
              <a:t>The 5 NEW Rules Of Social Media Optimization (SMO) - Rohit Bhargava</a:t>
            </a:r>
            <a:r>
              <a:rPr lang="en-GB" sz="1400" dirty="0">
                <a:ea typeface="+mn-lt"/>
                <a:cs typeface="+mn-lt"/>
              </a:rPr>
              <a:t>. [online] Rohit Bhargava. Available at: &lt;https://rohitbhargava.com/the-5-new-rules-of-social-media-optimization-smo/&gt; [Accessed 16 October 2022].</a:t>
            </a:r>
            <a:endParaRPr lang="en-US" sz="1400">
              <a:cs typeface="Calibri"/>
            </a:endParaRPr>
          </a:p>
          <a:p>
            <a:pPr marL="0" indent="0">
              <a:buNone/>
            </a:pPr>
            <a:r>
              <a:rPr lang="en-GB" sz="1400" dirty="0"/>
              <a:t>Chaffey, D., 2022. </a:t>
            </a:r>
            <a:r>
              <a:rPr lang="en-GB" sz="1400" i="1" dirty="0"/>
              <a:t>The RACE Framework: A practical digital marketing strategy framework</a:t>
            </a:r>
            <a:r>
              <a:rPr lang="en-GB" sz="1400" dirty="0"/>
              <a:t>. [online] Smart Insights. Available at: &lt;https://www.smartinsights.com/digital-marketing-strategy/race-a-practical-framework-to-improve-your-digital-marketing/&gt; [Accessed 1 September 2022].</a:t>
            </a:r>
            <a:endParaRPr lang="en-US" sz="1400">
              <a:cs typeface="Calibri"/>
            </a:endParaRPr>
          </a:p>
          <a:p>
            <a:pPr marL="0" indent="0">
              <a:buNone/>
            </a:pPr>
            <a:r>
              <a:rPr lang="en-GB" sz="1400" dirty="0" err="1">
                <a:ea typeface="+mn-lt"/>
                <a:cs typeface="+mn-lt"/>
              </a:rPr>
              <a:t>HootSuite</a:t>
            </a:r>
            <a:r>
              <a:rPr lang="en-GB" sz="1400" dirty="0">
                <a:ea typeface="+mn-lt"/>
                <a:cs typeface="+mn-lt"/>
              </a:rPr>
              <a:t>, 2022. </a:t>
            </a:r>
            <a:r>
              <a:rPr lang="en-GB" sz="1400" i="1" dirty="0">
                <a:ea typeface="+mn-lt"/>
                <a:cs typeface="+mn-lt"/>
              </a:rPr>
              <a:t>The Global State of Digital 2022</a:t>
            </a:r>
            <a:r>
              <a:rPr lang="en-GB" sz="1400" dirty="0">
                <a:ea typeface="+mn-lt"/>
                <a:cs typeface="+mn-lt"/>
              </a:rPr>
              <a:t>. [online] The Global State of Digital 2022. Available at: &lt;https://www.hootsuite.com/resources/digital-trends&gt; [Accessed 16 October 2022].</a:t>
            </a:r>
            <a:endParaRPr lang="en-GB" sz="1400">
              <a:cs typeface="Calibri"/>
            </a:endParaRPr>
          </a:p>
          <a:p>
            <a:pPr marL="0" indent="0">
              <a:buNone/>
            </a:pPr>
            <a:r>
              <a:rPr lang="en-GB" sz="1400" dirty="0"/>
              <a:t>Kotler, P., Keller, K. and Chernev, A., 2021. Marketing management. 16th ed. Pearson.</a:t>
            </a:r>
            <a:endParaRPr lang="en-US" sz="1400">
              <a:cs typeface="Calibri"/>
            </a:endParaRPr>
          </a:p>
          <a:p>
            <a:pPr marL="0" indent="0">
              <a:buNone/>
            </a:pPr>
            <a:r>
              <a:rPr lang="en-GB" sz="1400" dirty="0"/>
              <a:t>Lee, P. and </a:t>
            </a:r>
            <a:r>
              <a:rPr lang="en-GB" sz="1400" dirty="0" err="1"/>
              <a:t>Calugar</a:t>
            </a:r>
            <a:r>
              <a:rPr lang="en-GB" sz="1400" dirty="0"/>
              <a:t>-Pop, C., 2021. The home-based worker. [online] Deloitte Insights. Available at: &lt;https://www2.deloitte.com/us/en/insights/industry/telecommunications/global-mobile-consumer-survey.html&gt; [Accessed 15 May 2022].</a:t>
            </a:r>
            <a:endParaRPr lang="en-GB" sz="1400">
              <a:cs typeface="Calibri"/>
            </a:endParaRPr>
          </a:p>
          <a:p>
            <a:pPr marL="0" indent="0">
              <a:buNone/>
            </a:pPr>
            <a:r>
              <a:rPr lang="en-GB" sz="1400" dirty="0"/>
              <a:t>Solis, B., 2013. The Ultimate Moment of Truth and The Art of Digital Engagement - Brian Solis. [online] Brian Solis. Available at: &lt;https://www.briansolis.com/2013/11/the-ultimate-moment-of-truth-and-the-art-of-engagement/&gt; [Accessed 15 May 2022].</a:t>
            </a:r>
            <a:endParaRPr lang="en-GB" sz="1400">
              <a:cs typeface="Calibri"/>
            </a:endParaRPr>
          </a:p>
          <a:p>
            <a:pPr marL="0" indent="0">
              <a:buNone/>
            </a:pPr>
            <a:r>
              <a:rPr lang="en-GB" sz="1400" dirty="0"/>
              <a:t>Todorova, G., 2015. Marketing communication mix. Trakia Journal of Science, 13(Suppl.1), pp.368-374.</a:t>
            </a:r>
            <a:endParaRPr lang="en-GB" sz="1400" dirty="0">
              <a:cs typeface="Calibri"/>
            </a:endParaRPr>
          </a:p>
          <a:p>
            <a:pPr marL="0" indent="0">
              <a:buNone/>
            </a:pPr>
            <a:endParaRPr lang="en-GB" sz="2000" dirty="0">
              <a:cs typeface="Calibri" panose="020F0502020204030204"/>
            </a:endParaRPr>
          </a:p>
          <a:p>
            <a:pPr marL="0" indent="0">
              <a:buNone/>
            </a:pPr>
            <a:endParaRPr lang="en-GB" dirty="0">
              <a:cs typeface="Calibri" panose="020F0502020204030204"/>
            </a:endParaRPr>
          </a:p>
        </p:txBody>
      </p:sp>
    </p:spTree>
    <p:extLst>
      <p:ext uri="{BB962C8B-B14F-4D97-AF65-F5344CB8AC3E}">
        <p14:creationId xmlns:p14="http://schemas.microsoft.com/office/powerpoint/2010/main" val="21994843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9703394"/>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2" ma:contentTypeDescription="Create a new document." ma:contentTypeScope="" ma:versionID="db18ea9c80b798ea87e89ae77eada4f4">
  <xsd:schema xmlns:xsd="http://www.w3.org/2001/XMLSchema" xmlns:xs="http://www.w3.org/2001/XMLSchema" xmlns:p="http://schemas.microsoft.com/office/2006/metadata/properties" xmlns:ns2="58fca413-3b36-4298-af2b-d24aa1f4750f" targetNamespace="http://schemas.microsoft.com/office/2006/metadata/properties" ma:root="true" ma:fieldsID="2872e1385f46c2e57217f54c4141d7b5" ns2:_="">
    <xsd:import namespace="58fca413-3b36-4298-af2b-d24aa1f4750f"/>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5685DB-A702-44A5-94EF-806629B6C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200_Powerpoint Template Standard 4x3</Template>
  <TotalTime>0</TotalTime>
  <Words>5010</Words>
  <Application>Microsoft Office PowerPoint</Application>
  <PresentationFormat>On-screen Show (4:3)</PresentationFormat>
  <Paragraphs>355</Paragraphs>
  <Slides>42</Slides>
  <Notes>15</Notes>
  <HiddenSlides>0</HiddenSlides>
  <MMClips>2</MMClips>
  <ScaleCrop>false</ScaleCrop>
  <HeadingPairs>
    <vt:vector size="4" baseType="variant">
      <vt:variant>
        <vt:lpstr>Theme</vt:lpstr>
      </vt:variant>
      <vt:variant>
        <vt:i4>17</vt:i4>
      </vt:variant>
      <vt:variant>
        <vt:lpstr>Slide Titles</vt:lpstr>
      </vt:variant>
      <vt:variant>
        <vt:i4>42</vt:i4>
      </vt:variant>
    </vt:vector>
  </HeadingPairs>
  <TitlesOfParts>
    <vt:vector size="59" baseType="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1_Sub Title 1</vt:lpstr>
      <vt:lpstr>PowerPoint Presentation</vt:lpstr>
      <vt:lpstr>Before we start  As there are quite a few of us here, please ensure that your microphone is muted during all teaching until you are asked a question or there is a group discussion to prevent background noise.  Your camera must be always on during lectures please.  This and all sessions will be recorded so that you can watch it again </vt:lpstr>
      <vt:lpstr>Recap</vt:lpstr>
      <vt:lpstr>PowerPoint Presentation</vt:lpstr>
      <vt:lpstr>Aims For Today</vt:lpstr>
      <vt:lpstr>Communications Mix  </vt:lpstr>
      <vt:lpstr>Channels &amp; Vehicles</vt:lpstr>
      <vt:lpstr>Its a social World</vt:lpstr>
      <vt:lpstr>PowerPoint Presentation</vt:lpstr>
      <vt:lpstr>So how connected are our customers?</vt:lpstr>
      <vt:lpstr>PowerPoint Presentation</vt:lpstr>
      <vt:lpstr>Types of Media   </vt:lpstr>
      <vt:lpstr>PowerPoint Presentation</vt:lpstr>
      <vt:lpstr>Communications Mix  (Online)  </vt:lpstr>
      <vt:lpstr>Reach</vt:lpstr>
      <vt:lpstr>Act</vt:lpstr>
      <vt:lpstr>Convert</vt:lpstr>
      <vt:lpstr>Engage</vt:lpstr>
      <vt:lpstr>PowerPoint Presentation</vt:lpstr>
      <vt:lpstr>PowerPoint Presentation</vt:lpstr>
      <vt:lpstr>PowerPoint Presentation</vt:lpstr>
      <vt:lpstr>PowerPoint Presentation</vt:lpstr>
      <vt:lpstr>Social Media Optimisation</vt:lpstr>
      <vt:lpstr>Activity  20 mins</vt:lpstr>
      <vt:lpstr>Big Data, Social footprints &amp;  The Goldmine!</vt:lpstr>
      <vt:lpstr>Benefits for Hotels?</vt:lpstr>
      <vt:lpstr>PowerPoint Presentation</vt:lpstr>
      <vt:lpstr>Assessment1 Due:04November2022 An essay of 1500 words –   A comparison of the marketing methods of two multinational hotel chains. Students will be required to write an academic essay introducing the subject of marketing, specifically comparing the marketing methods and strategy of two multinational hotel brands.     They will choose two hotel brands (one from Group A and one from Group B) and will compare the brand marketing strategies, i.e. the ways in which these organisations market their products and services. This will include discussing the use of segmentation, targeting and positioning as well as marketing communications with their target audiences. Students will identify similarities and differences in the respective marketing strategies and make recommendations to develop and enhance marketing activities for their chosen brands that will aid potential future growth with consideration for any relevant contemporary concerns/influence to the hospitality market.  You will explore a number of different generational and strategic approaches to marketing and perhaps the use of social media and digital marketing versus traditional advertising and marketing techniques. What is the brand message? What changes have been made because of the pandemic and other industry factors, such as trends influencing marketing e.g ‘green’ message?  </vt:lpstr>
      <vt:lpstr>        WHERE DO I START?</vt:lpstr>
      <vt:lpstr>How do I write my essay?</vt:lpstr>
      <vt:lpstr>How should the work be presented? </vt:lpstr>
      <vt:lpstr>What is the third person?</vt:lpstr>
      <vt:lpstr>References …. How many?</vt:lpstr>
      <vt:lpstr>What is an in-text citation?</vt:lpstr>
      <vt:lpstr>Reference List  (not included within the word count) </vt:lpstr>
      <vt:lpstr>What is plagiarism? </vt:lpstr>
      <vt:lpstr>PowerPoint Presentation</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Marketing Essentials BMIH4005</dc:title>
  <dc:creator>Jayne Griffith Parry</dc:creator>
  <cp:lastModifiedBy>Christopher Wilkin</cp:lastModifiedBy>
  <cp:revision>43</cp:revision>
  <dcterms:created xsi:type="dcterms:W3CDTF">2020-11-28T18:56:00Z</dcterms:created>
  <dcterms:modified xsi:type="dcterms:W3CDTF">2022-10-16T19:54:44Z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ies>
</file>