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81" r:id="rId3"/>
    <p:sldId id="265" r:id="rId4"/>
    <p:sldId id="271" r:id="rId5"/>
    <p:sldId id="277" r:id="rId6"/>
    <p:sldId id="274" r:id="rId7"/>
    <p:sldId id="275" r:id="rId8"/>
    <p:sldId id="280" r:id="rId9"/>
    <p:sldId id="264" r:id="rId10"/>
    <p:sldId id="269" r:id="rId11"/>
    <p:sldId id="266" r:id="rId12"/>
    <p:sldId id="268" r:id="rId13"/>
    <p:sldId id="261" r:id="rId14"/>
    <p:sldId id="270" r:id="rId15"/>
    <p:sldId id="257" r:id="rId16"/>
    <p:sldId id="284" r:id="rId17"/>
    <p:sldId id="282" r:id="rId18"/>
    <p:sldId id="258" r:id="rId19"/>
    <p:sldId id="259" r:id="rId20"/>
    <p:sldId id="26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6983" autoAdjust="0"/>
  </p:normalViewPr>
  <p:slideViewPr>
    <p:cSldViewPr snapToGrid="0">
      <p:cViewPr varScale="1">
        <p:scale>
          <a:sx n="42" d="100"/>
          <a:sy n="42" d="100"/>
        </p:scale>
        <p:origin x="14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CFFB1F46-2A23-476F-81F2-EC70F22D8D2A}"/>
    <pc:docChg chg="custSel delSld modSld">
      <pc:chgData name="Kumar P" userId="4f3531b72b5d84d8" providerId="LiveId" clId="{CFFB1F46-2A23-476F-81F2-EC70F22D8D2A}" dt="2024-11-20T15:25:08.775" v="54" actId="20577"/>
      <pc:docMkLst>
        <pc:docMk/>
      </pc:docMkLst>
      <pc:sldChg chg="modSp mod">
        <pc:chgData name="Kumar P" userId="4f3531b72b5d84d8" providerId="LiveId" clId="{CFFB1F46-2A23-476F-81F2-EC70F22D8D2A}" dt="2024-11-20T15:16:30.392" v="0" actId="20577"/>
        <pc:sldMkLst>
          <pc:docMk/>
          <pc:sldMk cId="2100009278" sldId="256"/>
        </pc:sldMkLst>
        <pc:spChg chg="mod">
          <ac:chgData name="Kumar P" userId="4f3531b72b5d84d8" providerId="LiveId" clId="{CFFB1F46-2A23-476F-81F2-EC70F22D8D2A}" dt="2024-11-20T15:16:30.392" v="0" actId="20577"/>
          <ac:spMkLst>
            <pc:docMk/>
            <pc:sldMk cId="2100009278" sldId="256"/>
            <ac:spMk id="2" creationId="{C29BD876-E0FA-7717-1F05-BAE41A7A239F}"/>
          </ac:spMkLst>
        </pc:spChg>
      </pc:sldChg>
      <pc:sldChg chg="addSp delSp modSp mod">
        <pc:chgData name="Kumar P" userId="4f3531b72b5d84d8" providerId="LiveId" clId="{CFFB1F46-2A23-476F-81F2-EC70F22D8D2A}" dt="2024-11-20T15:24:38.129" v="51" actId="27636"/>
        <pc:sldMkLst>
          <pc:docMk/>
          <pc:sldMk cId="209283475" sldId="257"/>
        </pc:sldMkLst>
        <pc:spChg chg="mod">
          <ac:chgData name="Kumar P" userId="4f3531b72b5d84d8" providerId="LiveId" clId="{CFFB1F46-2A23-476F-81F2-EC70F22D8D2A}" dt="2024-11-20T15:24:30.093" v="43" actId="20577"/>
          <ac:spMkLst>
            <pc:docMk/>
            <pc:sldMk cId="209283475" sldId="257"/>
            <ac:spMk id="2" creationId="{8367E254-67BD-A69B-F215-8604BFC890C5}"/>
          </ac:spMkLst>
        </pc:spChg>
        <pc:spChg chg="del mod">
          <ac:chgData name="Kumar P" userId="4f3531b72b5d84d8" providerId="LiveId" clId="{CFFB1F46-2A23-476F-81F2-EC70F22D8D2A}" dt="2024-11-20T15:24:32.824" v="47" actId="478"/>
          <ac:spMkLst>
            <pc:docMk/>
            <pc:sldMk cId="209283475" sldId="257"/>
            <ac:spMk id="3" creationId="{0DEC1079-7C10-1178-234D-94E668CFD888}"/>
          </ac:spMkLst>
        </pc:spChg>
        <pc:spChg chg="mod">
          <ac:chgData name="Kumar P" userId="4f3531b72b5d84d8" providerId="LiveId" clId="{CFFB1F46-2A23-476F-81F2-EC70F22D8D2A}" dt="2024-11-20T15:24:38.129" v="51" actId="27636"/>
          <ac:spMkLst>
            <pc:docMk/>
            <pc:sldMk cId="209283475" sldId="257"/>
            <ac:spMk id="4" creationId="{85F1A8B1-5FFE-F356-6105-BBCCC02F1770}"/>
          </ac:spMkLst>
        </pc:spChg>
        <pc:spChg chg="add del mod">
          <ac:chgData name="Kumar P" userId="4f3531b72b5d84d8" providerId="LiveId" clId="{CFFB1F46-2A23-476F-81F2-EC70F22D8D2A}" dt="2024-11-20T15:24:35.321" v="49" actId="478"/>
          <ac:spMkLst>
            <pc:docMk/>
            <pc:sldMk cId="209283475" sldId="257"/>
            <ac:spMk id="6" creationId="{710C339F-F373-BECC-6884-FF5EBFCA8A23}"/>
          </ac:spMkLst>
        </pc:spChg>
      </pc:sldChg>
      <pc:sldChg chg="modSp mod">
        <pc:chgData name="Kumar P" userId="4f3531b72b5d84d8" providerId="LiveId" clId="{CFFB1F46-2A23-476F-81F2-EC70F22D8D2A}" dt="2024-11-20T15:25:08.775" v="54" actId="20577"/>
        <pc:sldMkLst>
          <pc:docMk/>
          <pc:sldMk cId="2513510564" sldId="258"/>
        </pc:sldMkLst>
        <pc:spChg chg="mod">
          <ac:chgData name="Kumar P" userId="4f3531b72b5d84d8" providerId="LiveId" clId="{CFFB1F46-2A23-476F-81F2-EC70F22D8D2A}" dt="2024-11-20T15:25:08.775" v="54" actId="20577"/>
          <ac:spMkLst>
            <pc:docMk/>
            <pc:sldMk cId="2513510564" sldId="258"/>
            <ac:spMk id="2" creationId="{D95D8A08-B0EA-CF8D-D0FC-6B1310FEFE17}"/>
          </ac:spMkLst>
        </pc:spChg>
      </pc:sldChg>
      <pc:sldChg chg="del">
        <pc:chgData name="Kumar P" userId="4f3531b72b5d84d8" providerId="LiveId" clId="{CFFB1F46-2A23-476F-81F2-EC70F22D8D2A}" dt="2024-11-20T15:16:46.432" v="1" actId="2696"/>
        <pc:sldMkLst>
          <pc:docMk/>
          <pc:sldMk cId="727123110" sldId="263"/>
        </pc:sldMkLst>
      </pc:sldChg>
      <pc:sldChg chg="addSp delSp modSp mod">
        <pc:chgData name="Kumar P" userId="4f3531b72b5d84d8" providerId="LiveId" clId="{CFFB1F46-2A23-476F-81F2-EC70F22D8D2A}" dt="2024-11-20T15:22:21.746" v="19" actId="14100"/>
        <pc:sldMkLst>
          <pc:docMk/>
          <pc:sldMk cId="4144076650" sldId="264"/>
        </pc:sldMkLst>
        <pc:spChg chg="mod">
          <ac:chgData name="Kumar P" userId="4f3531b72b5d84d8" providerId="LiveId" clId="{CFFB1F46-2A23-476F-81F2-EC70F22D8D2A}" dt="2024-11-20T15:22:07.946" v="10" actId="20577"/>
          <ac:spMkLst>
            <pc:docMk/>
            <pc:sldMk cId="4144076650" sldId="264"/>
            <ac:spMk id="2" creationId="{D83C6D5A-7CB5-1724-E6A2-B6FB87E9519A}"/>
          </ac:spMkLst>
        </pc:spChg>
        <pc:spChg chg="mod">
          <ac:chgData name="Kumar P" userId="4f3531b72b5d84d8" providerId="LiveId" clId="{CFFB1F46-2A23-476F-81F2-EC70F22D8D2A}" dt="2024-11-20T15:22:21.746" v="19" actId="14100"/>
          <ac:spMkLst>
            <pc:docMk/>
            <pc:sldMk cId="4144076650" sldId="264"/>
            <ac:spMk id="3" creationId="{FF5B5B34-F77A-D2E9-319C-E347F65D8EE8}"/>
          </ac:spMkLst>
        </pc:spChg>
        <pc:spChg chg="del mod">
          <ac:chgData name="Kumar P" userId="4f3531b72b5d84d8" providerId="LiveId" clId="{CFFB1F46-2A23-476F-81F2-EC70F22D8D2A}" dt="2024-11-20T15:22:10.645" v="14" actId="478"/>
          <ac:spMkLst>
            <pc:docMk/>
            <pc:sldMk cId="4144076650" sldId="264"/>
            <ac:spMk id="4" creationId="{772F8AF9-034B-648E-CD0A-266E4E4EF35D}"/>
          </ac:spMkLst>
        </pc:spChg>
        <pc:spChg chg="add del mod">
          <ac:chgData name="Kumar P" userId="4f3531b72b5d84d8" providerId="LiveId" clId="{CFFB1F46-2A23-476F-81F2-EC70F22D8D2A}" dt="2024-11-20T15:22:15.651" v="16" actId="478"/>
          <ac:spMkLst>
            <pc:docMk/>
            <pc:sldMk cId="4144076650" sldId="264"/>
            <ac:spMk id="6" creationId="{24D6EB17-7A30-6D9C-778E-56327F5B1C52}"/>
          </ac:spMkLst>
        </pc:spChg>
      </pc:sldChg>
      <pc:sldChg chg="modSp mod">
        <pc:chgData name="Kumar P" userId="4f3531b72b5d84d8" providerId="LiveId" clId="{CFFB1F46-2A23-476F-81F2-EC70F22D8D2A}" dt="2024-11-20T15:24:00.931" v="32" actId="5793"/>
        <pc:sldMkLst>
          <pc:docMk/>
          <pc:sldMk cId="220748448" sldId="266"/>
        </pc:sldMkLst>
        <pc:spChg chg="mod">
          <ac:chgData name="Kumar P" userId="4f3531b72b5d84d8" providerId="LiveId" clId="{CFFB1F46-2A23-476F-81F2-EC70F22D8D2A}" dt="2024-11-20T15:23:52.730" v="30" actId="20577"/>
          <ac:spMkLst>
            <pc:docMk/>
            <pc:sldMk cId="220748448" sldId="266"/>
            <ac:spMk id="2" creationId="{6F2C1EDE-7C81-FBF6-D67E-28F28E132294}"/>
          </ac:spMkLst>
        </pc:spChg>
        <pc:spChg chg="mod">
          <ac:chgData name="Kumar P" userId="4f3531b72b5d84d8" providerId="LiveId" clId="{CFFB1F46-2A23-476F-81F2-EC70F22D8D2A}" dt="2024-11-20T15:24:00.931" v="32" actId="5793"/>
          <ac:spMkLst>
            <pc:docMk/>
            <pc:sldMk cId="220748448" sldId="266"/>
            <ac:spMk id="3" creationId="{33195E48-D197-6FC9-735F-9D87A4CD7B72}"/>
          </ac:spMkLst>
        </pc:spChg>
      </pc:sldChg>
      <pc:sldChg chg="modSp mod">
        <pc:chgData name="Kumar P" userId="4f3531b72b5d84d8" providerId="LiveId" clId="{CFFB1F46-2A23-476F-81F2-EC70F22D8D2A}" dt="2024-11-20T15:24:10.156" v="38" actId="20577"/>
        <pc:sldMkLst>
          <pc:docMk/>
          <pc:sldMk cId="2679853124" sldId="268"/>
        </pc:sldMkLst>
        <pc:spChg chg="mod">
          <ac:chgData name="Kumar P" userId="4f3531b72b5d84d8" providerId="LiveId" clId="{CFFB1F46-2A23-476F-81F2-EC70F22D8D2A}" dt="2024-11-20T15:24:04.928" v="33" actId="20577"/>
          <ac:spMkLst>
            <pc:docMk/>
            <pc:sldMk cId="2679853124" sldId="268"/>
            <ac:spMk id="2" creationId="{A2D5F483-6B5E-636B-8B3B-5A43BEDB8E62}"/>
          </ac:spMkLst>
        </pc:spChg>
        <pc:spChg chg="mod">
          <ac:chgData name="Kumar P" userId="4f3531b72b5d84d8" providerId="LiveId" clId="{CFFB1F46-2A23-476F-81F2-EC70F22D8D2A}" dt="2024-11-20T15:24:10.156" v="38" actId="20577"/>
          <ac:spMkLst>
            <pc:docMk/>
            <pc:sldMk cId="2679853124" sldId="268"/>
            <ac:spMk id="3" creationId="{A0FD059E-D90A-4275-DFE1-3CC53482F55A}"/>
          </ac:spMkLst>
        </pc:spChg>
      </pc:sldChg>
      <pc:sldChg chg="addSp delSp modSp mod">
        <pc:chgData name="Kumar P" userId="4f3531b72b5d84d8" providerId="LiveId" clId="{CFFB1F46-2A23-476F-81F2-EC70F22D8D2A}" dt="2024-11-20T15:23:45.198" v="29" actId="403"/>
        <pc:sldMkLst>
          <pc:docMk/>
          <pc:sldMk cId="3700047635" sldId="269"/>
        </pc:sldMkLst>
        <pc:spChg chg="mod">
          <ac:chgData name="Kumar P" userId="4f3531b72b5d84d8" providerId="LiveId" clId="{CFFB1F46-2A23-476F-81F2-EC70F22D8D2A}" dt="2024-11-20T15:23:45.198" v="29" actId="403"/>
          <ac:spMkLst>
            <pc:docMk/>
            <pc:sldMk cId="3700047635" sldId="269"/>
            <ac:spMk id="3" creationId="{E59EC6BD-7465-7CA3-C17A-807CF61FE959}"/>
          </ac:spMkLst>
        </pc:spChg>
        <pc:spChg chg="del mod">
          <ac:chgData name="Kumar P" userId="4f3531b72b5d84d8" providerId="LiveId" clId="{CFFB1F46-2A23-476F-81F2-EC70F22D8D2A}" dt="2024-11-20T15:23:35.814" v="23" actId="478"/>
          <ac:spMkLst>
            <pc:docMk/>
            <pc:sldMk cId="3700047635" sldId="269"/>
            <ac:spMk id="4" creationId="{2034FD98-5B8C-92FF-C7EA-21891AF37803}"/>
          </ac:spMkLst>
        </pc:spChg>
        <pc:spChg chg="add del mod">
          <ac:chgData name="Kumar P" userId="4f3531b72b5d84d8" providerId="LiveId" clId="{CFFB1F46-2A23-476F-81F2-EC70F22D8D2A}" dt="2024-11-20T15:23:38.511" v="25" actId="478"/>
          <ac:spMkLst>
            <pc:docMk/>
            <pc:sldMk cId="3700047635" sldId="269"/>
            <ac:spMk id="5" creationId="{FE3D56A8-56F2-ABE8-2223-BA4FE39889F9}"/>
          </ac:spMkLst>
        </pc:spChg>
      </pc:sldChg>
      <pc:sldChg chg="modSp mod">
        <pc:chgData name="Kumar P" userId="4f3531b72b5d84d8" providerId="LiveId" clId="{CFFB1F46-2A23-476F-81F2-EC70F22D8D2A}" dt="2024-11-20T15:24:23.051" v="42" actId="27636"/>
        <pc:sldMkLst>
          <pc:docMk/>
          <pc:sldMk cId="2091252470" sldId="270"/>
        </pc:sldMkLst>
        <pc:spChg chg="mod">
          <ac:chgData name="Kumar P" userId="4f3531b72b5d84d8" providerId="LiveId" clId="{CFFB1F46-2A23-476F-81F2-EC70F22D8D2A}" dt="2024-11-20T15:24:19.558" v="39" actId="20577"/>
          <ac:spMkLst>
            <pc:docMk/>
            <pc:sldMk cId="2091252470" sldId="270"/>
            <ac:spMk id="2" creationId="{79A924E5-3DA0-4CF6-88AF-87D611C10C18}"/>
          </ac:spMkLst>
        </pc:spChg>
        <pc:spChg chg="mod">
          <ac:chgData name="Kumar P" userId="4f3531b72b5d84d8" providerId="LiveId" clId="{CFFB1F46-2A23-476F-81F2-EC70F22D8D2A}" dt="2024-11-20T15:24:23.051" v="42" actId="27636"/>
          <ac:spMkLst>
            <pc:docMk/>
            <pc:sldMk cId="2091252470" sldId="270"/>
            <ac:spMk id="3" creationId="{6B192D3C-B3F7-E983-6DD5-77D55C9D4F28}"/>
          </ac:spMkLst>
        </pc:spChg>
        <pc:spChg chg="mod">
          <ac:chgData name="Kumar P" userId="4f3531b72b5d84d8" providerId="LiveId" clId="{CFFB1F46-2A23-476F-81F2-EC70F22D8D2A}" dt="2024-11-20T15:24:23.051" v="41" actId="27636"/>
          <ac:spMkLst>
            <pc:docMk/>
            <pc:sldMk cId="2091252470" sldId="270"/>
            <ac:spMk id="4" creationId="{E44D6FDB-5519-64FE-D03C-AF99D8BA407D}"/>
          </ac:spMkLst>
        </pc:spChg>
      </pc:sldChg>
      <pc:sldChg chg="modSp mod">
        <pc:chgData name="Kumar P" userId="4f3531b72b5d84d8" providerId="LiveId" clId="{CFFB1F46-2A23-476F-81F2-EC70F22D8D2A}" dt="2024-11-20T15:16:52.217" v="4" actId="20577"/>
        <pc:sldMkLst>
          <pc:docMk/>
          <pc:sldMk cId="202969660" sldId="271"/>
        </pc:sldMkLst>
        <pc:spChg chg="mod">
          <ac:chgData name="Kumar P" userId="4f3531b72b5d84d8" providerId="LiveId" clId="{CFFB1F46-2A23-476F-81F2-EC70F22D8D2A}" dt="2024-11-20T15:16:52.217" v="4" actId="20577"/>
          <ac:spMkLst>
            <pc:docMk/>
            <pc:sldMk cId="202969660" sldId="271"/>
            <ac:spMk id="9" creationId="{36CC7396-44D4-87DB-DC74-C1342D82A7E3}"/>
          </ac:spMkLst>
        </pc:spChg>
      </pc:sldChg>
      <pc:sldChg chg="del">
        <pc:chgData name="Kumar P" userId="4f3531b72b5d84d8" providerId="LiveId" clId="{CFFB1F46-2A23-476F-81F2-EC70F22D8D2A}" dt="2024-11-20T15:21:48.834" v="6" actId="2696"/>
        <pc:sldMkLst>
          <pc:docMk/>
          <pc:sldMk cId="1909406142" sldId="273"/>
        </pc:sldMkLst>
      </pc:sldChg>
      <pc:sldChg chg="del">
        <pc:chgData name="Kumar P" userId="4f3531b72b5d84d8" providerId="LiveId" clId="{CFFB1F46-2A23-476F-81F2-EC70F22D8D2A}" dt="2024-11-20T15:21:54.395" v="7" actId="2696"/>
        <pc:sldMkLst>
          <pc:docMk/>
          <pc:sldMk cId="2478419890" sldId="276"/>
        </pc:sldMkLst>
      </pc:sldChg>
      <pc:sldChg chg="del">
        <pc:chgData name="Kumar P" userId="4f3531b72b5d84d8" providerId="LiveId" clId="{CFFB1F46-2A23-476F-81F2-EC70F22D8D2A}" dt="2024-11-20T15:21:43.959" v="5" actId="2696"/>
        <pc:sldMkLst>
          <pc:docMk/>
          <pc:sldMk cId="2666383464" sldId="278"/>
        </pc:sldMkLst>
      </pc:sldChg>
      <pc:sldChg chg="del">
        <pc:chgData name="Kumar P" userId="4f3531b72b5d84d8" providerId="LiveId" clId="{CFFB1F46-2A23-476F-81F2-EC70F22D8D2A}" dt="2024-11-20T15:22:01.683" v="8" actId="2696"/>
        <pc:sldMkLst>
          <pc:docMk/>
          <pc:sldMk cId="2920383520" sldId="279"/>
        </pc:sldMkLst>
      </pc:sldChg>
      <pc:sldChg chg="del">
        <pc:chgData name="Kumar P" userId="4f3531b72b5d84d8" providerId="LiveId" clId="{CFFB1F46-2A23-476F-81F2-EC70F22D8D2A}" dt="2024-11-20T15:24:54.698" v="52" actId="2696"/>
        <pc:sldMkLst>
          <pc:docMk/>
          <pc:sldMk cId="1416681449" sldId="283"/>
        </pc:sldMkLst>
      </pc:sldChg>
      <pc:sldChg chg="del">
        <pc:chgData name="Kumar P" userId="4f3531b72b5d84d8" providerId="LiveId" clId="{CFFB1F46-2A23-476F-81F2-EC70F22D8D2A}" dt="2024-11-20T15:25:04.691" v="53" actId="2696"/>
        <pc:sldMkLst>
          <pc:docMk/>
          <pc:sldMk cId="4265107825" sldId="2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69A5E0-8D5C-4872-A595-E53EF2B8D470}" type="datetimeFigureOut">
              <a:rPr lang="en-GB" smtClean="0"/>
              <a:t>20/11/2024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8376F6-5764-4BB8-957D-0194A5CCCBD2}" type="slidenum">
              <a:rPr lang="en-GB" smtClean="0"/>
              <a:t>‹#›</a:t>
            </a:fld>
            <a:endParaRPr lang="en-GB"/>
          </a:p>
        </p:txBody>
      </p:sp>
    </p:spTree>
    <p:extLst>
      <p:ext uri="{BB962C8B-B14F-4D97-AF65-F5344CB8AC3E}">
        <p14:creationId xmlns:p14="http://schemas.microsoft.com/office/powerpoint/2010/main" val="997963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4</a:t>
            </a:fld>
            <a:endParaRPr lang="en-GB"/>
          </a:p>
        </p:txBody>
      </p:sp>
    </p:spTree>
    <p:extLst>
      <p:ext uri="{BB962C8B-B14F-4D97-AF65-F5344CB8AC3E}">
        <p14:creationId xmlns:p14="http://schemas.microsoft.com/office/powerpoint/2010/main" val="2466890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6</a:t>
            </a:fld>
            <a:endParaRPr lang="en-GB"/>
          </a:p>
        </p:txBody>
      </p:sp>
    </p:spTree>
    <p:extLst>
      <p:ext uri="{BB962C8B-B14F-4D97-AF65-F5344CB8AC3E}">
        <p14:creationId xmlns:p14="http://schemas.microsoft.com/office/powerpoint/2010/main" val="1610151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Customer touchpoints are your brand's points of customer contact, from start to finish. For example, </a:t>
            </a:r>
            <a:r>
              <a:rPr lang="en-GB" b="0" i="0" dirty="0">
                <a:solidFill>
                  <a:srgbClr val="040C28"/>
                </a:solidFill>
                <a:effectLst/>
                <a:latin typeface="Google Sans"/>
              </a:rPr>
              <a:t>customers may find your business online or in an ad, see ratings and reviews, visit your website, shop at your retail store, or contact your customer service</a:t>
            </a:r>
            <a:r>
              <a:rPr lang="en-GB" b="0" i="0" dirty="0">
                <a:solidFill>
                  <a:srgbClr val="4D5156"/>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13</a:t>
            </a:fld>
            <a:endParaRPr lang="en-GB"/>
          </a:p>
        </p:txBody>
      </p:sp>
    </p:spTree>
    <p:extLst>
      <p:ext uri="{BB962C8B-B14F-4D97-AF65-F5344CB8AC3E}">
        <p14:creationId xmlns:p14="http://schemas.microsoft.com/office/powerpoint/2010/main" val="3855901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15</a:t>
            </a:fld>
            <a:endParaRPr lang="en-GB"/>
          </a:p>
        </p:txBody>
      </p:sp>
    </p:spTree>
    <p:extLst>
      <p:ext uri="{BB962C8B-B14F-4D97-AF65-F5344CB8AC3E}">
        <p14:creationId xmlns:p14="http://schemas.microsoft.com/office/powerpoint/2010/main" val="42144870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process can be found in many forms in marketing theory. You can find different ones in the article on Moodle called</a:t>
            </a:r>
          </a:p>
          <a:p>
            <a:endParaRPr lang="en-GB" dirty="0"/>
          </a:p>
          <a:p>
            <a:r>
              <a:rPr lang="en-GB" dirty="0"/>
              <a:t>Explaining the Consumer Decision-Making Process: Critical Literature Review Alina Stankevich (2017)</a:t>
            </a:r>
          </a:p>
        </p:txBody>
      </p:sp>
      <p:sp>
        <p:nvSpPr>
          <p:cNvPr id="4" name="Slide Number Placeholder 3"/>
          <p:cNvSpPr>
            <a:spLocks noGrp="1"/>
          </p:cNvSpPr>
          <p:nvPr>
            <p:ph type="sldNum" sz="quarter" idx="5"/>
          </p:nvPr>
        </p:nvSpPr>
        <p:spPr/>
        <p:txBody>
          <a:bodyPr/>
          <a:lstStyle/>
          <a:p>
            <a:fld id="{F68376F6-5764-4BB8-957D-0194A5CCCBD2}" type="slidenum">
              <a:rPr lang="en-GB" smtClean="0"/>
              <a:t>16</a:t>
            </a:fld>
            <a:endParaRPr lang="en-GB"/>
          </a:p>
        </p:txBody>
      </p:sp>
    </p:spTree>
    <p:extLst>
      <p:ext uri="{BB962C8B-B14F-4D97-AF65-F5344CB8AC3E}">
        <p14:creationId xmlns:p14="http://schemas.microsoft.com/office/powerpoint/2010/main" val="643652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rgbClr val="000C66"/>
                </a:solidFill>
                <a:effectLst/>
                <a:latin typeface="Open Sans" panose="020B0606030504020204" pitchFamily="34" charset="0"/>
              </a:rPr>
              <a:t>SWOT Analysis</a:t>
            </a:r>
          </a:p>
          <a:p>
            <a:endParaRPr lang="en-GB" b="0" dirty="0">
              <a:effectLst/>
              <a:latin typeface="Roboto" panose="02000000000000000000" pitchFamily="2" charset="0"/>
            </a:endParaRPr>
          </a:p>
          <a:p>
            <a:r>
              <a:rPr lang="en-GB" b="0" dirty="0">
                <a:effectLst/>
                <a:latin typeface="Roboto" panose="02000000000000000000" pitchFamily="2" charset="0"/>
              </a:rPr>
              <a:t>SWOT (strengths, weaknesses, opportunities, threats) analysis. This theory can be widely applied to almost any marketing campaign, and we recommend you use it periodically to assess how things are going and where your efforts could be fine-tuned. </a:t>
            </a:r>
          </a:p>
          <a:p>
            <a:endParaRPr lang="en-GB" b="0" dirty="0">
              <a:effectLst/>
              <a:latin typeface="Roboto" panose="02000000000000000000" pitchFamily="2" charset="0"/>
            </a:endParaRPr>
          </a:p>
          <a:p>
            <a:r>
              <a:rPr lang="en-GB" b="0" dirty="0">
                <a:effectLst/>
                <a:latin typeface="Roboto" panose="02000000000000000000" pitchFamily="2" charset="0"/>
              </a:rPr>
              <a:t>Remember that opportunities, threats and strengths, weaknesses are not mutually exclusive. Something can easily fall into more than one category.</a:t>
            </a:r>
          </a:p>
          <a:p>
            <a:endParaRPr lang="en-GB" dirty="0"/>
          </a:p>
        </p:txBody>
      </p:sp>
      <p:sp>
        <p:nvSpPr>
          <p:cNvPr id="4" name="Slide Number Placeholder 3"/>
          <p:cNvSpPr>
            <a:spLocks noGrp="1"/>
          </p:cNvSpPr>
          <p:nvPr>
            <p:ph type="sldNum" sz="quarter" idx="5"/>
          </p:nvPr>
        </p:nvSpPr>
        <p:spPr/>
        <p:txBody>
          <a:bodyPr/>
          <a:lstStyle/>
          <a:p>
            <a:fld id="{F68376F6-5764-4BB8-957D-0194A5CCCBD2}" type="slidenum">
              <a:rPr lang="en-GB" smtClean="0"/>
              <a:t>17</a:t>
            </a:fld>
            <a:endParaRPr lang="en-GB"/>
          </a:p>
        </p:txBody>
      </p:sp>
    </p:spTree>
    <p:extLst>
      <p:ext uri="{BB962C8B-B14F-4D97-AF65-F5344CB8AC3E}">
        <p14:creationId xmlns:p14="http://schemas.microsoft.com/office/powerpoint/2010/main" val="818980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20/11/2024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20/11/2024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4.xml"/><Relationship Id="rId1" Type="http://schemas.openxmlformats.org/officeDocument/2006/relationships/video" Target="https://www.youtube.com/embed/YA-A5FOj0lo?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4.xml"/><Relationship Id="rId1" Type="http://schemas.openxmlformats.org/officeDocument/2006/relationships/video" Target="https://www.youtube.com/embed/rfYdR4iwqAE?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librarysearch.uwtsd.ac.uk/permalink/44WHELF_UWTSD/11c0l68/alma9910041808130242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ebookcentral.proquest.com/lib/trinity/reader.action?docID=5174542" TargetMode="External"/><Relationship Id="rId2" Type="http://schemas.openxmlformats.org/officeDocument/2006/relationships/hyperlink" Target="https://librarysearch.uwtsd.ac.uk/discovery/fulldisplay?docid=alma99100496894102421&amp;context=L&amp;vid=44WHELF_UWTSD:44WHELF_UWTSD_VU1&amp;lang=en&amp;search_scope=MyInst_and_CI&amp;adaptor=Local%20Search%20Engine&amp;tab=Everything&amp;query=any%2Ccontains%2Cadvertising%20your%20product%20entrepreneur" TargetMode="External"/><Relationship Id="rId1" Type="http://schemas.openxmlformats.org/officeDocument/2006/relationships/slideLayout" Target="../slideLayouts/slideLayout4.xml"/><Relationship Id="rId4" Type="http://schemas.openxmlformats.org/officeDocument/2006/relationships/hyperlink" Target="https://ebookcentral.proquest.com/lib/trinity/reader.action?docID=5174542#ppg=60"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ezproxy.uwtsd/"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a:xfrm>
            <a:off x="1524000" y="1855531"/>
            <a:ext cx="9144000" cy="2387600"/>
          </a:xfrm>
        </p:spPr>
        <p:txBody>
          <a:bodyPr>
            <a:normAutofit fontScale="90000"/>
          </a:bodyPr>
          <a:lstStyle/>
          <a:p>
            <a:r>
              <a:rPr lang="en-GB" dirty="0"/>
              <a:t>ECEY6012/C</a:t>
            </a:r>
            <a:br>
              <a:rPr lang="en-GB" dirty="0"/>
            </a:br>
            <a:br>
              <a:rPr lang="en-GB" dirty="0"/>
            </a:br>
            <a:br>
              <a:rPr lang="en-GB" dirty="0"/>
            </a:br>
            <a:r>
              <a:rPr lang="en-GB" dirty="0">
                <a:solidFill>
                  <a:srgbClr val="0070C0"/>
                </a:solidFill>
              </a:rPr>
              <a:t>Marketing your idea</a:t>
            </a:r>
          </a:p>
        </p:txBody>
      </p:sp>
    </p:spTree>
    <p:extLst>
      <p:ext uri="{BB962C8B-B14F-4D97-AF65-F5344CB8AC3E}">
        <p14:creationId xmlns:p14="http://schemas.microsoft.com/office/powerpoint/2010/main" val="2100009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1CBCD-2875-B496-9E83-70761946A104}"/>
              </a:ext>
            </a:extLst>
          </p:cNvPr>
          <p:cNvSpPr>
            <a:spLocks noGrp="1"/>
          </p:cNvSpPr>
          <p:nvPr>
            <p:ph type="title"/>
          </p:nvPr>
        </p:nvSpPr>
        <p:spPr>
          <a:xfrm>
            <a:off x="1560499" y="123357"/>
            <a:ext cx="10515600" cy="1325563"/>
          </a:xfrm>
        </p:spPr>
        <p:txBody>
          <a:bodyPr/>
          <a:lstStyle/>
          <a:p>
            <a:r>
              <a:rPr lang="en-GB" dirty="0"/>
              <a:t>Dragon’s Den  -  </a:t>
            </a:r>
            <a:r>
              <a:rPr lang="en-GB" dirty="0" err="1"/>
              <a:t>Storyshapes</a:t>
            </a:r>
            <a:endParaRPr lang="en-GB" dirty="0"/>
          </a:p>
        </p:txBody>
      </p:sp>
      <p:pic>
        <p:nvPicPr>
          <p:cNvPr id="5" name="Online Media 4" title="BBC - Dragons' Den Online - Julia Damassa - Storyshapes">
            <a:hlinkClick r:id="" action="ppaction://media"/>
            <a:extLst>
              <a:ext uri="{FF2B5EF4-FFF2-40B4-BE49-F238E27FC236}">
                <a16:creationId xmlns:a16="http://schemas.microsoft.com/office/drawing/2014/main" id="{3A26D3D6-40FA-A319-16D2-734CE8CAC726}"/>
              </a:ext>
            </a:extLst>
          </p:cNvPr>
          <p:cNvPicPr>
            <a:picLocks noGrp="1" noRot="1" noChangeAspect="1"/>
          </p:cNvPicPr>
          <p:nvPr>
            <p:ph sz="half" idx="1"/>
            <a:videoFile r:link="rId1"/>
          </p:nvPr>
        </p:nvPicPr>
        <p:blipFill>
          <a:blip r:embed="rId3"/>
          <a:stretch>
            <a:fillRect/>
          </a:stretch>
        </p:blipFill>
        <p:spPr>
          <a:xfrm>
            <a:off x="2935941" y="1448920"/>
            <a:ext cx="5777753" cy="4333315"/>
          </a:xfrm>
          <a:prstGeom prst="rect">
            <a:avLst/>
          </a:prstGeom>
        </p:spPr>
      </p:pic>
    </p:spTree>
    <p:extLst>
      <p:ext uri="{BB962C8B-B14F-4D97-AF65-F5344CB8AC3E}">
        <p14:creationId xmlns:p14="http://schemas.microsoft.com/office/powerpoint/2010/main" val="3738034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885A0-3078-C2CF-0A7F-DF45EEFC7E67}"/>
              </a:ext>
            </a:extLst>
          </p:cNvPr>
          <p:cNvSpPr>
            <a:spLocks noGrp="1"/>
          </p:cNvSpPr>
          <p:nvPr>
            <p:ph type="title"/>
          </p:nvPr>
        </p:nvSpPr>
        <p:spPr>
          <a:xfrm>
            <a:off x="838200" y="365125"/>
            <a:ext cx="10515600" cy="1325563"/>
          </a:xfrm>
        </p:spPr>
        <p:txBody>
          <a:bodyPr anchor="ctr">
            <a:normAutofit/>
          </a:bodyPr>
          <a:lstStyle/>
          <a:p>
            <a:r>
              <a:rPr lang="en-GB" dirty="0">
                <a:solidFill>
                  <a:srgbClr val="0070C0"/>
                </a:solidFill>
              </a:rPr>
              <a:t>What is your USP? (Unique selling point/proposition?)</a:t>
            </a:r>
          </a:p>
        </p:txBody>
      </p:sp>
      <p:sp>
        <p:nvSpPr>
          <p:cNvPr id="10" name="Content Placeholder 2">
            <a:extLst>
              <a:ext uri="{FF2B5EF4-FFF2-40B4-BE49-F238E27FC236}">
                <a16:creationId xmlns:a16="http://schemas.microsoft.com/office/drawing/2014/main" id="{026E09A8-B1EF-215D-B513-86DA22F92F0C}"/>
              </a:ext>
            </a:extLst>
          </p:cNvPr>
          <p:cNvSpPr>
            <a:spLocks noGrp="1"/>
          </p:cNvSpPr>
          <p:nvPr>
            <p:ph sz="half" idx="1"/>
          </p:nvPr>
        </p:nvSpPr>
        <p:spPr>
          <a:xfrm>
            <a:off x="838200" y="1825625"/>
            <a:ext cx="3470189" cy="4351338"/>
          </a:xfrm>
        </p:spPr>
        <p:txBody>
          <a:bodyPr/>
          <a:lstStyle/>
          <a:p>
            <a:pPr marL="0" indent="0">
              <a:buNone/>
            </a:pPr>
            <a:endParaRPr lang="en-US" dirty="0"/>
          </a:p>
          <a:p>
            <a:endParaRPr lang="en-US" dirty="0"/>
          </a:p>
          <a:p>
            <a:r>
              <a:rPr lang="en-US" dirty="0"/>
              <a:t>Think about what your USP and write some information down</a:t>
            </a:r>
          </a:p>
          <a:p>
            <a:pPr marL="0" indent="0">
              <a:buNone/>
            </a:pPr>
            <a:endParaRPr lang="en-US" dirty="0"/>
          </a:p>
        </p:txBody>
      </p:sp>
      <p:pic>
        <p:nvPicPr>
          <p:cNvPr id="3" name="Online Media 2" title="What is USP? Unique Selling Proposition Explained For Beginners">
            <a:hlinkClick r:id="" action="ppaction://media"/>
            <a:extLst>
              <a:ext uri="{FF2B5EF4-FFF2-40B4-BE49-F238E27FC236}">
                <a16:creationId xmlns:a16="http://schemas.microsoft.com/office/drawing/2014/main" id="{28A92C6B-4EA6-D915-5D9C-FCCACB11FB17}"/>
              </a:ext>
            </a:extLst>
          </p:cNvPr>
          <p:cNvPicPr>
            <a:picLocks noRot="1" noChangeAspect="1"/>
          </p:cNvPicPr>
          <p:nvPr>
            <a:videoFile r:link="rId1"/>
          </p:nvPr>
        </p:nvPicPr>
        <p:blipFill>
          <a:blip r:embed="rId3"/>
          <a:stretch>
            <a:fillRect/>
          </a:stretch>
        </p:blipFill>
        <p:spPr>
          <a:xfrm>
            <a:off x="5115697" y="1825625"/>
            <a:ext cx="6067168" cy="3756025"/>
          </a:xfrm>
          <a:prstGeom prst="rect">
            <a:avLst/>
          </a:prstGeom>
        </p:spPr>
      </p:pic>
    </p:spTree>
    <p:extLst>
      <p:ext uri="{BB962C8B-B14F-4D97-AF65-F5344CB8AC3E}">
        <p14:creationId xmlns:p14="http://schemas.microsoft.com/office/powerpoint/2010/main" val="2143047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6CC7396-44D4-87DB-DC74-C1342D82A7E3}"/>
              </a:ext>
            </a:extLst>
          </p:cNvPr>
          <p:cNvSpPr>
            <a:spLocks noGrp="1"/>
          </p:cNvSpPr>
          <p:nvPr>
            <p:ph type="title"/>
          </p:nvPr>
        </p:nvSpPr>
        <p:spPr>
          <a:xfrm>
            <a:off x="418070" y="60325"/>
            <a:ext cx="10515600" cy="1325563"/>
          </a:xfrm>
        </p:spPr>
        <p:txBody>
          <a:bodyPr/>
          <a:lstStyle/>
          <a:p>
            <a:r>
              <a:rPr lang="en-GB" dirty="0"/>
              <a:t>McCarthy (1964) </a:t>
            </a:r>
            <a:r>
              <a:rPr lang="en-GB" dirty="0">
                <a:solidFill>
                  <a:srgbClr val="0070C0"/>
                </a:solidFill>
              </a:rPr>
              <a:t>Marketing mix</a:t>
            </a:r>
          </a:p>
        </p:txBody>
      </p:sp>
      <p:pic>
        <p:nvPicPr>
          <p:cNvPr id="8" name="Content Placeholder 7">
            <a:extLst>
              <a:ext uri="{FF2B5EF4-FFF2-40B4-BE49-F238E27FC236}">
                <a16:creationId xmlns:a16="http://schemas.microsoft.com/office/drawing/2014/main" id="{20239563-2BAA-391C-CCF6-136FB8667376}"/>
              </a:ext>
            </a:extLst>
          </p:cNvPr>
          <p:cNvPicPr>
            <a:picLocks noGrp="1" noChangeAspect="1"/>
          </p:cNvPicPr>
          <p:nvPr>
            <p:ph sz="half" idx="1"/>
          </p:nvPr>
        </p:nvPicPr>
        <p:blipFill>
          <a:blip r:embed="rId3"/>
          <a:stretch>
            <a:fillRect/>
          </a:stretch>
        </p:blipFill>
        <p:spPr>
          <a:xfrm>
            <a:off x="4799625" y="1147683"/>
            <a:ext cx="4786471" cy="4351338"/>
          </a:xfrm>
        </p:spPr>
      </p:pic>
    </p:spTree>
    <p:extLst>
      <p:ext uri="{BB962C8B-B14F-4D97-AF65-F5344CB8AC3E}">
        <p14:creationId xmlns:p14="http://schemas.microsoft.com/office/powerpoint/2010/main" val="202969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77481" y="80816"/>
            <a:ext cx="10515600" cy="1325563"/>
          </a:xfrm>
        </p:spPr>
        <p:txBody>
          <a:bodyPr/>
          <a:lstStyle/>
          <a:p>
            <a:r>
              <a:rPr lang="en-GB" dirty="0">
                <a:solidFill>
                  <a:srgbClr val="0070C0"/>
                </a:solidFill>
              </a:rPr>
              <a:t>Place</a:t>
            </a:r>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315684" y="1118694"/>
            <a:ext cx="9804187" cy="4351338"/>
          </a:xfrm>
        </p:spPr>
        <p:txBody>
          <a:bodyPr>
            <a:normAutofit lnSpcReduction="10000"/>
          </a:bodyPr>
          <a:lstStyle/>
          <a:p>
            <a:r>
              <a:rPr lang="en-GB" dirty="0">
                <a:solidFill>
                  <a:srgbClr val="0070C0"/>
                </a:solidFill>
              </a:rPr>
              <a:t>Where do buyers look for your product or service?</a:t>
            </a:r>
          </a:p>
          <a:p>
            <a:r>
              <a:rPr lang="en-GB" dirty="0">
                <a:solidFill>
                  <a:srgbClr val="0070C0"/>
                </a:solidFill>
              </a:rPr>
              <a:t>If they look in a store, what kind? A specialist boutique or in a supermarket, or both? Or online? Or direct, via a catalogue?</a:t>
            </a:r>
          </a:p>
          <a:p>
            <a:r>
              <a:rPr lang="en-GB" dirty="0">
                <a:solidFill>
                  <a:srgbClr val="0070C0"/>
                </a:solidFill>
              </a:rPr>
              <a:t>How can you access the right distribution channels?</a:t>
            </a:r>
          </a:p>
          <a:p>
            <a:r>
              <a:rPr lang="en-GB" dirty="0">
                <a:solidFill>
                  <a:srgbClr val="0070C0"/>
                </a:solidFill>
              </a:rPr>
              <a:t>Do you need to use a sales force? Or attend trade fairs? Or make online submissions? Or send samples to catalogue companies? </a:t>
            </a:r>
          </a:p>
          <a:p>
            <a:r>
              <a:rPr lang="en-GB" dirty="0">
                <a:solidFill>
                  <a:srgbClr val="0070C0"/>
                </a:solidFill>
              </a:rPr>
              <a:t>What do you competitors do, and how can you learn from that and/or differentiate? </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294699" y="0"/>
            <a:ext cx="1897301" cy="1724819"/>
          </a:xfrm>
          <a:prstGeom prst="rect">
            <a:avLst/>
          </a:prstGeom>
        </p:spPr>
      </p:pic>
    </p:spTree>
    <p:extLst>
      <p:ext uri="{BB962C8B-B14F-4D97-AF65-F5344CB8AC3E}">
        <p14:creationId xmlns:p14="http://schemas.microsoft.com/office/powerpoint/2010/main" val="3461422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CAC21-F928-07A2-8A61-61D49B9B714A}"/>
              </a:ext>
            </a:extLst>
          </p:cNvPr>
          <p:cNvSpPr>
            <a:spLocks noGrp="1"/>
          </p:cNvSpPr>
          <p:nvPr>
            <p:ph type="title"/>
          </p:nvPr>
        </p:nvSpPr>
        <p:spPr>
          <a:xfrm>
            <a:off x="66675" y="0"/>
            <a:ext cx="10515600" cy="1325563"/>
          </a:xfrm>
        </p:spPr>
        <p:txBody>
          <a:bodyPr/>
          <a:lstStyle/>
          <a:p>
            <a:r>
              <a:rPr lang="en-GB" dirty="0">
                <a:solidFill>
                  <a:srgbClr val="0070C0"/>
                </a:solidFill>
              </a:rPr>
              <a:t>Product: </a:t>
            </a:r>
          </a:p>
        </p:txBody>
      </p:sp>
      <p:sp>
        <p:nvSpPr>
          <p:cNvPr id="3" name="Content Placeholder 2">
            <a:extLst>
              <a:ext uri="{FF2B5EF4-FFF2-40B4-BE49-F238E27FC236}">
                <a16:creationId xmlns:a16="http://schemas.microsoft.com/office/drawing/2014/main" id="{9BFDC188-FD0F-AF5E-8389-0D30929B1C6A}"/>
              </a:ext>
            </a:extLst>
          </p:cNvPr>
          <p:cNvSpPr>
            <a:spLocks noGrp="1"/>
          </p:cNvSpPr>
          <p:nvPr>
            <p:ph sz="half" idx="1"/>
          </p:nvPr>
        </p:nvSpPr>
        <p:spPr>
          <a:xfrm>
            <a:off x="366712" y="1132681"/>
            <a:ext cx="7927181" cy="4351338"/>
          </a:xfrm>
        </p:spPr>
        <p:txBody>
          <a:bodyPr>
            <a:normAutofit fontScale="85000" lnSpcReduction="20000"/>
          </a:bodyPr>
          <a:lstStyle/>
          <a:p>
            <a:r>
              <a:rPr lang="en-GB" dirty="0">
                <a:solidFill>
                  <a:srgbClr val="0070C0"/>
                </a:solidFill>
              </a:rPr>
              <a:t>What does the customer want from the product/service?</a:t>
            </a:r>
          </a:p>
          <a:p>
            <a:r>
              <a:rPr lang="en-GB" dirty="0">
                <a:solidFill>
                  <a:srgbClr val="0070C0"/>
                </a:solidFill>
              </a:rPr>
              <a:t>What needs does it satisfy?  </a:t>
            </a:r>
          </a:p>
          <a:p>
            <a:r>
              <a:rPr lang="en-GB" dirty="0">
                <a:solidFill>
                  <a:srgbClr val="0070C0"/>
                </a:solidFill>
              </a:rPr>
              <a:t>What features does it have to meet these needs? </a:t>
            </a:r>
          </a:p>
          <a:p>
            <a:r>
              <a:rPr lang="en-GB" dirty="0">
                <a:solidFill>
                  <a:srgbClr val="0070C0"/>
                </a:solidFill>
              </a:rPr>
              <a:t>Are you including costly features that the customer won't actually use? </a:t>
            </a:r>
          </a:p>
          <a:p>
            <a:r>
              <a:rPr lang="en-GB" dirty="0">
                <a:solidFill>
                  <a:srgbClr val="0070C0"/>
                </a:solidFill>
              </a:rPr>
              <a:t>How and where will the customer use it?</a:t>
            </a:r>
          </a:p>
          <a:p>
            <a:r>
              <a:rPr lang="en-GB" dirty="0">
                <a:solidFill>
                  <a:srgbClr val="0070C0"/>
                </a:solidFill>
              </a:rPr>
              <a:t>What does it look like? How will customers experience it?</a:t>
            </a:r>
          </a:p>
          <a:p>
            <a:r>
              <a:rPr lang="en-GB" dirty="0">
                <a:solidFill>
                  <a:srgbClr val="0070C0"/>
                </a:solidFill>
              </a:rPr>
              <a:t>What size(s), </a:t>
            </a:r>
            <a:r>
              <a:rPr lang="en-GB" dirty="0" err="1">
                <a:solidFill>
                  <a:srgbClr val="0070C0"/>
                </a:solidFill>
              </a:rPr>
              <a:t>color</a:t>
            </a:r>
            <a:r>
              <a:rPr lang="en-GB" dirty="0">
                <a:solidFill>
                  <a:srgbClr val="0070C0"/>
                </a:solidFill>
              </a:rPr>
              <a:t>(s), and so on, should it be?  What is it to be called? </a:t>
            </a:r>
          </a:p>
          <a:p>
            <a:r>
              <a:rPr lang="en-GB" dirty="0">
                <a:solidFill>
                  <a:srgbClr val="0070C0"/>
                </a:solidFill>
              </a:rPr>
              <a:t>How is it branded? </a:t>
            </a:r>
          </a:p>
        </p:txBody>
      </p:sp>
      <p:pic>
        <p:nvPicPr>
          <p:cNvPr id="5" name="Content Placeholder 7">
            <a:extLst>
              <a:ext uri="{FF2B5EF4-FFF2-40B4-BE49-F238E27FC236}">
                <a16:creationId xmlns:a16="http://schemas.microsoft.com/office/drawing/2014/main" id="{F1888D48-2393-269F-7928-B599C13CC38D}"/>
              </a:ext>
            </a:extLst>
          </p:cNvPr>
          <p:cNvPicPr>
            <a:picLocks noChangeAspect="1"/>
          </p:cNvPicPr>
          <p:nvPr/>
        </p:nvPicPr>
        <p:blipFill>
          <a:blip r:embed="rId3"/>
          <a:stretch>
            <a:fillRect/>
          </a:stretch>
        </p:blipFill>
        <p:spPr>
          <a:xfrm>
            <a:off x="10294699" y="0"/>
            <a:ext cx="1897301" cy="1724819"/>
          </a:xfrm>
          <a:prstGeom prst="rect">
            <a:avLst/>
          </a:prstGeom>
        </p:spPr>
      </p:pic>
    </p:spTree>
    <p:extLst>
      <p:ext uri="{BB962C8B-B14F-4D97-AF65-F5344CB8AC3E}">
        <p14:creationId xmlns:p14="http://schemas.microsoft.com/office/powerpoint/2010/main" val="3635697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284950" y="199627"/>
            <a:ext cx="10515600" cy="1325563"/>
          </a:xfrm>
        </p:spPr>
        <p:txBody>
          <a:bodyPr/>
          <a:lstStyle/>
          <a:p>
            <a:r>
              <a:rPr lang="en-GB" dirty="0">
                <a:solidFill>
                  <a:srgbClr val="0070C0"/>
                </a:solidFill>
              </a:rPr>
              <a:t>Price</a:t>
            </a:r>
            <a:br>
              <a:rPr lang="en-GB" dirty="0"/>
            </a:br>
            <a:endParaRPr lang="en-GB" dirty="0"/>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284950" y="1134062"/>
            <a:ext cx="9204832" cy="4351338"/>
          </a:xfrm>
        </p:spPr>
        <p:txBody>
          <a:bodyPr>
            <a:normAutofit fontScale="92500"/>
          </a:bodyPr>
          <a:lstStyle/>
          <a:p>
            <a:r>
              <a:rPr lang="en-GB" dirty="0">
                <a:solidFill>
                  <a:srgbClr val="0070C0"/>
                </a:solidFill>
              </a:rPr>
              <a:t>What is the value of the product or service to the buyer?</a:t>
            </a:r>
          </a:p>
          <a:p>
            <a:r>
              <a:rPr lang="en-GB" dirty="0">
                <a:solidFill>
                  <a:srgbClr val="0070C0"/>
                </a:solidFill>
              </a:rPr>
              <a:t>Are there established price points for products or services in this area?</a:t>
            </a:r>
          </a:p>
          <a:p>
            <a:r>
              <a:rPr lang="en-GB" dirty="0">
                <a:solidFill>
                  <a:srgbClr val="0070C0"/>
                </a:solidFill>
              </a:rPr>
              <a:t>Is the customer price sensitive? Will a small decrease in price gain you extra market share? Or will a small increase be indiscernible, and so gain you extra profit margin? </a:t>
            </a:r>
          </a:p>
          <a:p>
            <a:r>
              <a:rPr lang="en-GB" dirty="0">
                <a:solidFill>
                  <a:srgbClr val="0070C0"/>
                </a:solidFill>
              </a:rPr>
              <a:t>What discounts should be offered to trade customers, or to other specific segments of your market? </a:t>
            </a:r>
          </a:p>
          <a:p>
            <a:r>
              <a:rPr lang="en-GB" dirty="0">
                <a:solidFill>
                  <a:srgbClr val="0070C0"/>
                </a:solidFill>
              </a:rPr>
              <a:t>How will your price compare with your competitors?</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294699" y="0"/>
            <a:ext cx="1897301" cy="1724819"/>
          </a:xfrm>
          <a:prstGeom prst="rect">
            <a:avLst/>
          </a:prstGeom>
        </p:spPr>
      </p:pic>
    </p:spTree>
    <p:extLst>
      <p:ext uri="{BB962C8B-B14F-4D97-AF65-F5344CB8AC3E}">
        <p14:creationId xmlns:p14="http://schemas.microsoft.com/office/powerpoint/2010/main" val="3879494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5FA0-CCFD-20F1-01D3-A2D812F9A9F4}"/>
              </a:ext>
            </a:extLst>
          </p:cNvPr>
          <p:cNvSpPr>
            <a:spLocks noGrp="1"/>
          </p:cNvSpPr>
          <p:nvPr>
            <p:ph type="title"/>
          </p:nvPr>
        </p:nvSpPr>
        <p:spPr>
          <a:xfrm>
            <a:off x="131269" y="134604"/>
            <a:ext cx="10515600" cy="1325563"/>
          </a:xfrm>
        </p:spPr>
        <p:txBody>
          <a:bodyPr/>
          <a:lstStyle/>
          <a:p>
            <a:r>
              <a:rPr lang="en-GB" dirty="0">
                <a:solidFill>
                  <a:srgbClr val="0070C0"/>
                </a:solidFill>
              </a:rPr>
              <a:t>Promotion</a:t>
            </a:r>
          </a:p>
        </p:txBody>
      </p:sp>
      <p:sp>
        <p:nvSpPr>
          <p:cNvPr id="3" name="Content Placeholder 2">
            <a:extLst>
              <a:ext uri="{FF2B5EF4-FFF2-40B4-BE49-F238E27FC236}">
                <a16:creationId xmlns:a16="http://schemas.microsoft.com/office/drawing/2014/main" id="{EFD38B40-7768-97B3-02DE-FCBE9B97F59D}"/>
              </a:ext>
            </a:extLst>
          </p:cNvPr>
          <p:cNvSpPr>
            <a:spLocks noGrp="1"/>
          </p:cNvSpPr>
          <p:nvPr>
            <p:ph sz="half" idx="1"/>
          </p:nvPr>
        </p:nvSpPr>
        <p:spPr>
          <a:xfrm>
            <a:off x="392525" y="1460167"/>
            <a:ext cx="11187314" cy="4682751"/>
          </a:xfrm>
        </p:spPr>
        <p:txBody>
          <a:bodyPr>
            <a:normAutofit lnSpcReduction="10000"/>
          </a:bodyPr>
          <a:lstStyle/>
          <a:p>
            <a:r>
              <a:rPr lang="en-GB" dirty="0">
                <a:solidFill>
                  <a:srgbClr val="0070C0"/>
                </a:solidFill>
              </a:rPr>
              <a:t>Where and when can you get across your marketing messages to your target market?</a:t>
            </a:r>
          </a:p>
          <a:p>
            <a:r>
              <a:rPr lang="en-GB" dirty="0">
                <a:solidFill>
                  <a:srgbClr val="0070C0"/>
                </a:solidFill>
              </a:rPr>
              <a:t>Will you reach your audience by advertising in the press, or on TV, or radio, or on billboards? By using direct marketing mailshot? Through PR? On the Internet?</a:t>
            </a:r>
          </a:p>
          <a:p>
            <a:r>
              <a:rPr lang="en-GB" dirty="0">
                <a:solidFill>
                  <a:srgbClr val="0070C0"/>
                </a:solidFill>
              </a:rPr>
              <a:t>When is the best time to promote? Is there seasonality in the market? Are there any wider environmental issues that suggest or dictate the timing of your market launch, or the timing of subsequent promotions?</a:t>
            </a:r>
          </a:p>
          <a:p>
            <a:r>
              <a:rPr lang="en-GB" dirty="0">
                <a:solidFill>
                  <a:srgbClr val="0070C0"/>
                </a:solidFill>
              </a:rPr>
              <a:t>How do your competitors do their promotions? And how does that influence your choice of promotional activity?</a:t>
            </a:r>
          </a:p>
        </p:txBody>
      </p:sp>
      <p:pic>
        <p:nvPicPr>
          <p:cNvPr id="5" name="Content Placeholder 7">
            <a:extLst>
              <a:ext uri="{FF2B5EF4-FFF2-40B4-BE49-F238E27FC236}">
                <a16:creationId xmlns:a16="http://schemas.microsoft.com/office/drawing/2014/main" id="{B15D5EAA-CD96-0FEC-69B0-D0901A73FB21}"/>
              </a:ext>
            </a:extLst>
          </p:cNvPr>
          <p:cNvPicPr>
            <a:picLocks noChangeAspect="1"/>
          </p:cNvPicPr>
          <p:nvPr/>
        </p:nvPicPr>
        <p:blipFill>
          <a:blip r:embed="rId2"/>
          <a:stretch>
            <a:fillRect/>
          </a:stretch>
        </p:blipFill>
        <p:spPr>
          <a:xfrm>
            <a:off x="10163430" y="0"/>
            <a:ext cx="1897301" cy="1460167"/>
          </a:xfrm>
          <a:prstGeom prst="rect">
            <a:avLst/>
          </a:prstGeom>
        </p:spPr>
      </p:pic>
    </p:spTree>
    <p:extLst>
      <p:ext uri="{BB962C8B-B14F-4D97-AF65-F5344CB8AC3E}">
        <p14:creationId xmlns:p14="http://schemas.microsoft.com/office/powerpoint/2010/main" val="2575623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C6D5A-7CB5-1724-E6A2-B6FB87E9519A}"/>
              </a:ext>
            </a:extLst>
          </p:cNvPr>
          <p:cNvSpPr>
            <a:spLocks noGrp="1"/>
          </p:cNvSpPr>
          <p:nvPr>
            <p:ph type="title"/>
          </p:nvPr>
        </p:nvSpPr>
        <p:spPr>
          <a:xfrm>
            <a:off x="220362" y="126227"/>
            <a:ext cx="10515600" cy="1325563"/>
          </a:xfrm>
        </p:spPr>
        <p:txBody>
          <a:bodyPr>
            <a:normAutofit/>
          </a:bodyPr>
          <a:lstStyle/>
          <a:p>
            <a:r>
              <a:rPr lang="en-GB" sz="3200" dirty="0">
                <a:solidFill>
                  <a:srgbClr val="0070C0"/>
                </a:solidFill>
              </a:rPr>
              <a:t>Doing market research </a:t>
            </a:r>
          </a:p>
        </p:txBody>
      </p:sp>
      <p:sp>
        <p:nvSpPr>
          <p:cNvPr id="3" name="Content Placeholder 2">
            <a:extLst>
              <a:ext uri="{FF2B5EF4-FFF2-40B4-BE49-F238E27FC236}">
                <a16:creationId xmlns:a16="http://schemas.microsoft.com/office/drawing/2014/main" id="{FF5B5B34-F77A-D2E9-319C-E347F65D8EE8}"/>
              </a:ext>
            </a:extLst>
          </p:cNvPr>
          <p:cNvSpPr>
            <a:spLocks noGrp="1"/>
          </p:cNvSpPr>
          <p:nvPr>
            <p:ph sz="half" idx="1"/>
          </p:nvPr>
        </p:nvSpPr>
        <p:spPr>
          <a:xfrm>
            <a:off x="557700" y="1451790"/>
            <a:ext cx="6696539" cy="4351338"/>
          </a:xfrm>
        </p:spPr>
        <p:txBody>
          <a:bodyPr>
            <a:normAutofit/>
          </a:bodyPr>
          <a:lstStyle/>
          <a:p>
            <a:r>
              <a:rPr lang="en-GB" sz="2400" dirty="0">
                <a:solidFill>
                  <a:srgbClr val="0070C0"/>
                </a:solidFill>
              </a:rPr>
              <a:t>Desk Research </a:t>
            </a:r>
          </a:p>
          <a:p>
            <a:r>
              <a:rPr lang="en-GB" sz="2400" dirty="0">
                <a:solidFill>
                  <a:srgbClr val="0070C0"/>
                </a:solidFill>
              </a:rPr>
              <a:t>Focus Groups</a:t>
            </a:r>
          </a:p>
          <a:p>
            <a:r>
              <a:rPr lang="en-GB" sz="2400" dirty="0">
                <a:solidFill>
                  <a:srgbClr val="0070C0"/>
                </a:solidFill>
              </a:rPr>
              <a:t>In Depth Interviewing</a:t>
            </a:r>
          </a:p>
          <a:p>
            <a:r>
              <a:rPr lang="en-GB" sz="2400" dirty="0">
                <a:solidFill>
                  <a:srgbClr val="0070C0"/>
                </a:solidFill>
              </a:rPr>
              <a:t>Observation </a:t>
            </a:r>
          </a:p>
          <a:p>
            <a:r>
              <a:rPr lang="en-GB" sz="2400" dirty="0">
                <a:solidFill>
                  <a:srgbClr val="0070C0"/>
                </a:solidFill>
              </a:rPr>
              <a:t>Questionnaires</a:t>
            </a:r>
          </a:p>
          <a:p>
            <a:r>
              <a:rPr lang="en-GB" sz="2400" dirty="0">
                <a:solidFill>
                  <a:srgbClr val="0070C0"/>
                </a:solidFill>
              </a:rPr>
              <a:t>Face to face interviewing</a:t>
            </a:r>
          </a:p>
          <a:p>
            <a:r>
              <a:rPr lang="en-GB" sz="2400" dirty="0">
                <a:solidFill>
                  <a:srgbClr val="0070C0"/>
                </a:solidFill>
              </a:rPr>
              <a:t>E Surveys</a:t>
            </a:r>
          </a:p>
          <a:p>
            <a:r>
              <a:rPr lang="en-GB" sz="2400" dirty="0">
                <a:solidFill>
                  <a:srgbClr val="0070C0"/>
                </a:solidFill>
              </a:rPr>
              <a:t>Telephone/ Teams interviews</a:t>
            </a:r>
          </a:p>
          <a:p>
            <a:endParaRPr lang="en-GB" dirty="0"/>
          </a:p>
        </p:txBody>
      </p:sp>
    </p:spTree>
    <p:extLst>
      <p:ext uri="{BB962C8B-B14F-4D97-AF65-F5344CB8AC3E}">
        <p14:creationId xmlns:p14="http://schemas.microsoft.com/office/powerpoint/2010/main" val="4144076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9EC6BD-7465-7CA3-C17A-807CF61FE959}"/>
              </a:ext>
            </a:extLst>
          </p:cNvPr>
          <p:cNvSpPr>
            <a:spLocks noGrp="1"/>
          </p:cNvSpPr>
          <p:nvPr>
            <p:ph sz="half" idx="1"/>
          </p:nvPr>
        </p:nvSpPr>
        <p:spPr>
          <a:xfrm>
            <a:off x="975360" y="1077913"/>
            <a:ext cx="10244575" cy="4351338"/>
          </a:xfrm>
        </p:spPr>
        <p:txBody>
          <a:bodyPr>
            <a:normAutofit/>
          </a:bodyPr>
          <a:lstStyle/>
          <a:p>
            <a:r>
              <a:rPr lang="en-GB" sz="3600" dirty="0">
                <a:solidFill>
                  <a:srgbClr val="0070C0"/>
                </a:solidFill>
              </a:rPr>
              <a:t>Who are your target audience?</a:t>
            </a:r>
          </a:p>
          <a:p>
            <a:r>
              <a:rPr lang="en-GB" sz="3600" dirty="0">
                <a:solidFill>
                  <a:srgbClr val="0070C0"/>
                </a:solidFill>
              </a:rPr>
              <a:t>What would be the best way to collect data from them?</a:t>
            </a:r>
          </a:p>
          <a:p>
            <a:r>
              <a:rPr lang="en-GB" sz="3600" dirty="0">
                <a:solidFill>
                  <a:srgbClr val="0070C0"/>
                </a:solidFill>
              </a:rPr>
              <a:t>What would you ask them?</a:t>
            </a:r>
          </a:p>
          <a:p>
            <a:r>
              <a:rPr lang="en-GB" sz="3600" dirty="0">
                <a:solidFill>
                  <a:srgbClr val="0070C0"/>
                </a:solidFill>
              </a:rPr>
              <a:t>How would you collect this data?</a:t>
            </a:r>
          </a:p>
          <a:p>
            <a:r>
              <a:rPr lang="en-GB" sz="3600" dirty="0">
                <a:solidFill>
                  <a:srgbClr val="0070C0"/>
                </a:solidFill>
              </a:rPr>
              <a:t>What do you hope to find out?</a:t>
            </a:r>
          </a:p>
          <a:p>
            <a:pPr marL="0" indent="0">
              <a:buNone/>
            </a:pPr>
            <a:endParaRPr lang="en-GB" dirty="0"/>
          </a:p>
        </p:txBody>
      </p:sp>
    </p:spTree>
    <p:extLst>
      <p:ext uri="{BB962C8B-B14F-4D97-AF65-F5344CB8AC3E}">
        <p14:creationId xmlns:p14="http://schemas.microsoft.com/office/powerpoint/2010/main" val="3700047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C1EDE-7C81-FBF6-D67E-28F28E132294}"/>
              </a:ext>
            </a:extLst>
          </p:cNvPr>
          <p:cNvSpPr>
            <a:spLocks noGrp="1"/>
          </p:cNvSpPr>
          <p:nvPr>
            <p:ph type="title"/>
          </p:nvPr>
        </p:nvSpPr>
        <p:spPr/>
        <p:txBody>
          <a:bodyPr>
            <a:normAutofit fontScale="90000"/>
          </a:bodyPr>
          <a:lstStyle/>
          <a:p>
            <a:br>
              <a:rPr lang="en-GB" dirty="0"/>
            </a:br>
            <a:r>
              <a:rPr lang="en-GB" dirty="0">
                <a:solidFill>
                  <a:srgbClr val="0070C0"/>
                </a:solidFill>
              </a:rPr>
              <a:t>International market research - challenges</a:t>
            </a:r>
          </a:p>
        </p:txBody>
      </p:sp>
      <p:sp>
        <p:nvSpPr>
          <p:cNvPr id="3" name="Content Placeholder 2">
            <a:extLst>
              <a:ext uri="{FF2B5EF4-FFF2-40B4-BE49-F238E27FC236}">
                <a16:creationId xmlns:a16="http://schemas.microsoft.com/office/drawing/2014/main" id="{33195E48-D197-6FC9-735F-9D87A4CD7B72}"/>
              </a:ext>
            </a:extLst>
          </p:cNvPr>
          <p:cNvSpPr>
            <a:spLocks noGrp="1"/>
          </p:cNvSpPr>
          <p:nvPr>
            <p:ph idx="1"/>
          </p:nvPr>
        </p:nvSpPr>
        <p:spPr/>
        <p:txBody>
          <a:bodyPr/>
          <a:lstStyle/>
          <a:p>
            <a:r>
              <a:rPr lang="en-GB" dirty="0">
                <a:hlinkClick r:id="rId2"/>
              </a:rPr>
              <a:t>https://librarysearch.uwtsd.ac.uk/permalink/44WHELF_UWTSD/11c0l68/alma99100418081302421</a:t>
            </a:r>
            <a:endParaRPr lang="en-GB" dirty="0"/>
          </a:p>
          <a:p>
            <a:pPr marL="0" indent="0" algn="r">
              <a:buNone/>
            </a:pPr>
            <a:endParaRPr lang="en-GB" dirty="0"/>
          </a:p>
          <a:p>
            <a:pPr marL="0" indent="0" algn="r">
              <a:buNone/>
            </a:pPr>
            <a:r>
              <a:rPr lang="en-GB" dirty="0"/>
              <a:t>(Business Professor, 2021)</a:t>
            </a:r>
          </a:p>
          <a:p>
            <a:endParaRPr lang="en-GB" dirty="0"/>
          </a:p>
          <a:p>
            <a:pPr marL="0" indent="0">
              <a:buNone/>
            </a:pPr>
            <a:r>
              <a:rPr lang="en-GB" dirty="0">
                <a:solidFill>
                  <a:srgbClr val="0070C0"/>
                </a:solidFill>
              </a:rPr>
              <a:t>What are they</a:t>
            </a:r>
            <a:r>
              <a:rPr lang="en-GB" dirty="0"/>
              <a:t>?</a:t>
            </a:r>
          </a:p>
          <a:p>
            <a:pPr marL="0" indent="0">
              <a:buNone/>
            </a:pPr>
            <a:endParaRPr lang="en-GB" dirty="0"/>
          </a:p>
        </p:txBody>
      </p:sp>
    </p:spTree>
    <p:extLst>
      <p:ext uri="{BB962C8B-B14F-4D97-AF65-F5344CB8AC3E}">
        <p14:creationId xmlns:p14="http://schemas.microsoft.com/office/powerpoint/2010/main" val="220748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5F483-6B5E-636B-8B3B-5A43BEDB8E62}"/>
              </a:ext>
            </a:extLst>
          </p:cNvPr>
          <p:cNvSpPr>
            <a:spLocks noGrp="1"/>
          </p:cNvSpPr>
          <p:nvPr>
            <p:ph type="title"/>
          </p:nvPr>
        </p:nvSpPr>
        <p:spPr/>
        <p:txBody>
          <a:bodyPr/>
          <a:lstStyle/>
          <a:p>
            <a:r>
              <a:rPr lang="en-GB" dirty="0">
                <a:solidFill>
                  <a:srgbClr val="0070C0"/>
                </a:solidFill>
              </a:rPr>
              <a:t>Advertising</a:t>
            </a:r>
          </a:p>
        </p:txBody>
      </p:sp>
      <p:sp>
        <p:nvSpPr>
          <p:cNvPr id="3" name="Content Placeholder 2">
            <a:extLst>
              <a:ext uri="{FF2B5EF4-FFF2-40B4-BE49-F238E27FC236}">
                <a16:creationId xmlns:a16="http://schemas.microsoft.com/office/drawing/2014/main" id="{A0FD059E-D90A-4275-DFE1-3CC53482F55A}"/>
              </a:ext>
            </a:extLst>
          </p:cNvPr>
          <p:cNvSpPr>
            <a:spLocks noGrp="1"/>
          </p:cNvSpPr>
          <p:nvPr>
            <p:ph idx="1"/>
          </p:nvPr>
        </p:nvSpPr>
        <p:spPr>
          <a:xfrm>
            <a:off x="656967" y="1529064"/>
            <a:ext cx="10515600" cy="4351338"/>
          </a:xfrm>
        </p:spPr>
        <p:txBody>
          <a:bodyPr>
            <a:normAutofit/>
          </a:bodyPr>
          <a:lstStyle/>
          <a:p>
            <a:pPr marL="0" indent="0">
              <a:buNone/>
            </a:pPr>
            <a:endParaRPr lang="en-GB" dirty="0"/>
          </a:p>
          <a:p>
            <a:r>
              <a:rPr lang="en-GB" dirty="0">
                <a:solidFill>
                  <a:srgbClr val="0070C0"/>
                </a:solidFill>
              </a:rPr>
              <a:t>How and where will you advertise your product/ idea?</a:t>
            </a:r>
          </a:p>
          <a:p>
            <a:r>
              <a:rPr lang="en-GB" dirty="0">
                <a:solidFill>
                  <a:srgbClr val="0070C0"/>
                </a:solidFill>
              </a:rPr>
              <a:t>Draw a comic strip/ design for social media platform or film it!</a:t>
            </a:r>
          </a:p>
          <a:p>
            <a:r>
              <a:rPr lang="en-GB" dirty="0">
                <a:solidFill>
                  <a:srgbClr val="0070C0"/>
                </a:solidFill>
              </a:rPr>
              <a:t>Who is your target audience?</a:t>
            </a:r>
          </a:p>
        </p:txBody>
      </p:sp>
    </p:spTree>
    <p:extLst>
      <p:ext uri="{BB962C8B-B14F-4D97-AF65-F5344CB8AC3E}">
        <p14:creationId xmlns:p14="http://schemas.microsoft.com/office/powerpoint/2010/main" val="2679853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BE702-4D78-3C93-4D17-B1B1B589F5A7}"/>
              </a:ext>
            </a:extLst>
          </p:cNvPr>
          <p:cNvSpPr>
            <a:spLocks noGrp="1"/>
          </p:cNvSpPr>
          <p:nvPr>
            <p:ph type="title"/>
          </p:nvPr>
        </p:nvSpPr>
        <p:spPr/>
        <p:txBody>
          <a:bodyPr/>
          <a:lstStyle/>
          <a:p>
            <a:r>
              <a:rPr lang="en-GB" dirty="0"/>
              <a:t>Multi-platform advertising</a:t>
            </a:r>
          </a:p>
        </p:txBody>
      </p:sp>
      <p:sp>
        <p:nvSpPr>
          <p:cNvPr id="3" name="Content Placeholder 2">
            <a:extLst>
              <a:ext uri="{FF2B5EF4-FFF2-40B4-BE49-F238E27FC236}">
                <a16:creationId xmlns:a16="http://schemas.microsoft.com/office/drawing/2014/main" id="{6E0D48FB-D7A0-035A-E2AD-18C337E7EDA3}"/>
              </a:ext>
            </a:extLst>
          </p:cNvPr>
          <p:cNvSpPr>
            <a:spLocks noGrp="1"/>
          </p:cNvSpPr>
          <p:nvPr>
            <p:ph idx="1"/>
          </p:nvPr>
        </p:nvSpPr>
        <p:spPr/>
        <p:txBody>
          <a:bodyPr/>
          <a:lstStyle/>
          <a:p>
            <a:r>
              <a:rPr lang="en-GB" b="0" i="0" dirty="0">
                <a:solidFill>
                  <a:srgbClr val="333333"/>
                </a:solidFill>
                <a:effectLst/>
                <a:latin typeface="Arial" panose="020B0604020202020204" pitchFamily="34" charset="0"/>
              </a:rPr>
              <a:t> ’</a:t>
            </a:r>
            <a:r>
              <a:rPr lang="en-GB" b="0" i="1" dirty="0">
                <a:solidFill>
                  <a:srgbClr val="333333"/>
                </a:solidFill>
                <a:effectLst/>
                <a:latin typeface="Arial" panose="020B0604020202020204" pitchFamily="34" charset="0"/>
              </a:rPr>
              <a:t>cross-device, cross-media, cross-platform, cross-touchpoints, and cross-channel advertising’    </a:t>
            </a:r>
          </a:p>
          <a:p>
            <a:endParaRPr lang="en-GB" i="1" dirty="0">
              <a:solidFill>
                <a:srgbClr val="333333"/>
              </a:solidFill>
              <a:latin typeface="Arial" panose="020B0604020202020204" pitchFamily="34" charset="0"/>
            </a:endParaRPr>
          </a:p>
          <a:p>
            <a:pPr marL="0" indent="0">
              <a:buNone/>
            </a:pPr>
            <a:endParaRPr lang="en-GB" i="1" dirty="0">
              <a:solidFill>
                <a:srgbClr val="333333"/>
              </a:solidFill>
              <a:latin typeface="Arial" panose="020B0604020202020204" pitchFamily="34" charset="0"/>
            </a:endParaRPr>
          </a:p>
          <a:p>
            <a:pPr marL="0" indent="0">
              <a:buNone/>
            </a:pPr>
            <a:endParaRPr lang="en-GB" i="1" dirty="0">
              <a:solidFill>
                <a:srgbClr val="333333"/>
              </a:solidFill>
              <a:latin typeface="Arial" panose="020B0604020202020204" pitchFamily="34" charset="0"/>
            </a:endParaRPr>
          </a:p>
          <a:p>
            <a:pPr marL="0" indent="0">
              <a:buNone/>
            </a:pPr>
            <a:r>
              <a:rPr lang="en-GB" i="1" dirty="0">
                <a:solidFill>
                  <a:srgbClr val="333333"/>
                </a:solidFill>
                <a:latin typeface="Arial" panose="020B0604020202020204" pitchFamily="34" charset="0"/>
              </a:rPr>
              <a:t>Yang (2019  p.1)</a:t>
            </a:r>
            <a:endParaRPr lang="en-GB" i="1" dirty="0"/>
          </a:p>
          <a:p>
            <a:endParaRPr lang="en-GB" dirty="0"/>
          </a:p>
        </p:txBody>
      </p:sp>
    </p:spTree>
    <p:extLst>
      <p:ext uri="{BB962C8B-B14F-4D97-AF65-F5344CB8AC3E}">
        <p14:creationId xmlns:p14="http://schemas.microsoft.com/office/powerpoint/2010/main" val="693459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924E5-3DA0-4CF6-88AF-87D611C10C18}"/>
              </a:ext>
            </a:extLst>
          </p:cNvPr>
          <p:cNvSpPr>
            <a:spLocks noGrp="1"/>
          </p:cNvSpPr>
          <p:nvPr>
            <p:ph type="title"/>
          </p:nvPr>
        </p:nvSpPr>
        <p:spPr/>
        <p:txBody>
          <a:bodyPr/>
          <a:lstStyle/>
          <a:p>
            <a:r>
              <a:rPr lang="en-GB" dirty="0">
                <a:solidFill>
                  <a:srgbClr val="0070C0"/>
                </a:solidFill>
              </a:rPr>
              <a:t>Group task</a:t>
            </a:r>
          </a:p>
        </p:txBody>
      </p:sp>
      <p:sp>
        <p:nvSpPr>
          <p:cNvPr id="3" name="Content Placeholder 2">
            <a:extLst>
              <a:ext uri="{FF2B5EF4-FFF2-40B4-BE49-F238E27FC236}">
                <a16:creationId xmlns:a16="http://schemas.microsoft.com/office/drawing/2014/main" id="{6B192D3C-B3F7-E983-6DD5-77D55C9D4F28}"/>
              </a:ext>
            </a:extLst>
          </p:cNvPr>
          <p:cNvSpPr>
            <a:spLocks noGrp="1"/>
          </p:cNvSpPr>
          <p:nvPr>
            <p:ph sz="half" idx="1"/>
          </p:nvPr>
        </p:nvSpPr>
        <p:spPr>
          <a:xfrm>
            <a:off x="434549" y="1502183"/>
            <a:ext cx="5181600" cy="4351338"/>
          </a:xfrm>
        </p:spPr>
        <p:txBody>
          <a:bodyPr>
            <a:normAutofit/>
          </a:bodyPr>
          <a:lstStyle/>
          <a:p>
            <a:endParaRPr lang="en-GB" dirty="0"/>
          </a:p>
          <a:p>
            <a:r>
              <a:rPr lang="en-GB" dirty="0">
                <a:solidFill>
                  <a:srgbClr val="0070C0"/>
                </a:solidFill>
              </a:rPr>
              <a:t>Find and share social media adverts of products/ ideas around child development that are close to your idea</a:t>
            </a:r>
          </a:p>
        </p:txBody>
      </p:sp>
      <p:sp>
        <p:nvSpPr>
          <p:cNvPr id="4" name="Content Placeholder 3">
            <a:extLst>
              <a:ext uri="{FF2B5EF4-FFF2-40B4-BE49-F238E27FC236}">
                <a16:creationId xmlns:a16="http://schemas.microsoft.com/office/drawing/2014/main" id="{E44D6FDB-5519-64FE-D03C-AF99D8BA407D}"/>
              </a:ext>
            </a:extLst>
          </p:cNvPr>
          <p:cNvSpPr>
            <a:spLocks noGrp="1"/>
          </p:cNvSpPr>
          <p:nvPr>
            <p:ph sz="half" idx="2"/>
          </p:nvPr>
        </p:nvSpPr>
        <p:spPr>
          <a:xfrm>
            <a:off x="6254577" y="1313678"/>
            <a:ext cx="5181600" cy="4351338"/>
          </a:xfrm>
        </p:spPr>
        <p:txBody>
          <a:bodyPr>
            <a:normAutofit/>
          </a:bodyPr>
          <a:lstStyle/>
          <a:p>
            <a:endParaRPr lang="en-GB" dirty="0"/>
          </a:p>
          <a:p>
            <a:r>
              <a:rPr lang="en-GB" dirty="0"/>
              <a:t>What are the most prominent features of the advert?</a:t>
            </a:r>
          </a:p>
          <a:p>
            <a:pPr marL="0" indent="0">
              <a:buNone/>
            </a:pPr>
            <a:endParaRPr lang="en-GB" dirty="0"/>
          </a:p>
        </p:txBody>
      </p:sp>
    </p:spTree>
    <p:extLst>
      <p:ext uri="{BB962C8B-B14F-4D97-AF65-F5344CB8AC3E}">
        <p14:creationId xmlns:p14="http://schemas.microsoft.com/office/powerpoint/2010/main" val="2091252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a:xfrm>
            <a:off x="500449" y="0"/>
            <a:ext cx="10515600" cy="1325563"/>
          </a:xfrm>
        </p:spPr>
        <p:txBody>
          <a:bodyPr/>
          <a:lstStyle/>
          <a:p>
            <a:br>
              <a:rPr lang="en-GB" dirty="0"/>
            </a:br>
            <a:r>
              <a:rPr lang="en-GB" dirty="0">
                <a:solidFill>
                  <a:srgbClr val="0070C0"/>
                </a:solidFill>
              </a:rPr>
              <a:t>Multi-platform advertising </a:t>
            </a:r>
          </a:p>
        </p:txBody>
      </p:sp>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a:xfrm>
            <a:off x="838202" y="1479636"/>
            <a:ext cx="10515600" cy="4351338"/>
          </a:xfrm>
        </p:spPr>
        <p:txBody>
          <a:bodyPr>
            <a:normAutofit/>
          </a:bodyPr>
          <a:lstStyle/>
          <a:p>
            <a:r>
              <a:rPr lang="en-GB" dirty="0">
                <a:solidFill>
                  <a:srgbClr val="0070C0"/>
                </a:solidFill>
              </a:rPr>
              <a:t>Can cost a lot of money</a:t>
            </a:r>
          </a:p>
          <a:p>
            <a:r>
              <a:rPr lang="en-GB" dirty="0">
                <a:solidFill>
                  <a:srgbClr val="0070C0"/>
                </a:solidFill>
              </a:rPr>
              <a:t>Difficult to evaluate </a:t>
            </a:r>
          </a:p>
          <a:p>
            <a:r>
              <a:rPr lang="en-GB" dirty="0">
                <a:solidFill>
                  <a:srgbClr val="0070C0"/>
                </a:solidFill>
              </a:rPr>
              <a:t>Difficult to customise the message</a:t>
            </a:r>
          </a:p>
          <a:p>
            <a:r>
              <a:rPr lang="en-GB" dirty="0">
                <a:solidFill>
                  <a:srgbClr val="0070C0"/>
                </a:solidFill>
              </a:rPr>
              <a:t>Difficult to control the message</a:t>
            </a:r>
          </a:p>
          <a:p>
            <a:r>
              <a:rPr lang="en-GB" dirty="0">
                <a:solidFill>
                  <a:srgbClr val="0070C0"/>
                </a:solidFill>
              </a:rPr>
              <a:t>Can be cluttered – lots of repetitions</a:t>
            </a:r>
          </a:p>
          <a:p>
            <a:r>
              <a:rPr lang="en-GB" dirty="0">
                <a:solidFill>
                  <a:srgbClr val="0070C0"/>
                </a:solidFill>
              </a:rPr>
              <a:t>Yeboah-</a:t>
            </a:r>
            <a:r>
              <a:rPr lang="en-GB" dirty="0" err="1">
                <a:solidFill>
                  <a:srgbClr val="0070C0"/>
                </a:solidFill>
              </a:rPr>
              <a:t>Banin</a:t>
            </a:r>
            <a:r>
              <a:rPr lang="en-GB" dirty="0">
                <a:solidFill>
                  <a:srgbClr val="0070C0"/>
                </a:solidFill>
              </a:rPr>
              <a:t> and </a:t>
            </a:r>
            <a:r>
              <a:rPr lang="en-GB" dirty="0" err="1">
                <a:solidFill>
                  <a:srgbClr val="0070C0"/>
                </a:solidFill>
              </a:rPr>
              <a:t>Amoakohene</a:t>
            </a:r>
            <a:r>
              <a:rPr lang="en-GB" dirty="0">
                <a:solidFill>
                  <a:srgbClr val="0070C0"/>
                </a:solidFill>
              </a:rPr>
              <a:t> (2019)</a:t>
            </a:r>
          </a:p>
        </p:txBody>
      </p:sp>
    </p:spTree>
    <p:extLst>
      <p:ext uri="{BB962C8B-B14F-4D97-AF65-F5344CB8AC3E}">
        <p14:creationId xmlns:p14="http://schemas.microsoft.com/office/powerpoint/2010/main" val="209283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87FAC-9348-D7CF-75E9-C6BD4129C085}"/>
              </a:ext>
            </a:extLst>
          </p:cNvPr>
          <p:cNvSpPr>
            <a:spLocks noGrp="1"/>
          </p:cNvSpPr>
          <p:nvPr>
            <p:ph type="title"/>
          </p:nvPr>
        </p:nvSpPr>
        <p:spPr>
          <a:xfrm>
            <a:off x="185057" y="0"/>
            <a:ext cx="10515600" cy="1325563"/>
          </a:xfrm>
        </p:spPr>
        <p:txBody>
          <a:bodyPr/>
          <a:lstStyle/>
          <a:p>
            <a:r>
              <a:rPr lang="en-GB" dirty="0">
                <a:solidFill>
                  <a:srgbClr val="0070C0"/>
                </a:solidFill>
              </a:rPr>
              <a:t>The consumer decision making process</a:t>
            </a:r>
          </a:p>
        </p:txBody>
      </p:sp>
      <p:sp>
        <p:nvSpPr>
          <p:cNvPr id="3" name="Content Placeholder 2">
            <a:extLst>
              <a:ext uri="{FF2B5EF4-FFF2-40B4-BE49-F238E27FC236}">
                <a16:creationId xmlns:a16="http://schemas.microsoft.com/office/drawing/2014/main" id="{CA315886-DF8C-7964-56AA-F5A686B23801}"/>
              </a:ext>
            </a:extLst>
          </p:cNvPr>
          <p:cNvSpPr>
            <a:spLocks noGrp="1"/>
          </p:cNvSpPr>
          <p:nvPr>
            <p:ph sz="half" idx="1"/>
          </p:nvPr>
        </p:nvSpPr>
        <p:spPr>
          <a:xfrm>
            <a:off x="131268" y="1172482"/>
            <a:ext cx="10764691" cy="4351338"/>
          </a:xfrm>
        </p:spPr>
        <p:txBody>
          <a:bodyPr>
            <a:normAutofit fontScale="85000" lnSpcReduction="20000"/>
          </a:bodyPr>
          <a:lstStyle/>
          <a:p>
            <a:r>
              <a:rPr lang="en-GB" b="1" dirty="0">
                <a:solidFill>
                  <a:srgbClr val="0070C0"/>
                </a:solidFill>
              </a:rPr>
              <a:t>Awareness</a:t>
            </a:r>
            <a:r>
              <a:rPr lang="en-GB" dirty="0">
                <a:solidFill>
                  <a:srgbClr val="0070C0"/>
                </a:solidFill>
              </a:rPr>
              <a:t>: The customer becomes aware of a problem they need to solve or a need they want to satisfy. </a:t>
            </a:r>
          </a:p>
          <a:p>
            <a:r>
              <a:rPr lang="en-GB" b="1" dirty="0">
                <a:solidFill>
                  <a:srgbClr val="0070C0"/>
                </a:solidFill>
              </a:rPr>
              <a:t>Interest</a:t>
            </a:r>
            <a:r>
              <a:rPr lang="en-GB" dirty="0">
                <a:solidFill>
                  <a:srgbClr val="0070C0"/>
                </a:solidFill>
              </a:rPr>
              <a:t>: The customer starts looking around and researching potential products or solutions. </a:t>
            </a:r>
          </a:p>
          <a:p>
            <a:r>
              <a:rPr lang="en-GB" b="1" dirty="0">
                <a:solidFill>
                  <a:srgbClr val="0070C0"/>
                </a:solidFill>
              </a:rPr>
              <a:t>Consideration</a:t>
            </a:r>
            <a:r>
              <a:rPr lang="en-GB" dirty="0">
                <a:solidFill>
                  <a:srgbClr val="0070C0"/>
                </a:solidFill>
              </a:rPr>
              <a:t>: The customer has trimmed down their choices and is debating the pros and cons of each choice. They eventually make a choice based on factors like quality, price, or previous experience with the brand.</a:t>
            </a:r>
          </a:p>
          <a:p>
            <a:r>
              <a:rPr lang="en-GB" b="1" dirty="0">
                <a:solidFill>
                  <a:srgbClr val="0070C0"/>
                </a:solidFill>
              </a:rPr>
              <a:t>Purchase</a:t>
            </a:r>
            <a:r>
              <a:rPr lang="en-GB" dirty="0">
                <a:solidFill>
                  <a:srgbClr val="0070C0"/>
                </a:solidFill>
              </a:rPr>
              <a:t>: Armed with enough knowledge, the customer is now able to justify making a purchase. They go to the sales platform for the product, add it to their cart, and click on “Buy Now.” </a:t>
            </a:r>
          </a:p>
          <a:p>
            <a:r>
              <a:rPr lang="en-GB" b="1" dirty="0">
                <a:solidFill>
                  <a:srgbClr val="0070C0"/>
                </a:solidFill>
              </a:rPr>
              <a:t>Loyalty</a:t>
            </a:r>
            <a:r>
              <a:rPr lang="en-GB" dirty="0">
                <a:solidFill>
                  <a:srgbClr val="0070C0"/>
                </a:solidFill>
              </a:rPr>
              <a:t>: Many customer journeys end with the purchase stage. However, providing an excellent post-purchase experience is crucial to ensuring that the customer will make another purchase in the future or will recommend your product to others. This is where loyalty begins. </a:t>
            </a:r>
          </a:p>
          <a:p>
            <a:endParaRPr lang="en-GB" dirty="0">
              <a:solidFill>
                <a:srgbClr val="0070C0"/>
              </a:solidFill>
            </a:endParaRPr>
          </a:p>
          <a:p>
            <a:endParaRPr lang="en-GB" dirty="0"/>
          </a:p>
          <a:p>
            <a:endParaRPr lang="en-GB" dirty="0"/>
          </a:p>
          <a:p>
            <a:endParaRPr lang="en-GB" dirty="0"/>
          </a:p>
        </p:txBody>
      </p:sp>
    </p:spTree>
    <p:extLst>
      <p:ext uri="{BB962C8B-B14F-4D97-AF65-F5344CB8AC3E}">
        <p14:creationId xmlns:p14="http://schemas.microsoft.com/office/powerpoint/2010/main" val="2483248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E5B6-9966-F1A3-EA49-8BCA441251B9}"/>
              </a:ext>
            </a:extLst>
          </p:cNvPr>
          <p:cNvSpPr>
            <a:spLocks noGrp="1"/>
          </p:cNvSpPr>
          <p:nvPr>
            <p:ph type="title"/>
          </p:nvPr>
        </p:nvSpPr>
        <p:spPr>
          <a:xfrm>
            <a:off x="269581" y="-65180"/>
            <a:ext cx="10515600" cy="1325563"/>
          </a:xfrm>
        </p:spPr>
        <p:txBody>
          <a:bodyPr/>
          <a:lstStyle/>
          <a:p>
            <a:r>
              <a:rPr lang="en-GB" dirty="0">
                <a:solidFill>
                  <a:srgbClr val="0070C0"/>
                </a:solidFill>
              </a:rPr>
              <a:t>How safe is your idea? SWOT analysis</a:t>
            </a:r>
          </a:p>
        </p:txBody>
      </p:sp>
      <p:sp>
        <p:nvSpPr>
          <p:cNvPr id="3" name="Content Placeholder 2">
            <a:extLst>
              <a:ext uri="{FF2B5EF4-FFF2-40B4-BE49-F238E27FC236}">
                <a16:creationId xmlns:a16="http://schemas.microsoft.com/office/drawing/2014/main" id="{86B172F2-70B0-5ECF-BB4A-C234BF336427}"/>
              </a:ext>
            </a:extLst>
          </p:cNvPr>
          <p:cNvSpPr>
            <a:spLocks noGrp="1"/>
          </p:cNvSpPr>
          <p:nvPr>
            <p:ph sz="half" idx="1"/>
          </p:nvPr>
        </p:nvSpPr>
        <p:spPr>
          <a:xfrm>
            <a:off x="523155" y="1260383"/>
            <a:ext cx="5181600" cy="4351338"/>
          </a:xfrm>
        </p:spPr>
        <p:txBody>
          <a:bodyPr>
            <a:normAutofit fontScale="85000" lnSpcReduction="20000"/>
          </a:bodyPr>
          <a:lstStyle/>
          <a:p>
            <a:pPr>
              <a:buFont typeface="Arial" panose="020B0604020202020204" pitchFamily="34" charset="0"/>
              <a:buChar char="•"/>
            </a:pPr>
            <a:r>
              <a:rPr lang="en-GB" b="1" dirty="0">
                <a:solidFill>
                  <a:srgbClr val="0070C0"/>
                </a:solidFill>
                <a:effectLst/>
                <a:latin typeface="Roboto" panose="02000000000000000000" pitchFamily="2" charset="0"/>
              </a:rPr>
              <a:t>Strengths: </a:t>
            </a:r>
            <a:r>
              <a:rPr lang="en-GB" b="0" dirty="0">
                <a:solidFill>
                  <a:srgbClr val="0070C0"/>
                </a:solidFill>
                <a:effectLst/>
                <a:latin typeface="Roboto" panose="02000000000000000000" pitchFamily="2" charset="0"/>
              </a:rPr>
              <a:t>what your product or does well</a:t>
            </a:r>
          </a:p>
          <a:p>
            <a:pPr>
              <a:buFont typeface="Arial" panose="020B0604020202020204" pitchFamily="34" charset="0"/>
              <a:buChar char="•"/>
            </a:pPr>
            <a:r>
              <a:rPr lang="en-GB" b="1" dirty="0">
                <a:solidFill>
                  <a:srgbClr val="0070C0"/>
                </a:solidFill>
                <a:effectLst/>
                <a:latin typeface="Roboto" panose="02000000000000000000" pitchFamily="2" charset="0"/>
              </a:rPr>
              <a:t>Weaknesses: </a:t>
            </a:r>
            <a:r>
              <a:rPr lang="en-GB" b="0" dirty="0">
                <a:solidFill>
                  <a:srgbClr val="0070C0"/>
                </a:solidFill>
                <a:effectLst/>
                <a:latin typeface="Roboto" panose="02000000000000000000" pitchFamily="2" charset="0"/>
              </a:rPr>
              <a:t>what your product or company doesn’t do very well</a:t>
            </a:r>
          </a:p>
          <a:p>
            <a:pPr>
              <a:buFont typeface="Arial" panose="020B0604020202020204" pitchFamily="34" charset="0"/>
              <a:buChar char="•"/>
            </a:pPr>
            <a:r>
              <a:rPr lang="en-GB" b="1" dirty="0">
                <a:solidFill>
                  <a:srgbClr val="0070C0"/>
                </a:solidFill>
                <a:effectLst/>
                <a:latin typeface="Roboto" panose="02000000000000000000" pitchFamily="2" charset="0"/>
              </a:rPr>
              <a:t>Opportunities: </a:t>
            </a:r>
            <a:r>
              <a:rPr lang="en-GB" b="0" dirty="0">
                <a:solidFill>
                  <a:srgbClr val="0070C0"/>
                </a:solidFill>
                <a:effectLst/>
                <a:latin typeface="Roboto" panose="02000000000000000000" pitchFamily="2" charset="0"/>
              </a:rPr>
              <a:t>what new technologies or markets are in the pipeline for your brand</a:t>
            </a:r>
          </a:p>
          <a:p>
            <a:pPr>
              <a:buFont typeface="Arial" panose="020B0604020202020204" pitchFamily="34" charset="0"/>
              <a:buChar char="•"/>
            </a:pPr>
            <a:r>
              <a:rPr lang="en-GB" b="1" dirty="0">
                <a:solidFill>
                  <a:srgbClr val="0070C0"/>
                </a:solidFill>
                <a:effectLst/>
                <a:latin typeface="Roboto" panose="02000000000000000000" pitchFamily="2" charset="0"/>
              </a:rPr>
              <a:t>Threats: </a:t>
            </a:r>
            <a:r>
              <a:rPr lang="en-GB" b="0" dirty="0">
                <a:solidFill>
                  <a:srgbClr val="0070C0"/>
                </a:solidFill>
                <a:effectLst/>
                <a:latin typeface="Roboto" panose="02000000000000000000" pitchFamily="2" charset="0"/>
              </a:rPr>
              <a:t>what your competitors have that you don’t?</a:t>
            </a:r>
          </a:p>
          <a:p>
            <a:r>
              <a:rPr lang="en-GB" b="0" dirty="0">
                <a:solidFill>
                  <a:srgbClr val="0070C0"/>
                </a:solidFill>
                <a:effectLst/>
                <a:latin typeface="Roboto" panose="02000000000000000000" pitchFamily="2" charset="0"/>
              </a:rPr>
              <a:t>Remember that opportunities, threats and strengths, weaknesses are not mutually exclusive. Something can easily fall into more than one category.</a:t>
            </a:r>
          </a:p>
          <a:p>
            <a:endParaRPr lang="en-GB" dirty="0"/>
          </a:p>
        </p:txBody>
      </p:sp>
      <p:pic>
        <p:nvPicPr>
          <p:cNvPr id="1026" name="Picture 2" descr="COVID 19 SWOT Analysis: SWOT Analysis in a Pandemic (Template)">
            <a:extLst>
              <a:ext uri="{FF2B5EF4-FFF2-40B4-BE49-F238E27FC236}">
                <a16:creationId xmlns:a16="http://schemas.microsoft.com/office/drawing/2014/main" id="{C262791E-0913-97F9-C5BB-BF6D541A51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3144" y="1044669"/>
            <a:ext cx="5629275" cy="562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815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D8A08-B0EA-CF8D-D0FC-6B1310FEFE17}"/>
              </a:ext>
            </a:extLst>
          </p:cNvPr>
          <p:cNvSpPr>
            <a:spLocks noGrp="1"/>
          </p:cNvSpPr>
          <p:nvPr>
            <p:ph type="title"/>
          </p:nvPr>
        </p:nvSpPr>
        <p:spPr/>
        <p:txBody>
          <a:bodyPr/>
          <a:lstStyle/>
          <a:p>
            <a:r>
              <a:rPr lang="en-GB" dirty="0"/>
              <a:t>Read:</a:t>
            </a:r>
          </a:p>
        </p:txBody>
      </p:sp>
      <p:sp>
        <p:nvSpPr>
          <p:cNvPr id="3" name="Content Placeholder 2">
            <a:extLst>
              <a:ext uri="{FF2B5EF4-FFF2-40B4-BE49-F238E27FC236}">
                <a16:creationId xmlns:a16="http://schemas.microsoft.com/office/drawing/2014/main" id="{8CDB48F6-F792-AEB6-65CB-35C6A5C06D30}"/>
              </a:ext>
            </a:extLst>
          </p:cNvPr>
          <p:cNvSpPr>
            <a:spLocks noGrp="1"/>
          </p:cNvSpPr>
          <p:nvPr>
            <p:ph sz="half" idx="1"/>
          </p:nvPr>
        </p:nvSpPr>
        <p:spPr>
          <a:xfrm>
            <a:off x="838199" y="1825625"/>
            <a:ext cx="9673281" cy="4351338"/>
          </a:xfrm>
        </p:spPr>
        <p:txBody>
          <a:bodyPr/>
          <a:lstStyle/>
          <a:p>
            <a:r>
              <a:rPr lang="en-GB" b="1" i="0" u="none" strike="noStrike" dirty="0">
                <a:solidFill>
                  <a:srgbClr val="44707B"/>
                </a:solidFill>
                <a:effectLst/>
                <a:latin typeface="Source Sans Pro" panose="020B0503030403020204" pitchFamily="34" charset="0"/>
                <a:hlinkClick r:id="rId2"/>
              </a:rPr>
              <a:t>Research anthology on social media advertising and building consumer relationships</a:t>
            </a:r>
            <a:endParaRPr lang="en-GB" b="1" i="0" dirty="0">
              <a:solidFill>
                <a:srgbClr val="44707B"/>
              </a:solidFill>
              <a:effectLst/>
              <a:latin typeface="Source Sans Pro" panose="020B0503030403020204" pitchFamily="34" charset="0"/>
            </a:endParaRPr>
          </a:p>
          <a:p>
            <a:r>
              <a:rPr lang="en-GB" b="0" i="0" u="none" strike="noStrike" dirty="0">
                <a:solidFill>
                  <a:srgbClr val="3D3E73"/>
                </a:solidFill>
                <a:effectLst/>
                <a:latin typeface="robotolight"/>
                <a:hlinkClick r:id="rId3"/>
              </a:rPr>
              <a:t> </a:t>
            </a:r>
            <a:r>
              <a:rPr lang="en-GB" b="0" i="0" u="none" strike="noStrike" dirty="0">
                <a:solidFill>
                  <a:srgbClr val="5759A5"/>
                </a:solidFill>
                <a:effectLst/>
                <a:latin typeface="robotolight"/>
                <a:hlinkClick r:id="rId4"/>
              </a:rPr>
              <a:t>CHAPTER 2: The Business Plan: Road Map to Success</a:t>
            </a:r>
            <a:endParaRPr lang="en-GB" b="0" i="0" dirty="0">
              <a:solidFill>
                <a:srgbClr val="555555"/>
              </a:solidFill>
              <a:effectLst/>
              <a:latin typeface="robotolight"/>
            </a:endParaRPr>
          </a:p>
          <a:p>
            <a:endParaRPr lang="en-GB" dirty="0"/>
          </a:p>
        </p:txBody>
      </p:sp>
    </p:spTree>
    <p:extLst>
      <p:ext uri="{BB962C8B-B14F-4D97-AF65-F5344CB8AC3E}">
        <p14:creationId xmlns:p14="http://schemas.microsoft.com/office/powerpoint/2010/main" val="2513510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FA2832-373B-5B82-CCCE-22F1E5114828}"/>
              </a:ext>
            </a:extLst>
          </p:cNvPr>
          <p:cNvSpPr>
            <a:spLocks noGrp="1"/>
          </p:cNvSpPr>
          <p:nvPr>
            <p:ph sz="half" idx="1"/>
          </p:nvPr>
        </p:nvSpPr>
        <p:spPr>
          <a:xfrm>
            <a:off x="821724" y="713517"/>
            <a:ext cx="10455875" cy="4351338"/>
          </a:xfrm>
        </p:spPr>
        <p:txBody>
          <a:bodyPr/>
          <a:lstStyle/>
          <a:p>
            <a:r>
              <a:rPr lang="en-GB" dirty="0"/>
              <a:t>McCarthy, Jerome E. (1964). </a:t>
            </a:r>
            <a:r>
              <a:rPr lang="en-GB" i="1" dirty="0"/>
              <a:t>Basic Marketing. A Managerial Approach</a:t>
            </a:r>
            <a:r>
              <a:rPr lang="en-GB" dirty="0"/>
              <a:t>. Homewood, IL: Irwin.</a:t>
            </a:r>
          </a:p>
          <a:p>
            <a:pPr marL="0" indent="0">
              <a:buNone/>
            </a:pPr>
            <a:endParaRPr lang="en-GB" dirty="0">
              <a:solidFill>
                <a:srgbClr val="555555"/>
              </a:solidFill>
              <a:latin typeface="verdana" panose="020B0604030504040204" pitchFamily="34" charset="0"/>
            </a:endParaRPr>
          </a:p>
          <a:p>
            <a:r>
              <a:rPr lang="en-GB" b="0" i="0" dirty="0">
                <a:solidFill>
                  <a:srgbClr val="555555"/>
                </a:solidFill>
                <a:effectLst/>
                <a:latin typeface="verdana" panose="020B0604030504040204" pitchFamily="34" charset="0"/>
              </a:rPr>
              <a:t>Sarah, </a:t>
            </a:r>
            <a:r>
              <a:rPr lang="en-GB" b="0" i="0" dirty="0" err="1">
                <a:solidFill>
                  <a:srgbClr val="555555"/>
                </a:solidFill>
                <a:effectLst/>
                <a:latin typeface="verdana" panose="020B0604030504040204" pitchFamily="34" charset="0"/>
              </a:rPr>
              <a:t>I.S</a:t>
            </a:r>
            <a:r>
              <a:rPr lang="en-GB" b="0" i="0" dirty="0">
                <a:solidFill>
                  <a:srgbClr val="555555"/>
                </a:solidFill>
                <a:effectLst/>
                <a:latin typeface="verdana" panose="020B0604030504040204" pitchFamily="34" charset="0"/>
              </a:rPr>
              <a:t>., </a:t>
            </a:r>
            <a:r>
              <a:rPr lang="en-GB" b="0" i="0" dirty="0" err="1">
                <a:solidFill>
                  <a:srgbClr val="555555"/>
                </a:solidFill>
                <a:effectLst/>
                <a:latin typeface="verdana" panose="020B0604030504040204" pitchFamily="34" charset="0"/>
              </a:rPr>
              <a:t>Suhartanto</a:t>
            </a:r>
            <a:r>
              <a:rPr lang="en-GB" b="0" i="0" dirty="0">
                <a:solidFill>
                  <a:srgbClr val="555555"/>
                </a:solidFill>
                <a:effectLst/>
                <a:latin typeface="verdana" panose="020B0604030504040204" pitchFamily="34" charset="0"/>
              </a:rPr>
              <a:t>, D. &amp; </a:t>
            </a:r>
            <a:r>
              <a:rPr lang="en-GB" b="0" i="0" dirty="0" err="1">
                <a:solidFill>
                  <a:srgbClr val="555555"/>
                </a:solidFill>
                <a:effectLst/>
                <a:latin typeface="verdana" panose="020B0604030504040204" pitchFamily="34" charset="0"/>
              </a:rPr>
              <a:t>Suhaeni</a:t>
            </a:r>
            <a:r>
              <a:rPr lang="en-GB" b="0" i="0" dirty="0">
                <a:solidFill>
                  <a:srgbClr val="555555"/>
                </a:solidFill>
                <a:effectLst/>
                <a:latin typeface="verdana" panose="020B0604030504040204" pitchFamily="34" charset="0"/>
              </a:rPr>
              <a:t>, T. (2019), "Assessing hierarchical model of word of mouth in social media: its implication for entrepreneurs", </a:t>
            </a:r>
            <a:r>
              <a:rPr lang="en-GB" b="0" i="1" dirty="0">
                <a:solidFill>
                  <a:srgbClr val="555555"/>
                </a:solidFill>
                <a:effectLst/>
                <a:latin typeface="verdana" panose="020B0604030504040204" pitchFamily="34" charset="0"/>
              </a:rPr>
              <a:t>IOP Conference </a:t>
            </a:r>
            <a:r>
              <a:rPr lang="en-GB" b="0" i="1" dirty="0" err="1">
                <a:solidFill>
                  <a:srgbClr val="555555"/>
                </a:solidFill>
                <a:effectLst/>
                <a:latin typeface="verdana" panose="020B0604030504040204" pitchFamily="34" charset="0"/>
              </a:rPr>
              <a:t>Series.Materials</a:t>
            </a:r>
            <a:r>
              <a:rPr lang="en-GB" b="0" i="1" dirty="0">
                <a:solidFill>
                  <a:srgbClr val="555555"/>
                </a:solidFill>
                <a:effectLst/>
                <a:latin typeface="verdana" panose="020B0604030504040204" pitchFamily="34" charset="0"/>
              </a:rPr>
              <a:t> Science and Engineering, </a:t>
            </a:r>
            <a:r>
              <a:rPr lang="en-GB" b="0" i="0" dirty="0">
                <a:solidFill>
                  <a:srgbClr val="555555"/>
                </a:solidFill>
                <a:effectLst/>
                <a:latin typeface="verdana" panose="020B0604030504040204" pitchFamily="34" charset="0"/>
              </a:rPr>
              <a:t>vol. 662, no. 3 </a:t>
            </a:r>
            <a:endParaRPr lang="en-GB" dirty="0"/>
          </a:p>
        </p:txBody>
      </p:sp>
    </p:spTree>
    <p:extLst>
      <p:ext uri="{BB962C8B-B14F-4D97-AF65-F5344CB8AC3E}">
        <p14:creationId xmlns:p14="http://schemas.microsoft.com/office/powerpoint/2010/main" val="2776693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A1F9AF-B37A-503B-25C1-D36E8E59595E}"/>
              </a:ext>
            </a:extLst>
          </p:cNvPr>
          <p:cNvSpPr>
            <a:spLocks noGrp="1"/>
          </p:cNvSpPr>
          <p:nvPr>
            <p:ph sz="half" idx="1"/>
          </p:nvPr>
        </p:nvSpPr>
        <p:spPr>
          <a:xfrm>
            <a:off x="656967" y="507571"/>
            <a:ext cx="11263183" cy="5011780"/>
          </a:xfrm>
        </p:spPr>
        <p:txBody>
          <a:bodyPr/>
          <a:lstStyle/>
          <a:p>
            <a:r>
              <a:rPr lang="en-GB" b="0" i="0" dirty="0">
                <a:solidFill>
                  <a:srgbClr val="333333"/>
                </a:solidFill>
                <a:effectLst/>
                <a:latin typeface="Arial" panose="020B0604020202020204" pitchFamily="34" charset="0"/>
              </a:rPr>
              <a:t>Yang, K. C. (2018). Multi-Platform Advertising as a Global Phenomenon. In K. Yang (Ed.), </a:t>
            </a:r>
            <a:r>
              <a:rPr lang="en-GB" b="0" i="1" dirty="0">
                <a:solidFill>
                  <a:srgbClr val="333333"/>
                </a:solidFill>
                <a:effectLst/>
                <a:latin typeface="Arial" panose="020B0604020202020204" pitchFamily="34" charset="0"/>
              </a:rPr>
              <a:t>Multi-Platform Advertising Strategies in the Global Marketplace</a:t>
            </a:r>
            <a:r>
              <a:rPr lang="en-GB" b="0" i="0" dirty="0">
                <a:solidFill>
                  <a:srgbClr val="333333"/>
                </a:solidFill>
                <a:effectLst/>
                <a:latin typeface="Arial" panose="020B0604020202020204" pitchFamily="34" charset="0"/>
              </a:rPr>
              <a:t> (pp. 1-28). </a:t>
            </a:r>
            <a:r>
              <a:rPr lang="en-GB" b="0" i="0" dirty="0" err="1">
                <a:solidFill>
                  <a:srgbClr val="333333"/>
                </a:solidFill>
                <a:effectLst/>
                <a:latin typeface="Arial" panose="020B0604020202020204" pitchFamily="34" charset="0"/>
              </a:rPr>
              <a:t>IGI</a:t>
            </a:r>
            <a:r>
              <a:rPr lang="en-GB" b="0" i="0" dirty="0">
                <a:solidFill>
                  <a:srgbClr val="333333"/>
                </a:solidFill>
                <a:effectLst/>
                <a:latin typeface="Arial" panose="020B0604020202020204" pitchFamily="34" charset="0"/>
              </a:rPr>
              <a:t> Global. https://doi-org.ezproxy.uwtsd.ac.uk/10.4018/978-1-5225-3114-2.ch001</a:t>
            </a: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Yeboah-</a:t>
            </a:r>
            <a:r>
              <a:rPr lang="en-GB" b="0" i="0" dirty="0" err="1">
                <a:solidFill>
                  <a:srgbClr val="333333"/>
                </a:solidFill>
                <a:effectLst/>
                <a:latin typeface="Arial" panose="020B0604020202020204" pitchFamily="34" charset="0"/>
              </a:rPr>
              <a:t>Banin</a:t>
            </a:r>
            <a:r>
              <a:rPr lang="en-GB" b="0" i="0" dirty="0">
                <a:solidFill>
                  <a:srgbClr val="333333"/>
                </a:solidFill>
                <a:effectLst/>
                <a:latin typeface="Arial" panose="020B0604020202020204" pitchFamily="34" charset="0"/>
              </a:rPr>
              <a:t>, A. A. &amp; </a:t>
            </a:r>
            <a:r>
              <a:rPr lang="en-GB" b="0" i="0" dirty="0" err="1">
                <a:solidFill>
                  <a:srgbClr val="333333"/>
                </a:solidFill>
                <a:effectLst/>
                <a:latin typeface="Arial" panose="020B0604020202020204" pitchFamily="34" charset="0"/>
              </a:rPr>
              <a:t>Amoakohene</a:t>
            </a:r>
            <a:r>
              <a:rPr lang="en-GB" b="0" i="0" dirty="0">
                <a:solidFill>
                  <a:srgbClr val="333333"/>
                </a:solidFill>
                <a:effectLst/>
                <a:latin typeface="Arial" panose="020B0604020202020204" pitchFamily="34" charset="0"/>
              </a:rPr>
              <a:t>, M. I. (2018). The Dark Side of Multi-Platform Advertising in an Emerging Economy Context. In K. Yang (Ed.), </a:t>
            </a:r>
            <a:r>
              <a:rPr lang="en-GB" b="0" i="1" dirty="0">
                <a:solidFill>
                  <a:srgbClr val="333333"/>
                </a:solidFill>
                <a:effectLst/>
                <a:latin typeface="Arial" panose="020B0604020202020204" pitchFamily="34" charset="0"/>
              </a:rPr>
              <a:t>Multi-Platform Advertising Strategies in the Global Marketplace</a:t>
            </a:r>
            <a:r>
              <a:rPr lang="en-GB" b="0" i="0" dirty="0">
                <a:solidFill>
                  <a:srgbClr val="333333"/>
                </a:solidFill>
                <a:effectLst/>
                <a:latin typeface="Arial" panose="020B0604020202020204" pitchFamily="34" charset="0"/>
              </a:rPr>
              <a:t> (pp. 30-53). </a:t>
            </a:r>
            <a:r>
              <a:rPr lang="en-GB" b="0" i="0" dirty="0" err="1">
                <a:solidFill>
                  <a:srgbClr val="333333"/>
                </a:solidFill>
                <a:effectLst/>
                <a:latin typeface="Arial" panose="020B0604020202020204" pitchFamily="34" charset="0"/>
              </a:rPr>
              <a:t>IGI</a:t>
            </a:r>
            <a:r>
              <a:rPr lang="en-GB" b="0" i="0" dirty="0">
                <a:solidFill>
                  <a:srgbClr val="333333"/>
                </a:solidFill>
                <a:effectLst/>
                <a:latin typeface="Arial" panose="020B0604020202020204" pitchFamily="34" charset="0"/>
              </a:rPr>
              <a:t> Global. </a:t>
            </a:r>
            <a:r>
              <a:rPr lang="en-GB" b="0" i="0" dirty="0">
                <a:solidFill>
                  <a:srgbClr val="333333"/>
                </a:solidFill>
                <a:effectLst/>
                <a:latin typeface="Arial" panose="020B0604020202020204" pitchFamily="34" charset="0"/>
                <a:hlinkClick r:id="rId2"/>
              </a:rPr>
              <a:t>https://doi-org.ezproxy.uwtsd</a:t>
            </a:r>
            <a:r>
              <a:rPr lang="en-GB" b="0" i="0" dirty="0">
                <a:solidFill>
                  <a:srgbClr val="333333"/>
                </a:solidFill>
                <a:effectLst/>
                <a:latin typeface="Arial" panose="020B0604020202020204" pitchFamily="34" charset="0"/>
              </a:rPr>
              <a:t>.ac.uk/10.4018/978-1-5225-3114-2.ch002</a:t>
            </a:r>
            <a:endParaRPr lang="en-GB" dirty="0"/>
          </a:p>
        </p:txBody>
      </p:sp>
    </p:spTree>
    <p:extLst>
      <p:ext uri="{BB962C8B-B14F-4D97-AF65-F5344CB8AC3E}">
        <p14:creationId xmlns:p14="http://schemas.microsoft.com/office/powerpoint/2010/main" val="136219084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248</TotalTime>
  <Words>1262</Words>
  <Application>Microsoft Office PowerPoint</Application>
  <PresentationFormat>Widescreen</PresentationFormat>
  <Paragraphs>114</Paragraphs>
  <Slides>20</Slides>
  <Notes>6</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vt:lpstr>
      <vt:lpstr>Calibri</vt:lpstr>
      <vt:lpstr>Google Sans</vt:lpstr>
      <vt:lpstr>Open Sans</vt:lpstr>
      <vt:lpstr>Roboto</vt:lpstr>
      <vt:lpstr>robotolight</vt:lpstr>
      <vt:lpstr>Source Sans Pro</vt:lpstr>
      <vt:lpstr>verdana</vt:lpstr>
      <vt:lpstr>Office Theme</vt:lpstr>
      <vt:lpstr>ECEY6012/C   Marketing your idea</vt:lpstr>
      <vt:lpstr>Dragon’s Den  -  Storyshapes</vt:lpstr>
      <vt:lpstr>What is your USP? (Unique selling point/proposition?)</vt:lpstr>
      <vt:lpstr>McCarthy (1964) Marketing mix</vt:lpstr>
      <vt:lpstr>Place</vt:lpstr>
      <vt:lpstr>Product: </vt:lpstr>
      <vt:lpstr>Price </vt:lpstr>
      <vt:lpstr>Promotion</vt:lpstr>
      <vt:lpstr>Doing market research </vt:lpstr>
      <vt:lpstr>PowerPoint Presentation</vt:lpstr>
      <vt:lpstr> International market research - challenges</vt:lpstr>
      <vt:lpstr>Advertising</vt:lpstr>
      <vt:lpstr>Multi-platform advertising</vt:lpstr>
      <vt:lpstr>Group task</vt:lpstr>
      <vt:lpstr> Multi-platform advertising </vt:lpstr>
      <vt:lpstr>The consumer decision making process</vt:lpstr>
      <vt:lpstr>How safe is your idea? SWOT analysis</vt:lpstr>
      <vt:lpstr>Read:</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ECEY6012/C  Marchnata eich syniad Marketing your idea</dc:title>
  <dc:creator>Jessica Pitman</dc:creator>
  <cp:lastModifiedBy>Kumar P</cp:lastModifiedBy>
  <cp:revision>2</cp:revision>
  <dcterms:created xsi:type="dcterms:W3CDTF">2024-01-31T17:42:44Z</dcterms:created>
  <dcterms:modified xsi:type="dcterms:W3CDTF">2024-11-20T15:25:14Z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