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2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7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661" autoAdjust="0"/>
    <p:restoredTop sz="94660"/>
  </p:normalViewPr>
  <p:slideViewPr>
    <p:cSldViewPr snapToGrid="0">
      <p:cViewPr varScale="1">
        <p:scale>
          <a:sx n="76" d="100"/>
          <a:sy n="76" d="100"/>
        </p:scale>
        <p:origin x="52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88E2D1-63DA-4E8A-B7D0-C3B76A384C9D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0856EAEC-325E-4677-A1FC-16A8FA90E093}">
      <dgm:prSet custT="1"/>
      <dgm:spPr/>
      <dgm:t>
        <a:bodyPr/>
        <a:lstStyle/>
        <a:p>
          <a:r>
            <a:rPr kumimoji="1"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Aim</a:t>
          </a:r>
          <a:r>
            <a:rPr kumimoji="1" lang="zh-CN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1"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and</a:t>
          </a:r>
          <a:r>
            <a:rPr kumimoji="1" lang="zh-CN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1"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object</a:t>
          </a:r>
          <a:r>
            <a:rPr kumimoji="1"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ives</a:t>
          </a:r>
          <a:endParaRPr lang="zh-CN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ACB480-06D9-4603-AF65-26BD09597FEB}" type="parTrans" cxnId="{1EA7AD37-F99D-48BF-B896-165F549CCB3A}">
      <dgm:prSet/>
      <dgm:spPr/>
      <dgm:t>
        <a:bodyPr/>
        <a:lstStyle/>
        <a:p>
          <a:endParaRPr lang="zh-CN" altLang="en-US"/>
        </a:p>
      </dgm:t>
    </dgm:pt>
    <dgm:pt modelId="{99588C11-A622-423D-A60C-E6D658E2A993}" type="sibTrans" cxnId="{1EA7AD37-F99D-48BF-B896-165F549CCB3A}">
      <dgm:prSet/>
      <dgm:spPr/>
      <dgm:t>
        <a:bodyPr/>
        <a:lstStyle/>
        <a:p>
          <a:endParaRPr lang="zh-CN" altLang="en-US"/>
        </a:p>
      </dgm:t>
    </dgm:pt>
    <dgm:pt modelId="{3AFA686D-7A76-4254-80EA-F3B58A018C05}">
      <dgm:prSet/>
      <dgm:spPr/>
      <dgm:t>
        <a:bodyPr/>
        <a:lstStyle/>
        <a:p>
          <a:r>
            <a:rPr lang="en-US" altLang="zh-CN" dirty="0"/>
            <a:t>1.</a:t>
          </a:r>
          <a:r>
            <a:rPr lang="en-US" dirty="0"/>
            <a:t>To analyze the marketing strategy developed by CEO Dave Lewis for the Tesco company and its impact on the Tesco market position. </a:t>
          </a:r>
          <a:endParaRPr lang="zh-CN" dirty="0"/>
        </a:p>
        <a:p>
          <a:pPr>
            <a:buFont typeface="+mj-lt"/>
            <a:buAutoNum type="arabicPeriod"/>
          </a:pPr>
          <a:r>
            <a:rPr lang="en-US" altLang="zh-CN" dirty="0"/>
            <a:t>2.</a:t>
          </a:r>
          <a:r>
            <a:rPr lang="en-US" dirty="0"/>
            <a:t>To identify the issues that prevailed in the marketing and branding strategies of the Tesco company. </a:t>
          </a:r>
          <a:endParaRPr lang="zh-CN" dirty="0"/>
        </a:p>
        <a:p>
          <a:pPr>
            <a:buFont typeface="+mj-lt"/>
            <a:buAutoNum type="arabicPeriod"/>
          </a:pPr>
          <a:r>
            <a:rPr lang="en-US" altLang="zh-CN" dirty="0"/>
            <a:t>3.</a:t>
          </a:r>
          <a:r>
            <a:rPr lang="en-US" dirty="0"/>
            <a:t>To explore the issues related to the marketing faced by Tesco even after the implication of new marketing strategies by “CEO Dave Lewis”.</a:t>
          </a:r>
          <a:endParaRPr lang="zh-CN" dirty="0"/>
        </a:p>
        <a:p>
          <a:pPr>
            <a:buFont typeface="+mj-lt"/>
            <a:buAutoNum type="arabicPeriod"/>
          </a:pPr>
          <a:r>
            <a:rPr lang="en-US" altLang="zh-CN" dirty="0"/>
            <a:t>4.</a:t>
          </a:r>
          <a:r>
            <a:rPr lang="en-US" dirty="0"/>
            <a:t>To establish a strong understanding of the existing literature of the marketing strategies that are significant for the Tesco company to implement in the UK and global markets. </a:t>
          </a:r>
          <a:endParaRPr lang="zh-CN" dirty="0"/>
        </a:p>
        <a:p>
          <a:pPr>
            <a:buFont typeface="+mj-lt"/>
            <a:buAutoNum type="arabicPeriod"/>
          </a:pPr>
          <a:r>
            <a:rPr lang="en-US" altLang="zh-CN" dirty="0"/>
            <a:t>5.</a:t>
          </a:r>
          <a:r>
            <a:rPr lang="en-US" dirty="0"/>
            <a:t>To provide knowledge about the brand value of Tesco that is vital to sustaining in the highly “competitive business environment”. </a:t>
          </a:r>
          <a:endParaRPr lang="zh-CN" dirty="0"/>
        </a:p>
      </dgm:t>
    </dgm:pt>
    <dgm:pt modelId="{DD9CEDB0-85F7-4285-AE8F-A5E2EBBE7184}" type="parTrans" cxnId="{E5B07347-3BE7-44C3-9747-4DC3D4D1B52B}">
      <dgm:prSet/>
      <dgm:spPr/>
      <dgm:t>
        <a:bodyPr/>
        <a:lstStyle/>
        <a:p>
          <a:endParaRPr lang="zh-CN" altLang="en-US"/>
        </a:p>
      </dgm:t>
    </dgm:pt>
    <dgm:pt modelId="{86731EC9-011E-4039-89EE-631076256D68}" type="sibTrans" cxnId="{E5B07347-3BE7-44C3-9747-4DC3D4D1B52B}">
      <dgm:prSet/>
      <dgm:spPr/>
      <dgm:t>
        <a:bodyPr/>
        <a:lstStyle/>
        <a:p>
          <a:endParaRPr lang="zh-CN" altLang="en-US"/>
        </a:p>
      </dgm:t>
    </dgm:pt>
    <dgm:pt modelId="{1317374B-0066-4724-A330-EE7CF2A60C66}" type="pres">
      <dgm:prSet presAssocID="{5488E2D1-63DA-4E8A-B7D0-C3B76A384C9D}" presName="Name0" presStyleCnt="0">
        <dgm:presLayoutVars>
          <dgm:dir/>
          <dgm:resizeHandles val="exact"/>
        </dgm:presLayoutVars>
      </dgm:prSet>
      <dgm:spPr/>
    </dgm:pt>
    <dgm:pt modelId="{AC01F60D-DB4C-4903-8D6A-0DC7157BA7F0}" type="pres">
      <dgm:prSet presAssocID="{0856EAEC-325E-4677-A1FC-16A8FA90E093}" presName="node" presStyleLbl="node1" presStyleIdx="0" presStyleCnt="2">
        <dgm:presLayoutVars>
          <dgm:bulletEnabled val="1"/>
        </dgm:presLayoutVars>
      </dgm:prSet>
      <dgm:spPr/>
    </dgm:pt>
    <dgm:pt modelId="{B808E647-EEF6-4E35-9840-502664C9A451}" type="pres">
      <dgm:prSet presAssocID="{99588C11-A622-423D-A60C-E6D658E2A993}" presName="sibTrans" presStyleLbl="sibTrans2D1" presStyleIdx="0" presStyleCnt="1"/>
      <dgm:spPr/>
    </dgm:pt>
    <dgm:pt modelId="{A755AE03-D6ED-48A2-8765-2A4215E899DC}" type="pres">
      <dgm:prSet presAssocID="{99588C11-A622-423D-A60C-E6D658E2A993}" presName="connectorText" presStyleLbl="sibTrans2D1" presStyleIdx="0" presStyleCnt="1"/>
      <dgm:spPr/>
    </dgm:pt>
    <dgm:pt modelId="{F4A4C603-C411-4AAC-B187-E4E02821833E}" type="pres">
      <dgm:prSet presAssocID="{3AFA686D-7A76-4254-80EA-F3B58A018C05}" presName="node" presStyleLbl="node1" presStyleIdx="1" presStyleCnt="2">
        <dgm:presLayoutVars>
          <dgm:bulletEnabled val="1"/>
        </dgm:presLayoutVars>
      </dgm:prSet>
      <dgm:spPr/>
    </dgm:pt>
  </dgm:ptLst>
  <dgm:cxnLst>
    <dgm:cxn modelId="{B0F7C035-7834-42D2-81B6-A2F967D5420F}" type="presOf" srcId="{5488E2D1-63DA-4E8A-B7D0-C3B76A384C9D}" destId="{1317374B-0066-4724-A330-EE7CF2A60C66}" srcOrd="0" destOrd="0" presId="urn:microsoft.com/office/officeart/2005/8/layout/process1"/>
    <dgm:cxn modelId="{1EA7AD37-F99D-48BF-B896-165F549CCB3A}" srcId="{5488E2D1-63DA-4E8A-B7D0-C3B76A384C9D}" destId="{0856EAEC-325E-4677-A1FC-16A8FA90E093}" srcOrd="0" destOrd="0" parTransId="{7BACB480-06D9-4603-AF65-26BD09597FEB}" sibTransId="{99588C11-A622-423D-A60C-E6D658E2A993}"/>
    <dgm:cxn modelId="{E5B07347-3BE7-44C3-9747-4DC3D4D1B52B}" srcId="{5488E2D1-63DA-4E8A-B7D0-C3B76A384C9D}" destId="{3AFA686D-7A76-4254-80EA-F3B58A018C05}" srcOrd="1" destOrd="0" parTransId="{DD9CEDB0-85F7-4285-AE8F-A5E2EBBE7184}" sibTransId="{86731EC9-011E-4039-89EE-631076256D68}"/>
    <dgm:cxn modelId="{9AFA976B-EB26-45AF-9ABB-EA7C32B94F5B}" type="presOf" srcId="{99588C11-A622-423D-A60C-E6D658E2A993}" destId="{B808E647-EEF6-4E35-9840-502664C9A451}" srcOrd="0" destOrd="0" presId="urn:microsoft.com/office/officeart/2005/8/layout/process1"/>
    <dgm:cxn modelId="{900E4F59-4C3C-4979-9EF9-7B8DFEBB9D93}" type="presOf" srcId="{0856EAEC-325E-4677-A1FC-16A8FA90E093}" destId="{AC01F60D-DB4C-4903-8D6A-0DC7157BA7F0}" srcOrd="0" destOrd="0" presId="urn:microsoft.com/office/officeart/2005/8/layout/process1"/>
    <dgm:cxn modelId="{9B92BF7B-0C3E-48B6-A96B-8CF4C52BDB78}" type="presOf" srcId="{99588C11-A622-423D-A60C-E6D658E2A993}" destId="{A755AE03-D6ED-48A2-8765-2A4215E899DC}" srcOrd="1" destOrd="0" presId="urn:microsoft.com/office/officeart/2005/8/layout/process1"/>
    <dgm:cxn modelId="{A8DDBDB2-02B6-4B8D-ADFE-AA09C7011E6A}" type="presOf" srcId="{3AFA686D-7A76-4254-80EA-F3B58A018C05}" destId="{F4A4C603-C411-4AAC-B187-E4E02821833E}" srcOrd="0" destOrd="0" presId="urn:microsoft.com/office/officeart/2005/8/layout/process1"/>
    <dgm:cxn modelId="{8BA0F480-CE44-4F48-8956-86F4F415DF5D}" type="presParOf" srcId="{1317374B-0066-4724-A330-EE7CF2A60C66}" destId="{AC01F60D-DB4C-4903-8D6A-0DC7157BA7F0}" srcOrd="0" destOrd="0" presId="urn:microsoft.com/office/officeart/2005/8/layout/process1"/>
    <dgm:cxn modelId="{C0D23A39-FBAD-4256-9740-61E1E2086DC2}" type="presParOf" srcId="{1317374B-0066-4724-A330-EE7CF2A60C66}" destId="{B808E647-EEF6-4E35-9840-502664C9A451}" srcOrd="1" destOrd="0" presId="urn:microsoft.com/office/officeart/2005/8/layout/process1"/>
    <dgm:cxn modelId="{6DBC419A-E1ED-484C-93CE-0F271282484C}" type="presParOf" srcId="{B808E647-EEF6-4E35-9840-502664C9A451}" destId="{A755AE03-D6ED-48A2-8765-2A4215E899DC}" srcOrd="0" destOrd="0" presId="urn:microsoft.com/office/officeart/2005/8/layout/process1"/>
    <dgm:cxn modelId="{2C8016A2-8EBD-4687-8325-AC1EB0BF9828}" type="presParOf" srcId="{1317374B-0066-4724-A330-EE7CF2A60C66}" destId="{F4A4C603-C411-4AAC-B187-E4E02821833E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01F60D-DB4C-4903-8D6A-0DC7157BA7F0}">
      <dsp:nvSpPr>
        <dsp:cNvPr id="0" name=""/>
        <dsp:cNvSpPr/>
      </dsp:nvSpPr>
      <dsp:spPr>
        <a:xfrm>
          <a:off x="2053" y="61052"/>
          <a:ext cx="4379788" cy="42292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Aim</a:t>
          </a:r>
          <a:r>
            <a:rPr kumimoji="1" lang="zh-CN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1"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and</a:t>
          </a:r>
          <a:r>
            <a:rPr kumimoji="1" lang="zh-CN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1"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object</a:t>
          </a:r>
          <a:r>
            <a:rPr kumimoji="1" lang="en-US" altLang="zh-CN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ives</a:t>
          </a:r>
          <a:endParaRPr lang="zh-CN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5923" y="184922"/>
        <a:ext cx="4132048" cy="3981493"/>
      </dsp:txXfrm>
    </dsp:sp>
    <dsp:sp modelId="{B808E647-EEF6-4E35-9840-502664C9A451}">
      <dsp:nvSpPr>
        <dsp:cNvPr id="0" name=""/>
        <dsp:cNvSpPr/>
      </dsp:nvSpPr>
      <dsp:spPr>
        <a:xfrm>
          <a:off x="4819821" y="1632575"/>
          <a:ext cx="928515" cy="10861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1100" kern="1200"/>
        </a:p>
      </dsp:txBody>
      <dsp:txXfrm>
        <a:off x="4819821" y="1849812"/>
        <a:ext cx="649961" cy="651713"/>
      </dsp:txXfrm>
    </dsp:sp>
    <dsp:sp modelId="{F4A4C603-C411-4AAC-B187-E4E02821833E}">
      <dsp:nvSpPr>
        <dsp:cNvPr id="0" name=""/>
        <dsp:cNvSpPr/>
      </dsp:nvSpPr>
      <dsp:spPr>
        <a:xfrm>
          <a:off x="6133757" y="61052"/>
          <a:ext cx="4379788" cy="42292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1400" kern="1200" dirty="0"/>
            <a:t>1.</a:t>
          </a:r>
          <a:r>
            <a:rPr lang="en-US" sz="1400" kern="1200" dirty="0"/>
            <a:t>To analyze the marketing strategy developed by CEO Dave Lewis for the Tesco company and its impact on the Tesco market position. </a:t>
          </a:r>
          <a:endParaRPr lang="zh-CN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altLang="zh-CN" sz="1400" kern="1200" dirty="0"/>
            <a:t>2.</a:t>
          </a:r>
          <a:r>
            <a:rPr lang="en-US" sz="1400" kern="1200" dirty="0"/>
            <a:t>To identify the issues that prevailed in the marketing and branding strategies of the Tesco company. </a:t>
          </a:r>
          <a:endParaRPr lang="zh-CN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altLang="zh-CN" sz="1400" kern="1200" dirty="0"/>
            <a:t>3.</a:t>
          </a:r>
          <a:r>
            <a:rPr lang="en-US" sz="1400" kern="1200" dirty="0"/>
            <a:t>To explore the issues related to the marketing faced by Tesco even after the implication of new marketing strategies by “CEO Dave Lewis”.</a:t>
          </a:r>
          <a:endParaRPr lang="zh-CN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altLang="zh-CN" sz="1400" kern="1200" dirty="0"/>
            <a:t>4.</a:t>
          </a:r>
          <a:r>
            <a:rPr lang="en-US" sz="1400" kern="1200" dirty="0"/>
            <a:t>To establish a strong understanding of the existing literature of the marketing strategies that are significant for the Tesco company to implement in the UK and global markets. </a:t>
          </a:r>
          <a:endParaRPr lang="zh-CN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altLang="zh-CN" sz="1400" kern="1200" dirty="0"/>
            <a:t>5.</a:t>
          </a:r>
          <a:r>
            <a:rPr lang="en-US" sz="1400" kern="1200" dirty="0"/>
            <a:t>To provide knowledge about the brand value of Tesco that is vital to sustaining in the highly “competitive business environment”. </a:t>
          </a:r>
          <a:endParaRPr lang="zh-CN" sz="1400" kern="1200" dirty="0"/>
        </a:p>
      </dsp:txBody>
      <dsp:txXfrm>
        <a:off x="6257627" y="184922"/>
        <a:ext cx="4132048" cy="39814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3D90E1-6176-4163-963C-9960A5C3BF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DB1B36E-AB95-402F-B9EC-BF1D60FF19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34C8A78-E1BF-4362-ABFB-B598170D1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6BB44-B06E-49D2-AAD8-D33F9BB6E8D9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EF03EAF-B27F-45CC-BE53-A2B267578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461A57A-5989-4995-BB20-83898EB44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87871-9CBA-44BA-BA5B-3D8CD990DD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1224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9515CF2-FF48-49E5-8926-A52D4A6A9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9A82E01-3074-4D3E-B731-815D54E949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2DD939F-2850-4D0D-8B44-44565E0E4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6BB44-B06E-49D2-AAD8-D33F9BB6E8D9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7390D09-CC0F-42B9-8E4A-8C69682C3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C12A354-FDAF-4A09-BEF3-EF51D1BD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87871-9CBA-44BA-BA5B-3D8CD990DD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441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A35C047-0396-40B2-AE82-D2555732E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C16DEB5-DFF1-4A62-AFB7-8E0D2B75FC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8D9CC9E-01C4-4F7F-AADE-0C6385376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6BB44-B06E-49D2-AAD8-D33F9BB6E8D9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DEEA591-1383-474A-BF56-66FADDF8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EBAED1D-E65D-46A9-92C5-435A60FD0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87871-9CBA-44BA-BA5B-3D8CD990DD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88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83DFA16-0ACE-495A-BC91-1C6F9DF20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163842E-9FE7-43C6-8002-00C4439E47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E66E81E-C5B5-4D01-BED5-CD9B891A35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151916E-6B99-4907-AB09-8F170488A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6BB44-B06E-49D2-AAD8-D33F9BB6E8D9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B88F71F-4572-42A1-9FA3-DDAD0042A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A06E187-350D-4EB5-9783-6102A7A71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87871-9CBA-44BA-BA5B-3D8CD990DD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2393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35F3ADA-3708-4758-9BB9-397A73E1E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0A880B5-3A66-4E62-9F95-193159590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10D509B-F969-4202-BB6C-153B47B790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E471B0C-67E5-43BF-91AE-8913080EB2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5D672EAE-BAE2-4A2F-8970-33E2E71E9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397724A-F123-4EB4-B94F-E43811B1D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6BB44-B06E-49D2-AAD8-D33F9BB6E8D9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BA6E1E1B-3868-4D5D-937A-350918C1C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4A005AC-AF0A-4839-A83B-59421A88C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87871-9CBA-44BA-BA5B-3D8CD990DD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871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8AE2B8-71F4-4169-9F01-A9B490666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09EE211-EC2F-43AB-96F5-98B151E2A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6BB44-B06E-49D2-AAD8-D33F9BB6E8D9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7BAFA05-938A-43F3-B4CE-B2D33F457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A9C55AC-135C-491E-B3C9-A8A06EDE4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87871-9CBA-44BA-BA5B-3D8CD990DD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3985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3A4CE19-52A7-4098-86BC-C8CBFB798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6BB44-B06E-49D2-AAD8-D33F9BB6E8D9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74E68DD-1698-4D6E-8B18-2E766A0DA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3E73EBD-6BB2-4051-9BA6-61C3E68FB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87871-9CBA-44BA-BA5B-3D8CD990DD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64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09FC843-2414-439E-B0A4-0F13D0FFF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F6CE219-D01E-48EB-ACB7-EFF31BB52E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1C9D150-467D-4662-8B74-DC0C891829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8454F7D-A5DB-45C9-8F66-03F47D61F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6BB44-B06E-49D2-AAD8-D33F9BB6E8D9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3D62FE3-8920-4A4C-A41C-A3CBD4761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2ED7DBE-0AD6-45F8-9C5D-57EC073B1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87871-9CBA-44BA-BA5B-3D8CD990DD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472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E674188-CE93-4021-997B-F62F16A14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B6C93BD4-90B3-49D9-AC4A-9D949BD658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915136E-5488-4C95-887D-042626FF92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55DCB77-8478-4986-98E0-E13CB31C7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6BB44-B06E-49D2-AAD8-D33F9BB6E8D9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0BE1A82-F521-46EF-8B54-0B9A9447F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EF17A90-8100-4D5A-A6E3-E919F9B3C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87871-9CBA-44BA-BA5B-3D8CD990DD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0194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F0DD26-399E-4CEB-8888-E15D75322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4B637CA-C6D2-4BC9-AA75-06F58439E9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0997E1B-3095-4DE1-8559-B27B1D0A9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6BB44-B06E-49D2-AAD8-D33F9BB6E8D9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931E999-082E-491F-B49C-67430DE84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DCCC97B-FB05-4866-A838-8A9C7CA37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87871-9CBA-44BA-BA5B-3D8CD990DD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457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CE09F10-3B7A-4E88-896A-005033DB4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129B2C6-966C-46F6-9203-A3027CF987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C2FB503-05A1-4553-88D6-692B15620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6BB44-B06E-49D2-AAD8-D33F9BB6E8D9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7063518-2C0E-4AA2-A029-DCB0EA981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ED3D271-F343-4556-AE98-25ADA0D3B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87871-9CBA-44BA-BA5B-3D8CD990DD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2049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F051FC3-E7F1-43EF-A442-4DDAF3F7A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7F0A962-1857-42C1-8590-F020E5723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B67E97B-CA94-43CA-9632-8108095241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6BB44-B06E-49D2-AAD8-D33F9BB6E8D9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9758F71-97BA-4109-8B64-A064500C8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3467EBB-99A2-4ECC-9F17-4B562BBB78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487871-9CBA-44BA-BA5B-3D8CD990DD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1291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grocer.co.uk/people/executive-compensation/tesco-ceo-dave-lewis-pay-up-175-to-49m/566876.article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A02681-0C8D-4AC3-BFF1-FC050B62CD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688682"/>
          </a:xfrm>
        </p:spPr>
        <p:txBody>
          <a:bodyPr>
            <a:normAutofit fontScale="90000"/>
          </a:bodyPr>
          <a:lstStyle/>
          <a:p>
            <a:endParaRPr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B89423D-424E-47AC-BC63-66D21801A4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24614" y="5593918"/>
            <a:ext cx="9043386" cy="1264082"/>
          </a:xfrm>
        </p:spPr>
        <p:txBody>
          <a:bodyPr/>
          <a:lstStyle/>
          <a:p>
            <a:r>
              <a:rPr lang="en-US" altLang="zh-CN" dirty="0">
                <a:latin typeface="Kino MT" charset="0"/>
                <a:ea typeface="Kino MT" charset="0"/>
                <a:cs typeface="Kino MT" charset="0"/>
              </a:rPr>
              <a:t>Name</a:t>
            </a:r>
            <a:r>
              <a:rPr lang="zh-CN" altLang="en-US" dirty="0">
                <a:latin typeface="Kino MT" charset="0"/>
                <a:ea typeface="Kino MT" charset="0"/>
                <a:cs typeface="Kino MT" charset="0"/>
              </a:rPr>
              <a:t>：</a:t>
            </a:r>
            <a:r>
              <a:rPr lang="en-US" altLang="zh-CN" dirty="0" err="1">
                <a:latin typeface="Kino MT" charset="0"/>
                <a:ea typeface="Kino MT" charset="0"/>
                <a:cs typeface="Kino MT" charset="0"/>
              </a:rPr>
              <a:t>Shuoyan</a:t>
            </a:r>
            <a:r>
              <a:rPr lang="en-US" altLang="zh-CN" dirty="0">
                <a:latin typeface="Kino MT" charset="0"/>
                <a:ea typeface="Kino MT" charset="0"/>
                <a:cs typeface="Kino MT" charset="0"/>
              </a:rPr>
              <a:t> Hai</a:t>
            </a:r>
          </a:p>
          <a:p>
            <a:r>
              <a:rPr lang="en-US" altLang="zh-CN" dirty="0">
                <a:latin typeface="Kino MT" charset="0"/>
                <a:ea typeface="Kino MT" charset="0"/>
                <a:cs typeface="Kino MT" charset="0"/>
              </a:rPr>
              <a:t>Student number</a:t>
            </a:r>
            <a:r>
              <a:rPr lang="zh-CN" altLang="en-US" dirty="0">
                <a:latin typeface="Kino MT" charset="0"/>
                <a:ea typeface="Kino MT" charset="0"/>
                <a:cs typeface="Kino MT" charset="0"/>
              </a:rPr>
              <a:t>：</a:t>
            </a:r>
            <a:r>
              <a:rPr lang="en-US" altLang="zh-CN" dirty="0">
                <a:latin typeface="Kino MT" charset="0"/>
                <a:ea typeface="Kino MT" charset="0"/>
                <a:cs typeface="Kino MT" charset="0"/>
              </a:rPr>
              <a:t>1900931</a:t>
            </a:r>
            <a:endParaRPr lang="zh-CN" altLang="en-US" dirty="0">
              <a:latin typeface="Kino MT" charset="0"/>
              <a:ea typeface="Kino MT" charset="0"/>
              <a:cs typeface="Kino MT" charset="0"/>
            </a:endParaRPr>
          </a:p>
        </p:txBody>
      </p:sp>
      <p:pic>
        <p:nvPicPr>
          <p:cNvPr id="2052" name="Picture 4" descr=" Tesco is axing around 8,000 items to prevent &quot;duplication&quot;">
            <a:extLst>
              <a:ext uri="{FF2B5EF4-FFF2-40B4-BE49-F238E27FC236}">
                <a16:creationId xmlns:a16="http://schemas.microsoft.com/office/drawing/2014/main" id="{F759DABD-52BA-4F13-AF72-BE8D2856D9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64" y="150920"/>
            <a:ext cx="9721049" cy="5442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87232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52B7435-CC4C-4413-9592-2B3BE9089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FF0000"/>
                </a:solidFill>
                <a:latin typeface="Athelas" charset="0"/>
                <a:ea typeface="Athelas" charset="0"/>
                <a:cs typeface="Athelas" charset="0"/>
              </a:rPr>
              <a:t>Business</a:t>
            </a:r>
            <a:r>
              <a:rPr lang="zh-CN" altLang="en-US" dirty="0">
                <a:solidFill>
                  <a:srgbClr val="FF0000"/>
                </a:solidFill>
                <a:latin typeface="Athelas" charset="0"/>
                <a:ea typeface="Athelas" charset="0"/>
                <a:cs typeface="Athelas" charset="0"/>
              </a:rPr>
              <a:t> </a:t>
            </a:r>
            <a:r>
              <a:rPr lang="en-US" altLang="zh-CN" dirty="0">
                <a:solidFill>
                  <a:srgbClr val="FF0000"/>
                </a:solidFill>
                <a:latin typeface="Athelas" charset="0"/>
                <a:ea typeface="Athelas" charset="0"/>
                <a:cs typeface="Athelas" charset="0"/>
              </a:rPr>
              <a:t>case</a:t>
            </a:r>
            <a:endParaRPr lang="zh-CN" altLang="en-US" dirty="0">
              <a:solidFill>
                <a:srgbClr val="FF0000"/>
              </a:solidFill>
              <a:latin typeface="Athelas" charset="0"/>
              <a:ea typeface="Athelas" charset="0"/>
              <a:cs typeface="Athelas" charset="0"/>
            </a:endParaRPr>
          </a:p>
        </p:txBody>
      </p:sp>
      <p:sp>
        <p:nvSpPr>
          <p:cNvPr id="3" name="爆炸形 2 2"/>
          <p:cNvSpPr/>
          <p:nvPr/>
        </p:nvSpPr>
        <p:spPr>
          <a:xfrm>
            <a:off x="249382" y="273132"/>
            <a:ext cx="676893" cy="688769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C8AC9735-A37A-4B90-BE3A-91E0BBF52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2572"/>
            <a:ext cx="10515600" cy="4784391"/>
          </a:xfrm>
        </p:spPr>
        <p:txBody>
          <a:bodyPr/>
          <a:lstStyle/>
          <a:p>
            <a:pPr marL="0" indent="0" algn="ctr">
              <a:buNone/>
            </a:pPr>
            <a:r>
              <a:rPr lang="en-US" altLang="zh-CN" b="1" i="1" dirty="0" err="1"/>
              <a:t>Marketingweek</a:t>
            </a:r>
            <a:endParaRPr lang="en-US" altLang="zh-CN" b="1" i="1" dirty="0"/>
          </a:p>
          <a:p>
            <a:pPr marL="0" indent="0">
              <a:buNone/>
            </a:pP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‘Brutal objectivity’: Tesco’s CEO on how he reversed the brand’s fortunes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Week Reporters” on 4th Dec 2019</a:t>
            </a:r>
            <a:r>
              <a:rPr lang="zh-CN" alt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endParaRPr lang="en-US" altLang="zh-CN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dirty="0"/>
              <a:t>As Tesco CEO Dave Lewis prepares to depart, he offers an inside look at the brand strategy behind the supermarket’s turnaround.</a:t>
            </a:r>
          </a:p>
          <a:p>
            <a:pPr marL="0" indent="0">
              <a:buNone/>
            </a:pPr>
            <a:endParaRPr lang="zh-CN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D369E0AD-D9CF-4153-A2EE-1B25CFC9A6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420" y="3833769"/>
            <a:ext cx="3343818" cy="1976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25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b="1" dirty="0">
                <a:solidFill>
                  <a:srgbClr val="7030A0"/>
                </a:solidFill>
                <a:latin typeface="STLiti" charset="-122"/>
                <a:ea typeface="STLiti" charset="-122"/>
                <a:cs typeface="STLiti" charset="-122"/>
              </a:rPr>
              <a:t>    </a:t>
            </a:r>
            <a:r>
              <a:rPr kumimoji="1" lang="en-US" altLang="zh-CN" sz="6000" b="1" dirty="0">
                <a:solidFill>
                  <a:srgbClr val="7030A0"/>
                </a:solidFill>
                <a:latin typeface="STLiti" charset="-122"/>
                <a:ea typeface="STLiti" charset="-122"/>
                <a:cs typeface="STLiti" charset="-122"/>
              </a:rPr>
              <a:t>Project</a:t>
            </a:r>
            <a:r>
              <a:rPr kumimoji="1" lang="zh-CN" altLang="en-US" sz="6000" b="1" dirty="0">
                <a:solidFill>
                  <a:srgbClr val="7030A0"/>
                </a:solidFill>
                <a:latin typeface="STLiti" charset="-122"/>
                <a:ea typeface="STLiti" charset="-122"/>
                <a:cs typeface="STLiti" charset="-122"/>
              </a:rPr>
              <a:t> </a:t>
            </a:r>
            <a:r>
              <a:rPr kumimoji="1" lang="en-US" altLang="zh-CN" sz="6000" b="1" dirty="0">
                <a:solidFill>
                  <a:srgbClr val="7030A0"/>
                </a:solidFill>
                <a:latin typeface="STLiti" charset="-122"/>
                <a:ea typeface="STLiti" charset="-122"/>
                <a:cs typeface="STLiti" charset="-122"/>
              </a:rPr>
              <a:t>justification</a:t>
            </a:r>
            <a:r>
              <a:rPr kumimoji="1" lang="zh-CN" altLang="en-US" sz="6000" b="1" dirty="0">
                <a:solidFill>
                  <a:srgbClr val="7030A0"/>
                </a:solidFill>
                <a:latin typeface="STLiti" charset="-122"/>
                <a:ea typeface="STLiti" charset="-122"/>
                <a:cs typeface="STLiti" charset="-122"/>
              </a:rPr>
              <a:t> </a:t>
            </a:r>
          </a:p>
        </p:txBody>
      </p:sp>
      <p:graphicFrame>
        <p:nvGraphicFramePr>
          <p:cNvPr id="8" name="内容占位符 7">
            <a:extLst>
              <a:ext uri="{FF2B5EF4-FFF2-40B4-BE49-F238E27FC236}">
                <a16:creationId xmlns:a16="http://schemas.microsoft.com/office/drawing/2014/main" id="{3A551AAC-45EB-4AB8-8C0B-8832C9333D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656502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爆炸形 1 4"/>
          <p:cNvSpPr/>
          <p:nvPr/>
        </p:nvSpPr>
        <p:spPr>
          <a:xfrm>
            <a:off x="166254" y="365125"/>
            <a:ext cx="1009403" cy="1113106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6466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0902F61-30BD-4463-BD5C-A014BB3791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85570"/>
          </a:xfrm>
        </p:spPr>
        <p:txBody>
          <a:bodyPr/>
          <a:lstStyle/>
          <a:p>
            <a:r>
              <a:rPr kumimoji="1" lang="en-US" altLang="zh-CN" b="1" dirty="0">
                <a:solidFill>
                  <a:srgbClr val="7030A0"/>
                </a:solidFill>
                <a:latin typeface="STLiti" charset="-122"/>
                <a:ea typeface="STLiti" charset="-122"/>
                <a:cs typeface="STLiti" charset="-122"/>
              </a:rPr>
              <a:t>Project</a:t>
            </a:r>
            <a:r>
              <a:rPr kumimoji="1" lang="zh-CN" altLang="en-US" b="1" dirty="0">
                <a:solidFill>
                  <a:srgbClr val="7030A0"/>
                </a:solidFill>
                <a:latin typeface="STLiti" charset="-122"/>
                <a:ea typeface="STLiti" charset="-122"/>
                <a:cs typeface="STLiti" charset="-122"/>
              </a:rPr>
              <a:t> </a:t>
            </a:r>
            <a:r>
              <a:rPr kumimoji="1" lang="en-US" altLang="zh-CN" b="1" dirty="0">
                <a:solidFill>
                  <a:srgbClr val="7030A0"/>
                </a:solidFill>
                <a:latin typeface="STLiti" charset="-122"/>
                <a:ea typeface="STLiti" charset="-122"/>
                <a:cs typeface="STLiti" charset="-122"/>
              </a:rPr>
              <a:t>justification</a:t>
            </a:r>
            <a:endParaRPr lang="zh-CN" altLang="en-US" dirty="0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CA4BFD22-D4E1-41E6-BE83-0FE67A96F950}"/>
              </a:ext>
            </a:extLst>
          </p:cNvPr>
          <p:cNvGrpSpPr/>
          <p:nvPr/>
        </p:nvGrpSpPr>
        <p:grpSpPr>
          <a:xfrm>
            <a:off x="928319" y="2379845"/>
            <a:ext cx="10496867" cy="3773696"/>
            <a:chOff x="1057439" y="2379845"/>
            <a:chExt cx="8779639" cy="3773696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id="{5CF3C111-8D5D-489E-9269-3F18B101F8B7}"/>
                </a:ext>
              </a:extLst>
            </p:cNvPr>
            <p:cNvSpPr/>
            <p:nvPr/>
          </p:nvSpPr>
          <p:spPr>
            <a:xfrm>
              <a:off x="2797326" y="2379845"/>
              <a:ext cx="2220114" cy="1236760"/>
            </a:xfrm>
            <a:custGeom>
              <a:avLst/>
              <a:gdLst>
                <a:gd name="connsiteX0" fmla="*/ 0 w 2473523"/>
                <a:gd name="connsiteY0" fmla="*/ 123676 h 1236761"/>
                <a:gd name="connsiteX1" fmla="*/ 123676 w 2473523"/>
                <a:gd name="connsiteY1" fmla="*/ 0 h 1236761"/>
                <a:gd name="connsiteX2" fmla="*/ 2349847 w 2473523"/>
                <a:gd name="connsiteY2" fmla="*/ 0 h 1236761"/>
                <a:gd name="connsiteX3" fmla="*/ 2473523 w 2473523"/>
                <a:gd name="connsiteY3" fmla="*/ 123676 h 1236761"/>
                <a:gd name="connsiteX4" fmla="*/ 2473523 w 2473523"/>
                <a:gd name="connsiteY4" fmla="*/ 1113085 h 1236761"/>
                <a:gd name="connsiteX5" fmla="*/ 2349847 w 2473523"/>
                <a:gd name="connsiteY5" fmla="*/ 1236761 h 1236761"/>
                <a:gd name="connsiteX6" fmla="*/ 123676 w 2473523"/>
                <a:gd name="connsiteY6" fmla="*/ 1236761 h 1236761"/>
                <a:gd name="connsiteX7" fmla="*/ 0 w 2473523"/>
                <a:gd name="connsiteY7" fmla="*/ 1113085 h 1236761"/>
                <a:gd name="connsiteX8" fmla="*/ 0 w 2473523"/>
                <a:gd name="connsiteY8" fmla="*/ 123676 h 1236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73523" h="1236761">
                  <a:moveTo>
                    <a:pt x="0" y="123676"/>
                  </a:moveTo>
                  <a:cubicBezTo>
                    <a:pt x="0" y="55372"/>
                    <a:pt x="55372" y="0"/>
                    <a:pt x="123676" y="0"/>
                  </a:cubicBezTo>
                  <a:lnTo>
                    <a:pt x="2349847" y="0"/>
                  </a:lnTo>
                  <a:cubicBezTo>
                    <a:pt x="2418151" y="0"/>
                    <a:pt x="2473523" y="55372"/>
                    <a:pt x="2473523" y="123676"/>
                  </a:cubicBezTo>
                  <a:lnTo>
                    <a:pt x="2473523" y="1113085"/>
                  </a:lnTo>
                  <a:cubicBezTo>
                    <a:pt x="2473523" y="1181389"/>
                    <a:pt x="2418151" y="1236761"/>
                    <a:pt x="2349847" y="1236761"/>
                  </a:cubicBezTo>
                  <a:lnTo>
                    <a:pt x="123676" y="1236761"/>
                  </a:lnTo>
                  <a:cubicBezTo>
                    <a:pt x="55372" y="1236761"/>
                    <a:pt x="0" y="1181389"/>
                    <a:pt x="0" y="1113085"/>
                  </a:cubicBezTo>
                  <a:lnTo>
                    <a:pt x="0" y="12367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893" tIns="54003" rIns="62893" bIns="54003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1" lang="en-US" sz="28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Research</a:t>
              </a:r>
              <a:r>
                <a:rPr kumimoji="1" lang="zh-CN" sz="28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1" lang="en-US" sz="28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question</a:t>
              </a:r>
              <a:endParaRPr lang="zh-CN" sz="28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任意多边形: 形状 6">
              <a:extLst>
                <a:ext uri="{FF2B5EF4-FFF2-40B4-BE49-F238E27FC236}">
                  <a16:creationId xmlns:a16="http://schemas.microsoft.com/office/drawing/2014/main" id="{2DF12C99-0ABE-40F4-BD69-916AAE794E14}"/>
                </a:ext>
              </a:extLst>
            </p:cNvPr>
            <p:cNvSpPr/>
            <p:nvPr/>
          </p:nvSpPr>
          <p:spPr>
            <a:xfrm>
              <a:off x="1057439" y="4824095"/>
              <a:ext cx="2473523" cy="1236760"/>
            </a:xfrm>
            <a:custGeom>
              <a:avLst/>
              <a:gdLst>
                <a:gd name="connsiteX0" fmla="*/ 0 w 2473523"/>
                <a:gd name="connsiteY0" fmla="*/ 123676 h 1236761"/>
                <a:gd name="connsiteX1" fmla="*/ 123676 w 2473523"/>
                <a:gd name="connsiteY1" fmla="*/ 0 h 1236761"/>
                <a:gd name="connsiteX2" fmla="*/ 2349847 w 2473523"/>
                <a:gd name="connsiteY2" fmla="*/ 0 h 1236761"/>
                <a:gd name="connsiteX3" fmla="*/ 2473523 w 2473523"/>
                <a:gd name="connsiteY3" fmla="*/ 123676 h 1236761"/>
                <a:gd name="connsiteX4" fmla="*/ 2473523 w 2473523"/>
                <a:gd name="connsiteY4" fmla="*/ 1113085 h 1236761"/>
                <a:gd name="connsiteX5" fmla="*/ 2349847 w 2473523"/>
                <a:gd name="connsiteY5" fmla="*/ 1236761 h 1236761"/>
                <a:gd name="connsiteX6" fmla="*/ 123676 w 2473523"/>
                <a:gd name="connsiteY6" fmla="*/ 1236761 h 1236761"/>
                <a:gd name="connsiteX7" fmla="*/ 0 w 2473523"/>
                <a:gd name="connsiteY7" fmla="*/ 1113085 h 1236761"/>
                <a:gd name="connsiteX8" fmla="*/ 0 w 2473523"/>
                <a:gd name="connsiteY8" fmla="*/ 123676 h 1236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73523" h="1236761">
                  <a:moveTo>
                    <a:pt x="0" y="123676"/>
                  </a:moveTo>
                  <a:cubicBezTo>
                    <a:pt x="0" y="55372"/>
                    <a:pt x="55372" y="0"/>
                    <a:pt x="123676" y="0"/>
                  </a:cubicBezTo>
                  <a:lnTo>
                    <a:pt x="2349847" y="0"/>
                  </a:lnTo>
                  <a:cubicBezTo>
                    <a:pt x="2418151" y="0"/>
                    <a:pt x="2473523" y="55372"/>
                    <a:pt x="2473523" y="123676"/>
                  </a:cubicBezTo>
                  <a:lnTo>
                    <a:pt x="2473523" y="1113085"/>
                  </a:lnTo>
                  <a:cubicBezTo>
                    <a:pt x="2473523" y="1181389"/>
                    <a:pt x="2418151" y="1236761"/>
                    <a:pt x="2349847" y="1236761"/>
                  </a:cubicBezTo>
                  <a:lnTo>
                    <a:pt x="123676" y="1236761"/>
                  </a:lnTo>
                  <a:cubicBezTo>
                    <a:pt x="55372" y="1236761"/>
                    <a:pt x="0" y="1181389"/>
                    <a:pt x="0" y="1113085"/>
                  </a:cubicBezTo>
                  <a:lnTo>
                    <a:pt x="0" y="12367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893" tIns="54003" rIns="62893" bIns="54003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1" lang="en-US" sz="1400" kern="1200" dirty="0"/>
                <a:t>To analyze the marketing strategy developed by CEO Dave Lewis for the Tesco company and its impact on the Tesco market position. </a:t>
              </a:r>
              <a:endParaRPr lang="zh-CN" sz="1400" kern="1200" dirty="0"/>
            </a:p>
          </p:txBody>
        </p:sp>
        <p:sp>
          <p:nvSpPr>
            <p:cNvPr id="9" name="任意多边形: 形状 8">
              <a:extLst>
                <a:ext uri="{FF2B5EF4-FFF2-40B4-BE49-F238E27FC236}">
                  <a16:creationId xmlns:a16="http://schemas.microsoft.com/office/drawing/2014/main" id="{A35C5F46-A787-4724-B791-3B2173D3ECBC}"/>
                </a:ext>
              </a:extLst>
            </p:cNvPr>
            <p:cNvSpPr/>
            <p:nvPr/>
          </p:nvSpPr>
          <p:spPr>
            <a:xfrm>
              <a:off x="5379717" y="2379845"/>
              <a:ext cx="2220114" cy="1236761"/>
            </a:xfrm>
            <a:custGeom>
              <a:avLst/>
              <a:gdLst>
                <a:gd name="connsiteX0" fmla="*/ 0 w 1978818"/>
                <a:gd name="connsiteY0" fmla="*/ 123676 h 1236761"/>
                <a:gd name="connsiteX1" fmla="*/ 123676 w 1978818"/>
                <a:gd name="connsiteY1" fmla="*/ 0 h 1236761"/>
                <a:gd name="connsiteX2" fmla="*/ 1855142 w 1978818"/>
                <a:gd name="connsiteY2" fmla="*/ 0 h 1236761"/>
                <a:gd name="connsiteX3" fmla="*/ 1978818 w 1978818"/>
                <a:gd name="connsiteY3" fmla="*/ 123676 h 1236761"/>
                <a:gd name="connsiteX4" fmla="*/ 1978818 w 1978818"/>
                <a:gd name="connsiteY4" fmla="*/ 1113085 h 1236761"/>
                <a:gd name="connsiteX5" fmla="*/ 1855142 w 1978818"/>
                <a:gd name="connsiteY5" fmla="*/ 1236761 h 1236761"/>
                <a:gd name="connsiteX6" fmla="*/ 123676 w 1978818"/>
                <a:gd name="connsiteY6" fmla="*/ 1236761 h 1236761"/>
                <a:gd name="connsiteX7" fmla="*/ 0 w 1978818"/>
                <a:gd name="connsiteY7" fmla="*/ 1113085 h 1236761"/>
                <a:gd name="connsiteX8" fmla="*/ 0 w 1978818"/>
                <a:gd name="connsiteY8" fmla="*/ 123676 h 1236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78818" h="1236761">
                  <a:moveTo>
                    <a:pt x="0" y="123676"/>
                  </a:moveTo>
                  <a:cubicBezTo>
                    <a:pt x="0" y="55372"/>
                    <a:pt x="55372" y="0"/>
                    <a:pt x="123676" y="0"/>
                  </a:cubicBezTo>
                  <a:lnTo>
                    <a:pt x="1855142" y="0"/>
                  </a:lnTo>
                  <a:cubicBezTo>
                    <a:pt x="1923446" y="0"/>
                    <a:pt x="1978818" y="55372"/>
                    <a:pt x="1978818" y="123676"/>
                  </a:cubicBezTo>
                  <a:lnTo>
                    <a:pt x="1978818" y="1113085"/>
                  </a:lnTo>
                  <a:cubicBezTo>
                    <a:pt x="1978818" y="1181389"/>
                    <a:pt x="1923446" y="1236761"/>
                    <a:pt x="1855142" y="1236761"/>
                  </a:cubicBezTo>
                  <a:lnTo>
                    <a:pt x="123676" y="1236761"/>
                  </a:lnTo>
                  <a:cubicBezTo>
                    <a:pt x="55372" y="1236761"/>
                    <a:pt x="0" y="1181389"/>
                    <a:pt x="0" y="1113085"/>
                  </a:cubicBezTo>
                  <a:lnTo>
                    <a:pt x="0" y="123676"/>
                  </a:lnTo>
                  <a:close/>
                </a:path>
              </a:pathLst>
            </a:custGeom>
            <a:solidFill>
              <a:schemeClr val="accent1">
                <a:lumMod val="75000"/>
                <a:alpha val="90000"/>
              </a:schemeClr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0993" tIns="79403" rIns="100993" bIns="79403" numCol="1" spcCol="1270" anchor="ctr" anchorCtr="0">
              <a:noAutofit/>
            </a:bodyPr>
            <a:lstStyle/>
            <a:p>
              <a:pPr marL="0" lvl="0" indent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1" lang="en-US" sz="28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SWOT Analysis </a:t>
              </a:r>
              <a:endParaRPr lang="zh-CN" sz="28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id="{FF4D4E96-097E-4E0B-A5CE-F3B24ABA80A4}"/>
                </a:ext>
              </a:extLst>
            </p:cNvPr>
            <p:cNvSpPr/>
            <p:nvPr/>
          </p:nvSpPr>
          <p:spPr>
            <a:xfrm>
              <a:off x="6992525" y="4824094"/>
              <a:ext cx="2844553" cy="1329447"/>
            </a:xfrm>
            <a:custGeom>
              <a:avLst/>
              <a:gdLst>
                <a:gd name="connsiteX0" fmla="*/ 0 w 2473523"/>
                <a:gd name="connsiteY0" fmla="*/ 123676 h 1236761"/>
                <a:gd name="connsiteX1" fmla="*/ 123676 w 2473523"/>
                <a:gd name="connsiteY1" fmla="*/ 0 h 1236761"/>
                <a:gd name="connsiteX2" fmla="*/ 2349847 w 2473523"/>
                <a:gd name="connsiteY2" fmla="*/ 0 h 1236761"/>
                <a:gd name="connsiteX3" fmla="*/ 2473523 w 2473523"/>
                <a:gd name="connsiteY3" fmla="*/ 123676 h 1236761"/>
                <a:gd name="connsiteX4" fmla="*/ 2473523 w 2473523"/>
                <a:gd name="connsiteY4" fmla="*/ 1113085 h 1236761"/>
                <a:gd name="connsiteX5" fmla="*/ 2349847 w 2473523"/>
                <a:gd name="connsiteY5" fmla="*/ 1236761 h 1236761"/>
                <a:gd name="connsiteX6" fmla="*/ 123676 w 2473523"/>
                <a:gd name="connsiteY6" fmla="*/ 1236761 h 1236761"/>
                <a:gd name="connsiteX7" fmla="*/ 0 w 2473523"/>
                <a:gd name="connsiteY7" fmla="*/ 1113085 h 1236761"/>
                <a:gd name="connsiteX8" fmla="*/ 0 w 2473523"/>
                <a:gd name="connsiteY8" fmla="*/ 123676 h 1236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73523" h="1236761">
                  <a:moveTo>
                    <a:pt x="0" y="123676"/>
                  </a:moveTo>
                  <a:cubicBezTo>
                    <a:pt x="0" y="55372"/>
                    <a:pt x="55372" y="0"/>
                    <a:pt x="123676" y="0"/>
                  </a:cubicBezTo>
                  <a:lnTo>
                    <a:pt x="2349847" y="0"/>
                  </a:lnTo>
                  <a:cubicBezTo>
                    <a:pt x="2418151" y="0"/>
                    <a:pt x="2473523" y="55372"/>
                    <a:pt x="2473523" y="123676"/>
                  </a:cubicBezTo>
                  <a:lnTo>
                    <a:pt x="2473523" y="1113085"/>
                  </a:lnTo>
                  <a:cubicBezTo>
                    <a:pt x="2473523" y="1181389"/>
                    <a:pt x="2418151" y="1236761"/>
                    <a:pt x="2349847" y="1236761"/>
                  </a:cubicBezTo>
                  <a:lnTo>
                    <a:pt x="123676" y="1236761"/>
                  </a:lnTo>
                  <a:cubicBezTo>
                    <a:pt x="55372" y="1236761"/>
                    <a:pt x="0" y="1181389"/>
                    <a:pt x="0" y="1113085"/>
                  </a:cubicBezTo>
                  <a:lnTo>
                    <a:pt x="0" y="12367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893" tIns="54003" rIns="62893" bIns="54003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kumimoji="1" lang="en-US" sz="1400" kern="1200" dirty="0"/>
                <a:t>(1)</a:t>
              </a:r>
              <a:r>
                <a:rPr lang="en-US" sz="1400" kern="1200" dirty="0"/>
                <a:t> Strength  </a:t>
              </a:r>
              <a:r>
                <a:rPr lang="zh-CN" sz="1400" kern="1200" dirty="0"/>
                <a:t>（</a:t>
              </a:r>
              <a:r>
                <a:rPr lang="en-US" sz="1400" kern="1200" dirty="0"/>
                <a:t>2</a:t>
              </a:r>
              <a:r>
                <a:rPr lang="zh-CN" sz="1400" kern="1200" dirty="0"/>
                <a:t>）</a:t>
              </a:r>
              <a:r>
                <a:rPr lang="en-US" sz="1400" b="1" kern="1200" dirty="0"/>
                <a:t>Weakness </a:t>
              </a:r>
              <a:r>
                <a:rPr lang="zh-CN" sz="1400" b="1" kern="1200" dirty="0"/>
                <a:t> （</a:t>
              </a:r>
              <a:r>
                <a:rPr lang="en-US" sz="1400" b="1" kern="1200" dirty="0"/>
                <a:t>3</a:t>
              </a:r>
              <a:r>
                <a:rPr lang="zh-CN" sz="1400" b="1" kern="1200" dirty="0"/>
                <a:t>）</a:t>
              </a:r>
              <a:r>
                <a:rPr lang="en-US" sz="1400" b="1" kern="1200" dirty="0"/>
                <a:t>Opportunities </a:t>
              </a:r>
              <a:r>
                <a:rPr lang="zh-CN" sz="1400" b="1" kern="1200" dirty="0"/>
                <a:t>（</a:t>
              </a:r>
              <a:r>
                <a:rPr lang="en-US" sz="1400" b="1" kern="1200" dirty="0"/>
                <a:t>4</a:t>
              </a:r>
              <a:r>
                <a:rPr lang="zh-CN" sz="1400" b="1" kern="1200" dirty="0"/>
                <a:t>）</a:t>
              </a:r>
              <a:r>
                <a:rPr lang="en-US" altLang="zh-CN" dirty="0"/>
                <a:t> </a:t>
              </a:r>
              <a:r>
                <a:rPr lang="en-US" altLang="zh-CN" sz="1400" dirty="0"/>
                <a:t>Threats</a:t>
              </a:r>
              <a:endParaRPr lang="zh-CN" sz="1400" kern="1200" dirty="0"/>
            </a:p>
          </p:txBody>
        </p:sp>
      </p:grpSp>
      <p:cxnSp>
        <p:nvCxnSpPr>
          <p:cNvPr id="18" name="直接箭头连接符 17">
            <a:extLst>
              <a:ext uri="{FF2B5EF4-FFF2-40B4-BE49-F238E27FC236}">
                <a16:creationId xmlns:a16="http://schemas.microsoft.com/office/drawing/2014/main" id="{53CF1F29-1C6D-42F0-B43E-5891D3B68259}"/>
              </a:ext>
            </a:extLst>
          </p:cNvPr>
          <p:cNvCxnSpPr/>
          <p:nvPr/>
        </p:nvCxnSpPr>
        <p:spPr>
          <a:xfrm flipH="1">
            <a:off x="2406981" y="3686476"/>
            <a:ext cx="1847385" cy="10635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>
            <a:extLst>
              <a:ext uri="{FF2B5EF4-FFF2-40B4-BE49-F238E27FC236}">
                <a16:creationId xmlns:a16="http://schemas.microsoft.com/office/drawing/2014/main" id="{7CB9EAB5-744E-48F0-B70A-6555636E1ABB}"/>
              </a:ext>
            </a:extLst>
          </p:cNvPr>
          <p:cNvCxnSpPr/>
          <p:nvPr/>
        </p:nvCxnSpPr>
        <p:spPr>
          <a:xfrm>
            <a:off x="7315200" y="3686476"/>
            <a:ext cx="2409524" cy="9522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爆炸形 1 4">
            <a:extLst>
              <a:ext uri="{FF2B5EF4-FFF2-40B4-BE49-F238E27FC236}">
                <a16:creationId xmlns:a16="http://schemas.microsoft.com/office/drawing/2014/main" id="{31C49EF0-8068-40EF-B7A9-5AB4BCB42C42}"/>
              </a:ext>
            </a:extLst>
          </p:cNvPr>
          <p:cNvSpPr/>
          <p:nvPr/>
        </p:nvSpPr>
        <p:spPr>
          <a:xfrm>
            <a:off x="514597" y="1058595"/>
            <a:ext cx="1009403" cy="1113106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879766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kumimoji="1" lang="en-US" altLang="zh-CN" sz="3600" b="1" i="1" dirty="0">
                <a:latin typeface="Times New Roman" panose="02020603050405020304" pitchFamily="18" charset="0"/>
                <a:ea typeface="Copperplate Gothic Bold" charset="0"/>
                <a:cs typeface="Times New Roman" panose="02020603050405020304" pitchFamily="18" charset="0"/>
              </a:rPr>
              <a:t>Project</a:t>
            </a:r>
            <a:r>
              <a:rPr kumimoji="1" lang="zh-CN" altLang="en-US" sz="3600" b="1" i="1" dirty="0">
                <a:latin typeface="Times New Roman" panose="02020603050405020304" pitchFamily="18" charset="0"/>
                <a:ea typeface="Copperplate Gothic Bold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 b="1" i="1" dirty="0">
                <a:latin typeface="Times New Roman" panose="02020603050405020304" pitchFamily="18" charset="0"/>
                <a:ea typeface="Copperplate Gothic Bold" charset="0"/>
                <a:cs typeface="Times New Roman" panose="02020603050405020304" pitchFamily="18" charset="0"/>
              </a:rPr>
              <a:t>plan</a:t>
            </a:r>
            <a:br>
              <a:rPr kumimoji="1" lang="en-US" altLang="zh-CN" sz="3600" b="1" i="1" dirty="0">
                <a:latin typeface="Times New Roman" panose="02020603050405020304" pitchFamily="18" charset="0"/>
                <a:ea typeface="Copperplate Gothic Bold" charset="0"/>
                <a:cs typeface="Times New Roman" panose="02020603050405020304" pitchFamily="18" charset="0"/>
              </a:rPr>
            </a:br>
            <a:r>
              <a:rPr kumimoji="1" lang="en-US" altLang="zh-CN" sz="3600" b="1" i="1" dirty="0">
                <a:latin typeface="Times New Roman" panose="02020603050405020304" pitchFamily="18" charset="0"/>
                <a:ea typeface="Copperplate Gothic Bold" charset="0"/>
                <a:cs typeface="Times New Roman" panose="02020603050405020304" pitchFamily="18" charset="0"/>
              </a:rPr>
              <a:t>(Gantt Chart)</a:t>
            </a:r>
            <a:endParaRPr kumimoji="1" lang="zh-CN" altLang="en-US" sz="3600" b="1" i="1" dirty="0">
              <a:latin typeface="Times New Roman" panose="02020603050405020304" pitchFamily="18" charset="0"/>
              <a:ea typeface="Copperplate Gothic Bold" charset="0"/>
              <a:cs typeface="Times New Roman" panose="02020603050405020304" pitchFamily="18" charset="0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-3913953" y="43934"/>
            <a:ext cx="2090770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	</a:t>
            </a:r>
          </a:p>
        </p:txBody>
      </p:sp>
      <p:pic>
        <p:nvPicPr>
          <p:cNvPr id="6" name="内容占位符 5">
            <a:extLst>
              <a:ext uri="{FF2B5EF4-FFF2-40B4-BE49-F238E27FC236}">
                <a16:creationId xmlns:a16="http://schemas.microsoft.com/office/drawing/2014/main" id="{566A35FD-8CEB-4AE2-99BF-BB88CC408C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07419"/>
            <a:ext cx="12192000" cy="525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229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FFB8E97-749E-4562-8CAF-8815715038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43950"/>
            <a:ext cx="9144000" cy="662730"/>
          </a:xfrm>
        </p:spPr>
        <p:txBody>
          <a:bodyPr>
            <a:normAutofit fontScale="90000"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Reference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3486A24-D9D4-40E3-995A-1AFEFDB48C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191237"/>
            <a:ext cx="9144000" cy="4955563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zh-CN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（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zh-CN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）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Curry, L. A., </a:t>
            </a:r>
            <a:r>
              <a:rPr lang="en-US" altLang="zh-CN" sz="2900" dirty="0" err="1">
                <a:latin typeface="Arial" panose="020B0604020202020204" pitchFamily="34" charset="0"/>
                <a:cs typeface="Arial" panose="020B0604020202020204" pitchFamily="34" charset="0"/>
              </a:rPr>
              <a:t>Nembhard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, I. M. &amp; Bradley, E. H., 2009. Qualitative and Mixed Methods Provide Unique Contributions to Outcomes Research. Circulation, , 119(10), pp. 1442-1452.</a:t>
            </a:r>
            <a:endParaRPr lang="zh-CN" altLang="zh-CN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zh-CN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（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zh-CN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）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Das, G. (2014) ‘Linkages of retailer awareness, retailer association, retailer perceived quality and retailer loyalty with purchase intention: A study of Indian food retail brands’, Journal of Retailing and Consumer Services. Elsevier, 21(3), pp. 284–292. </a:t>
            </a:r>
            <a:r>
              <a:rPr lang="en-US" altLang="zh-CN" sz="2900" dirty="0" err="1">
                <a:latin typeface="Arial" panose="020B0604020202020204" pitchFamily="34" charset="0"/>
                <a:cs typeface="Arial" panose="020B0604020202020204" pitchFamily="34" charset="0"/>
              </a:rPr>
              <a:t>doi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: 10.1016/j.jretconser.2014.02.005.</a:t>
            </a:r>
            <a:endParaRPr lang="zh-CN" altLang="zh-CN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zh-CN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（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zh-CN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）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n-US" altLang="zh-CN" sz="2900" dirty="0" err="1">
                <a:latin typeface="Arial" panose="020B0604020202020204" pitchFamily="34" charset="0"/>
                <a:cs typeface="Arial" panose="020B0604020202020204" pitchFamily="34" charset="0"/>
              </a:rPr>
              <a:t>Pelsmacker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, P., van Tilburg, S. and </a:t>
            </a:r>
            <a:r>
              <a:rPr lang="en-US" altLang="zh-CN" sz="2900" dirty="0" err="1">
                <a:latin typeface="Arial" panose="020B0604020202020204" pitchFamily="34" charset="0"/>
                <a:cs typeface="Arial" panose="020B0604020202020204" pitchFamily="34" charset="0"/>
              </a:rPr>
              <a:t>Holthof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, C. (2018) ‘Digital marketing strategies, online reviews and hotel performance’, International Journal of Hospitality Management. Elsevier, 72(July 2017), pp. 47–55. </a:t>
            </a:r>
            <a:r>
              <a:rPr lang="en-US" altLang="zh-CN" sz="2900" dirty="0" err="1">
                <a:latin typeface="Arial" panose="020B0604020202020204" pitchFamily="34" charset="0"/>
                <a:cs typeface="Arial" panose="020B0604020202020204" pitchFamily="34" charset="0"/>
              </a:rPr>
              <a:t>doi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: 10.1016/j.ijhm.2018.01.003.</a:t>
            </a:r>
            <a:endParaRPr lang="zh-CN" altLang="zh-CN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zh-CN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（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zh-CN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）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Harrison, A., </a:t>
            </a:r>
            <a:r>
              <a:rPr lang="en-US" altLang="zh-CN" sz="2900" dirty="0" err="1">
                <a:latin typeface="Arial" panose="020B0604020202020204" pitchFamily="34" charset="0"/>
                <a:cs typeface="Arial" panose="020B0604020202020204" pitchFamily="34" charset="0"/>
              </a:rPr>
              <a:t>Mennecke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, B. and Peters, A. (2014) ‘Marketing avatars revisited : A commentary on facial recognition and embodied representations in consumer profiling’, Business Horizons. ‘Kelley School of Business, Indiana University’, 57(1), pp. 21–26. </a:t>
            </a:r>
            <a:r>
              <a:rPr lang="en-US" altLang="zh-CN" sz="2900" dirty="0" err="1">
                <a:latin typeface="Arial" panose="020B0604020202020204" pitchFamily="34" charset="0"/>
                <a:cs typeface="Arial" panose="020B0604020202020204" pitchFamily="34" charset="0"/>
              </a:rPr>
              <a:t>doi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: 10.1016/j.bushor.2013.08.006.</a:t>
            </a:r>
            <a:endParaRPr lang="zh-CN" altLang="zh-CN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zh-CN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（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zh-CN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）</a:t>
            </a:r>
            <a:r>
              <a:rPr lang="en-US" altLang="zh-CN" sz="2900" dirty="0" err="1">
                <a:latin typeface="Arial" panose="020B0604020202020204" pitchFamily="34" charset="0"/>
                <a:cs typeface="Arial" panose="020B0604020202020204" pitchFamily="34" charset="0"/>
              </a:rPr>
              <a:t>Mattinson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, A., 2019. Tesco CEO Dave Lewis' pay up 17.5% to £4.9m. [Online] Available at: </a:t>
            </a:r>
            <a:r>
              <a:rPr lang="en-US" altLang="zh-CN" sz="29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https://www.thegrocer.co.uk/people/executive-compensation/tesco-ceo-dave-lewis-pay-up-175-to-49m/566876.article</a:t>
            </a:r>
            <a:r>
              <a:rPr lang="en-US" altLang="zh-CN" sz="2900" dirty="0">
                <a:latin typeface="Arial" panose="020B0604020202020204" pitchFamily="34" charset="0"/>
                <a:cs typeface="Arial" panose="020B0604020202020204" pitchFamily="34" charset="0"/>
              </a:rPr>
              <a:t>  [Accessed 24 2 2020].</a:t>
            </a:r>
            <a:endParaRPr lang="zh-CN" altLang="en-US" sz="2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96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525</Words>
  <Application>Microsoft Office PowerPoint</Application>
  <PresentationFormat>宽屏</PresentationFormat>
  <Paragraphs>26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Athelas</vt:lpstr>
      <vt:lpstr>Kino MT</vt:lpstr>
      <vt:lpstr>等线</vt:lpstr>
      <vt:lpstr>等线 Light</vt:lpstr>
      <vt:lpstr>STLiti</vt:lpstr>
      <vt:lpstr>Arial</vt:lpstr>
      <vt:lpstr>Times New Roman</vt:lpstr>
      <vt:lpstr>Office 主题​​</vt:lpstr>
      <vt:lpstr>PowerPoint 演示文稿</vt:lpstr>
      <vt:lpstr>Business case</vt:lpstr>
      <vt:lpstr>    Project justification </vt:lpstr>
      <vt:lpstr>Project justification</vt:lpstr>
      <vt:lpstr>Project plan (Gantt Chart)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海 朔研</dc:creator>
  <cp:lastModifiedBy>海 朔研</cp:lastModifiedBy>
  <cp:revision>23</cp:revision>
  <dcterms:created xsi:type="dcterms:W3CDTF">2020-02-26T19:45:28Z</dcterms:created>
  <dcterms:modified xsi:type="dcterms:W3CDTF">2020-03-02T18:49:17Z</dcterms:modified>
</cp:coreProperties>
</file>