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68" r:id="rId5"/>
    <p:sldId id="258" r:id="rId6"/>
    <p:sldId id="260" r:id="rId7"/>
    <p:sldId id="269" r:id="rId8"/>
    <p:sldId id="261" r:id="rId9"/>
    <p:sldId id="262" r:id="rId10"/>
    <p:sldId id="263" r:id="rId11"/>
    <p:sldId id="264" r:id="rId12"/>
    <p:sldId id="267" r:id="rId13"/>
    <p:sldId id="265" r:id="rId14"/>
    <p:sldId id="266" r:id="rId15"/>
  </p:sldIdLst>
  <p:sldSz cx="12192000" cy="6858000"/>
  <p:notesSz cx="6858000" cy="9144000"/>
  <p:defaultTextStyle>
    <a:defPPr>
      <a:defRPr lang="en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Estilo medio 1 - Énfasis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Estilo medio 2 - Énfasis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012ECD-51FC-41F1-AA8D-1B2483CD663E}" styleName="Estilo claro 2 - Acento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u.wiktionary.org/wiki/%D0%B0%D0%BB%D0%BE%D1%8D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05568/doctor-cartoon-by-cyberscooty-205300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anadiem.org/tiny-tip-warm-cream-as-a-diagnostic-mnemonic-for-kawasaki-disease/" TargetMode="Externa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1" y="0"/>
            <a:ext cx="11925837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868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/>
          <p:cNvSpPr txBox="1"/>
          <p:nvPr/>
        </p:nvSpPr>
        <p:spPr>
          <a:xfrm>
            <a:off x="3265713" y="1258784"/>
            <a:ext cx="606829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b="1" dirty="0"/>
              <a:t> </a:t>
            </a:r>
            <a:endParaRPr lang="es-ES" dirty="0"/>
          </a:p>
          <a:p>
            <a:pPr algn="ctr"/>
            <a:r>
              <a:rPr lang="en" b="1" dirty="0"/>
              <a:t> </a:t>
            </a:r>
            <a:endParaRPr lang="es-ES" dirty="0"/>
          </a:p>
          <a:p>
            <a:pPr algn="ctr"/>
            <a:br>
              <a:rPr lang="es-ES" b="1" dirty="0"/>
            </a:br>
            <a:endParaRPr lang="es-ES" dirty="0"/>
          </a:p>
          <a:p>
            <a:pPr algn="ctr"/>
            <a:r>
              <a:rPr lang="en" b="1" dirty="0"/>
              <a:t> 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ROMNY OZUNA LEON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" sz="2000" b="1" dirty="0">
                <a:latin typeface="Arial" panose="020B0604020202020204" pitchFamily="34" charset="0"/>
                <a:cs typeface="Arial" panose="020B0604020202020204" pitchFamily="34" charset="0"/>
              </a:rPr>
              <a:t>ID : </a:t>
            </a: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2512062</a:t>
            </a:r>
            <a:endParaRPr lang="es-E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" sz="2000" b="1" dirty="0">
                <a:latin typeface="Arial" panose="020B0604020202020204" pitchFamily="34" charset="0"/>
                <a:cs typeface="Arial" panose="020B0604020202020204" pitchFamily="34" charset="0"/>
              </a:rPr>
              <a:t>TITLE : </a:t>
            </a: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  <a:p>
            <a:pPr algn="ctr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Business and Entrepreneurship</a:t>
            </a:r>
          </a:p>
          <a:p>
            <a:pPr algn="ctr"/>
            <a:br>
              <a:rPr lang="es-DO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</a:p>
          <a:p>
            <a:pPr algn="ctr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" sz="2000" b="1" dirty="0">
                <a:latin typeface="Arial" panose="020B0604020202020204" pitchFamily="34" charset="0"/>
                <a:cs typeface="Arial" panose="020B0604020202020204" pitchFamily="34" charset="0"/>
              </a:rPr>
              <a:t>PROFESSOR : </a:t>
            </a: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SAID USMAN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dirty="0"/>
          </a:p>
        </p:txBody>
      </p:sp>
      <p:pic>
        <p:nvPicPr>
          <p:cNvPr id="5" name="Imagen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74" t="3584" r="14540" b="-2929"/>
          <a:stretch/>
        </p:blipFill>
        <p:spPr>
          <a:xfrm>
            <a:off x="5057107" y="479541"/>
            <a:ext cx="2077786" cy="1558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330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1102170" y="385812"/>
            <a:ext cx="4989872" cy="3880773"/>
          </a:xfrm>
        </p:spPr>
        <p:txBody>
          <a:bodyPr>
            <a:noAutofit/>
          </a:bodyPr>
          <a:lstStyle/>
          <a:p>
            <a:r>
              <a:rPr lang="en" sz="32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INDEX</a:t>
            </a:r>
            <a:br>
              <a:rPr lang="es-E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2. Executive Summary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3. Summary of the business idea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4. Market research (PESTEL)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5. Competitive Analysis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6. Marketing Communications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7. Financial aspects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8. Sources and references</a:t>
            </a:r>
          </a:p>
          <a:p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" sz="1600" dirty="0">
                <a:latin typeface="Arial" panose="020B0604020202020204" pitchFamily="34" charset="0"/>
                <a:cs typeface="Arial" panose="020B0604020202020204" pitchFamily="34" charset="0"/>
              </a:rPr>
              <a:t>9. Conclusion</a:t>
            </a:r>
          </a:p>
          <a:p>
            <a:endParaRPr lang="es-ES" sz="600" dirty="0"/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779" y="137333"/>
            <a:ext cx="4940134" cy="5572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881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4DE430-B937-813F-DC9B-2AE64DC51F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62334" y="0"/>
            <a:ext cx="5149273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E89E87-F38F-BAF8-BDA3-0C41AB42BE56}"/>
              </a:ext>
            </a:extLst>
          </p:cNvPr>
          <p:cNvSpPr txBox="1"/>
          <p:nvPr/>
        </p:nvSpPr>
        <p:spPr>
          <a:xfrm>
            <a:off x="4043877" y="6858000"/>
            <a:ext cx="514927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ru.wiktionary.org/wiki/%D0%B0%D0%BB%D0%BE%D1%8D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F8F38D-4E17-EF5F-B3EE-EA3088BC0B99}"/>
              </a:ext>
            </a:extLst>
          </p:cNvPr>
          <p:cNvSpPr txBox="1"/>
          <p:nvPr/>
        </p:nvSpPr>
        <p:spPr>
          <a:xfrm>
            <a:off x="289247" y="528254"/>
            <a:ext cx="418011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Founder: Romny Ozuna Leon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Happy Children is a UK startup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Natural personal care products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Sustainable business idea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Affordable products for children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336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/>
          <p:cNvSpPr txBox="1"/>
          <p:nvPr/>
        </p:nvSpPr>
        <p:spPr>
          <a:xfrm>
            <a:off x="3549538" y="610730"/>
            <a:ext cx="5092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Executive Summary</a:t>
            </a:r>
          </a:p>
          <a:p>
            <a:endParaRPr lang="es-E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uadroTexto 4"/>
          <p:cNvSpPr txBox="1"/>
          <p:nvPr/>
        </p:nvSpPr>
        <p:spPr>
          <a:xfrm>
            <a:off x="0" y="1623741"/>
            <a:ext cx="383488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" sz="2400" dirty="0">
                <a:latin typeface="Arial" panose="020B0604020202020204" pitchFamily="34" charset="0"/>
                <a:cs typeface="Arial" panose="020B0604020202020204" pitchFamily="34" charset="0"/>
              </a:rPr>
              <a:t>Natural skincare products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" sz="2400" dirty="0">
                <a:latin typeface="Arial" panose="020B0604020202020204" pitchFamily="34" charset="0"/>
                <a:cs typeface="Arial" panose="020B0604020202020204" pitchFamily="34" charset="0"/>
              </a:rPr>
              <a:t>Aloe vera ingredients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" sz="2400" dirty="0">
                <a:latin typeface="Arial" panose="020B0604020202020204" pitchFamily="34" charset="0"/>
                <a:cs typeface="Arial" panose="020B0604020202020204" pitchFamily="34" charset="0"/>
              </a:rPr>
              <a:t>Eco-friendly packaging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" sz="2400" dirty="0">
                <a:latin typeface="Arial" panose="020B0604020202020204" pitchFamily="34" charset="0"/>
                <a:cs typeface="Arial" panose="020B0604020202020204" pitchFamily="34" charset="0"/>
              </a:rPr>
              <a:t>£100,000 investment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" sz="2400" dirty="0">
                <a:latin typeface="Arial" panose="020B0604020202020204" pitchFamily="34" charset="0"/>
                <a:cs typeface="Arial" panose="020B0604020202020204" pitchFamily="34" charset="0"/>
              </a:rPr>
              <a:t>UK expansion</a:t>
            </a:r>
          </a:p>
          <a:p>
            <a:endParaRPr lang="es-ES" dirty="0"/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201" y="1623741"/>
            <a:ext cx="3467595" cy="3792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906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5050" y="1720646"/>
            <a:ext cx="4751881" cy="3709767"/>
          </a:xfrm>
          <a:prstGeom prst="rect">
            <a:avLst/>
          </a:prstGeom>
        </p:spPr>
      </p:pic>
      <p:sp>
        <p:nvSpPr>
          <p:cNvPr id="5" name="CuadroTexto 4"/>
          <p:cNvSpPr txBox="1"/>
          <p:nvPr/>
        </p:nvSpPr>
        <p:spPr>
          <a:xfrm>
            <a:off x="8708982" y="1398540"/>
            <a:ext cx="348301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" sz="2400" b="1" dirty="0">
                <a:latin typeface="Arial" panose="020B0604020202020204" pitchFamily="34" charset="0"/>
                <a:cs typeface="Arial" panose="020B0604020202020204" pitchFamily="34" charset="0"/>
              </a:rPr>
              <a:t>Products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Shampoos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Conditioner</a:t>
            </a:r>
          </a:p>
          <a:p>
            <a:pPr lvl="0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Liquid soap</a:t>
            </a:r>
          </a:p>
          <a:p>
            <a:pPr lvl="0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Moisturizer​</a:t>
            </a:r>
          </a:p>
          <a:p>
            <a:pPr lvl="0"/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" sz="2000" dirty="0">
                <a:latin typeface="Arial" panose="020B0604020202020204" pitchFamily="34" charset="0"/>
                <a:cs typeface="Arial" panose="020B0604020202020204" pitchFamily="34" charset="0"/>
              </a:rPr>
              <a:t>Skin cream</a:t>
            </a:r>
          </a:p>
          <a:p>
            <a:pPr lvl="0"/>
            <a:endParaRPr lang="es-E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dirty="0"/>
          </a:p>
        </p:txBody>
      </p:sp>
      <p:sp>
        <p:nvSpPr>
          <p:cNvPr id="6" name="Rectángulo 5"/>
          <p:cNvSpPr/>
          <p:nvPr/>
        </p:nvSpPr>
        <p:spPr>
          <a:xfrm>
            <a:off x="3822724" y="403479"/>
            <a:ext cx="32880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Idea​</a:t>
            </a:r>
            <a:endParaRPr lang="es-ES" sz="36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C5E554-904B-D099-19BE-4E7449FCEDE8}"/>
              </a:ext>
            </a:extLst>
          </p:cNvPr>
          <p:cNvSpPr txBox="1"/>
          <p:nvPr/>
        </p:nvSpPr>
        <p:spPr>
          <a:xfrm>
            <a:off x="0" y="1720646"/>
            <a:ext cx="3393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Happy Children?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2503CC-5C27-17F4-F2AD-46C1AB57DE73}"/>
              </a:ext>
            </a:extLst>
          </p:cNvPr>
          <p:cNvSpPr txBox="1"/>
          <p:nvPr/>
        </p:nvSpPr>
        <p:spPr>
          <a:xfrm>
            <a:off x="366888" y="2182311"/>
            <a:ext cx="2659224" cy="2343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Natural ingredients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Affordable prices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Sustainable packaging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 for children</a:t>
            </a:r>
          </a:p>
        </p:txBody>
      </p:sp>
    </p:spTree>
    <p:extLst>
      <p:ext uri="{BB962C8B-B14F-4D97-AF65-F5344CB8AC3E}">
        <p14:creationId xmlns:p14="http://schemas.microsoft.com/office/powerpoint/2010/main" val="3598773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ángulo 2">
            <a:extLst>
              <a:ext uri="{FF2B5EF4-FFF2-40B4-BE49-F238E27FC236}">
                <a16:creationId xmlns:a16="http://schemas.microsoft.com/office/drawing/2014/main" id="{604A9380-3D7D-783E-5045-6231C39A1F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14875" y="1226607"/>
            <a:ext cx="2762250" cy="1028700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FBFBFB"/>
              </a:gs>
              <a:gs pos="100000">
                <a:srgbClr val="D0D0D0"/>
              </a:gs>
            </a:gsLst>
            <a:lin ang="5400000"/>
          </a:gradFill>
          <a:ln w="19050">
            <a:solidFill>
              <a:srgbClr val="0C445E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Manager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marR="0" lvl="0" indent="-17145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Responsible for business planning and management systems.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" name="Conector recto 6">
            <a:extLst>
              <a:ext uri="{FF2B5EF4-FFF2-40B4-BE49-F238E27FC236}">
                <a16:creationId xmlns:a16="http://schemas.microsoft.com/office/drawing/2014/main" id="{313E3908-D87C-FD4C-BE50-C9DD56DF91E2}"/>
              </a:ext>
            </a:extLst>
          </p:cNvPr>
          <p:cNvCxnSpPr/>
          <p:nvPr/>
        </p:nvCxnSpPr>
        <p:spPr>
          <a:xfrm>
            <a:off x="6002385" y="2255307"/>
            <a:ext cx="9525" cy="809625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4" name="Conector recto 7">
            <a:extLst>
              <a:ext uri="{FF2B5EF4-FFF2-40B4-BE49-F238E27FC236}">
                <a16:creationId xmlns:a16="http://schemas.microsoft.com/office/drawing/2014/main" id="{8655E91A-BD2D-342F-D290-C2FBBF588097}"/>
              </a:ext>
            </a:extLst>
          </p:cNvPr>
          <p:cNvCxnSpPr>
            <a:cxnSpLocks/>
          </p:cNvCxnSpPr>
          <p:nvPr/>
        </p:nvCxnSpPr>
        <p:spPr>
          <a:xfrm flipH="1">
            <a:off x="2523297" y="3080126"/>
            <a:ext cx="6733283" cy="0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5" name="Conector recto 8">
            <a:extLst>
              <a:ext uri="{FF2B5EF4-FFF2-40B4-BE49-F238E27FC236}">
                <a16:creationId xmlns:a16="http://schemas.microsoft.com/office/drawing/2014/main" id="{79EAD87F-803D-F5F2-86A8-84A62DD9C61B}"/>
              </a:ext>
            </a:extLst>
          </p:cNvPr>
          <p:cNvCxnSpPr>
            <a:cxnSpLocks/>
          </p:cNvCxnSpPr>
          <p:nvPr/>
        </p:nvCxnSpPr>
        <p:spPr>
          <a:xfrm flipH="1">
            <a:off x="2503747" y="3080126"/>
            <a:ext cx="17429" cy="998942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6" name="Conector recto 9">
            <a:extLst>
              <a:ext uri="{FF2B5EF4-FFF2-40B4-BE49-F238E27FC236}">
                <a16:creationId xmlns:a16="http://schemas.microsoft.com/office/drawing/2014/main" id="{66449902-E9E0-644B-8C29-7D8EC698C37F}"/>
              </a:ext>
            </a:extLst>
          </p:cNvPr>
          <p:cNvCxnSpPr>
            <a:cxnSpLocks/>
          </p:cNvCxnSpPr>
          <p:nvPr/>
        </p:nvCxnSpPr>
        <p:spPr>
          <a:xfrm>
            <a:off x="9256580" y="3064932"/>
            <a:ext cx="0" cy="978392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7" name="Conector recto 10">
            <a:extLst>
              <a:ext uri="{FF2B5EF4-FFF2-40B4-BE49-F238E27FC236}">
                <a16:creationId xmlns:a16="http://schemas.microsoft.com/office/drawing/2014/main" id="{E0DB5B36-C288-67BF-5F3B-5EA4DFE92FBE}"/>
              </a:ext>
            </a:extLst>
          </p:cNvPr>
          <p:cNvCxnSpPr>
            <a:cxnSpLocks/>
          </p:cNvCxnSpPr>
          <p:nvPr/>
        </p:nvCxnSpPr>
        <p:spPr>
          <a:xfrm>
            <a:off x="6011910" y="3029882"/>
            <a:ext cx="6837" cy="1047739"/>
          </a:xfrm>
          <a:prstGeom prst="line">
            <a:avLst/>
          </a:prstGeom>
          <a:noFill/>
          <a:ln w="1270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sp>
        <p:nvSpPr>
          <p:cNvPr id="8" name="Rectángulo 14">
            <a:extLst>
              <a:ext uri="{FF2B5EF4-FFF2-40B4-BE49-F238E27FC236}">
                <a16:creationId xmlns:a16="http://schemas.microsoft.com/office/drawing/2014/main" id="{2FBA60CB-6507-3D73-B78A-9BA3673DE6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6442" y="4058518"/>
            <a:ext cx="2200275" cy="2054225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FBFBFB"/>
              </a:gs>
              <a:gs pos="100000">
                <a:srgbClr val="D0D0D0"/>
              </a:gs>
            </a:gsLst>
            <a:lin ang="5400000"/>
          </a:gradFill>
          <a:ln w="19050">
            <a:solidFill>
              <a:srgbClr val="0C445E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Administrative Assistant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171450" marR="0" lvl="0" indent="-17145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Responsible for financial management, inventory control, and customer service.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ángulo 16">
            <a:extLst>
              <a:ext uri="{FF2B5EF4-FFF2-40B4-BE49-F238E27FC236}">
                <a16:creationId xmlns:a16="http://schemas.microsoft.com/office/drawing/2014/main" id="{687FCAE3-8E33-9321-F3BF-A678DBD27C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6732" y="4043324"/>
            <a:ext cx="2528888" cy="20431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FBFBFB"/>
              </a:gs>
              <a:gs pos="100000">
                <a:srgbClr val="D0D0D0"/>
              </a:gs>
            </a:gsLst>
            <a:lin ang="5400000"/>
          </a:gradFill>
          <a:ln w="19050">
            <a:solidFill>
              <a:srgbClr val="0C445E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Production Supervisor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• Responsible for quality control and ensuring that the correct processes are followed in the manufacture of cosmetics.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ángulo 17">
            <a:extLst>
              <a:ext uri="{FF2B5EF4-FFF2-40B4-BE49-F238E27FC236}">
                <a16:creationId xmlns:a16="http://schemas.microsoft.com/office/drawing/2014/main" id="{5067B92F-FC8D-EC2A-F4EA-E010AAC228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53215" y="4027376"/>
            <a:ext cx="2363788" cy="2006600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FBFBFB"/>
              </a:gs>
              <a:gs pos="100000">
                <a:srgbClr val="D0D0D0"/>
              </a:gs>
            </a:gsLst>
            <a:lin ang="5400000"/>
          </a:gradFill>
          <a:ln w="19050">
            <a:solidFill>
              <a:srgbClr val="0C445E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Marketing Specialist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marR="0" lvl="0" indent="-17145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Responsible for social media, sales, and promotional strategies.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C00C2-E01E-D298-B5AC-61B7670783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ectangle 12">
            <a:extLst>
              <a:ext uri="{FF2B5EF4-FFF2-40B4-BE49-F238E27FC236}">
                <a16:creationId xmlns:a16="http://schemas.microsoft.com/office/drawing/2014/main" id="{5059976A-C096-9C02-AC9A-3CA5672313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5587" y="-5841"/>
            <a:ext cx="6912976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Organizational Chart Of</a:t>
            </a:r>
            <a:r>
              <a:rPr kumimoji="0" lang="es-ES" altLang="en-US" sz="28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Happy </a:t>
            </a:r>
            <a:r>
              <a:rPr kumimoji="0" lang="es-ES" altLang="en-US" sz="2800" b="1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Children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6">
            <a:extLst>
              <a:ext uri="{FF2B5EF4-FFF2-40B4-BE49-F238E27FC236}">
                <a16:creationId xmlns:a16="http://schemas.microsoft.com/office/drawing/2014/main" id="{57830239-29BA-7957-0FBC-1CFC7FA929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14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07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/>
          <p:cNvSpPr txBox="1"/>
          <p:nvPr/>
        </p:nvSpPr>
        <p:spPr>
          <a:xfrm>
            <a:off x="2722982" y="451825"/>
            <a:ext cx="67460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Research ( PESTEL)</a:t>
            </a:r>
          </a:p>
          <a:p>
            <a:pPr algn="ctr"/>
            <a:endParaRPr lang="es-ES" b="1" dirty="0"/>
          </a:p>
          <a:p>
            <a:pPr algn="ctr"/>
            <a:r>
              <a:rPr lang="en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95485"/>
            <a:ext cx="4534396" cy="39624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E15A6E-3AA8-FFAF-CC65-9502566CCE6C}"/>
              </a:ext>
            </a:extLst>
          </p:cNvPr>
          <p:cNvSpPr txBox="1"/>
          <p:nvPr/>
        </p:nvSpPr>
        <p:spPr>
          <a:xfrm>
            <a:off x="0" y="1763486"/>
            <a:ext cx="6251511" cy="280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Political: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UK cosmetic regulations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Economic: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Inflation affects production cost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Parents prefer natural products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Technological: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Online sales and digital marketing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Recyclable packaging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OPSS regulations</a:t>
            </a:r>
          </a:p>
        </p:txBody>
      </p:sp>
    </p:spTree>
    <p:extLst>
      <p:ext uri="{BB962C8B-B14F-4D97-AF65-F5344CB8AC3E}">
        <p14:creationId xmlns:p14="http://schemas.microsoft.com/office/powerpoint/2010/main" val="1774803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ángulo 3"/>
          <p:cNvSpPr/>
          <p:nvPr/>
        </p:nvSpPr>
        <p:spPr>
          <a:xfrm>
            <a:off x="3678254" y="200828"/>
            <a:ext cx="48354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Analysis</a:t>
            </a: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8054" y="1493151"/>
            <a:ext cx="4771216" cy="43521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A857AD-12E1-1F72-8B22-AFBCB597B141}"/>
              </a:ext>
            </a:extLst>
          </p:cNvPr>
          <p:cNvSpPr txBox="1"/>
          <p:nvPr/>
        </p:nvSpPr>
        <p:spPr>
          <a:xfrm>
            <a:off x="8334546" y="1655728"/>
            <a:ext cx="3452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Happy Children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9E900E-854E-EC08-F59A-9FE136B5C4FF}"/>
              </a:ext>
            </a:extLst>
          </p:cNvPr>
          <p:cNvSpPr txBox="1"/>
          <p:nvPr/>
        </p:nvSpPr>
        <p:spPr>
          <a:xfrm>
            <a:off x="7881260" y="2785135"/>
            <a:ext cx="3625695" cy="22398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Natural ingredients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Affordable prices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packaging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Community projects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63DCCC-3FE2-CD2F-E507-289E5ED0E667}"/>
              </a:ext>
            </a:extLst>
          </p:cNvPr>
          <p:cNvSpPr txBox="1"/>
          <p:nvPr/>
        </p:nvSpPr>
        <p:spPr>
          <a:xfrm>
            <a:off x="327413" y="1493151"/>
            <a:ext cx="2518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1C7BB4-8EF6-BC27-06DD-92375D024F29}"/>
              </a:ext>
            </a:extLst>
          </p:cNvPr>
          <p:cNvSpPr txBox="1"/>
          <p:nvPr/>
        </p:nvSpPr>
        <p:spPr>
          <a:xfrm flipH="1">
            <a:off x="0" y="2521535"/>
            <a:ext cx="3900196" cy="16864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Johnson &amp; Johnson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Aveeno Baby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Little Butterfly London </a:t>
            </a:r>
          </a:p>
        </p:txBody>
      </p:sp>
    </p:spTree>
    <p:extLst>
      <p:ext uri="{BB962C8B-B14F-4D97-AF65-F5344CB8AC3E}">
        <p14:creationId xmlns:p14="http://schemas.microsoft.com/office/powerpoint/2010/main" val="993498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adroTexto 3"/>
          <p:cNvSpPr txBox="1"/>
          <p:nvPr/>
        </p:nvSpPr>
        <p:spPr>
          <a:xfrm>
            <a:off x="3233406" y="171524"/>
            <a:ext cx="48843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" sz="2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s-ES" sz="24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2000" dirty="0"/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35488"/>
            <a:ext cx="3141755" cy="3733671"/>
          </a:xfrm>
          <a:prstGeom prst="rect">
            <a:avLst/>
          </a:prstGeom>
        </p:spPr>
      </p:pic>
      <p:pic>
        <p:nvPicPr>
          <p:cNvPr id="7" name="Imagen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236"/>
          <a:stretch/>
        </p:blipFill>
        <p:spPr>
          <a:xfrm>
            <a:off x="3535398" y="5386799"/>
            <a:ext cx="4280322" cy="14712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51F0D9-9ACA-673F-8FF2-CABEED2B2D37}"/>
              </a:ext>
            </a:extLst>
          </p:cNvPr>
          <p:cNvSpPr txBox="1"/>
          <p:nvPr/>
        </p:nvSpPr>
        <p:spPr>
          <a:xfrm>
            <a:off x="3921968" y="1174869"/>
            <a:ext cx="2174032" cy="1574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D7A348-5CDB-B017-5BC2-EAFEA4399840}"/>
              </a:ext>
            </a:extLst>
          </p:cNvPr>
          <p:cNvSpPr txBox="1"/>
          <p:nvPr/>
        </p:nvSpPr>
        <p:spPr>
          <a:xfrm>
            <a:off x="3921968" y="3129322"/>
            <a:ext cx="2565919" cy="2528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759448-03B0-1E76-CB41-7485A6BF8F63}"/>
              </a:ext>
            </a:extLst>
          </p:cNvPr>
          <p:cNvSpPr txBox="1"/>
          <p:nvPr/>
        </p:nvSpPr>
        <p:spPr>
          <a:xfrm>
            <a:off x="6577634" y="2340323"/>
            <a:ext cx="2472613" cy="2066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Distribution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Pharmacies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Baby Stores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Supermarkets</a:t>
            </a:r>
          </a:p>
        </p:txBody>
      </p:sp>
    </p:spTree>
    <p:extLst>
      <p:ext uri="{BB962C8B-B14F-4D97-AF65-F5344CB8AC3E}">
        <p14:creationId xmlns:p14="http://schemas.microsoft.com/office/powerpoint/2010/main" val="940749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82050" y="175047"/>
            <a:ext cx="8596668" cy="1320800"/>
          </a:xfrm>
        </p:spPr>
        <p:txBody>
          <a:bodyPr/>
          <a:lstStyle/>
          <a:p>
            <a:r>
              <a:rPr lang="en" b="1" dirty="0">
                <a:latin typeface="Arial" panose="020B0604020202020204" pitchFamily="34" charset="0"/>
                <a:cs typeface="Arial" panose="020B0604020202020204" pitchFamily="34" charset="0"/>
              </a:rPr>
              <a:t>Financial Origin​​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s-ES" dirty="0"/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808" y="0"/>
            <a:ext cx="2936383" cy="2550243"/>
          </a:xfrm>
          <a:prstGeom prst="rect">
            <a:avLst/>
          </a:prstGeom>
        </p:spPr>
      </p:pic>
      <p:graphicFrame>
        <p:nvGraphicFramePr>
          <p:cNvPr id="3" name="Tabl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9990631"/>
              </p:ext>
            </p:extLst>
          </p:nvPr>
        </p:nvGraphicFramePr>
        <p:xfrm>
          <a:off x="0" y="2725290"/>
          <a:ext cx="12192000" cy="3492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41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83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428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13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85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696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294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2398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398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2398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6543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723989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868579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1354170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</a:tblGrid>
              <a:tr h="5171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Totals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2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2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1094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2250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2570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23914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2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4100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4094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5250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4700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4900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6100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5570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59914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2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6900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4800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7500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4700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7200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7700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6400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5804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6900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  82504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2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or Loss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3700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2806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-550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-296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2230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1800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                22590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2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Unexpected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1158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3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13896</a:t>
                      </a:r>
                      <a:endParaRPr lang="es-ES" sz="13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374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" b="1" u="sng" dirty="0">
                <a:latin typeface="Arial" panose="020B0604020202020204" pitchFamily="34" charset="0"/>
                <a:cs typeface="Arial" panose="020B0604020202020204" pitchFamily="34" charset="0"/>
              </a:rPr>
              <a:t>Financial Origin​​</a:t>
            </a:r>
            <a:br>
              <a:rPr lang="es-ES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s-ES" b="1" u="sng" dirty="0"/>
          </a:p>
        </p:txBody>
      </p:sp>
      <p:graphicFrame>
        <p:nvGraphicFramePr>
          <p:cNvPr id="5" name="Tabl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0042761"/>
              </p:ext>
            </p:extLst>
          </p:nvPr>
        </p:nvGraphicFramePr>
        <p:xfrm>
          <a:off x="569167" y="1687137"/>
          <a:ext cx="4402077" cy="4275780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34801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1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200" dirty="0">
                          <a:effectLst/>
                        </a:rPr>
                        <a:t>START-UP</a:t>
                      </a:r>
                      <a:endParaRPr lang="es-E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200">
                          <a:effectLst/>
                        </a:rPr>
                        <a:t>COST</a:t>
                      </a:r>
                      <a:endParaRPr lang="es-E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200">
                          <a:effectLst/>
                        </a:rPr>
                        <a:t> </a:t>
                      </a:r>
                      <a:endParaRPr lang="es-E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200">
                          <a:effectLst/>
                        </a:rPr>
                        <a:t> </a:t>
                      </a:r>
                      <a:endParaRPr lang="es-E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Machinery </a:t>
                      </a: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Equipment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10000</a:t>
                      </a:r>
                      <a:endParaRPr lang="es-ES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Raw </a:t>
                      </a: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material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2700</a:t>
                      </a:r>
                      <a:endParaRPr lang="es-ES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 </a:t>
                      </a: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furniture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3500</a:t>
                      </a:r>
                      <a:endParaRPr lang="es-ES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Computers </a:t>
                      </a: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printer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</a:t>
                      </a:r>
                      <a:endParaRPr lang="es-ES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</a:t>
                      </a: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1095</a:t>
                      </a:r>
                      <a:endParaRPr lang="es-ES" sz="1600" b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Packaging </a:t>
                      </a: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labels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1895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License </a:t>
                      </a: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</a:t>
                      </a:r>
                      <a:r>
                        <a:rPr lang="en" sz="1600" b="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permits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1500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621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Adaptation of the premises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3500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7136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26,190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aphicFrame>
        <p:nvGraphicFramePr>
          <p:cNvPr id="6" name="Tabl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698900"/>
              </p:ext>
            </p:extLst>
          </p:nvPr>
        </p:nvGraphicFramePr>
        <p:xfrm>
          <a:off x="5782615" y="1621305"/>
          <a:ext cx="3850783" cy="4367370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2762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78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7895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200" dirty="0">
                          <a:effectLst/>
                        </a:rPr>
                        <a:t>TOTALS</a:t>
                      </a:r>
                      <a:endParaRPr lang="es-ES" sz="11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789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36000</a:t>
                      </a:r>
                      <a:endParaRPr lang="es-ES" sz="16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789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23914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789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OPENING EXPENSE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26190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789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UNEXPECTED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13896</a:t>
                      </a:r>
                      <a:endParaRPr lang="es-ES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789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s-ES" sz="1600" b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100,000</a:t>
                      </a:r>
                      <a:endParaRPr lang="es-ES" sz="1600" b="1" dirty="0">
                        <a:effectLst/>
                        <a:latin typeface="Arial" panose="020B0604020202020204" pitchFamily="34" charset="0"/>
                        <a:ea typeface="MS Mincho"/>
                        <a:cs typeface="Arial" panose="020B0604020202020204" pitchFamily="34" charset="0"/>
                      </a:endParaRPr>
                    </a:p>
                  </a:txBody>
                  <a:tcPr marL="44450" marR="4445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9228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US" sz="2800" b="1" dirty="0"/>
            </a:br>
            <a:r>
              <a:rPr lang="en-US" sz="2800" dirty="0"/>
              <a:t> </a:t>
            </a:r>
            <a:br>
              <a:rPr lang="en-US" sz="2800" dirty="0"/>
            </a:br>
            <a:r>
              <a:rPr lang="en-US" sz="2800" b="1" dirty="0"/>
              <a:t> </a:t>
            </a:r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82C47A-5097-12C2-B50E-1237368D1942}"/>
              </a:ext>
            </a:extLst>
          </p:cNvPr>
          <p:cNvSpPr txBox="1"/>
          <p:nvPr/>
        </p:nvSpPr>
        <p:spPr>
          <a:xfrm>
            <a:off x="989770" y="2160589"/>
            <a:ext cx="554973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demand for natural products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 and affordable products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business model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financial planning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potential for 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growth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68E8CF-93EC-BED7-2D45-9DC59D791C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239" r="-3" b="4629"/>
          <a:stretch>
            <a:fillRect/>
          </a:stretch>
        </p:blipFill>
        <p:spPr>
          <a:xfrm>
            <a:off x="7849277" y="191587"/>
            <a:ext cx="4342723" cy="32154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1B47E3-4BAF-A43C-23FA-93ED30DB9F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4097" b="5"/>
          <a:stretch>
            <a:fillRect/>
          </a:stretch>
        </p:blipFill>
        <p:spPr>
          <a:xfrm>
            <a:off x="8316338" y="3812933"/>
            <a:ext cx="3875662" cy="28534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BCE9E17-C804-80C2-45AD-610B0296097A}"/>
              </a:ext>
            </a:extLst>
          </p:cNvPr>
          <p:cNvSpPr txBox="1"/>
          <p:nvPr/>
        </p:nvSpPr>
        <p:spPr>
          <a:xfrm>
            <a:off x="12000919" y="6666413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859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3491" y="1371485"/>
            <a:ext cx="5589833" cy="474939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29CE114-6D4A-46E0-B293-0FB67CA1EE30}"/>
              </a:ext>
            </a:extLst>
          </p:cNvPr>
          <p:cNvSpPr txBox="1"/>
          <p:nvPr/>
        </p:nvSpPr>
        <p:spPr>
          <a:xfrm>
            <a:off x="830424" y="391886"/>
            <a:ext cx="4627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0550083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346</TotalTime>
  <Words>496</Words>
  <Application>Microsoft Office PowerPoint</Application>
  <PresentationFormat>Widescreen</PresentationFormat>
  <Paragraphs>245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Trebuchet MS</vt:lpstr>
      <vt:lpstr>Wingdings 3</vt:lpstr>
      <vt:lpstr>Faceta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Financial Origin​​ </vt:lpstr>
      <vt:lpstr>Financial Origin​​ </vt:lpstr>
      <vt:lpstr>CONCLUSION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Crystal</dc:creator>
  <cp:lastModifiedBy>Romny Ozuna Leon</cp:lastModifiedBy>
  <cp:revision>25</cp:revision>
  <dcterms:created xsi:type="dcterms:W3CDTF">2026-07-19T22:00:53Z</dcterms:created>
  <dcterms:modified xsi:type="dcterms:W3CDTF">2026-08-08T11:58:12Z</dcterms:modified>
</cp:coreProperties>
</file>