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9"/>
  </p:handoutMasterIdLst>
  <p:sldIdLst>
    <p:sldId id="263" r:id="rId2"/>
    <p:sldId id="262" r:id="rId3"/>
    <p:sldId id="258" r:id="rId4"/>
    <p:sldId id="259" r:id="rId5"/>
    <p:sldId id="261" r:id="rId6"/>
    <p:sldId id="265" r:id="rId7"/>
    <p:sldId id="264" r:id="rId8"/>
  </p:sldIdLst>
  <p:sldSz cx="9144000" cy="6858000" type="screen4x3"/>
  <p:notesSz cx="6851650" cy="9747250"/>
  <p:custDataLst>
    <p:tags r:id="rId10"/>
  </p:custDataLst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2A170"/>
    <a:srgbClr val="E9D0B7"/>
    <a:srgbClr val="E0BE9C"/>
    <a:srgbClr val="DCB690"/>
    <a:srgbClr val="DDDDDD"/>
    <a:srgbClr val="C98755"/>
    <a:srgbClr val="C98F55"/>
    <a:srgbClr val="FAF0D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-1446" y="-96"/>
      </p:cViewPr>
      <p:guideLst>
        <p:guide orient="horz" pos="2160"/>
        <p:guide orient="horz" pos="385"/>
        <p:guide orient="horz" pos="72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tags" Target="tags/tag1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68625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Times New Roman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3025" y="0"/>
            <a:ext cx="2968625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Times New Roman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17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59888"/>
            <a:ext cx="2968625" cy="487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Times New Roman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17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3025" y="9259888"/>
            <a:ext cx="2968625" cy="487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Times New Roman" charset="0"/>
              </a:defRPr>
            </a:lvl1pPr>
          </a:lstStyle>
          <a:p>
            <a:pPr>
              <a:defRPr/>
            </a:pPr>
            <a:fld id="{CC479097-4A60-4017-9C4C-E1AC9F7060B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31" name="Text Box 7"/>
          <p:cNvSpPr txBox="1">
            <a:spLocks noChangeArrowheads="1"/>
          </p:cNvSpPr>
          <p:nvPr userDrawn="1"/>
        </p:nvSpPr>
        <p:spPr bwMode="auto">
          <a:xfrm>
            <a:off x="206375" y="6524625"/>
            <a:ext cx="8642350" cy="18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 eaLnBrk="0" hangingPunct="0">
              <a:defRPr/>
            </a:pPr>
            <a:r>
              <a:rPr lang="en-GB" sz="800">
                <a:latin typeface="Arial" charset="0"/>
                <a:cs typeface="Times New Roman" charset="0"/>
              </a:rPr>
              <a:t>Peter Atrill and Eddie McLaney, </a:t>
            </a:r>
            <a:r>
              <a:rPr lang="en-GB" sz="800" i="1">
                <a:latin typeface="Arial" charset="0"/>
                <a:cs typeface="Times New Roman" charset="0"/>
              </a:rPr>
              <a:t>Accounting and Finance for  Non-Specialists</a:t>
            </a:r>
            <a:r>
              <a:rPr lang="en-GB" sz="800">
                <a:latin typeface="Arial" charset="0"/>
                <a:cs typeface="Times New Roman" charset="0"/>
              </a:rPr>
              <a:t>, 6</a:t>
            </a:r>
            <a:r>
              <a:rPr lang="en-GB" sz="800" baseline="30000">
                <a:latin typeface="Arial" charset="0"/>
                <a:cs typeface="Times New Roman" charset="0"/>
              </a:rPr>
              <a:t>th</a:t>
            </a:r>
            <a:r>
              <a:rPr lang="en-GB" sz="800">
                <a:latin typeface="Arial" charset="0"/>
                <a:cs typeface="Times New Roman" charset="0"/>
              </a:rPr>
              <a:t> Edition, © Pearson Education Limited 2008</a:t>
            </a:r>
            <a:r>
              <a:rPr lang="en-US" sz="800">
                <a:latin typeface="Arial" charset="0"/>
              </a:rPr>
              <a:t> </a:t>
            </a:r>
            <a:endParaRPr lang="en-GB" sz="800">
              <a:latin typeface="Arial" charset="0"/>
            </a:endParaRPr>
          </a:p>
        </p:txBody>
      </p:sp>
      <p:sp>
        <p:nvSpPr>
          <p:cNvPr id="1032" name="Text Box 8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/>
          <a:p>
            <a:pPr algn="ctr" eaLnBrk="0" hangingPunct="0">
              <a:defRPr/>
            </a:pPr>
            <a:r>
              <a:rPr lang="en-GB" sz="800">
                <a:latin typeface="Arial" charset="0"/>
              </a:rPr>
              <a:t>Slide 1.</a:t>
            </a:r>
            <a:fld id="{7B2C985C-8686-45E7-AB7A-4B6D91F0836A}" type="slidenum">
              <a:rPr lang="en-GB" sz="800">
                <a:latin typeface="Arial" charset="0"/>
              </a:rPr>
              <a:pPr algn="ctr" eaLnBrk="0" hangingPunct="0">
                <a:defRPr/>
              </a:pPr>
              <a:t>‹#›</a:t>
            </a:fld>
            <a:endParaRPr lang="en-GB" sz="800">
              <a:latin typeface="Times" pitchFamily="18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 Box 2"/>
          <p:cNvSpPr txBox="1">
            <a:spLocks noChangeArrowheads="1"/>
          </p:cNvSpPr>
          <p:nvPr/>
        </p:nvSpPr>
        <p:spPr bwMode="auto">
          <a:xfrm>
            <a:off x="496888" y="266700"/>
            <a:ext cx="81502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 dirty="0">
                <a:latin typeface="Arial" charset="0"/>
              </a:rPr>
              <a:t>   </a:t>
            </a:r>
            <a:r>
              <a:rPr lang="en-GB" b="1" dirty="0" smtClean="0">
                <a:latin typeface="Arial" charset="0"/>
              </a:rPr>
              <a:t> </a:t>
            </a:r>
            <a:r>
              <a:rPr lang="en-GB" b="1" dirty="0">
                <a:solidFill>
                  <a:srgbClr val="CC0000"/>
                </a:solidFill>
                <a:latin typeface="Arial" charset="0"/>
              </a:rPr>
              <a:t>Introduction to accounting and finance</a:t>
            </a:r>
            <a:endParaRPr lang="en-GB" dirty="0">
              <a:solidFill>
                <a:srgbClr val="CC0000"/>
              </a:solidFill>
              <a:latin typeface="Arial" charset="0"/>
            </a:endParaRPr>
          </a:p>
        </p:txBody>
      </p:sp>
      <p:grpSp>
        <p:nvGrpSpPr>
          <p:cNvPr id="2051" name="Group 26"/>
          <p:cNvGrpSpPr>
            <a:grpSpLocks/>
          </p:cNvGrpSpPr>
          <p:nvPr/>
        </p:nvGrpSpPr>
        <p:grpSpPr bwMode="auto">
          <a:xfrm>
            <a:off x="1155700" y="1160463"/>
            <a:ext cx="6832600" cy="5295900"/>
            <a:chOff x="1216" y="523"/>
            <a:chExt cx="4304" cy="3336"/>
          </a:xfrm>
        </p:grpSpPr>
        <p:sp>
          <p:nvSpPr>
            <p:cNvPr id="2052" name="AutoShape 3"/>
            <p:cNvSpPr>
              <a:spLocks noChangeArrowheads="1"/>
            </p:cNvSpPr>
            <p:nvPr/>
          </p:nvSpPr>
          <p:spPr bwMode="auto">
            <a:xfrm>
              <a:off x="1323" y="523"/>
              <a:ext cx="4197" cy="3223"/>
            </a:xfrm>
            <a:prstGeom prst="roundRect">
              <a:avLst>
                <a:gd name="adj" fmla="val 8565"/>
              </a:avLst>
            </a:prstGeom>
            <a:solidFill>
              <a:srgbClr val="E0BE9C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053" name="AutoShape 23"/>
            <p:cNvSpPr>
              <a:spLocks noChangeArrowheads="1"/>
            </p:cNvSpPr>
            <p:nvPr/>
          </p:nvSpPr>
          <p:spPr bwMode="auto">
            <a:xfrm>
              <a:off x="1699" y="3296"/>
              <a:ext cx="3820" cy="563"/>
            </a:xfrm>
            <a:prstGeom prst="cube">
              <a:avLst>
                <a:gd name="adj" fmla="val 1291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054" name="AutoShape 22"/>
            <p:cNvSpPr>
              <a:spLocks noChangeArrowheads="1"/>
            </p:cNvSpPr>
            <p:nvPr/>
          </p:nvSpPr>
          <p:spPr bwMode="auto">
            <a:xfrm>
              <a:off x="1691" y="2600"/>
              <a:ext cx="3820" cy="563"/>
            </a:xfrm>
            <a:prstGeom prst="cube">
              <a:avLst>
                <a:gd name="adj" fmla="val 1291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055" name="AutoShape 21"/>
            <p:cNvSpPr>
              <a:spLocks noChangeArrowheads="1"/>
            </p:cNvSpPr>
            <p:nvPr/>
          </p:nvSpPr>
          <p:spPr bwMode="auto">
            <a:xfrm>
              <a:off x="1691" y="1904"/>
              <a:ext cx="3820" cy="563"/>
            </a:xfrm>
            <a:prstGeom prst="cube">
              <a:avLst>
                <a:gd name="adj" fmla="val 1291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056" name="Text Box 4"/>
            <p:cNvSpPr txBox="1">
              <a:spLocks noChangeArrowheads="1"/>
            </p:cNvSpPr>
            <p:nvPr/>
          </p:nvSpPr>
          <p:spPr bwMode="auto">
            <a:xfrm>
              <a:off x="1255" y="623"/>
              <a:ext cx="2112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sz="1800" b="1">
                  <a:latin typeface="Arial" charset="0"/>
                </a:rPr>
                <a:t>LEARNING OUTCOMES</a:t>
              </a:r>
            </a:p>
          </p:txBody>
        </p:sp>
        <p:sp>
          <p:nvSpPr>
            <p:cNvPr id="2057" name="Text Box 5"/>
            <p:cNvSpPr txBox="1">
              <a:spLocks noChangeArrowheads="1"/>
            </p:cNvSpPr>
            <p:nvPr/>
          </p:nvSpPr>
          <p:spPr bwMode="auto">
            <a:xfrm>
              <a:off x="3132" y="915"/>
              <a:ext cx="2333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US" sz="1800" b="1" i="1">
                  <a:solidFill>
                    <a:srgbClr val="CC0000"/>
                  </a:solidFill>
                  <a:latin typeface="Arial" charset="0"/>
                </a:rPr>
                <a:t>You should be able to</a:t>
              </a:r>
              <a:endParaRPr lang="en-US" sz="1800" b="1">
                <a:solidFill>
                  <a:srgbClr val="CC0000"/>
                </a:solidFill>
                <a:latin typeface="Arial" charset="0"/>
              </a:endParaRPr>
            </a:p>
          </p:txBody>
        </p:sp>
        <p:sp>
          <p:nvSpPr>
            <p:cNvPr id="2058" name="Text Box 7"/>
            <p:cNvSpPr txBox="1">
              <a:spLocks noChangeArrowheads="1"/>
            </p:cNvSpPr>
            <p:nvPr/>
          </p:nvSpPr>
          <p:spPr bwMode="auto">
            <a:xfrm>
              <a:off x="1883" y="2019"/>
              <a:ext cx="3367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Identify the main users of financial information and discuss their needs;</a:t>
              </a:r>
            </a:p>
          </p:txBody>
        </p:sp>
        <p:sp>
          <p:nvSpPr>
            <p:cNvPr id="2059" name="AutoShape 8"/>
            <p:cNvSpPr>
              <a:spLocks noChangeArrowheads="1"/>
            </p:cNvSpPr>
            <p:nvPr/>
          </p:nvSpPr>
          <p:spPr bwMode="auto">
            <a:xfrm>
              <a:off x="1683" y="1200"/>
              <a:ext cx="3820" cy="563"/>
            </a:xfrm>
            <a:prstGeom prst="cube">
              <a:avLst>
                <a:gd name="adj" fmla="val 1291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060" name="Text Box 9"/>
            <p:cNvSpPr txBox="1">
              <a:spLocks noChangeArrowheads="1"/>
            </p:cNvSpPr>
            <p:nvPr/>
          </p:nvSpPr>
          <p:spPr bwMode="auto">
            <a:xfrm>
              <a:off x="1754" y="1304"/>
              <a:ext cx="3611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Explain the nature and roles of</a:t>
              </a:r>
              <a:br>
                <a:rPr lang="en-GB" sz="1800" b="1">
                  <a:latin typeface="Arial" charset="0"/>
                </a:rPr>
              </a:br>
              <a:r>
                <a:rPr lang="en-GB" sz="1800" b="1">
                  <a:latin typeface="Arial" charset="0"/>
                </a:rPr>
                <a:t>accounting and finance;</a:t>
              </a:r>
            </a:p>
          </p:txBody>
        </p:sp>
        <p:sp>
          <p:nvSpPr>
            <p:cNvPr id="2061" name="AutoShape 10"/>
            <p:cNvSpPr>
              <a:spLocks noChangeArrowheads="1"/>
            </p:cNvSpPr>
            <p:nvPr/>
          </p:nvSpPr>
          <p:spPr bwMode="auto">
            <a:xfrm>
              <a:off x="1216" y="1358"/>
              <a:ext cx="339" cy="339"/>
            </a:xfrm>
            <a:prstGeom prst="cube">
              <a:avLst>
                <a:gd name="adj" fmla="val 30681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endParaRPr lang="en-US">
                <a:solidFill>
                  <a:srgbClr val="CC0000"/>
                </a:solidFill>
              </a:endParaRPr>
            </a:p>
          </p:txBody>
        </p:sp>
        <p:sp>
          <p:nvSpPr>
            <p:cNvPr id="2062" name="AutoShape 11"/>
            <p:cNvSpPr>
              <a:spLocks noChangeArrowheads="1"/>
            </p:cNvSpPr>
            <p:nvPr/>
          </p:nvSpPr>
          <p:spPr bwMode="auto">
            <a:xfrm>
              <a:off x="1216" y="2077"/>
              <a:ext cx="339" cy="339"/>
            </a:xfrm>
            <a:prstGeom prst="cube">
              <a:avLst>
                <a:gd name="adj" fmla="val 30681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endParaRPr lang="en-US">
                <a:solidFill>
                  <a:srgbClr val="CC0000"/>
                </a:solidFill>
              </a:endParaRPr>
            </a:p>
          </p:txBody>
        </p:sp>
        <p:sp>
          <p:nvSpPr>
            <p:cNvPr id="2063" name="Text Box 13"/>
            <p:cNvSpPr txBox="1">
              <a:spLocks noChangeArrowheads="1"/>
            </p:cNvSpPr>
            <p:nvPr/>
          </p:nvSpPr>
          <p:spPr bwMode="auto">
            <a:xfrm>
              <a:off x="1741" y="3411"/>
              <a:ext cx="3668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Explain why an understanding of accounting and finance is likely to be relevant to your needs.</a:t>
              </a:r>
            </a:p>
          </p:txBody>
        </p:sp>
        <p:sp>
          <p:nvSpPr>
            <p:cNvPr id="2064" name="Text Box 15"/>
            <p:cNvSpPr txBox="1">
              <a:spLocks noChangeArrowheads="1"/>
            </p:cNvSpPr>
            <p:nvPr/>
          </p:nvSpPr>
          <p:spPr bwMode="auto">
            <a:xfrm>
              <a:off x="1742" y="2719"/>
              <a:ext cx="3611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Distinguish between financial and</a:t>
              </a:r>
              <a:br>
                <a:rPr lang="en-GB" sz="1800" b="1">
                  <a:latin typeface="Arial" charset="0"/>
                </a:rPr>
              </a:br>
              <a:r>
                <a:rPr lang="en-GB" sz="1800" b="1">
                  <a:latin typeface="Arial" charset="0"/>
                </a:rPr>
                <a:t>management accounting;</a:t>
              </a:r>
            </a:p>
          </p:txBody>
        </p:sp>
        <p:sp>
          <p:nvSpPr>
            <p:cNvPr id="2065" name="AutoShape 16"/>
            <p:cNvSpPr>
              <a:spLocks noChangeArrowheads="1"/>
            </p:cNvSpPr>
            <p:nvPr/>
          </p:nvSpPr>
          <p:spPr bwMode="auto">
            <a:xfrm>
              <a:off x="1216" y="2782"/>
              <a:ext cx="339" cy="339"/>
            </a:xfrm>
            <a:prstGeom prst="cube">
              <a:avLst>
                <a:gd name="adj" fmla="val 30681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endParaRPr lang="en-US">
                <a:solidFill>
                  <a:srgbClr val="CC0000"/>
                </a:solidFill>
              </a:endParaRPr>
            </a:p>
          </p:txBody>
        </p:sp>
        <p:sp>
          <p:nvSpPr>
            <p:cNvPr id="2066" name="AutoShape 17"/>
            <p:cNvSpPr>
              <a:spLocks noChangeArrowheads="1"/>
            </p:cNvSpPr>
            <p:nvPr/>
          </p:nvSpPr>
          <p:spPr bwMode="auto">
            <a:xfrm>
              <a:off x="1216" y="3501"/>
              <a:ext cx="339" cy="339"/>
            </a:xfrm>
            <a:prstGeom prst="cube">
              <a:avLst>
                <a:gd name="adj" fmla="val 30681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endParaRPr lang="en-US">
                <a:solidFill>
                  <a:srgbClr val="CC0000"/>
                </a:solidFill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Group 1062"/>
          <p:cNvGrpSpPr>
            <a:grpSpLocks/>
          </p:cNvGrpSpPr>
          <p:nvPr/>
        </p:nvGrpSpPr>
        <p:grpSpPr bwMode="auto">
          <a:xfrm>
            <a:off x="1438275" y="982663"/>
            <a:ext cx="6370638" cy="5495925"/>
            <a:chOff x="906" y="491"/>
            <a:chExt cx="4013" cy="3462"/>
          </a:xfrm>
        </p:grpSpPr>
        <p:sp>
          <p:nvSpPr>
            <p:cNvPr id="3076" name="AutoShape 1027"/>
            <p:cNvSpPr>
              <a:spLocks noChangeArrowheads="1"/>
            </p:cNvSpPr>
            <p:nvPr/>
          </p:nvSpPr>
          <p:spPr bwMode="auto">
            <a:xfrm rot="18408593" flipH="1">
              <a:off x="2016" y="985"/>
              <a:ext cx="265" cy="665"/>
            </a:xfrm>
            <a:prstGeom prst="downArrow">
              <a:avLst>
                <a:gd name="adj1" fmla="val 50000"/>
                <a:gd name="adj2" fmla="val 62736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77" name="AutoShape 1028"/>
            <p:cNvSpPr>
              <a:spLocks noChangeArrowheads="1"/>
            </p:cNvSpPr>
            <p:nvPr/>
          </p:nvSpPr>
          <p:spPr bwMode="auto">
            <a:xfrm>
              <a:off x="906" y="491"/>
              <a:ext cx="1121" cy="716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78" name="AutoShape 1029"/>
            <p:cNvSpPr>
              <a:spLocks noChangeArrowheads="1"/>
            </p:cNvSpPr>
            <p:nvPr/>
          </p:nvSpPr>
          <p:spPr bwMode="auto">
            <a:xfrm>
              <a:off x="2348" y="491"/>
              <a:ext cx="1122" cy="716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79" name="AutoShape 1030"/>
            <p:cNvSpPr>
              <a:spLocks noChangeArrowheads="1"/>
            </p:cNvSpPr>
            <p:nvPr/>
          </p:nvSpPr>
          <p:spPr bwMode="auto">
            <a:xfrm>
              <a:off x="2371" y="3238"/>
              <a:ext cx="1123" cy="715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80" name="AutoShape 1031"/>
            <p:cNvSpPr>
              <a:spLocks noChangeArrowheads="1"/>
            </p:cNvSpPr>
            <p:nvPr/>
          </p:nvSpPr>
          <p:spPr bwMode="auto">
            <a:xfrm>
              <a:off x="906" y="1423"/>
              <a:ext cx="1121" cy="716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81" name="AutoShape 1032"/>
            <p:cNvSpPr>
              <a:spLocks noChangeArrowheads="1"/>
            </p:cNvSpPr>
            <p:nvPr/>
          </p:nvSpPr>
          <p:spPr bwMode="auto">
            <a:xfrm>
              <a:off x="906" y="2303"/>
              <a:ext cx="1121" cy="716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82" name="AutoShape 1033"/>
            <p:cNvSpPr>
              <a:spLocks noChangeArrowheads="1"/>
            </p:cNvSpPr>
            <p:nvPr/>
          </p:nvSpPr>
          <p:spPr bwMode="auto">
            <a:xfrm>
              <a:off x="3790" y="1423"/>
              <a:ext cx="1122" cy="716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83" name="AutoShape 1034"/>
            <p:cNvSpPr>
              <a:spLocks noChangeArrowheads="1"/>
            </p:cNvSpPr>
            <p:nvPr/>
          </p:nvSpPr>
          <p:spPr bwMode="auto">
            <a:xfrm>
              <a:off x="3790" y="2303"/>
              <a:ext cx="1122" cy="716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84" name="AutoShape 1035"/>
            <p:cNvSpPr>
              <a:spLocks noChangeArrowheads="1"/>
            </p:cNvSpPr>
            <p:nvPr/>
          </p:nvSpPr>
          <p:spPr bwMode="auto">
            <a:xfrm>
              <a:off x="2348" y="1423"/>
              <a:ext cx="1122" cy="1596"/>
            </a:xfrm>
            <a:prstGeom prst="cube">
              <a:avLst>
                <a:gd name="adj" fmla="val 10963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85" name="Text Box 1036"/>
            <p:cNvSpPr txBox="1">
              <a:spLocks noChangeArrowheads="1"/>
            </p:cNvSpPr>
            <p:nvPr/>
          </p:nvSpPr>
          <p:spPr bwMode="auto">
            <a:xfrm>
              <a:off x="2314" y="2122"/>
              <a:ext cx="1076" cy="2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200" b="1">
                  <a:solidFill>
                    <a:srgbClr val="FFCC99"/>
                  </a:solidFill>
                  <a:latin typeface="Arial" charset="0"/>
                </a:rPr>
                <a:t>Business</a:t>
              </a:r>
            </a:p>
          </p:txBody>
        </p:sp>
        <p:sp>
          <p:nvSpPr>
            <p:cNvPr id="3086" name="AutoShape 1037"/>
            <p:cNvSpPr>
              <a:spLocks noChangeArrowheads="1"/>
            </p:cNvSpPr>
            <p:nvPr/>
          </p:nvSpPr>
          <p:spPr bwMode="auto">
            <a:xfrm>
              <a:off x="1909" y="2523"/>
              <a:ext cx="435" cy="275"/>
            </a:xfrm>
            <a:prstGeom prst="rightArrow">
              <a:avLst>
                <a:gd name="adj1" fmla="val 50000"/>
                <a:gd name="adj2" fmla="val 39545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87" name="AutoShape 1038"/>
            <p:cNvSpPr>
              <a:spLocks noChangeArrowheads="1"/>
            </p:cNvSpPr>
            <p:nvPr/>
          </p:nvSpPr>
          <p:spPr bwMode="auto">
            <a:xfrm flipH="1">
              <a:off x="3314" y="2539"/>
              <a:ext cx="483" cy="274"/>
            </a:xfrm>
            <a:prstGeom prst="rightArrow">
              <a:avLst>
                <a:gd name="adj1" fmla="val 50000"/>
                <a:gd name="adj2" fmla="val 44069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88" name="AutoShape 1039"/>
            <p:cNvSpPr>
              <a:spLocks noChangeArrowheads="1"/>
            </p:cNvSpPr>
            <p:nvPr/>
          </p:nvSpPr>
          <p:spPr bwMode="auto">
            <a:xfrm flipH="1">
              <a:off x="3330" y="1658"/>
              <a:ext cx="468" cy="275"/>
            </a:xfrm>
            <a:prstGeom prst="rightArrow">
              <a:avLst>
                <a:gd name="adj1" fmla="val 50000"/>
                <a:gd name="adj2" fmla="val 42545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89" name="AutoShape 1040"/>
            <p:cNvSpPr>
              <a:spLocks noChangeArrowheads="1"/>
            </p:cNvSpPr>
            <p:nvPr/>
          </p:nvSpPr>
          <p:spPr bwMode="auto">
            <a:xfrm>
              <a:off x="2715" y="3007"/>
              <a:ext cx="363" cy="326"/>
            </a:xfrm>
            <a:prstGeom prst="upArrow">
              <a:avLst>
                <a:gd name="adj1" fmla="val 50000"/>
                <a:gd name="adj2" fmla="val 2500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90" name="AutoShape 1041"/>
            <p:cNvSpPr>
              <a:spLocks noChangeArrowheads="1"/>
            </p:cNvSpPr>
            <p:nvPr/>
          </p:nvSpPr>
          <p:spPr bwMode="auto">
            <a:xfrm flipV="1">
              <a:off x="2717" y="1162"/>
              <a:ext cx="351" cy="343"/>
            </a:xfrm>
            <a:prstGeom prst="upArrow">
              <a:avLst>
                <a:gd name="adj1" fmla="val 50000"/>
                <a:gd name="adj2" fmla="val 2500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91" name="AutoShape 1042"/>
            <p:cNvSpPr>
              <a:spLocks noChangeArrowheads="1"/>
            </p:cNvSpPr>
            <p:nvPr/>
          </p:nvSpPr>
          <p:spPr bwMode="auto">
            <a:xfrm rot="3191407">
              <a:off x="3537" y="989"/>
              <a:ext cx="265" cy="663"/>
            </a:xfrm>
            <a:prstGeom prst="downArrow">
              <a:avLst>
                <a:gd name="adj1" fmla="val 50000"/>
                <a:gd name="adj2" fmla="val 62547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92" name="AutoShape 1043"/>
            <p:cNvSpPr>
              <a:spLocks noChangeArrowheads="1"/>
            </p:cNvSpPr>
            <p:nvPr/>
          </p:nvSpPr>
          <p:spPr bwMode="auto">
            <a:xfrm>
              <a:off x="3790" y="491"/>
              <a:ext cx="1122" cy="716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93" name="AutoShape 1044"/>
            <p:cNvSpPr>
              <a:spLocks noChangeArrowheads="1"/>
            </p:cNvSpPr>
            <p:nvPr/>
          </p:nvSpPr>
          <p:spPr bwMode="auto">
            <a:xfrm>
              <a:off x="1911" y="1651"/>
              <a:ext cx="436" cy="274"/>
            </a:xfrm>
            <a:prstGeom prst="rightArrow">
              <a:avLst>
                <a:gd name="adj1" fmla="val 50000"/>
                <a:gd name="adj2" fmla="val 39781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94" name="AutoShape 1045"/>
            <p:cNvSpPr>
              <a:spLocks noChangeArrowheads="1"/>
            </p:cNvSpPr>
            <p:nvPr/>
          </p:nvSpPr>
          <p:spPr bwMode="auto">
            <a:xfrm rot="3191407" flipH="1" flipV="1">
              <a:off x="1954" y="2846"/>
              <a:ext cx="266" cy="664"/>
            </a:xfrm>
            <a:prstGeom prst="downArrow">
              <a:avLst>
                <a:gd name="adj1" fmla="val 50000"/>
                <a:gd name="adj2" fmla="val 62406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95" name="AutoShape 1046"/>
            <p:cNvSpPr>
              <a:spLocks noChangeArrowheads="1"/>
            </p:cNvSpPr>
            <p:nvPr/>
          </p:nvSpPr>
          <p:spPr bwMode="auto">
            <a:xfrm>
              <a:off x="906" y="3238"/>
              <a:ext cx="1121" cy="715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96" name="AutoShape 1047"/>
            <p:cNvSpPr>
              <a:spLocks noChangeArrowheads="1"/>
            </p:cNvSpPr>
            <p:nvPr/>
          </p:nvSpPr>
          <p:spPr bwMode="auto">
            <a:xfrm rot="18408593" flipV="1">
              <a:off x="3501" y="2814"/>
              <a:ext cx="265" cy="673"/>
            </a:xfrm>
            <a:prstGeom prst="downArrow">
              <a:avLst>
                <a:gd name="adj1" fmla="val 50000"/>
                <a:gd name="adj2" fmla="val 63491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97" name="AutoShape 1048"/>
            <p:cNvSpPr>
              <a:spLocks noChangeArrowheads="1"/>
            </p:cNvSpPr>
            <p:nvPr/>
          </p:nvSpPr>
          <p:spPr bwMode="auto">
            <a:xfrm>
              <a:off x="3798" y="3238"/>
              <a:ext cx="1121" cy="715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98" name="Text Box 1049"/>
            <p:cNvSpPr txBox="1">
              <a:spLocks noChangeArrowheads="1"/>
            </p:cNvSpPr>
            <p:nvPr/>
          </p:nvSpPr>
          <p:spPr bwMode="auto">
            <a:xfrm>
              <a:off x="3804" y="753"/>
              <a:ext cx="1012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Competitors</a:t>
              </a:r>
            </a:p>
          </p:txBody>
        </p:sp>
        <p:sp>
          <p:nvSpPr>
            <p:cNvPr id="3099" name="Text Box 1050"/>
            <p:cNvSpPr txBox="1">
              <a:spLocks noChangeArrowheads="1"/>
            </p:cNvSpPr>
            <p:nvPr/>
          </p:nvSpPr>
          <p:spPr bwMode="auto">
            <a:xfrm>
              <a:off x="952" y="2570"/>
              <a:ext cx="90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Lenders</a:t>
              </a:r>
            </a:p>
          </p:txBody>
        </p:sp>
        <p:sp>
          <p:nvSpPr>
            <p:cNvPr id="3100" name="Text Box 1051"/>
            <p:cNvSpPr txBox="1">
              <a:spLocks noChangeArrowheads="1"/>
            </p:cNvSpPr>
            <p:nvPr/>
          </p:nvSpPr>
          <p:spPr bwMode="auto">
            <a:xfrm>
              <a:off x="958" y="1696"/>
              <a:ext cx="90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Managers</a:t>
              </a:r>
            </a:p>
          </p:txBody>
        </p:sp>
        <p:sp>
          <p:nvSpPr>
            <p:cNvPr id="3101" name="Text Box 1052"/>
            <p:cNvSpPr txBox="1">
              <a:spLocks noChangeArrowheads="1"/>
            </p:cNvSpPr>
            <p:nvPr/>
          </p:nvSpPr>
          <p:spPr bwMode="auto">
            <a:xfrm>
              <a:off x="952" y="755"/>
              <a:ext cx="90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Owners</a:t>
              </a:r>
            </a:p>
          </p:txBody>
        </p:sp>
        <p:sp>
          <p:nvSpPr>
            <p:cNvPr id="3102" name="Text Box 1053"/>
            <p:cNvSpPr txBox="1">
              <a:spLocks noChangeArrowheads="1"/>
            </p:cNvSpPr>
            <p:nvPr/>
          </p:nvSpPr>
          <p:spPr bwMode="auto">
            <a:xfrm>
              <a:off x="2345" y="752"/>
              <a:ext cx="101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Customers</a:t>
              </a:r>
            </a:p>
          </p:txBody>
        </p:sp>
        <p:sp>
          <p:nvSpPr>
            <p:cNvPr id="3103" name="Text Box 1054"/>
            <p:cNvSpPr txBox="1">
              <a:spLocks noChangeArrowheads="1"/>
            </p:cNvSpPr>
            <p:nvPr/>
          </p:nvSpPr>
          <p:spPr bwMode="auto">
            <a:xfrm>
              <a:off x="958" y="3495"/>
              <a:ext cx="90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Suppliers</a:t>
              </a:r>
            </a:p>
          </p:txBody>
        </p:sp>
        <p:sp>
          <p:nvSpPr>
            <p:cNvPr id="3104" name="Text Box 1055"/>
            <p:cNvSpPr txBox="1">
              <a:spLocks noChangeArrowheads="1"/>
            </p:cNvSpPr>
            <p:nvPr/>
          </p:nvSpPr>
          <p:spPr bwMode="auto">
            <a:xfrm>
              <a:off x="2422" y="3442"/>
              <a:ext cx="905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Investment analysis</a:t>
              </a:r>
            </a:p>
          </p:txBody>
        </p:sp>
        <p:sp>
          <p:nvSpPr>
            <p:cNvPr id="3105" name="Text Box 1056"/>
            <p:cNvSpPr txBox="1">
              <a:spLocks noChangeArrowheads="1"/>
            </p:cNvSpPr>
            <p:nvPr/>
          </p:nvSpPr>
          <p:spPr bwMode="auto">
            <a:xfrm>
              <a:off x="3753" y="3423"/>
              <a:ext cx="1138" cy="3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>
                  <a:latin typeface="Arial" charset="0"/>
                </a:rPr>
                <a:t>Community representatives</a:t>
              </a:r>
            </a:p>
          </p:txBody>
        </p:sp>
        <p:sp>
          <p:nvSpPr>
            <p:cNvPr id="3106" name="Text Box 1057"/>
            <p:cNvSpPr txBox="1">
              <a:spLocks noChangeArrowheads="1"/>
            </p:cNvSpPr>
            <p:nvPr/>
          </p:nvSpPr>
          <p:spPr bwMode="auto">
            <a:xfrm>
              <a:off x="3805" y="2573"/>
              <a:ext cx="1024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Government</a:t>
              </a:r>
            </a:p>
          </p:txBody>
        </p:sp>
        <p:sp>
          <p:nvSpPr>
            <p:cNvPr id="3107" name="Text Box 1058"/>
            <p:cNvSpPr txBox="1">
              <a:spLocks noChangeArrowheads="1"/>
            </p:cNvSpPr>
            <p:nvPr/>
          </p:nvSpPr>
          <p:spPr bwMode="auto">
            <a:xfrm>
              <a:off x="3725" y="1547"/>
              <a:ext cx="1161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700" b="1">
                  <a:latin typeface="Arial" charset="0"/>
                </a:rPr>
                <a:t>Employees</a:t>
              </a:r>
              <a:br>
                <a:rPr lang="en-GB" sz="1700" b="1">
                  <a:latin typeface="Arial" charset="0"/>
                </a:rPr>
              </a:br>
              <a:r>
                <a:rPr lang="en-GB" sz="1700" b="1">
                  <a:latin typeface="Arial" charset="0"/>
                </a:rPr>
                <a:t>and their representatives</a:t>
              </a:r>
            </a:p>
          </p:txBody>
        </p:sp>
      </p:grpSp>
      <p:sp>
        <p:nvSpPr>
          <p:cNvPr id="3075" name="Text Box 1059"/>
          <p:cNvSpPr txBox="1">
            <a:spLocks noChangeArrowheads="1"/>
          </p:cNvSpPr>
          <p:nvPr/>
        </p:nvSpPr>
        <p:spPr bwMode="auto">
          <a:xfrm>
            <a:off x="114300" y="266700"/>
            <a:ext cx="8915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   Main users of financial information relating to a business</a:t>
            </a:r>
            <a:endParaRPr lang="en-GB">
              <a:solidFill>
                <a:srgbClr val="CC0000"/>
              </a:solidFill>
              <a:latin typeface="Arial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528638" y="139700"/>
            <a:ext cx="8075612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The characteristics that influence the usefulness of accounting information</a:t>
            </a:r>
            <a:endParaRPr lang="en-GB">
              <a:solidFill>
                <a:srgbClr val="CC0000"/>
              </a:solidFill>
              <a:latin typeface="Arial" charset="0"/>
            </a:endParaRPr>
          </a:p>
        </p:txBody>
      </p:sp>
      <p:grpSp>
        <p:nvGrpSpPr>
          <p:cNvPr id="4099" name="Group 29"/>
          <p:cNvGrpSpPr>
            <a:grpSpLocks/>
          </p:cNvGrpSpPr>
          <p:nvPr/>
        </p:nvGrpSpPr>
        <p:grpSpPr bwMode="auto">
          <a:xfrm>
            <a:off x="944563" y="1036638"/>
            <a:ext cx="7521575" cy="5387975"/>
            <a:chOff x="548" y="676"/>
            <a:chExt cx="4832" cy="3461"/>
          </a:xfrm>
        </p:grpSpPr>
        <p:sp>
          <p:nvSpPr>
            <p:cNvPr id="4100" name="AutoShape 4"/>
            <p:cNvSpPr>
              <a:spLocks noChangeArrowheads="1"/>
            </p:cNvSpPr>
            <p:nvPr/>
          </p:nvSpPr>
          <p:spPr bwMode="auto">
            <a:xfrm>
              <a:off x="3086" y="676"/>
              <a:ext cx="2188" cy="3461"/>
            </a:xfrm>
            <a:prstGeom prst="roundRect">
              <a:avLst>
                <a:gd name="adj" fmla="val 7190"/>
              </a:avLst>
            </a:prstGeom>
            <a:solidFill>
              <a:srgbClr val="E6CAAE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01" name="AutoShape 5"/>
            <p:cNvSpPr>
              <a:spLocks noChangeArrowheads="1"/>
            </p:cNvSpPr>
            <p:nvPr/>
          </p:nvSpPr>
          <p:spPr bwMode="auto">
            <a:xfrm>
              <a:off x="548" y="676"/>
              <a:ext cx="2188" cy="3461"/>
            </a:xfrm>
            <a:prstGeom prst="roundRect">
              <a:avLst>
                <a:gd name="adj" fmla="val 7190"/>
              </a:avLst>
            </a:prstGeom>
            <a:solidFill>
              <a:srgbClr val="E6CAAE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02" name="AutoShape 6"/>
            <p:cNvSpPr>
              <a:spLocks noChangeArrowheads="1"/>
            </p:cNvSpPr>
            <p:nvPr/>
          </p:nvSpPr>
          <p:spPr bwMode="auto">
            <a:xfrm>
              <a:off x="1361" y="1143"/>
              <a:ext cx="3065" cy="2139"/>
            </a:xfrm>
            <a:prstGeom prst="cube">
              <a:avLst>
                <a:gd name="adj" fmla="val 4481"/>
              </a:avLst>
            </a:prstGeom>
            <a:solidFill>
              <a:srgbClr val="C98755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03" name="AutoShape 7"/>
            <p:cNvSpPr>
              <a:spLocks noChangeArrowheads="1"/>
            </p:cNvSpPr>
            <p:nvPr/>
          </p:nvSpPr>
          <p:spPr bwMode="auto">
            <a:xfrm>
              <a:off x="2181" y="1816"/>
              <a:ext cx="1233" cy="981"/>
            </a:xfrm>
            <a:prstGeom prst="cube">
              <a:avLst>
                <a:gd name="adj" fmla="val 8375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04" name="Text Box 8"/>
            <p:cNvSpPr txBox="1">
              <a:spLocks noChangeArrowheads="1"/>
            </p:cNvSpPr>
            <p:nvPr/>
          </p:nvSpPr>
          <p:spPr bwMode="auto">
            <a:xfrm>
              <a:off x="2088" y="1892"/>
              <a:ext cx="1355" cy="77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 eaLnBrk="0" hangingPunct="0"/>
              <a:r>
                <a:rPr lang="en-US" sz="1700" b="1">
                  <a:solidFill>
                    <a:srgbClr val="FFCC99"/>
                  </a:solidFill>
                  <a:latin typeface="Arial" charset="0"/>
                </a:rPr>
                <a:t>Characteristics</a:t>
              </a:r>
              <a:br>
                <a:rPr lang="en-US" sz="1700" b="1">
                  <a:solidFill>
                    <a:srgbClr val="FFCC99"/>
                  </a:solidFill>
                  <a:latin typeface="Arial" charset="0"/>
                </a:rPr>
              </a:br>
              <a:r>
                <a:rPr lang="en-US" sz="1700" b="1">
                  <a:solidFill>
                    <a:srgbClr val="FFCC99"/>
                  </a:solidFill>
                  <a:latin typeface="Arial" charset="0"/>
                </a:rPr>
                <a:t> that make</a:t>
              </a:r>
              <a:br>
                <a:rPr lang="en-US" sz="1700" b="1">
                  <a:solidFill>
                    <a:srgbClr val="FFCC99"/>
                  </a:solidFill>
                  <a:latin typeface="Arial" charset="0"/>
                </a:rPr>
              </a:br>
              <a:r>
                <a:rPr lang="en-US" sz="1700" b="1">
                  <a:solidFill>
                    <a:srgbClr val="FFCC99"/>
                  </a:solidFill>
                  <a:latin typeface="Arial" charset="0"/>
                </a:rPr>
                <a:t> financial</a:t>
              </a:r>
              <a:br>
                <a:rPr lang="en-US" sz="1700" b="1">
                  <a:solidFill>
                    <a:srgbClr val="FFCC99"/>
                  </a:solidFill>
                  <a:latin typeface="Arial" charset="0"/>
                </a:rPr>
              </a:br>
              <a:r>
                <a:rPr lang="en-US" sz="1700" b="1">
                  <a:solidFill>
                    <a:srgbClr val="FFCC99"/>
                  </a:solidFill>
                  <a:latin typeface="Arial" charset="0"/>
                </a:rPr>
                <a:t> information</a:t>
              </a:r>
              <a:br>
                <a:rPr lang="en-US" sz="1700" b="1">
                  <a:solidFill>
                    <a:srgbClr val="FFCC99"/>
                  </a:solidFill>
                  <a:latin typeface="Arial" charset="0"/>
                </a:rPr>
              </a:br>
              <a:r>
                <a:rPr lang="en-US" sz="1700" b="1">
                  <a:solidFill>
                    <a:srgbClr val="FFCC99"/>
                  </a:solidFill>
                  <a:latin typeface="Arial" charset="0"/>
                </a:rPr>
                <a:t> useful</a:t>
              </a:r>
            </a:p>
          </p:txBody>
        </p:sp>
        <p:sp>
          <p:nvSpPr>
            <p:cNvPr id="4105" name="AutoShape 9"/>
            <p:cNvSpPr>
              <a:spLocks noChangeArrowheads="1"/>
            </p:cNvSpPr>
            <p:nvPr/>
          </p:nvSpPr>
          <p:spPr bwMode="auto">
            <a:xfrm>
              <a:off x="2181" y="2944"/>
              <a:ext cx="1229" cy="415"/>
            </a:xfrm>
            <a:prstGeom prst="cube">
              <a:avLst>
                <a:gd name="adj" fmla="val 1794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06" name="Text Box 10"/>
            <p:cNvSpPr txBox="1">
              <a:spLocks noChangeArrowheads="1"/>
            </p:cNvSpPr>
            <p:nvPr/>
          </p:nvSpPr>
          <p:spPr bwMode="auto">
            <a:xfrm>
              <a:off x="2172" y="3070"/>
              <a:ext cx="1213" cy="1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 eaLnBrk="0" hangingPunct="0"/>
              <a:r>
                <a:rPr lang="en-US" sz="1500" b="1">
                  <a:latin typeface="Arial" charset="0"/>
                </a:rPr>
                <a:t>Understandability</a:t>
              </a:r>
            </a:p>
          </p:txBody>
        </p:sp>
        <p:sp>
          <p:nvSpPr>
            <p:cNvPr id="4107" name="AutoShape 11"/>
            <p:cNvSpPr>
              <a:spLocks noChangeArrowheads="1"/>
            </p:cNvSpPr>
            <p:nvPr/>
          </p:nvSpPr>
          <p:spPr bwMode="auto">
            <a:xfrm>
              <a:off x="2176" y="1239"/>
              <a:ext cx="1236" cy="415"/>
            </a:xfrm>
            <a:prstGeom prst="cube">
              <a:avLst>
                <a:gd name="adj" fmla="val 17944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08" name="Text Box 12"/>
            <p:cNvSpPr txBox="1">
              <a:spLocks noChangeArrowheads="1"/>
            </p:cNvSpPr>
            <p:nvPr/>
          </p:nvSpPr>
          <p:spPr bwMode="auto">
            <a:xfrm>
              <a:off x="2256" y="1379"/>
              <a:ext cx="1013" cy="17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 eaLnBrk="0" hangingPunct="0"/>
              <a:r>
                <a:rPr lang="en-US" sz="1500" b="1">
                  <a:latin typeface="Arial" charset="0"/>
                </a:rPr>
                <a:t>Comparability</a:t>
              </a:r>
            </a:p>
          </p:txBody>
        </p:sp>
        <p:sp>
          <p:nvSpPr>
            <p:cNvPr id="4109" name="AutoShape 13"/>
            <p:cNvSpPr>
              <a:spLocks noChangeArrowheads="1"/>
            </p:cNvSpPr>
            <p:nvPr/>
          </p:nvSpPr>
          <p:spPr bwMode="auto">
            <a:xfrm>
              <a:off x="3580" y="1816"/>
              <a:ext cx="753" cy="981"/>
            </a:xfrm>
            <a:prstGeom prst="cube">
              <a:avLst>
                <a:gd name="adj" fmla="val 12861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10" name="Text Box 14"/>
            <p:cNvSpPr txBox="1">
              <a:spLocks noChangeArrowheads="1"/>
            </p:cNvSpPr>
            <p:nvPr/>
          </p:nvSpPr>
          <p:spPr bwMode="auto">
            <a:xfrm>
              <a:off x="3426" y="2222"/>
              <a:ext cx="956" cy="1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 eaLnBrk="0" hangingPunct="0"/>
              <a:r>
                <a:rPr lang="en-US" sz="1500" b="1">
                  <a:latin typeface="Arial" charset="0"/>
                </a:rPr>
                <a:t>Reliability</a:t>
              </a:r>
            </a:p>
          </p:txBody>
        </p:sp>
        <p:sp>
          <p:nvSpPr>
            <p:cNvPr id="4111" name="AutoShape 15"/>
            <p:cNvSpPr>
              <a:spLocks noChangeArrowheads="1"/>
            </p:cNvSpPr>
            <p:nvPr/>
          </p:nvSpPr>
          <p:spPr bwMode="auto">
            <a:xfrm>
              <a:off x="1267" y="1825"/>
              <a:ext cx="753" cy="980"/>
            </a:xfrm>
            <a:prstGeom prst="cube">
              <a:avLst>
                <a:gd name="adj" fmla="val 12861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12" name="Text Box 16"/>
            <p:cNvSpPr txBox="1">
              <a:spLocks noChangeArrowheads="1"/>
            </p:cNvSpPr>
            <p:nvPr/>
          </p:nvSpPr>
          <p:spPr bwMode="auto">
            <a:xfrm>
              <a:off x="1122" y="2222"/>
              <a:ext cx="957" cy="1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 eaLnBrk="0" hangingPunct="0"/>
              <a:r>
                <a:rPr lang="en-US" sz="1500" b="1">
                  <a:latin typeface="Arial" charset="0"/>
                </a:rPr>
                <a:t>Relevance</a:t>
              </a:r>
            </a:p>
          </p:txBody>
        </p:sp>
        <p:sp>
          <p:nvSpPr>
            <p:cNvPr id="4113" name="AutoShape 17"/>
            <p:cNvSpPr>
              <a:spLocks noChangeArrowheads="1"/>
            </p:cNvSpPr>
            <p:nvPr/>
          </p:nvSpPr>
          <p:spPr bwMode="auto">
            <a:xfrm>
              <a:off x="3329" y="2206"/>
              <a:ext cx="245" cy="238"/>
            </a:xfrm>
            <a:prstGeom prst="rightArrow">
              <a:avLst>
                <a:gd name="adj1" fmla="val 50000"/>
                <a:gd name="adj2" fmla="val 25735"/>
              </a:avLst>
            </a:prstGeom>
            <a:solidFill>
              <a:srgbClr val="CC0000"/>
            </a:solidFill>
            <a:ln w="9525">
              <a:solidFill>
                <a:srgbClr val="CC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14" name="AutoShape 18"/>
            <p:cNvSpPr>
              <a:spLocks noChangeArrowheads="1"/>
            </p:cNvSpPr>
            <p:nvPr/>
          </p:nvSpPr>
          <p:spPr bwMode="auto">
            <a:xfrm flipH="1">
              <a:off x="1976" y="2211"/>
              <a:ext cx="245" cy="239"/>
            </a:xfrm>
            <a:prstGeom prst="rightArrow">
              <a:avLst>
                <a:gd name="adj1" fmla="val 50000"/>
                <a:gd name="adj2" fmla="val 25628"/>
              </a:avLst>
            </a:prstGeom>
            <a:solidFill>
              <a:srgbClr val="CC0000"/>
            </a:solidFill>
            <a:ln w="9525">
              <a:solidFill>
                <a:srgbClr val="CC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15" name="AutoShape 19"/>
            <p:cNvSpPr>
              <a:spLocks noChangeArrowheads="1"/>
            </p:cNvSpPr>
            <p:nvPr/>
          </p:nvSpPr>
          <p:spPr bwMode="auto">
            <a:xfrm rot="-5400000">
              <a:off x="2681" y="1615"/>
              <a:ext cx="193" cy="272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rgbClr val="CC0000"/>
            </a:solidFill>
            <a:ln w="9525">
              <a:solidFill>
                <a:srgbClr val="CC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16" name="AutoShape 20"/>
            <p:cNvSpPr>
              <a:spLocks noChangeArrowheads="1"/>
            </p:cNvSpPr>
            <p:nvPr/>
          </p:nvSpPr>
          <p:spPr bwMode="auto">
            <a:xfrm rot="5400000" flipV="1">
              <a:off x="2681" y="2758"/>
              <a:ext cx="193" cy="272"/>
            </a:xfrm>
            <a:prstGeom prst="rightArrow">
              <a:avLst>
                <a:gd name="adj1" fmla="val 50000"/>
                <a:gd name="adj2" fmla="val 25000"/>
              </a:avLst>
            </a:prstGeom>
            <a:solidFill>
              <a:srgbClr val="CC0000"/>
            </a:solidFill>
            <a:ln w="9525">
              <a:solidFill>
                <a:srgbClr val="CC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17" name="Text Box 21"/>
            <p:cNvSpPr txBox="1">
              <a:spLocks noChangeArrowheads="1"/>
            </p:cNvSpPr>
            <p:nvPr/>
          </p:nvSpPr>
          <p:spPr bwMode="auto">
            <a:xfrm>
              <a:off x="4084" y="3412"/>
              <a:ext cx="1296" cy="6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0" hangingPunct="0"/>
              <a:r>
                <a:rPr lang="en-US" sz="1700" b="1" i="1">
                  <a:solidFill>
                    <a:srgbClr val="000000"/>
                  </a:solidFill>
                  <a:latin typeface="Arial" charset="0"/>
                </a:rPr>
                <a:t>Limitation to the application of </a:t>
              </a:r>
              <a:br>
                <a:rPr lang="en-US" sz="1700" b="1" i="1">
                  <a:solidFill>
                    <a:srgbClr val="000000"/>
                  </a:solidFill>
                  <a:latin typeface="Arial" charset="0"/>
                </a:rPr>
              </a:br>
              <a:r>
                <a:rPr lang="en-US" sz="1700" b="1" i="1">
                  <a:solidFill>
                    <a:srgbClr val="000000"/>
                  </a:solidFill>
                  <a:latin typeface="Arial" charset="0"/>
                </a:rPr>
                <a:t>the qualitative</a:t>
              </a:r>
              <a:br>
                <a:rPr lang="en-US" sz="1700" b="1" i="1">
                  <a:solidFill>
                    <a:srgbClr val="000000"/>
                  </a:solidFill>
                  <a:latin typeface="Arial" charset="0"/>
                </a:rPr>
              </a:br>
              <a:r>
                <a:rPr lang="en-US" sz="1700" b="1" i="1">
                  <a:solidFill>
                    <a:srgbClr val="000000"/>
                  </a:solidFill>
                  <a:latin typeface="Arial" charset="0"/>
                </a:rPr>
                <a:t>characteristics</a:t>
              </a:r>
            </a:p>
          </p:txBody>
        </p:sp>
        <p:sp>
          <p:nvSpPr>
            <p:cNvPr id="4118" name="Text Box 22"/>
            <p:cNvSpPr txBox="1">
              <a:spLocks noChangeArrowheads="1"/>
            </p:cNvSpPr>
            <p:nvPr/>
          </p:nvSpPr>
          <p:spPr bwMode="auto">
            <a:xfrm>
              <a:off x="4037" y="751"/>
              <a:ext cx="1171" cy="25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r" eaLnBrk="0" hangingPunct="0"/>
              <a:r>
                <a:rPr lang="en-US" sz="1800" b="1" i="1">
                  <a:solidFill>
                    <a:srgbClr val="CC0000"/>
                  </a:solidFill>
                  <a:latin typeface="Arial" charset="0"/>
                </a:rPr>
                <a:t>Cost/Benefit</a:t>
              </a:r>
            </a:p>
          </p:txBody>
        </p:sp>
        <p:sp>
          <p:nvSpPr>
            <p:cNvPr id="4119" name="Text Box 23"/>
            <p:cNvSpPr txBox="1">
              <a:spLocks noChangeArrowheads="1"/>
            </p:cNvSpPr>
            <p:nvPr/>
          </p:nvSpPr>
          <p:spPr bwMode="auto">
            <a:xfrm>
              <a:off x="644" y="3412"/>
              <a:ext cx="1544" cy="4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0" hangingPunct="0"/>
              <a:r>
                <a:rPr lang="en-US" sz="1700" b="1" i="1">
                  <a:latin typeface="Arial" charset="0"/>
                </a:rPr>
                <a:t>Necessary for including </a:t>
              </a:r>
              <a:br>
                <a:rPr lang="en-US" sz="1700" b="1" i="1">
                  <a:latin typeface="Arial" charset="0"/>
                </a:rPr>
              </a:br>
              <a:r>
                <a:rPr lang="en-US" sz="1700" b="1" i="1">
                  <a:latin typeface="Arial" charset="0"/>
                </a:rPr>
                <a:t>information in the</a:t>
              </a:r>
              <a:br>
                <a:rPr lang="en-US" sz="1700" b="1" i="1">
                  <a:latin typeface="Arial" charset="0"/>
                </a:rPr>
              </a:br>
              <a:r>
                <a:rPr lang="en-US" sz="1700" b="1" i="1">
                  <a:latin typeface="Arial" charset="0"/>
                </a:rPr>
                <a:t>financial statements</a:t>
              </a:r>
            </a:p>
          </p:txBody>
        </p:sp>
        <p:sp>
          <p:nvSpPr>
            <p:cNvPr id="4120" name="Text Box 24"/>
            <p:cNvSpPr txBox="1">
              <a:spLocks noChangeArrowheads="1"/>
            </p:cNvSpPr>
            <p:nvPr/>
          </p:nvSpPr>
          <p:spPr bwMode="auto">
            <a:xfrm>
              <a:off x="648" y="751"/>
              <a:ext cx="1073" cy="2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0" hangingPunct="0"/>
              <a:r>
                <a:rPr lang="en-US" sz="1800" b="1" i="1">
                  <a:solidFill>
                    <a:srgbClr val="CC0000"/>
                  </a:solidFill>
                  <a:latin typeface="Arial" charset="0"/>
                </a:rPr>
                <a:t>Materiality</a:t>
              </a:r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17"/>
          <p:cNvGrpSpPr>
            <a:grpSpLocks/>
          </p:cNvGrpSpPr>
          <p:nvPr/>
        </p:nvGrpSpPr>
        <p:grpSpPr bwMode="auto">
          <a:xfrm>
            <a:off x="331788" y="2806700"/>
            <a:ext cx="8374062" cy="1255713"/>
            <a:chOff x="209" y="1600"/>
            <a:chExt cx="5275" cy="791"/>
          </a:xfrm>
        </p:grpSpPr>
        <p:sp>
          <p:nvSpPr>
            <p:cNvPr id="5124" name="AutoShape 3"/>
            <p:cNvSpPr>
              <a:spLocks noChangeArrowheads="1"/>
            </p:cNvSpPr>
            <p:nvPr/>
          </p:nvSpPr>
          <p:spPr bwMode="auto">
            <a:xfrm>
              <a:off x="231" y="1607"/>
              <a:ext cx="1077" cy="783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5" name="AutoShape 4"/>
            <p:cNvSpPr>
              <a:spLocks noChangeArrowheads="1"/>
            </p:cNvSpPr>
            <p:nvPr/>
          </p:nvSpPr>
          <p:spPr bwMode="auto">
            <a:xfrm>
              <a:off x="1655" y="1603"/>
              <a:ext cx="1045" cy="785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6" name="AutoShape 5"/>
            <p:cNvSpPr>
              <a:spLocks noChangeArrowheads="1"/>
            </p:cNvSpPr>
            <p:nvPr/>
          </p:nvSpPr>
          <p:spPr bwMode="auto">
            <a:xfrm>
              <a:off x="3047" y="1600"/>
              <a:ext cx="1045" cy="783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7" name="AutoShape 6"/>
            <p:cNvSpPr>
              <a:spLocks noChangeArrowheads="1"/>
            </p:cNvSpPr>
            <p:nvPr/>
          </p:nvSpPr>
          <p:spPr bwMode="auto">
            <a:xfrm>
              <a:off x="4439" y="1608"/>
              <a:ext cx="1045" cy="783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8" name="AutoShape 7"/>
            <p:cNvSpPr>
              <a:spLocks noChangeArrowheads="1"/>
            </p:cNvSpPr>
            <p:nvPr/>
          </p:nvSpPr>
          <p:spPr bwMode="auto">
            <a:xfrm>
              <a:off x="1243" y="1863"/>
              <a:ext cx="406" cy="301"/>
            </a:xfrm>
            <a:prstGeom prst="rightArrow">
              <a:avLst>
                <a:gd name="adj1" fmla="val 50000"/>
                <a:gd name="adj2" fmla="val 33721"/>
              </a:avLst>
            </a:prstGeom>
            <a:solidFill>
              <a:srgbClr val="CC33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29" name="AutoShape 8"/>
            <p:cNvSpPr>
              <a:spLocks noChangeArrowheads="1"/>
            </p:cNvSpPr>
            <p:nvPr/>
          </p:nvSpPr>
          <p:spPr bwMode="auto">
            <a:xfrm>
              <a:off x="2635" y="1863"/>
              <a:ext cx="405" cy="301"/>
            </a:xfrm>
            <a:prstGeom prst="rightArrow">
              <a:avLst>
                <a:gd name="adj1" fmla="val 50000"/>
                <a:gd name="adj2" fmla="val 33638"/>
              </a:avLst>
            </a:prstGeom>
            <a:solidFill>
              <a:srgbClr val="CC33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30" name="AutoShape 9"/>
            <p:cNvSpPr>
              <a:spLocks noChangeArrowheads="1"/>
            </p:cNvSpPr>
            <p:nvPr/>
          </p:nvSpPr>
          <p:spPr bwMode="auto">
            <a:xfrm>
              <a:off x="4028" y="1859"/>
              <a:ext cx="406" cy="301"/>
            </a:xfrm>
            <a:prstGeom prst="rightArrow">
              <a:avLst>
                <a:gd name="adj1" fmla="val 50000"/>
                <a:gd name="adj2" fmla="val 33721"/>
              </a:avLst>
            </a:prstGeom>
            <a:solidFill>
              <a:srgbClr val="CC33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31" name="Text Box 10"/>
            <p:cNvSpPr txBox="1">
              <a:spLocks noChangeArrowheads="1"/>
            </p:cNvSpPr>
            <p:nvPr/>
          </p:nvSpPr>
          <p:spPr bwMode="auto">
            <a:xfrm>
              <a:off x="3036" y="1811"/>
              <a:ext cx="954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Information analysis</a:t>
              </a:r>
            </a:p>
          </p:txBody>
        </p:sp>
        <p:sp>
          <p:nvSpPr>
            <p:cNvPr id="5132" name="Text Box 11"/>
            <p:cNvSpPr txBox="1">
              <a:spLocks noChangeArrowheads="1"/>
            </p:cNvSpPr>
            <p:nvPr/>
          </p:nvSpPr>
          <p:spPr bwMode="auto">
            <a:xfrm>
              <a:off x="209" y="1813"/>
              <a:ext cx="1031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Information identification</a:t>
              </a:r>
            </a:p>
          </p:txBody>
        </p:sp>
        <p:sp>
          <p:nvSpPr>
            <p:cNvPr id="5133" name="Text Box 12"/>
            <p:cNvSpPr txBox="1">
              <a:spLocks noChangeArrowheads="1"/>
            </p:cNvSpPr>
            <p:nvPr/>
          </p:nvSpPr>
          <p:spPr bwMode="auto">
            <a:xfrm>
              <a:off x="4415" y="1807"/>
              <a:ext cx="995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Information reporting</a:t>
              </a:r>
            </a:p>
          </p:txBody>
        </p:sp>
        <p:sp>
          <p:nvSpPr>
            <p:cNvPr id="5134" name="Text Box 13"/>
            <p:cNvSpPr txBox="1">
              <a:spLocks noChangeArrowheads="1"/>
            </p:cNvSpPr>
            <p:nvPr/>
          </p:nvSpPr>
          <p:spPr bwMode="auto">
            <a:xfrm>
              <a:off x="1670" y="1808"/>
              <a:ext cx="939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Information recording</a:t>
              </a:r>
            </a:p>
          </p:txBody>
        </p:sp>
      </p:grpSp>
      <p:sp>
        <p:nvSpPr>
          <p:cNvPr id="5123" name="Text Box 14"/>
          <p:cNvSpPr txBox="1">
            <a:spLocks noChangeArrowheads="1"/>
          </p:cNvSpPr>
          <p:nvPr/>
        </p:nvSpPr>
        <p:spPr bwMode="auto">
          <a:xfrm>
            <a:off x="1016000" y="266700"/>
            <a:ext cx="71056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The accounting information system</a:t>
            </a:r>
            <a:endParaRPr lang="en-GB">
              <a:solidFill>
                <a:srgbClr val="CC0000"/>
              </a:solidFill>
              <a:latin typeface="Arial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609600" y="266700"/>
            <a:ext cx="7924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Financial and management accounting</a:t>
            </a:r>
            <a:endParaRPr lang="en-GB">
              <a:solidFill>
                <a:srgbClr val="CC0000"/>
              </a:solidFill>
              <a:latin typeface="Arial" charset="0"/>
            </a:endParaRPr>
          </a:p>
        </p:txBody>
      </p:sp>
      <p:grpSp>
        <p:nvGrpSpPr>
          <p:cNvPr id="6147" name="Group 48"/>
          <p:cNvGrpSpPr>
            <a:grpSpLocks/>
          </p:cNvGrpSpPr>
          <p:nvPr/>
        </p:nvGrpSpPr>
        <p:grpSpPr bwMode="auto">
          <a:xfrm>
            <a:off x="2133600" y="811213"/>
            <a:ext cx="4968875" cy="5661025"/>
            <a:chOff x="1304" y="480"/>
            <a:chExt cx="3211" cy="3660"/>
          </a:xfrm>
        </p:grpSpPr>
        <p:sp>
          <p:nvSpPr>
            <p:cNvPr id="6148" name="AutoShape 43"/>
            <p:cNvSpPr>
              <a:spLocks noChangeArrowheads="1"/>
            </p:cNvSpPr>
            <p:nvPr/>
          </p:nvSpPr>
          <p:spPr bwMode="auto">
            <a:xfrm>
              <a:off x="1368" y="480"/>
              <a:ext cx="3144" cy="3612"/>
            </a:xfrm>
            <a:prstGeom prst="roundRect">
              <a:avLst>
                <a:gd name="adj" fmla="val 7505"/>
              </a:avLst>
            </a:prstGeom>
            <a:solidFill>
              <a:srgbClr val="DCB690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6149" name="Group 41"/>
            <p:cNvGrpSpPr>
              <a:grpSpLocks/>
            </p:cNvGrpSpPr>
            <p:nvPr/>
          </p:nvGrpSpPr>
          <p:grpSpPr bwMode="auto">
            <a:xfrm>
              <a:off x="1304" y="988"/>
              <a:ext cx="425" cy="3152"/>
              <a:chOff x="1484" y="508"/>
              <a:chExt cx="425" cy="3152"/>
            </a:xfrm>
          </p:grpSpPr>
          <p:sp>
            <p:nvSpPr>
              <p:cNvPr id="6163" name="AutoShape 6"/>
              <p:cNvSpPr>
                <a:spLocks noChangeArrowheads="1"/>
              </p:cNvSpPr>
              <p:nvPr/>
            </p:nvSpPr>
            <p:spPr bwMode="auto">
              <a:xfrm>
                <a:off x="1494" y="3254"/>
                <a:ext cx="413" cy="406"/>
              </a:xfrm>
              <a:prstGeom prst="cube">
                <a:avLst>
                  <a:gd name="adj" fmla="val 13782"/>
                </a:avLst>
              </a:prstGeom>
              <a:solidFill>
                <a:srgbClr val="CC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164" name="AutoShape 7"/>
              <p:cNvSpPr>
                <a:spLocks noChangeArrowheads="1"/>
              </p:cNvSpPr>
              <p:nvPr/>
            </p:nvSpPr>
            <p:spPr bwMode="auto">
              <a:xfrm>
                <a:off x="1494" y="2712"/>
                <a:ext cx="413" cy="406"/>
              </a:xfrm>
              <a:prstGeom prst="cube">
                <a:avLst>
                  <a:gd name="adj" fmla="val 13782"/>
                </a:avLst>
              </a:prstGeom>
              <a:solidFill>
                <a:srgbClr val="CC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165" name="AutoShape 8"/>
              <p:cNvSpPr>
                <a:spLocks noChangeArrowheads="1"/>
              </p:cNvSpPr>
              <p:nvPr/>
            </p:nvSpPr>
            <p:spPr bwMode="auto">
              <a:xfrm>
                <a:off x="1494" y="2162"/>
                <a:ext cx="413" cy="406"/>
              </a:xfrm>
              <a:prstGeom prst="cube">
                <a:avLst>
                  <a:gd name="adj" fmla="val 13782"/>
                </a:avLst>
              </a:prstGeom>
              <a:solidFill>
                <a:srgbClr val="CC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166" name="AutoShape 9"/>
              <p:cNvSpPr>
                <a:spLocks noChangeArrowheads="1"/>
              </p:cNvSpPr>
              <p:nvPr/>
            </p:nvSpPr>
            <p:spPr bwMode="auto">
              <a:xfrm>
                <a:off x="1494" y="1612"/>
                <a:ext cx="413" cy="406"/>
              </a:xfrm>
              <a:prstGeom prst="cube">
                <a:avLst>
                  <a:gd name="adj" fmla="val 13782"/>
                </a:avLst>
              </a:prstGeom>
              <a:solidFill>
                <a:srgbClr val="CC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167" name="AutoShape 10"/>
              <p:cNvSpPr>
                <a:spLocks noChangeArrowheads="1"/>
              </p:cNvSpPr>
              <p:nvPr/>
            </p:nvSpPr>
            <p:spPr bwMode="auto">
              <a:xfrm>
                <a:off x="1494" y="1070"/>
                <a:ext cx="413" cy="406"/>
              </a:xfrm>
              <a:prstGeom prst="cube">
                <a:avLst>
                  <a:gd name="adj" fmla="val 13782"/>
                </a:avLst>
              </a:prstGeom>
              <a:solidFill>
                <a:srgbClr val="CC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168" name="AutoShape 11"/>
              <p:cNvSpPr>
                <a:spLocks noChangeArrowheads="1"/>
              </p:cNvSpPr>
              <p:nvPr/>
            </p:nvSpPr>
            <p:spPr bwMode="auto">
              <a:xfrm>
                <a:off x="1484" y="508"/>
                <a:ext cx="425" cy="418"/>
              </a:xfrm>
              <a:prstGeom prst="cube">
                <a:avLst>
                  <a:gd name="adj" fmla="val 16750"/>
                </a:avLst>
              </a:prstGeom>
              <a:solidFill>
                <a:srgbClr val="CC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algn="ctr"/>
                <a:endParaRPr lang="en-US">
                  <a:solidFill>
                    <a:srgbClr val="CC0000"/>
                  </a:solidFill>
                </a:endParaRPr>
              </a:p>
            </p:txBody>
          </p:sp>
        </p:grpSp>
        <p:sp>
          <p:nvSpPr>
            <p:cNvPr id="6150" name="AutoShape 22"/>
            <p:cNvSpPr>
              <a:spLocks noChangeArrowheads="1"/>
            </p:cNvSpPr>
            <p:nvPr/>
          </p:nvSpPr>
          <p:spPr bwMode="auto">
            <a:xfrm>
              <a:off x="2013" y="3734"/>
              <a:ext cx="2502" cy="406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151" name="AutoShape 24"/>
            <p:cNvSpPr>
              <a:spLocks noChangeArrowheads="1"/>
            </p:cNvSpPr>
            <p:nvPr/>
          </p:nvSpPr>
          <p:spPr bwMode="auto">
            <a:xfrm>
              <a:off x="2013" y="3192"/>
              <a:ext cx="2502" cy="406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152" name="AutoShape 26"/>
            <p:cNvSpPr>
              <a:spLocks noChangeArrowheads="1"/>
            </p:cNvSpPr>
            <p:nvPr/>
          </p:nvSpPr>
          <p:spPr bwMode="auto">
            <a:xfrm>
              <a:off x="2013" y="2642"/>
              <a:ext cx="2502" cy="406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153" name="AutoShape 28"/>
            <p:cNvSpPr>
              <a:spLocks noChangeArrowheads="1"/>
            </p:cNvSpPr>
            <p:nvPr/>
          </p:nvSpPr>
          <p:spPr bwMode="auto">
            <a:xfrm>
              <a:off x="2013" y="2092"/>
              <a:ext cx="2502" cy="406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154" name="AutoShape 30"/>
            <p:cNvSpPr>
              <a:spLocks noChangeArrowheads="1"/>
            </p:cNvSpPr>
            <p:nvPr/>
          </p:nvSpPr>
          <p:spPr bwMode="auto">
            <a:xfrm>
              <a:off x="2013" y="1550"/>
              <a:ext cx="2502" cy="406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155" name="AutoShape 32"/>
            <p:cNvSpPr>
              <a:spLocks noChangeArrowheads="1"/>
            </p:cNvSpPr>
            <p:nvPr/>
          </p:nvSpPr>
          <p:spPr bwMode="auto">
            <a:xfrm>
              <a:off x="2023" y="1000"/>
              <a:ext cx="2486" cy="406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156" name="Text Box 33"/>
            <p:cNvSpPr txBox="1">
              <a:spLocks noChangeArrowheads="1"/>
            </p:cNvSpPr>
            <p:nvPr/>
          </p:nvSpPr>
          <p:spPr bwMode="auto">
            <a:xfrm>
              <a:off x="2015" y="1111"/>
              <a:ext cx="2482" cy="2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Nature of the reports produced</a:t>
              </a:r>
            </a:p>
          </p:txBody>
        </p:sp>
        <p:sp>
          <p:nvSpPr>
            <p:cNvPr id="6157" name="Text Box 34"/>
            <p:cNvSpPr txBox="1">
              <a:spLocks noChangeArrowheads="1"/>
            </p:cNvSpPr>
            <p:nvPr/>
          </p:nvSpPr>
          <p:spPr bwMode="auto">
            <a:xfrm>
              <a:off x="2001" y="1662"/>
              <a:ext cx="2482" cy="2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Level of detail</a:t>
              </a:r>
            </a:p>
          </p:txBody>
        </p:sp>
        <p:sp>
          <p:nvSpPr>
            <p:cNvPr id="6158" name="Text Box 35"/>
            <p:cNvSpPr txBox="1">
              <a:spLocks noChangeArrowheads="1"/>
            </p:cNvSpPr>
            <p:nvPr/>
          </p:nvSpPr>
          <p:spPr bwMode="auto">
            <a:xfrm>
              <a:off x="2005" y="2199"/>
              <a:ext cx="2482" cy="2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The existence of regulations</a:t>
              </a:r>
            </a:p>
          </p:txBody>
        </p:sp>
        <p:sp>
          <p:nvSpPr>
            <p:cNvPr id="6159" name="Text Box 36"/>
            <p:cNvSpPr txBox="1">
              <a:spLocks noChangeArrowheads="1"/>
            </p:cNvSpPr>
            <p:nvPr/>
          </p:nvSpPr>
          <p:spPr bwMode="auto">
            <a:xfrm>
              <a:off x="2001" y="2759"/>
              <a:ext cx="2482" cy="2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Reporting interval</a:t>
              </a:r>
            </a:p>
          </p:txBody>
        </p:sp>
        <p:sp>
          <p:nvSpPr>
            <p:cNvPr id="6160" name="Text Box 37"/>
            <p:cNvSpPr txBox="1">
              <a:spLocks noChangeArrowheads="1"/>
            </p:cNvSpPr>
            <p:nvPr/>
          </p:nvSpPr>
          <p:spPr bwMode="auto">
            <a:xfrm>
              <a:off x="2080" y="3298"/>
              <a:ext cx="2355" cy="2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Time orientation</a:t>
              </a:r>
            </a:p>
          </p:txBody>
        </p:sp>
        <p:sp>
          <p:nvSpPr>
            <p:cNvPr id="6161" name="Text Box 38"/>
            <p:cNvSpPr txBox="1">
              <a:spLocks noChangeArrowheads="1"/>
            </p:cNvSpPr>
            <p:nvPr/>
          </p:nvSpPr>
          <p:spPr bwMode="auto">
            <a:xfrm>
              <a:off x="2001" y="3839"/>
              <a:ext cx="2482" cy="2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Range and quality of information</a:t>
              </a:r>
            </a:p>
          </p:txBody>
        </p:sp>
        <p:sp>
          <p:nvSpPr>
            <p:cNvPr id="6162" name="Text Box 44"/>
            <p:cNvSpPr txBox="1">
              <a:spLocks noChangeArrowheads="1"/>
            </p:cNvSpPr>
            <p:nvPr/>
          </p:nvSpPr>
          <p:spPr bwMode="auto">
            <a:xfrm>
              <a:off x="1704" y="540"/>
              <a:ext cx="2736" cy="2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US" sz="1800" b="1" i="1">
                  <a:solidFill>
                    <a:srgbClr val="CC0000"/>
                  </a:solidFill>
                  <a:latin typeface="Arial" charset="0"/>
                </a:rPr>
                <a:t>The major differences concern:</a:t>
              </a: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4"/>
          <p:cNvSpPr txBox="1">
            <a:spLocks noChangeArrowheads="1"/>
          </p:cNvSpPr>
          <p:nvPr/>
        </p:nvSpPr>
        <p:spPr bwMode="auto">
          <a:xfrm>
            <a:off x="609600" y="266700"/>
            <a:ext cx="7924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Changes in the business environment</a:t>
            </a:r>
            <a:endParaRPr lang="en-GB">
              <a:solidFill>
                <a:srgbClr val="CC0000"/>
              </a:solidFill>
              <a:latin typeface="Arial" charset="0"/>
            </a:endParaRPr>
          </a:p>
        </p:txBody>
      </p:sp>
      <p:grpSp>
        <p:nvGrpSpPr>
          <p:cNvPr id="7171" name="Group 34"/>
          <p:cNvGrpSpPr>
            <a:grpSpLocks/>
          </p:cNvGrpSpPr>
          <p:nvPr/>
        </p:nvGrpSpPr>
        <p:grpSpPr bwMode="auto">
          <a:xfrm>
            <a:off x="1879600" y="881063"/>
            <a:ext cx="5502275" cy="5451475"/>
            <a:chOff x="1184" y="555"/>
            <a:chExt cx="3466" cy="3434"/>
          </a:xfrm>
        </p:grpSpPr>
        <p:sp>
          <p:nvSpPr>
            <p:cNvPr id="7172" name="AutoShape 8"/>
            <p:cNvSpPr>
              <a:spLocks noChangeArrowheads="1"/>
            </p:cNvSpPr>
            <p:nvPr/>
          </p:nvSpPr>
          <p:spPr bwMode="auto">
            <a:xfrm>
              <a:off x="1186" y="3515"/>
              <a:ext cx="455" cy="448"/>
            </a:xfrm>
            <a:prstGeom prst="cube">
              <a:avLst>
                <a:gd name="adj" fmla="val 13782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173" name="AutoShape 9"/>
            <p:cNvSpPr>
              <a:spLocks noChangeArrowheads="1"/>
            </p:cNvSpPr>
            <p:nvPr/>
          </p:nvSpPr>
          <p:spPr bwMode="auto">
            <a:xfrm>
              <a:off x="1186" y="2918"/>
              <a:ext cx="455" cy="448"/>
            </a:xfrm>
            <a:prstGeom prst="cube">
              <a:avLst>
                <a:gd name="adj" fmla="val 13782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174" name="AutoShape 10"/>
            <p:cNvSpPr>
              <a:spLocks noChangeArrowheads="1"/>
            </p:cNvSpPr>
            <p:nvPr/>
          </p:nvSpPr>
          <p:spPr bwMode="auto">
            <a:xfrm>
              <a:off x="1186" y="2312"/>
              <a:ext cx="455" cy="447"/>
            </a:xfrm>
            <a:prstGeom prst="cube">
              <a:avLst>
                <a:gd name="adj" fmla="val 13782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175" name="AutoShape 11"/>
            <p:cNvSpPr>
              <a:spLocks noChangeArrowheads="1"/>
            </p:cNvSpPr>
            <p:nvPr/>
          </p:nvSpPr>
          <p:spPr bwMode="auto">
            <a:xfrm>
              <a:off x="1186" y="1152"/>
              <a:ext cx="455" cy="448"/>
            </a:xfrm>
            <a:prstGeom prst="cube">
              <a:avLst>
                <a:gd name="adj" fmla="val 13782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176" name="AutoShape 12"/>
            <p:cNvSpPr>
              <a:spLocks noChangeArrowheads="1"/>
            </p:cNvSpPr>
            <p:nvPr/>
          </p:nvSpPr>
          <p:spPr bwMode="auto">
            <a:xfrm>
              <a:off x="1186" y="555"/>
              <a:ext cx="455" cy="448"/>
            </a:xfrm>
            <a:prstGeom prst="cube">
              <a:avLst>
                <a:gd name="adj" fmla="val 13782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177" name="AutoShape 14"/>
            <p:cNvSpPr>
              <a:spLocks noChangeArrowheads="1"/>
            </p:cNvSpPr>
            <p:nvPr/>
          </p:nvSpPr>
          <p:spPr bwMode="auto">
            <a:xfrm>
              <a:off x="1892" y="3524"/>
              <a:ext cx="2758" cy="448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178" name="AutoShape 15"/>
            <p:cNvSpPr>
              <a:spLocks noChangeArrowheads="1"/>
            </p:cNvSpPr>
            <p:nvPr/>
          </p:nvSpPr>
          <p:spPr bwMode="auto">
            <a:xfrm>
              <a:off x="1892" y="2927"/>
              <a:ext cx="2758" cy="448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179" name="AutoShape 16"/>
            <p:cNvSpPr>
              <a:spLocks noChangeArrowheads="1"/>
            </p:cNvSpPr>
            <p:nvPr/>
          </p:nvSpPr>
          <p:spPr bwMode="auto">
            <a:xfrm>
              <a:off x="1892" y="2321"/>
              <a:ext cx="2758" cy="447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180" name="AutoShape 17"/>
            <p:cNvSpPr>
              <a:spLocks noChangeArrowheads="1"/>
            </p:cNvSpPr>
            <p:nvPr/>
          </p:nvSpPr>
          <p:spPr bwMode="auto">
            <a:xfrm>
              <a:off x="1892" y="1161"/>
              <a:ext cx="2758" cy="448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181" name="AutoShape 18"/>
            <p:cNvSpPr>
              <a:spLocks noChangeArrowheads="1"/>
            </p:cNvSpPr>
            <p:nvPr/>
          </p:nvSpPr>
          <p:spPr bwMode="auto">
            <a:xfrm>
              <a:off x="1892" y="564"/>
              <a:ext cx="2758" cy="448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182" name="Text Box 21"/>
            <p:cNvSpPr txBox="1">
              <a:spLocks noChangeArrowheads="1"/>
            </p:cNvSpPr>
            <p:nvPr/>
          </p:nvSpPr>
          <p:spPr bwMode="auto">
            <a:xfrm>
              <a:off x="1879" y="632"/>
              <a:ext cx="2736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Increasing sophistication of customers</a:t>
              </a:r>
            </a:p>
          </p:txBody>
        </p:sp>
        <p:sp>
          <p:nvSpPr>
            <p:cNvPr id="7183" name="Text Box 22"/>
            <p:cNvSpPr txBox="1">
              <a:spLocks noChangeArrowheads="1"/>
            </p:cNvSpPr>
            <p:nvPr/>
          </p:nvSpPr>
          <p:spPr bwMode="auto">
            <a:xfrm>
              <a:off x="1884" y="1279"/>
              <a:ext cx="2735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Development of global economy</a:t>
              </a:r>
            </a:p>
          </p:txBody>
        </p:sp>
        <p:sp>
          <p:nvSpPr>
            <p:cNvPr id="7184" name="Text Box 23"/>
            <p:cNvSpPr txBox="1">
              <a:spLocks noChangeArrowheads="1"/>
            </p:cNvSpPr>
            <p:nvPr/>
          </p:nvSpPr>
          <p:spPr bwMode="auto">
            <a:xfrm>
              <a:off x="1879" y="2450"/>
              <a:ext cx="273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Deregulation of domestic markets</a:t>
              </a:r>
            </a:p>
          </p:txBody>
        </p:sp>
        <p:sp>
          <p:nvSpPr>
            <p:cNvPr id="7185" name="Text Box 24"/>
            <p:cNvSpPr txBox="1">
              <a:spLocks noChangeArrowheads="1"/>
            </p:cNvSpPr>
            <p:nvPr/>
          </p:nvSpPr>
          <p:spPr bwMode="auto">
            <a:xfrm>
              <a:off x="1838" y="2971"/>
              <a:ext cx="2788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Increasing pressure from owners (shareholders) for competitive returns</a:t>
              </a:r>
            </a:p>
          </p:txBody>
        </p:sp>
        <p:sp>
          <p:nvSpPr>
            <p:cNvPr id="7186" name="Text Box 25"/>
            <p:cNvSpPr txBox="1">
              <a:spLocks noChangeArrowheads="1"/>
            </p:cNvSpPr>
            <p:nvPr/>
          </p:nvSpPr>
          <p:spPr bwMode="auto">
            <a:xfrm>
              <a:off x="2273" y="3585"/>
              <a:ext cx="1932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Increasing volatility of financial markets</a:t>
              </a:r>
            </a:p>
          </p:txBody>
        </p:sp>
        <p:sp>
          <p:nvSpPr>
            <p:cNvPr id="7187" name="AutoShape 31"/>
            <p:cNvSpPr>
              <a:spLocks noChangeArrowheads="1"/>
            </p:cNvSpPr>
            <p:nvPr/>
          </p:nvSpPr>
          <p:spPr bwMode="auto">
            <a:xfrm>
              <a:off x="1184" y="1736"/>
              <a:ext cx="455" cy="447"/>
            </a:xfrm>
            <a:prstGeom prst="cube">
              <a:avLst>
                <a:gd name="adj" fmla="val 13782"/>
              </a:avLst>
            </a:prstGeom>
            <a:solidFill>
              <a:srgbClr val="CC00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188" name="AutoShape 32"/>
            <p:cNvSpPr>
              <a:spLocks noChangeArrowheads="1"/>
            </p:cNvSpPr>
            <p:nvPr/>
          </p:nvSpPr>
          <p:spPr bwMode="auto">
            <a:xfrm>
              <a:off x="1890" y="1745"/>
              <a:ext cx="2758" cy="447"/>
            </a:xfrm>
            <a:prstGeom prst="cube">
              <a:avLst>
                <a:gd name="adj" fmla="val 13782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189" name="Text Box 33"/>
            <p:cNvSpPr txBox="1">
              <a:spLocks noChangeArrowheads="1"/>
            </p:cNvSpPr>
            <p:nvPr/>
          </p:nvSpPr>
          <p:spPr bwMode="auto">
            <a:xfrm>
              <a:off x="1877" y="1874"/>
              <a:ext cx="273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Rapid changes in technology</a:t>
              </a: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94" name="Group 4"/>
          <p:cNvGrpSpPr>
            <a:grpSpLocks/>
          </p:cNvGrpSpPr>
          <p:nvPr/>
        </p:nvGrpSpPr>
        <p:grpSpPr bwMode="auto">
          <a:xfrm>
            <a:off x="1400175" y="1590675"/>
            <a:ext cx="6402388" cy="4249738"/>
            <a:chOff x="906" y="850"/>
            <a:chExt cx="4033" cy="2677"/>
          </a:xfrm>
        </p:grpSpPr>
        <p:sp>
          <p:nvSpPr>
            <p:cNvPr id="8196" name="AutoShape 5"/>
            <p:cNvSpPr>
              <a:spLocks noChangeArrowheads="1"/>
            </p:cNvSpPr>
            <p:nvPr/>
          </p:nvSpPr>
          <p:spPr bwMode="auto">
            <a:xfrm>
              <a:off x="988" y="851"/>
              <a:ext cx="3947" cy="2622"/>
            </a:xfrm>
            <a:prstGeom prst="roundRect">
              <a:avLst>
                <a:gd name="adj" fmla="val 6486"/>
              </a:avLst>
            </a:prstGeom>
            <a:solidFill>
              <a:srgbClr val="DFBCA1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8197" name="AutoShape 6"/>
            <p:cNvSpPr>
              <a:spLocks noChangeArrowheads="1"/>
            </p:cNvSpPr>
            <p:nvPr/>
          </p:nvSpPr>
          <p:spPr bwMode="auto">
            <a:xfrm>
              <a:off x="906" y="850"/>
              <a:ext cx="310" cy="2673"/>
            </a:xfrm>
            <a:prstGeom prst="cube">
              <a:avLst>
                <a:gd name="adj" fmla="val 2256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8198" name="AutoShape 7"/>
            <p:cNvSpPr>
              <a:spLocks noChangeArrowheads="1"/>
            </p:cNvSpPr>
            <p:nvPr/>
          </p:nvSpPr>
          <p:spPr bwMode="auto">
            <a:xfrm>
              <a:off x="1137" y="3222"/>
              <a:ext cx="3799" cy="302"/>
            </a:xfrm>
            <a:prstGeom prst="cube">
              <a:avLst>
                <a:gd name="adj" fmla="val 23130"/>
              </a:avLst>
            </a:prstGeom>
            <a:solidFill>
              <a:srgbClr val="FFCC99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8199" name="Text Box 8"/>
            <p:cNvSpPr txBox="1">
              <a:spLocks noChangeArrowheads="1"/>
            </p:cNvSpPr>
            <p:nvPr/>
          </p:nvSpPr>
          <p:spPr bwMode="auto">
            <a:xfrm>
              <a:off x="4191" y="3296"/>
              <a:ext cx="73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Risk</a:t>
              </a:r>
            </a:p>
          </p:txBody>
        </p:sp>
        <p:sp>
          <p:nvSpPr>
            <p:cNvPr id="8200" name="Line 9"/>
            <p:cNvSpPr>
              <a:spLocks noChangeShapeType="1"/>
            </p:cNvSpPr>
            <p:nvPr/>
          </p:nvSpPr>
          <p:spPr bwMode="auto">
            <a:xfrm rot="21274106" flipV="1">
              <a:off x="1160" y="2176"/>
              <a:ext cx="3779" cy="269"/>
            </a:xfrm>
            <a:prstGeom prst="line">
              <a:avLst/>
            </a:prstGeom>
            <a:noFill/>
            <a:ln w="127000">
              <a:solidFill>
                <a:srgbClr val="CC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201" name="Text Box 10"/>
            <p:cNvSpPr txBox="1">
              <a:spLocks noChangeArrowheads="1"/>
            </p:cNvSpPr>
            <p:nvPr/>
          </p:nvSpPr>
          <p:spPr bwMode="auto">
            <a:xfrm rot="-5400000">
              <a:off x="686" y="1094"/>
              <a:ext cx="695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800" b="1">
                  <a:latin typeface="Arial" charset="0"/>
                </a:rPr>
                <a:t>Return</a:t>
              </a:r>
              <a:r>
                <a:rPr lang="en-GB" sz="1600" b="1">
                  <a:latin typeface="Arial" charset="0"/>
                </a:rPr>
                <a:t> </a:t>
              </a:r>
            </a:p>
          </p:txBody>
        </p:sp>
      </p:grpSp>
      <p:sp>
        <p:nvSpPr>
          <p:cNvPr id="8195" name="Text Box 11"/>
          <p:cNvSpPr txBox="1">
            <a:spLocks noChangeArrowheads="1"/>
          </p:cNvSpPr>
          <p:nvPr/>
        </p:nvSpPr>
        <p:spPr bwMode="auto">
          <a:xfrm>
            <a:off x="1420813" y="266700"/>
            <a:ext cx="63150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>
                <a:solidFill>
                  <a:srgbClr val="CC0000"/>
                </a:solidFill>
                <a:latin typeface="Arial" charset="0"/>
              </a:rPr>
              <a:t>Relationship between risk and return</a:t>
            </a:r>
            <a:endParaRPr lang="en-GB">
              <a:solidFill>
                <a:srgbClr val="CC0000"/>
              </a:solidFill>
              <a:latin typeface="Arial" charset="0"/>
            </a:endParaRPr>
          </a:p>
        </p:txBody>
      </p: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ECTOMILLISECCONVERTED" val="1"/>
  <p:tag name="MMPROD_UIDATA" val="&lt;database version=&quot;7.0&quot;&gt;&lt;object type=&quot;1&quot; unique_id=&quot;10001&quot;&gt;&lt;object type=&quot;8&quot; unique_id=&quot;18382&quot;&gt;&lt;/object&gt;&lt;object type=&quot;2&quot; unique_id=&quot;18383&quot;&gt;&lt;object type=&quot;3&quot; unique_id=&quot;18384&quot;&gt;&lt;property id=&quot;20148&quot; value=&quot;5&quot;/&gt;&lt;property id=&quot;20300&quot; value=&quot;Slide 1&quot;/&gt;&lt;property id=&quot;20307&quot; value=&quot;263&quot;/&gt;&lt;/object&gt;&lt;object type=&quot;3&quot; unique_id=&quot;18385&quot;&gt;&lt;property id=&quot;20148&quot; value=&quot;5&quot;/&gt;&lt;property id=&quot;20300&quot; value=&quot;Slide 2&quot;/&gt;&lt;property id=&quot;20307&quot; value=&quot;262&quot;/&gt;&lt;/object&gt;&lt;object type=&quot;3&quot; unique_id=&quot;18386&quot;&gt;&lt;property id=&quot;20148&quot; value=&quot;5&quot;/&gt;&lt;property id=&quot;20300&quot; value=&quot;Slide 3&quot;/&gt;&lt;property id=&quot;20307&quot; value=&quot;258&quot;/&gt;&lt;/object&gt;&lt;object type=&quot;3&quot; unique_id=&quot;18387&quot;&gt;&lt;property id=&quot;20148&quot; value=&quot;5&quot;/&gt;&lt;property id=&quot;20300&quot; value=&quot;Slide 4&quot;/&gt;&lt;property id=&quot;20307&quot; value=&quot;259&quot;/&gt;&lt;/object&gt;&lt;object type=&quot;3&quot; unique_id=&quot;18388&quot;&gt;&lt;property id=&quot;20148&quot; value=&quot;5&quot;/&gt;&lt;property id=&quot;20300&quot; value=&quot;Slide 5&quot;/&gt;&lt;property id=&quot;20307&quot; value=&quot;261&quot;/&gt;&lt;/object&gt;&lt;object type=&quot;3&quot; unique_id=&quot;18389&quot;&gt;&lt;property id=&quot;20148&quot; value=&quot;5&quot;/&gt;&lt;property id=&quot;20300&quot; value=&quot;Slide 6&quot;/&gt;&lt;property id=&quot;20307&quot; value=&quot;265&quot;/&gt;&lt;/object&gt;&lt;object type=&quot;3&quot; unique_id=&quot;18390&quot;&gt;&lt;property id=&quot;20148&quot; value=&quot;5&quot;/&gt;&lt;property id=&quot;20300&quot; value=&quot;Slide 7&quot;/&gt;&lt;property id=&quot;20307&quot; value=&quot;264&quot;/&gt;&lt;/object&gt;&lt;/object&gt;&lt;/object&gt;&lt;/database&gt;"/>
  <p:tag name="MMPROD_NEXTUNIQUEID" val="10011"/>
</p:tagLst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452</TotalTime>
  <Words>184</Words>
  <Application>Microsoft Office PowerPoint</Application>
  <PresentationFormat>On-screen Show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</vt:vector>
  </TitlesOfParts>
  <Company>Packard Bell NEC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Packard Bell NEC</dc:creator>
  <cp:lastModifiedBy>Administrator</cp:lastModifiedBy>
  <cp:revision>35</cp:revision>
  <dcterms:created xsi:type="dcterms:W3CDTF">2002-11-24T11:33:35Z</dcterms:created>
  <dcterms:modified xsi:type="dcterms:W3CDTF">2017-09-20T10:22:24Z</dcterms:modified>
</cp:coreProperties>
</file>