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256" r:id="rId2"/>
    <p:sldId id="361" r:id="rId3"/>
    <p:sldId id="369" r:id="rId4"/>
    <p:sldId id="337" r:id="rId5"/>
    <p:sldId id="368" r:id="rId6"/>
    <p:sldId id="338" r:id="rId7"/>
    <p:sldId id="362" r:id="rId8"/>
    <p:sldId id="281" r:id="rId9"/>
    <p:sldId id="282" r:id="rId10"/>
    <p:sldId id="341" r:id="rId11"/>
    <p:sldId id="339" r:id="rId12"/>
    <p:sldId id="340" r:id="rId13"/>
    <p:sldId id="342" r:id="rId14"/>
    <p:sldId id="355" r:id="rId15"/>
    <p:sldId id="284" r:id="rId16"/>
    <p:sldId id="285" r:id="rId17"/>
    <p:sldId id="286" r:id="rId18"/>
    <p:sldId id="345" r:id="rId19"/>
    <p:sldId id="346" r:id="rId20"/>
    <p:sldId id="344" r:id="rId21"/>
    <p:sldId id="363" r:id="rId22"/>
    <p:sldId id="366" r:id="rId23"/>
    <p:sldId id="365" r:id="rId24"/>
    <p:sldId id="347" r:id="rId25"/>
    <p:sldId id="351" r:id="rId26"/>
    <p:sldId id="367" r:id="rId27"/>
    <p:sldId id="348" r:id="rId28"/>
    <p:sldId id="350" r:id="rId29"/>
    <p:sldId id="353" r:id="rId30"/>
    <p:sldId id="354" r:id="rId31"/>
    <p:sldId id="356" r:id="rId32"/>
    <p:sldId id="360" r:id="rId33"/>
    <p:sldId id="357" r:id="rId34"/>
    <p:sldId id="358" r:id="rId35"/>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4"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12/26/2024</a:t>
            </a:fld>
            <a:endParaRPr/>
          </a:p>
        </p:txBody>
      </p:sp>
      <p:sp>
        <p:nvSpPr>
          <p:cNvPr id="4" name="Footer Placeholder 3"/>
          <p:cNvSpPr>
            <a:spLocks noGrp="1"/>
          </p:cNvSpPr>
          <p:nvPr>
            <p:ph type="ftr" sz="quarter" idx="2"/>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4"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4"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12/26/2024</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4"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12/26/2024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12/26/2024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12/26/2024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12/26/2024</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12/26/2024</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12/26/2024</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12/26/2024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12/26/2024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12/26/2024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12/26/2024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12/26/2024</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ICoP-July-2022.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02 Research Ethics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622C3-D5C8-7B73-436B-7FCB83CCB959}"/>
              </a:ext>
            </a:extLst>
          </p:cNvPr>
          <p:cNvSpPr>
            <a:spLocks noGrp="1"/>
          </p:cNvSpPr>
          <p:nvPr>
            <p:ph type="title"/>
          </p:nvPr>
        </p:nvSpPr>
        <p:spPr/>
        <p:txBody>
          <a:bodyPr/>
          <a:lstStyle/>
          <a:p>
            <a:r>
              <a:rPr lang="en-HK" dirty="0"/>
              <a:t>topics</a:t>
            </a:r>
            <a:endParaRPr lang="en-GB" dirty="0"/>
          </a:p>
        </p:txBody>
      </p:sp>
      <p:sp>
        <p:nvSpPr>
          <p:cNvPr id="3" name="Content Placeholder 2">
            <a:extLst>
              <a:ext uri="{FF2B5EF4-FFF2-40B4-BE49-F238E27FC236}">
                <a16:creationId xmlns:a16="http://schemas.microsoft.com/office/drawing/2014/main" id="{6BFFEDD6-1E63-C0BB-169D-E324AAD3A3FA}"/>
              </a:ext>
            </a:extLst>
          </p:cNvPr>
          <p:cNvSpPr>
            <a:spLocks noGrp="1"/>
          </p:cNvSpPr>
          <p:nvPr>
            <p:ph idx="1"/>
          </p:nvPr>
        </p:nvSpPr>
        <p:spPr>
          <a:xfrm>
            <a:off x="1217614" y="1828800"/>
            <a:ext cx="9753600" cy="4754562"/>
          </a:xfrm>
        </p:spPr>
        <p:txBody>
          <a:bodyPr>
            <a:normAutofit fontScale="85000" lnSpcReduction="20000"/>
          </a:bodyPr>
          <a:lstStyle/>
          <a:p>
            <a:r>
              <a:rPr lang="en-HK" dirty="0"/>
              <a:t>Application for Ethical Approval (PG2/E1)</a:t>
            </a:r>
          </a:p>
          <a:p>
            <a:r>
              <a:rPr lang="en-HK" dirty="0"/>
              <a:t>Guiding Principles</a:t>
            </a:r>
          </a:p>
          <a:p>
            <a:r>
              <a:rPr lang="en-HK" dirty="0"/>
              <a:t>Risks to stakeholders</a:t>
            </a:r>
          </a:p>
          <a:p>
            <a:r>
              <a:rPr lang="en-HK" dirty="0"/>
              <a:t>Regulations</a:t>
            </a:r>
          </a:p>
          <a:p>
            <a:pPr lvl="1"/>
            <a:r>
              <a:rPr lang="en-HK" dirty="0"/>
              <a:t>UK Data Protection Act</a:t>
            </a:r>
          </a:p>
          <a:p>
            <a:pPr lvl="1"/>
            <a:r>
              <a:rPr lang="en-HK" dirty="0"/>
              <a:t>Hong Kong (Privacy) Ordinance</a:t>
            </a:r>
          </a:p>
          <a:p>
            <a:r>
              <a:rPr lang="en-HK" dirty="0"/>
              <a:t>Application for Ethical Approval (PG2)</a:t>
            </a:r>
          </a:p>
          <a:p>
            <a:pPr lvl="1"/>
            <a:r>
              <a:rPr lang="en-HK" dirty="0"/>
              <a:t>Section E: Details of Research Activity</a:t>
            </a:r>
          </a:p>
          <a:p>
            <a:pPr lvl="1"/>
            <a:r>
              <a:rPr lang="en-HK" dirty="0"/>
              <a:t>Section F: Scope of Research Activity</a:t>
            </a:r>
          </a:p>
          <a:p>
            <a:pPr lvl="1"/>
            <a:r>
              <a:rPr lang="en-HK" dirty="0"/>
              <a:t>Section G: Intended Participants</a:t>
            </a:r>
          </a:p>
          <a:p>
            <a:pPr lvl="1"/>
            <a:r>
              <a:rPr lang="en-HK" dirty="0"/>
              <a:t>Section H: Anticipated Risks</a:t>
            </a:r>
          </a:p>
          <a:p>
            <a:pPr lvl="1"/>
            <a:r>
              <a:rPr lang="en-HK" dirty="0"/>
              <a:t>Section I: Feedback, Consent and Confidentiality</a:t>
            </a:r>
          </a:p>
          <a:p>
            <a:pPr lvl="1"/>
            <a:r>
              <a:rPr lang="en-HK" dirty="0"/>
              <a:t>Section J: Data Protection and Storage</a:t>
            </a:r>
          </a:p>
          <a:p>
            <a:r>
              <a:rPr lang="en-HK" dirty="0"/>
              <a:t>Checklist</a:t>
            </a:r>
            <a:endParaRPr lang="en-GB" dirty="0"/>
          </a:p>
        </p:txBody>
      </p:sp>
    </p:spTree>
    <p:extLst>
      <p:ext uri="{BB962C8B-B14F-4D97-AF65-F5344CB8AC3E}">
        <p14:creationId xmlns:p14="http://schemas.microsoft.com/office/powerpoint/2010/main" val="361714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ethical approval form</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p:txBody>
          <a:bodyPr>
            <a:normAutofit/>
          </a:bodyPr>
          <a:lstStyle/>
          <a:p>
            <a:r>
              <a:rPr lang="en-HK" dirty="0"/>
              <a:t>Application for Ethical Approval (PG2/E1)</a:t>
            </a:r>
          </a:p>
          <a:p>
            <a:pPr lvl="1"/>
            <a:r>
              <a:rPr lang="en-HK" dirty="0"/>
              <a:t>Read the Research Ethics &amp; Integrity Code of Practice before completing this form</a:t>
            </a:r>
          </a:p>
          <a:p>
            <a:pPr lvl="2"/>
            <a:r>
              <a:rPr lang="en-HK" sz="2000" dirty="0">
                <a:hlinkClick r:id="rId2"/>
              </a:rPr>
              <a:t>https://www.uwtsd.ac.uk/media/uwtsd-website/content-assets/documents/research/REICoP-July-2022.pdf</a:t>
            </a:r>
            <a:endParaRPr lang="en-HK" sz="2000" dirty="0"/>
          </a:p>
        </p:txBody>
      </p:sp>
    </p:spTree>
    <p:extLst>
      <p:ext uri="{BB962C8B-B14F-4D97-AF65-F5344CB8AC3E}">
        <p14:creationId xmlns:p14="http://schemas.microsoft.com/office/powerpoint/2010/main" val="1288090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t>Research ethics</a:t>
            </a:r>
          </a:p>
        </p:txBody>
      </p:sp>
      <p:sp>
        <p:nvSpPr>
          <p:cNvPr id="32771" name="Content Placeholder 2"/>
          <p:cNvSpPr>
            <a:spLocks noGrp="1"/>
          </p:cNvSpPr>
          <p:nvPr>
            <p:ph idx="1"/>
          </p:nvPr>
        </p:nvSpPr>
        <p:spPr/>
        <p:txBody>
          <a:bodyPr>
            <a:normAutofit/>
          </a:bodyPr>
          <a:lstStyle/>
          <a:p>
            <a:r>
              <a:rPr lang="en-HK" dirty="0"/>
              <a:t>The term “research ethics” refers to the </a:t>
            </a:r>
            <a:r>
              <a:rPr lang="en-HK" b="1" dirty="0"/>
              <a:t>moral principles </a:t>
            </a:r>
            <a:r>
              <a:rPr lang="en-HK" dirty="0"/>
              <a:t>and actions guiding and shaping research </a:t>
            </a:r>
            <a:r>
              <a:rPr lang="en-HK" b="1" dirty="0"/>
              <a:t>from its inception through to completion</a:t>
            </a:r>
            <a:r>
              <a:rPr lang="en-HK" dirty="0"/>
              <a:t>, the dissemination of findings and the archiving, future use, sharing and linking of data.</a:t>
            </a:r>
            <a:endParaRPr lang="en-US" dirty="0"/>
          </a:p>
          <a:p>
            <a:r>
              <a:rPr lang="en-HK" dirty="0"/>
              <a:t>“</a:t>
            </a:r>
            <a:r>
              <a:rPr lang="en-HK" i="1" dirty="0"/>
              <a:t>Integrity without knowledge is weak and useless, and knowledge without integrity is dangerous and dreadful.</a:t>
            </a:r>
            <a:r>
              <a:rPr lang="en-HK" dirty="0"/>
              <a:t>” </a:t>
            </a:r>
          </a:p>
          <a:p>
            <a:pPr marL="45720" indent="0" algn="r">
              <a:buNone/>
            </a:pPr>
            <a:r>
              <a:rPr lang="en-HK" sz="2000" dirty="0"/>
              <a:t>Samuel Johnson</a:t>
            </a:r>
          </a:p>
          <a:p>
            <a:endParaRPr lang="en-US" dirty="0"/>
          </a:p>
        </p:txBody>
      </p:sp>
      <p:sp>
        <p:nvSpPr>
          <p:cNvPr id="32772" name="Slide Number Placeholder 3"/>
          <p:cNvSpPr>
            <a:spLocks noGrp="1"/>
          </p:cNvSpPr>
          <p:nvPr>
            <p:ph type="sldNum" sz="quarter" idx="12"/>
          </p:nvPr>
        </p:nvSpPr>
        <p:spPr/>
        <p:txBody>
          <a:bodyPr/>
          <a:lstStyle/>
          <a:p>
            <a:fld id="{977F6621-1062-415A-85FA-126CA782F486}" type="slidenum">
              <a:rPr lang="en-US" smtClean="0"/>
              <a:pPr/>
              <a:t>4</a:t>
            </a:fld>
            <a:endParaRPr lang="en-US"/>
          </a:p>
        </p:txBody>
      </p:sp>
    </p:spTree>
    <p:extLst>
      <p:ext uri="{BB962C8B-B14F-4D97-AF65-F5344CB8AC3E}">
        <p14:creationId xmlns:p14="http://schemas.microsoft.com/office/powerpoint/2010/main" val="339885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Guiding principles*</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a:xfrm>
            <a:off x="990162" y="1645416"/>
            <a:ext cx="5063984" cy="4754562"/>
          </a:xfrm>
        </p:spPr>
        <p:txBody>
          <a:bodyPr>
            <a:noAutofit/>
          </a:bodyPr>
          <a:lstStyle/>
          <a:p>
            <a:pPr marL="501650" indent="-457200">
              <a:spcBef>
                <a:spcPts val="600"/>
              </a:spcBef>
              <a:buFont typeface="+mj-lt"/>
              <a:buAutoNum type="arabicPeriod"/>
            </a:pPr>
            <a:r>
              <a:rPr lang="en-HK" sz="2200" b="1" dirty="0"/>
              <a:t>Beneficence</a:t>
            </a:r>
            <a:r>
              <a:rPr lang="en-HK" sz="2200" dirty="0"/>
              <a:t>: “do positive good”</a:t>
            </a:r>
          </a:p>
          <a:p>
            <a:pPr marL="501650" indent="-457200">
              <a:spcBef>
                <a:spcPts val="600"/>
              </a:spcBef>
              <a:buFont typeface="+mj-lt"/>
              <a:buAutoNum type="arabicPeriod"/>
            </a:pPr>
            <a:r>
              <a:rPr lang="en-HK" sz="2200" b="1" dirty="0"/>
              <a:t>Non-malfeasance</a:t>
            </a:r>
            <a:r>
              <a:rPr lang="en-HK" sz="2200" dirty="0"/>
              <a:t>: “do no harm”</a:t>
            </a:r>
          </a:p>
          <a:p>
            <a:pPr marL="501650" indent="-457200">
              <a:spcBef>
                <a:spcPts val="600"/>
              </a:spcBef>
              <a:buFont typeface="+mj-lt"/>
              <a:buAutoNum type="arabicPeriod"/>
            </a:pPr>
            <a:r>
              <a:rPr lang="en-HK" sz="2200" b="1" dirty="0"/>
              <a:t>Rights</a:t>
            </a:r>
            <a:r>
              <a:rPr lang="en-HK" sz="2200" dirty="0"/>
              <a:t>: Protect participants’ interests</a:t>
            </a:r>
          </a:p>
          <a:p>
            <a:pPr marL="501650" indent="-457200">
              <a:spcBef>
                <a:spcPts val="600"/>
              </a:spcBef>
              <a:buFont typeface="+mj-lt"/>
              <a:buAutoNum type="arabicPeriod"/>
            </a:pPr>
            <a:r>
              <a:rPr lang="en-HK" sz="2200" b="1" dirty="0"/>
              <a:t>Risk Management</a:t>
            </a:r>
            <a:r>
              <a:rPr lang="en-HK" sz="2200" dirty="0"/>
              <a:t>: Ensure participants and researchers are not harmed</a:t>
            </a:r>
          </a:p>
          <a:p>
            <a:pPr marL="501650" indent="-457200">
              <a:spcBef>
                <a:spcPts val="600"/>
              </a:spcBef>
              <a:buFont typeface="+mj-lt"/>
              <a:buAutoNum type="arabicPeriod"/>
            </a:pPr>
            <a:r>
              <a:rPr lang="en-HK" sz="2200" b="1" dirty="0"/>
              <a:t>Proportionality</a:t>
            </a:r>
            <a:r>
              <a:rPr lang="en-HK" sz="2200" dirty="0"/>
              <a:t>: Consider and protect against where necessary the impact of work on others</a:t>
            </a:r>
          </a:p>
          <a:p>
            <a:pPr marL="501650" indent="-457200">
              <a:spcBef>
                <a:spcPts val="600"/>
              </a:spcBef>
              <a:buFont typeface="+mj-lt"/>
              <a:buAutoNum type="arabicPeriod"/>
            </a:pPr>
            <a:r>
              <a:rPr lang="en-HK" sz="2200" b="1" dirty="0"/>
              <a:t>Ensure informed consent </a:t>
            </a:r>
          </a:p>
        </p:txBody>
      </p:sp>
      <p:sp>
        <p:nvSpPr>
          <p:cNvPr id="4" name="Content Placeholder 2">
            <a:extLst>
              <a:ext uri="{FF2B5EF4-FFF2-40B4-BE49-F238E27FC236}">
                <a16:creationId xmlns:a16="http://schemas.microsoft.com/office/drawing/2014/main" id="{071125EB-A7DB-F5B8-CF55-3338808B369A}"/>
              </a:ext>
            </a:extLst>
          </p:cNvPr>
          <p:cNvSpPr txBox="1">
            <a:spLocks/>
          </p:cNvSpPr>
          <p:nvPr/>
        </p:nvSpPr>
        <p:spPr>
          <a:xfrm>
            <a:off x="6094412" y="1801011"/>
            <a:ext cx="4372742" cy="4754562"/>
          </a:xfrm>
          <a:prstGeom prst="rect">
            <a:avLst/>
          </a:prstGeom>
        </p:spPr>
        <p:txBody>
          <a:bodyPr vert="horz" lIns="91440" tIns="45720" rIns="91440" bIns="45720" rtlCol="0">
            <a:noAutofit/>
          </a:bodyPr>
          <a:lst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a:lstStyle>
          <a:p>
            <a:pPr marL="501650" indent="-457200">
              <a:spcBef>
                <a:spcPts val="600"/>
              </a:spcBef>
              <a:buFont typeface="+mj-lt"/>
              <a:buAutoNum type="arabicPeriod"/>
            </a:pPr>
            <a:endParaRPr lang="en-HK" sz="1800" b="1" dirty="0"/>
          </a:p>
        </p:txBody>
      </p:sp>
      <p:sp>
        <p:nvSpPr>
          <p:cNvPr id="6" name="TextBox 5">
            <a:extLst>
              <a:ext uri="{FF2B5EF4-FFF2-40B4-BE49-F238E27FC236}">
                <a16:creationId xmlns:a16="http://schemas.microsoft.com/office/drawing/2014/main" id="{1D42AB7E-B8C4-FF4F-B00A-006F42D5979F}"/>
              </a:ext>
            </a:extLst>
          </p:cNvPr>
          <p:cNvSpPr txBox="1"/>
          <p:nvPr/>
        </p:nvSpPr>
        <p:spPr>
          <a:xfrm>
            <a:off x="6218892" y="1582664"/>
            <a:ext cx="5248060" cy="4801314"/>
          </a:xfrm>
          <a:prstGeom prst="rect">
            <a:avLst/>
          </a:prstGeom>
          <a:noFill/>
        </p:spPr>
        <p:txBody>
          <a:bodyPr wrap="square">
            <a:spAutoFit/>
          </a:bodyPr>
          <a:lstStyle/>
          <a:p>
            <a:pPr marL="501650" indent="-457200">
              <a:lnSpc>
                <a:spcPct val="100000"/>
              </a:lnSpc>
              <a:spcBef>
                <a:spcPts val="600"/>
              </a:spcBef>
              <a:buFont typeface="+mj-lt"/>
              <a:buAutoNum type="arabicPeriod" startAt="7"/>
            </a:pPr>
            <a:r>
              <a:rPr lang="en-HK" sz="2200" b="1" dirty="0"/>
              <a:t>Avoid deception</a:t>
            </a:r>
          </a:p>
          <a:p>
            <a:pPr marL="501650" indent="-457200">
              <a:lnSpc>
                <a:spcPct val="100000"/>
              </a:lnSpc>
              <a:spcBef>
                <a:spcPts val="600"/>
              </a:spcBef>
              <a:buFont typeface="+mj-lt"/>
              <a:buAutoNum type="arabicPeriod" startAt="7"/>
            </a:pPr>
            <a:r>
              <a:rPr lang="en-HK" sz="2200" b="1" dirty="0"/>
              <a:t>Provide debriefing</a:t>
            </a:r>
            <a:r>
              <a:rPr lang="en-HK" sz="2200" dirty="0"/>
              <a:t>: to provide participants with additional information after taking part in the research</a:t>
            </a:r>
          </a:p>
          <a:p>
            <a:pPr marL="501650" indent="-457200">
              <a:lnSpc>
                <a:spcPct val="100000"/>
              </a:lnSpc>
              <a:spcBef>
                <a:spcPts val="600"/>
              </a:spcBef>
              <a:buFont typeface="+mj-lt"/>
              <a:buAutoNum type="arabicPeriod" startAt="7"/>
            </a:pPr>
            <a:r>
              <a:rPr lang="en-HK" sz="2200" b="1" dirty="0"/>
              <a:t>Allow withdrawal from Investigation</a:t>
            </a:r>
          </a:p>
          <a:p>
            <a:pPr marL="501650" indent="-457200">
              <a:lnSpc>
                <a:spcPct val="100000"/>
              </a:lnSpc>
              <a:spcBef>
                <a:spcPts val="600"/>
              </a:spcBef>
              <a:buFont typeface="+mj-lt"/>
              <a:buAutoNum type="arabicPeriod" startAt="7"/>
            </a:pPr>
            <a:r>
              <a:rPr lang="en-HK" sz="2200" b="1" dirty="0"/>
              <a:t>Ensure confidentiality</a:t>
            </a:r>
          </a:p>
          <a:p>
            <a:pPr marL="501650" indent="-457200">
              <a:lnSpc>
                <a:spcPct val="100000"/>
              </a:lnSpc>
              <a:spcBef>
                <a:spcPts val="600"/>
              </a:spcBef>
              <a:buFont typeface="+mj-lt"/>
              <a:buAutoNum type="arabicPeriod" startAt="7"/>
            </a:pPr>
            <a:r>
              <a:rPr lang="en-HK" sz="2200" b="1" dirty="0"/>
              <a:t>Data security and archiving</a:t>
            </a:r>
            <a:r>
              <a:rPr lang="en-HK" sz="2200" dirty="0"/>
              <a:t>: Ensure data is held in a secure manner consonant with the requirements of the Data Protection Act</a:t>
            </a:r>
            <a:endParaRPr lang="en-GB" sz="2200" dirty="0"/>
          </a:p>
        </p:txBody>
      </p:sp>
      <p:sp>
        <p:nvSpPr>
          <p:cNvPr id="7" name="TextBox 6">
            <a:extLst>
              <a:ext uri="{FF2B5EF4-FFF2-40B4-BE49-F238E27FC236}">
                <a16:creationId xmlns:a16="http://schemas.microsoft.com/office/drawing/2014/main" id="{BF03BCFB-5620-FB74-09DA-F84DCE29B8BB}"/>
              </a:ext>
            </a:extLst>
          </p:cNvPr>
          <p:cNvSpPr txBox="1"/>
          <p:nvPr/>
        </p:nvSpPr>
        <p:spPr>
          <a:xfrm>
            <a:off x="990162" y="6442452"/>
            <a:ext cx="10144810" cy="313932"/>
          </a:xfrm>
          <a:prstGeom prst="rect">
            <a:avLst/>
          </a:prstGeom>
          <a:noFill/>
        </p:spPr>
        <p:txBody>
          <a:bodyPr wrap="square" rtlCol="0">
            <a:spAutoFit/>
          </a:bodyPr>
          <a:lstStyle/>
          <a:p>
            <a:pPr>
              <a:lnSpc>
                <a:spcPct val="90000"/>
              </a:lnSpc>
            </a:pPr>
            <a:r>
              <a:rPr lang="en-HK" sz="1600" i="1" dirty="0"/>
              <a:t>* Extracted from Research Ethics &amp; Integrity Code of Practice (Appendix 1) </a:t>
            </a:r>
            <a:endParaRPr lang="en-GB" sz="1600" i="1" dirty="0"/>
          </a:p>
        </p:txBody>
      </p:sp>
    </p:spTree>
    <p:extLst>
      <p:ext uri="{BB962C8B-B14F-4D97-AF65-F5344CB8AC3E}">
        <p14:creationId xmlns:p14="http://schemas.microsoft.com/office/powerpoint/2010/main" val="1691995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5612" y="-302417"/>
            <a:ext cx="9753600" cy="1325562"/>
          </a:xfrm>
        </p:spPr>
        <p:txBody>
          <a:bodyPr/>
          <a:lstStyle/>
          <a:p>
            <a:r>
              <a:rPr lang="en-US" altLang="zh-CN" dirty="0"/>
              <a:t>Risks to Stakeholders</a:t>
            </a:r>
          </a:p>
        </p:txBody>
      </p:sp>
      <p:sp>
        <p:nvSpPr>
          <p:cNvPr id="33795" name="AutoShape 3"/>
          <p:cNvSpPr>
            <a:spLocks noChangeArrowheads="1"/>
          </p:cNvSpPr>
          <p:nvPr/>
        </p:nvSpPr>
        <p:spPr bwMode="auto">
          <a:xfrm>
            <a:off x="3503612" y="990600"/>
            <a:ext cx="5562600" cy="5029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469" y="10800"/>
                </a:moveTo>
                <a:cubicBezTo>
                  <a:pt x="2469" y="15401"/>
                  <a:pt x="6199" y="19131"/>
                  <a:pt x="10800" y="19131"/>
                </a:cubicBezTo>
                <a:cubicBezTo>
                  <a:pt x="15401" y="19131"/>
                  <a:pt x="19131" y="15401"/>
                  <a:pt x="19131" y="10800"/>
                </a:cubicBezTo>
                <a:cubicBezTo>
                  <a:pt x="19131" y="6199"/>
                  <a:pt x="15401" y="2469"/>
                  <a:pt x="10800" y="2469"/>
                </a:cubicBezTo>
                <a:cubicBezTo>
                  <a:pt x="6199" y="2469"/>
                  <a:pt x="2469" y="6199"/>
                  <a:pt x="2469" y="10800"/>
                </a:cubicBezTo>
                <a:close/>
              </a:path>
            </a:pathLst>
          </a:custGeom>
          <a:noFill/>
          <a:ln w="9525">
            <a:solidFill>
              <a:schemeClr val="tx1"/>
            </a:solidFill>
            <a:round/>
            <a:headEnd/>
            <a:tailEnd/>
          </a:ln>
        </p:spPr>
        <p:txBody>
          <a:bodyPr wrap="none" anchor="ctr"/>
          <a:lstStyle/>
          <a:p>
            <a:endParaRPr lang="en-GB"/>
          </a:p>
        </p:txBody>
      </p:sp>
      <p:sp>
        <p:nvSpPr>
          <p:cNvPr id="33796" name="AutoShape 5"/>
          <p:cNvSpPr>
            <a:spLocks noChangeArrowheads="1"/>
          </p:cNvSpPr>
          <p:nvPr/>
        </p:nvSpPr>
        <p:spPr bwMode="auto">
          <a:xfrm>
            <a:off x="4570412" y="1981200"/>
            <a:ext cx="3505200" cy="3124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782" y="10800"/>
                </a:moveTo>
                <a:cubicBezTo>
                  <a:pt x="2782" y="15228"/>
                  <a:pt x="6372" y="18818"/>
                  <a:pt x="10800" y="18818"/>
                </a:cubicBezTo>
                <a:cubicBezTo>
                  <a:pt x="15228" y="18818"/>
                  <a:pt x="18818" y="15228"/>
                  <a:pt x="18818" y="10800"/>
                </a:cubicBezTo>
                <a:cubicBezTo>
                  <a:pt x="18818" y="6372"/>
                  <a:pt x="15228" y="2782"/>
                  <a:pt x="10800" y="2782"/>
                </a:cubicBezTo>
                <a:cubicBezTo>
                  <a:pt x="6372" y="2782"/>
                  <a:pt x="2782" y="6372"/>
                  <a:pt x="2782" y="10800"/>
                </a:cubicBezTo>
                <a:close/>
              </a:path>
            </a:pathLst>
          </a:custGeom>
          <a:noFill/>
          <a:ln w="9525">
            <a:solidFill>
              <a:schemeClr val="tx1"/>
            </a:solidFill>
            <a:round/>
            <a:headEnd/>
            <a:tailEnd/>
          </a:ln>
        </p:spPr>
        <p:txBody>
          <a:bodyPr wrap="none" anchor="ctr"/>
          <a:lstStyle/>
          <a:p>
            <a:endParaRPr lang="en-GB"/>
          </a:p>
        </p:txBody>
      </p:sp>
      <p:sp>
        <p:nvSpPr>
          <p:cNvPr id="33797" name="AutoShape 6"/>
          <p:cNvSpPr>
            <a:spLocks noChangeArrowheads="1"/>
          </p:cNvSpPr>
          <p:nvPr/>
        </p:nvSpPr>
        <p:spPr bwMode="auto">
          <a:xfrm>
            <a:off x="5027612" y="2362200"/>
            <a:ext cx="2590800" cy="2362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4159" y="10800"/>
                </a:moveTo>
                <a:cubicBezTo>
                  <a:pt x="4159" y="14468"/>
                  <a:pt x="7132" y="17441"/>
                  <a:pt x="10800" y="17441"/>
                </a:cubicBezTo>
                <a:cubicBezTo>
                  <a:pt x="14468" y="17441"/>
                  <a:pt x="17441" y="14468"/>
                  <a:pt x="17441" y="10800"/>
                </a:cubicBezTo>
                <a:cubicBezTo>
                  <a:pt x="17441" y="7132"/>
                  <a:pt x="14468" y="4159"/>
                  <a:pt x="10800" y="4159"/>
                </a:cubicBezTo>
                <a:cubicBezTo>
                  <a:pt x="7132" y="4159"/>
                  <a:pt x="4159" y="7132"/>
                  <a:pt x="4159" y="10800"/>
                </a:cubicBezTo>
                <a:close/>
              </a:path>
            </a:pathLst>
          </a:custGeom>
          <a:noFill/>
          <a:ln w="9525">
            <a:solidFill>
              <a:schemeClr val="tx1"/>
            </a:solidFill>
            <a:round/>
            <a:headEnd/>
            <a:tailEnd/>
          </a:ln>
        </p:spPr>
        <p:txBody>
          <a:bodyPr wrap="none" anchor="ctr"/>
          <a:lstStyle/>
          <a:p>
            <a:endParaRPr lang="en-GB"/>
          </a:p>
        </p:txBody>
      </p:sp>
      <p:sp>
        <p:nvSpPr>
          <p:cNvPr id="33798" name="Text Box 7"/>
          <p:cNvSpPr txBox="1">
            <a:spLocks noChangeArrowheads="1"/>
          </p:cNvSpPr>
          <p:nvPr/>
        </p:nvSpPr>
        <p:spPr bwMode="auto">
          <a:xfrm>
            <a:off x="5637212" y="3276600"/>
            <a:ext cx="1548822" cy="369332"/>
          </a:xfrm>
          <a:prstGeom prst="rect">
            <a:avLst/>
          </a:prstGeom>
          <a:noFill/>
          <a:ln w="9525">
            <a:noFill/>
            <a:miter lim="800000"/>
            <a:headEnd/>
            <a:tailEnd/>
          </a:ln>
        </p:spPr>
        <p:txBody>
          <a:bodyPr wrap="none">
            <a:spAutoFit/>
          </a:bodyPr>
          <a:lstStyle/>
          <a:p>
            <a:r>
              <a:rPr lang="en-US" altLang="zh-CN" b="1" dirty="0"/>
              <a:t>Researchers</a:t>
            </a:r>
          </a:p>
        </p:txBody>
      </p:sp>
      <p:sp>
        <p:nvSpPr>
          <p:cNvPr id="33799" name="Text Box 8"/>
          <p:cNvSpPr txBox="1">
            <a:spLocks noChangeArrowheads="1"/>
          </p:cNvSpPr>
          <p:nvPr/>
        </p:nvSpPr>
        <p:spPr bwMode="auto">
          <a:xfrm>
            <a:off x="5637213" y="2438400"/>
            <a:ext cx="1593848" cy="369332"/>
          </a:xfrm>
          <a:prstGeom prst="rect">
            <a:avLst/>
          </a:prstGeom>
          <a:noFill/>
          <a:ln w="9525">
            <a:noFill/>
            <a:miter lim="800000"/>
            <a:headEnd/>
            <a:tailEnd/>
          </a:ln>
        </p:spPr>
        <p:txBody>
          <a:bodyPr wrap="square">
            <a:spAutoFit/>
          </a:bodyPr>
          <a:lstStyle/>
          <a:p>
            <a:r>
              <a:rPr lang="en-US" altLang="zh-CN" b="1" dirty="0"/>
              <a:t>Participants</a:t>
            </a:r>
          </a:p>
        </p:txBody>
      </p:sp>
      <p:sp>
        <p:nvSpPr>
          <p:cNvPr id="33800" name="Text Box 9"/>
          <p:cNvSpPr txBox="1">
            <a:spLocks noChangeArrowheads="1"/>
          </p:cNvSpPr>
          <p:nvPr/>
        </p:nvSpPr>
        <p:spPr bwMode="auto">
          <a:xfrm>
            <a:off x="5171798" y="1589748"/>
            <a:ext cx="2743200" cy="369332"/>
          </a:xfrm>
          <a:prstGeom prst="rect">
            <a:avLst/>
          </a:prstGeom>
          <a:noFill/>
          <a:ln w="9525">
            <a:noFill/>
            <a:miter lim="800000"/>
            <a:headEnd/>
            <a:tailEnd/>
          </a:ln>
        </p:spPr>
        <p:txBody>
          <a:bodyPr wrap="square">
            <a:spAutoFit/>
          </a:bodyPr>
          <a:lstStyle/>
          <a:p>
            <a:r>
              <a:rPr lang="en-US" altLang="zh-CN" b="1" dirty="0"/>
              <a:t>Scientific Community</a:t>
            </a:r>
          </a:p>
        </p:txBody>
      </p:sp>
      <p:sp>
        <p:nvSpPr>
          <p:cNvPr id="33801" name="Text Box 10"/>
          <p:cNvSpPr txBox="1">
            <a:spLocks noChangeArrowheads="1"/>
          </p:cNvSpPr>
          <p:nvPr/>
        </p:nvSpPr>
        <p:spPr bwMode="auto">
          <a:xfrm>
            <a:off x="5740160" y="1992355"/>
            <a:ext cx="1165704" cy="369332"/>
          </a:xfrm>
          <a:prstGeom prst="rect">
            <a:avLst/>
          </a:prstGeom>
          <a:noFill/>
          <a:ln w="9525">
            <a:noFill/>
            <a:miter lim="800000"/>
            <a:headEnd/>
            <a:tailEnd/>
          </a:ln>
        </p:spPr>
        <p:txBody>
          <a:bodyPr wrap="none">
            <a:spAutoFit/>
          </a:bodyPr>
          <a:lstStyle/>
          <a:p>
            <a:r>
              <a:rPr lang="en-US" altLang="zh-CN" b="1" dirty="0"/>
              <a:t>Sponsors</a:t>
            </a:r>
          </a:p>
        </p:txBody>
      </p:sp>
      <p:sp>
        <p:nvSpPr>
          <p:cNvPr id="33802" name="Text Box 11"/>
          <p:cNvSpPr txBox="1">
            <a:spLocks noChangeArrowheads="1"/>
          </p:cNvSpPr>
          <p:nvPr/>
        </p:nvSpPr>
        <p:spPr bwMode="auto">
          <a:xfrm>
            <a:off x="5773737" y="1055689"/>
            <a:ext cx="1004888" cy="369887"/>
          </a:xfrm>
          <a:prstGeom prst="rect">
            <a:avLst/>
          </a:prstGeom>
          <a:noFill/>
          <a:ln w="9525">
            <a:noFill/>
            <a:miter lim="800000"/>
            <a:headEnd/>
            <a:tailEnd/>
          </a:ln>
        </p:spPr>
        <p:txBody>
          <a:bodyPr wrap="none">
            <a:spAutoFit/>
          </a:bodyPr>
          <a:lstStyle/>
          <a:p>
            <a:r>
              <a:rPr lang="en-US" altLang="zh-CN" b="1"/>
              <a:t>Society</a:t>
            </a:r>
          </a:p>
        </p:txBody>
      </p:sp>
      <p:sp>
        <p:nvSpPr>
          <p:cNvPr id="33803" name="AutoShape 12"/>
          <p:cNvSpPr>
            <a:spLocks noChangeArrowheads="1"/>
          </p:cNvSpPr>
          <p:nvPr/>
        </p:nvSpPr>
        <p:spPr bwMode="auto">
          <a:xfrm>
            <a:off x="3351212" y="6019801"/>
            <a:ext cx="5791200" cy="485775"/>
          </a:xfrm>
          <a:prstGeom prst="leftRightArrow">
            <a:avLst>
              <a:gd name="adj1" fmla="val 61435"/>
              <a:gd name="adj2" fmla="val 152932"/>
            </a:avLst>
          </a:prstGeom>
          <a:solidFill>
            <a:srgbClr val="FFFF00"/>
          </a:solidFill>
          <a:ln w="9525">
            <a:solidFill>
              <a:schemeClr val="tx1"/>
            </a:solidFill>
            <a:miter lim="800000"/>
            <a:headEnd/>
            <a:tailEnd/>
          </a:ln>
        </p:spPr>
        <p:txBody>
          <a:bodyPr wrap="none" anchor="ctr"/>
          <a:lstStyle/>
          <a:p>
            <a:endParaRPr lang="en-US"/>
          </a:p>
        </p:txBody>
      </p:sp>
      <p:sp>
        <p:nvSpPr>
          <p:cNvPr id="33804" name="Rectangle 13"/>
          <p:cNvSpPr>
            <a:spLocks noChangeArrowheads="1"/>
          </p:cNvSpPr>
          <p:nvPr/>
        </p:nvSpPr>
        <p:spPr bwMode="auto">
          <a:xfrm>
            <a:off x="3198812" y="52578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Before</a:t>
            </a:r>
          </a:p>
        </p:txBody>
      </p:sp>
      <p:sp>
        <p:nvSpPr>
          <p:cNvPr id="33805" name="Rectangle 14"/>
          <p:cNvSpPr>
            <a:spLocks noChangeArrowheads="1"/>
          </p:cNvSpPr>
          <p:nvPr/>
        </p:nvSpPr>
        <p:spPr bwMode="auto">
          <a:xfrm>
            <a:off x="8609012" y="53340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After</a:t>
            </a:r>
          </a:p>
        </p:txBody>
      </p:sp>
      <p:sp>
        <p:nvSpPr>
          <p:cNvPr id="33806" name="Line 15"/>
          <p:cNvSpPr>
            <a:spLocks noChangeShapeType="1"/>
          </p:cNvSpPr>
          <p:nvPr/>
        </p:nvSpPr>
        <p:spPr bwMode="auto">
          <a:xfrm>
            <a:off x="6323012" y="3657600"/>
            <a:ext cx="0" cy="2438400"/>
          </a:xfrm>
          <a:prstGeom prst="line">
            <a:avLst/>
          </a:prstGeom>
          <a:noFill/>
          <a:ln w="9525">
            <a:solidFill>
              <a:schemeClr val="tx1"/>
            </a:solidFill>
            <a:round/>
            <a:headEnd/>
            <a:tailEnd type="triangle" w="med" len="med"/>
          </a:ln>
        </p:spPr>
        <p:txBody>
          <a:bodyPr/>
          <a:lstStyle/>
          <a:p>
            <a:endParaRPr lang="en-GB" dirty="0"/>
          </a:p>
        </p:txBody>
      </p:sp>
      <p:sp>
        <p:nvSpPr>
          <p:cNvPr id="33807" name="Line 16"/>
          <p:cNvSpPr>
            <a:spLocks noChangeShapeType="1"/>
          </p:cNvSpPr>
          <p:nvPr/>
        </p:nvSpPr>
        <p:spPr bwMode="auto">
          <a:xfrm flipH="1">
            <a:off x="3808412" y="3733800"/>
            <a:ext cx="2514600" cy="1524000"/>
          </a:xfrm>
          <a:prstGeom prst="line">
            <a:avLst/>
          </a:prstGeom>
          <a:noFill/>
          <a:ln w="9525">
            <a:solidFill>
              <a:schemeClr val="tx1"/>
            </a:solidFill>
            <a:round/>
            <a:headEnd/>
            <a:tailEnd type="triangle" w="med" len="med"/>
          </a:ln>
        </p:spPr>
        <p:txBody>
          <a:bodyPr/>
          <a:lstStyle/>
          <a:p>
            <a:endParaRPr lang="en-GB"/>
          </a:p>
        </p:txBody>
      </p:sp>
      <p:sp>
        <p:nvSpPr>
          <p:cNvPr id="33808" name="Line 17"/>
          <p:cNvSpPr>
            <a:spLocks noChangeShapeType="1"/>
          </p:cNvSpPr>
          <p:nvPr/>
        </p:nvSpPr>
        <p:spPr bwMode="auto">
          <a:xfrm>
            <a:off x="6323012" y="3733800"/>
            <a:ext cx="2590800" cy="1600200"/>
          </a:xfrm>
          <a:prstGeom prst="line">
            <a:avLst/>
          </a:prstGeom>
          <a:noFill/>
          <a:ln w="9525">
            <a:solidFill>
              <a:schemeClr val="tx1"/>
            </a:solidFill>
            <a:round/>
            <a:headEnd/>
            <a:tailEnd type="triangle" w="med" len="med"/>
          </a:ln>
        </p:spPr>
        <p:txBody>
          <a:bodyPr/>
          <a:lstStyle/>
          <a:p>
            <a:endParaRPr lang="en-GB"/>
          </a:p>
        </p:txBody>
      </p:sp>
      <p:sp>
        <p:nvSpPr>
          <p:cNvPr id="17" name="TextBox 16"/>
          <p:cNvSpPr txBox="1"/>
          <p:nvPr/>
        </p:nvSpPr>
        <p:spPr>
          <a:xfrm>
            <a:off x="699465" y="1609724"/>
            <a:ext cx="3352800" cy="2954655"/>
          </a:xfrm>
          <a:prstGeom prst="rect">
            <a:avLst/>
          </a:prstGeom>
          <a:noFill/>
        </p:spPr>
        <p:txBody>
          <a:bodyPr>
            <a:spAutoFit/>
          </a:bodyPr>
          <a:lstStyle/>
          <a:p>
            <a:pPr marL="342900" indent="-342900">
              <a:defRPr/>
            </a:pPr>
            <a:r>
              <a:rPr lang="en-US" sz="2400" b="1" dirty="0">
                <a:solidFill>
                  <a:srgbClr val="C00000"/>
                </a:solidFill>
              </a:rPr>
              <a:t>Five Stakeholders</a:t>
            </a:r>
          </a:p>
          <a:p>
            <a:pPr marL="342900" indent="-342900">
              <a:buFont typeface="+mj-lt"/>
              <a:buAutoNum type="arabicPeriod"/>
              <a:defRPr/>
            </a:pPr>
            <a:r>
              <a:rPr lang="en-US" sz="2400" dirty="0"/>
              <a:t>Scientific community </a:t>
            </a:r>
          </a:p>
          <a:p>
            <a:pPr marL="342900" indent="-342900">
              <a:buFont typeface="+mj-lt"/>
              <a:buAutoNum type="arabicPeriod"/>
              <a:defRPr/>
            </a:pPr>
            <a:r>
              <a:rPr lang="en-US" sz="2400" dirty="0"/>
              <a:t>Society</a:t>
            </a:r>
          </a:p>
          <a:p>
            <a:pPr marL="342900" indent="-342900">
              <a:buFont typeface="+mj-lt"/>
              <a:buAutoNum type="arabicPeriod"/>
              <a:defRPr/>
            </a:pPr>
            <a:r>
              <a:rPr lang="en-US" sz="2400" dirty="0"/>
              <a:t>Sponsors</a:t>
            </a:r>
          </a:p>
          <a:p>
            <a:pPr marL="342900" indent="-342900">
              <a:buFont typeface="+mj-lt"/>
              <a:buAutoNum type="arabicPeriod"/>
              <a:defRPr/>
            </a:pPr>
            <a:r>
              <a:rPr lang="en-US" sz="2400" dirty="0"/>
              <a:t>Participants</a:t>
            </a:r>
          </a:p>
          <a:p>
            <a:pPr marL="342900" indent="-342900">
              <a:buFont typeface="+mj-lt"/>
              <a:buAutoNum type="arabicPeriod"/>
              <a:defRPr/>
            </a:pPr>
            <a:r>
              <a:rPr lang="en-US" sz="2400" dirty="0"/>
              <a:t>Researchers</a:t>
            </a:r>
          </a:p>
          <a:p>
            <a:pPr>
              <a:defRPr/>
            </a:pPr>
            <a:endParaRPr lang="en-US" dirty="0"/>
          </a:p>
        </p:txBody>
      </p:sp>
      <p:sp>
        <p:nvSpPr>
          <p:cNvPr id="33810" name="TextBox 17"/>
          <p:cNvSpPr txBox="1">
            <a:spLocks noChangeArrowheads="1"/>
          </p:cNvSpPr>
          <p:nvPr/>
        </p:nvSpPr>
        <p:spPr bwMode="auto">
          <a:xfrm>
            <a:off x="4951411" y="6096001"/>
            <a:ext cx="2511147" cy="369332"/>
          </a:xfrm>
          <a:prstGeom prst="rect">
            <a:avLst/>
          </a:prstGeom>
          <a:noFill/>
          <a:ln w="9525">
            <a:noFill/>
            <a:miter lim="800000"/>
            <a:headEnd/>
            <a:tailEnd/>
          </a:ln>
        </p:spPr>
        <p:txBody>
          <a:bodyPr wrap="square">
            <a:spAutoFit/>
          </a:bodyPr>
          <a:lstStyle/>
          <a:p>
            <a:r>
              <a:rPr lang="en-US" b="1" dirty="0"/>
              <a:t>Conduct of research</a:t>
            </a:r>
          </a:p>
        </p:txBody>
      </p:sp>
      <p:sp>
        <p:nvSpPr>
          <p:cNvPr id="19" name="TextBox 18"/>
          <p:cNvSpPr txBox="1"/>
          <p:nvPr/>
        </p:nvSpPr>
        <p:spPr>
          <a:xfrm>
            <a:off x="379417" y="6019800"/>
            <a:ext cx="2977475" cy="738664"/>
          </a:xfrm>
          <a:prstGeom prst="rect">
            <a:avLst/>
          </a:prstGeom>
          <a:noFill/>
        </p:spPr>
        <p:txBody>
          <a:bodyPr wrap="square" rtlCol="0">
            <a:spAutoFit/>
          </a:bodyPr>
          <a:lstStyle/>
          <a:p>
            <a:pPr marL="285750" indent="-285750">
              <a:buFont typeface="Arial" panose="020B0604020202020204" pitchFamily="34" charset="0"/>
              <a:buChar char="•"/>
            </a:pPr>
            <a:r>
              <a:rPr lang="en-US" sz="1400" b="1" dirty="0"/>
              <a:t>Research problem/question identification</a:t>
            </a:r>
          </a:p>
          <a:p>
            <a:pPr marL="285750" indent="-285750">
              <a:buFont typeface="Arial" panose="020B0604020202020204" pitchFamily="34" charset="0"/>
              <a:buChar char="•"/>
            </a:pPr>
            <a:r>
              <a:rPr lang="en-US" sz="1400" b="1" dirty="0"/>
              <a:t>Risk assessments</a:t>
            </a:r>
            <a:endParaRPr lang="en-GB" sz="1400" b="1" dirty="0"/>
          </a:p>
        </p:txBody>
      </p:sp>
      <p:sp>
        <p:nvSpPr>
          <p:cNvPr id="20" name="TextBox 19"/>
          <p:cNvSpPr txBox="1"/>
          <p:nvPr/>
        </p:nvSpPr>
        <p:spPr>
          <a:xfrm>
            <a:off x="9142411" y="5867401"/>
            <a:ext cx="2971796" cy="954107"/>
          </a:xfrm>
          <a:prstGeom prst="rect">
            <a:avLst/>
          </a:prstGeom>
          <a:noFill/>
        </p:spPr>
        <p:txBody>
          <a:bodyPr wrap="square" rtlCol="0">
            <a:spAutoFit/>
          </a:bodyPr>
          <a:lstStyle/>
          <a:p>
            <a:pPr marL="285750" indent="-285750">
              <a:buFont typeface="Arial" panose="020B0604020202020204" pitchFamily="34" charset="0"/>
              <a:buChar char="•"/>
            </a:pPr>
            <a:r>
              <a:rPr lang="en-US" sz="1400" b="1" dirty="0"/>
              <a:t>Provide feedback to participants</a:t>
            </a:r>
          </a:p>
          <a:p>
            <a:pPr marL="285750" indent="-285750">
              <a:buFont typeface="Arial" panose="020B0604020202020204" pitchFamily="34" charset="0"/>
              <a:buChar char="•"/>
            </a:pPr>
            <a:r>
              <a:rPr lang="en-US" sz="1400" b="1" dirty="0"/>
              <a:t>Report write up and presentation of findings</a:t>
            </a:r>
            <a:endParaRPr lang="en-GB" sz="1400" b="1" dirty="0"/>
          </a:p>
        </p:txBody>
      </p:sp>
      <p:sp>
        <p:nvSpPr>
          <p:cNvPr id="4" name="TextBox 3">
            <a:extLst>
              <a:ext uri="{FF2B5EF4-FFF2-40B4-BE49-F238E27FC236}">
                <a16:creationId xmlns:a16="http://schemas.microsoft.com/office/drawing/2014/main" id="{9A652AD4-B576-0DDD-A87C-6FC99A63F6C5}"/>
              </a:ext>
            </a:extLst>
          </p:cNvPr>
          <p:cNvSpPr txBox="1"/>
          <p:nvPr/>
        </p:nvSpPr>
        <p:spPr>
          <a:xfrm>
            <a:off x="9178214" y="1734639"/>
            <a:ext cx="2971796" cy="3083921"/>
          </a:xfrm>
          <a:prstGeom prst="rect">
            <a:avLst/>
          </a:prstGeom>
          <a:noFill/>
        </p:spPr>
        <p:txBody>
          <a:bodyPr wrap="square" rtlCol="0">
            <a:spAutoFit/>
          </a:bodyPr>
          <a:lstStyle/>
          <a:p>
            <a:pPr>
              <a:lnSpc>
                <a:spcPct val="90000"/>
              </a:lnSpc>
            </a:pPr>
            <a:r>
              <a:rPr lang="en-HK" sz="2400" dirty="0"/>
              <a:t>Assess the risks to different stakeholders and how you attempt to minimise any risks, including contingency plans, in your research design</a:t>
            </a:r>
            <a:endParaRPr lang="en-GB" sz="2400"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82A1E-3077-830D-8C9E-A5D5E15A591A}"/>
              </a:ext>
            </a:extLst>
          </p:cNvPr>
          <p:cNvSpPr>
            <a:spLocks noGrp="1"/>
          </p:cNvSpPr>
          <p:nvPr>
            <p:ph type="title"/>
          </p:nvPr>
        </p:nvSpPr>
        <p:spPr/>
        <p:txBody>
          <a:bodyPr>
            <a:normAutofit/>
          </a:bodyPr>
          <a:lstStyle/>
          <a:p>
            <a:r>
              <a:rPr lang="en-HK" dirty="0"/>
              <a:t>Clear understanding of Benefits, Risks and Harms</a:t>
            </a:r>
            <a:endParaRPr lang="en-GB" dirty="0"/>
          </a:p>
        </p:txBody>
      </p:sp>
      <p:sp>
        <p:nvSpPr>
          <p:cNvPr id="3" name="Content Placeholder 2">
            <a:extLst>
              <a:ext uri="{FF2B5EF4-FFF2-40B4-BE49-F238E27FC236}">
                <a16:creationId xmlns:a16="http://schemas.microsoft.com/office/drawing/2014/main" id="{7385939D-A7DE-6450-D222-FCAA4EF130DE}"/>
              </a:ext>
            </a:extLst>
          </p:cNvPr>
          <p:cNvSpPr>
            <a:spLocks noGrp="1"/>
          </p:cNvSpPr>
          <p:nvPr>
            <p:ph idx="1"/>
          </p:nvPr>
        </p:nvSpPr>
        <p:spPr/>
        <p:txBody>
          <a:bodyPr/>
          <a:lstStyle/>
          <a:p>
            <a:r>
              <a:rPr lang="en-HK" dirty="0"/>
              <a:t>Research involving people should benefit society and not harm participants.</a:t>
            </a:r>
          </a:p>
          <a:p>
            <a:r>
              <a:rPr lang="en-HK" dirty="0"/>
              <a:t>The researcher must consider the risk of harm or discomfort to participants, such as deception or privacy invasion.</a:t>
            </a:r>
          </a:p>
          <a:p>
            <a:r>
              <a:rPr lang="en-HK" dirty="0"/>
              <a:t>Risks should be explained in terms of their likelihood of occurrence.</a:t>
            </a:r>
          </a:p>
          <a:p>
            <a:r>
              <a:rPr lang="en-HK" dirty="0"/>
              <a:t>People have different perceptions of risk, and the researcher must ensure participants understand the potential risks.</a:t>
            </a:r>
          </a:p>
          <a:p>
            <a:r>
              <a:rPr lang="en-HK" dirty="0"/>
              <a:t>The researcher must be ready to explain the risks to participants if they ask.</a:t>
            </a:r>
          </a:p>
          <a:p>
            <a:endParaRPr lang="en-GB" dirty="0"/>
          </a:p>
        </p:txBody>
      </p:sp>
    </p:spTree>
    <p:extLst>
      <p:ext uri="{BB962C8B-B14F-4D97-AF65-F5344CB8AC3E}">
        <p14:creationId xmlns:p14="http://schemas.microsoft.com/office/powerpoint/2010/main" val="3563649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AU" altLang="zh-CN" dirty="0"/>
              <a:t>1. Ethics &amp; Society</a:t>
            </a:r>
          </a:p>
        </p:txBody>
      </p:sp>
      <p:sp>
        <p:nvSpPr>
          <p:cNvPr id="374787" name="Rectangle 3"/>
          <p:cNvSpPr>
            <a:spLocks noGrp="1" noChangeArrowheads="1"/>
          </p:cNvSpPr>
          <p:nvPr>
            <p:ph type="body" idx="1"/>
          </p:nvPr>
        </p:nvSpPr>
        <p:spPr/>
        <p:txBody>
          <a:bodyPr>
            <a:normAutofit fontScale="92500" lnSpcReduction="20000"/>
          </a:bodyPr>
          <a:lstStyle/>
          <a:p>
            <a:r>
              <a:rPr lang="en-AU" altLang="zh-CN" dirty="0"/>
              <a:t>Moral and social responsibility</a:t>
            </a:r>
          </a:p>
          <a:p>
            <a:pPr lvl="1"/>
            <a:r>
              <a:rPr lang="en-AU" altLang="zh-CN" dirty="0"/>
              <a:t>Is the research moral and socially responsible? </a:t>
            </a:r>
          </a:p>
          <a:p>
            <a:pPr lvl="2"/>
            <a:r>
              <a:rPr lang="en-AU" altLang="zh-CN" dirty="0"/>
              <a:t>Ethical if the research aims to develop a better understanding of sex/drug tourism</a:t>
            </a:r>
          </a:p>
          <a:p>
            <a:pPr lvl="2"/>
            <a:r>
              <a:rPr lang="en-AU" altLang="zh-CN" dirty="0"/>
              <a:t>Unethical if the research aims to promote sex/drug tourism</a:t>
            </a:r>
          </a:p>
          <a:p>
            <a:r>
              <a:rPr lang="en-US" altLang="zh-CN" dirty="0"/>
              <a:t>Impact on everyday lives</a:t>
            </a:r>
          </a:p>
          <a:p>
            <a:pPr lvl="1"/>
            <a:r>
              <a:rPr lang="en-US" altLang="zh-CN" dirty="0"/>
              <a:t>Will everyday life experiences be adversely altered? </a:t>
            </a:r>
          </a:p>
          <a:p>
            <a:pPr lvl="2"/>
            <a:r>
              <a:rPr lang="en-US" altLang="zh-CN" dirty="0"/>
              <a:t>Unethical if day trippers were interviewed for two hours</a:t>
            </a:r>
          </a:p>
          <a:p>
            <a:r>
              <a:rPr lang="en-AU" altLang="zh-CN" dirty="0"/>
              <a:t>Gatekeepers </a:t>
            </a:r>
          </a:p>
          <a:p>
            <a:pPr lvl="1"/>
            <a:r>
              <a:rPr lang="en-AU" altLang="zh-CN" dirty="0"/>
              <a:t>Have gatekeepers (</a:t>
            </a:r>
            <a:r>
              <a:rPr lang="en-GB" dirty="0"/>
              <a:t>those who give access to a research field) </a:t>
            </a:r>
            <a:r>
              <a:rPr lang="en-AU" altLang="zh-CN" dirty="0"/>
              <a:t>been informed of the research? </a:t>
            </a:r>
          </a:p>
          <a:p>
            <a:pPr lvl="2"/>
            <a:r>
              <a:rPr lang="en-AU" altLang="zh-CN" dirty="0"/>
              <a:t>E.g., General managers, parents, etc.</a:t>
            </a:r>
          </a:p>
          <a:p>
            <a:r>
              <a:rPr lang="en-GB" altLang="zh-CN" dirty="0"/>
              <a:t>Social “good”</a:t>
            </a:r>
          </a:p>
          <a:p>
            <a:pPr lvl="2"/>
            <a:r>
              <a:rPr lang="en-GB" altLang="zh-CN" dirty="0"/>
              <a:t>What is the social good of the research? (e.g., avoid gambling problems)</a:t>
            </a:r>
          </a:p>
          <a:p>
            <a:pPr lvl="1"/>
            <a:endParaRPr lang="en-AU"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74787">
                                            <p:txEl>
                                              <p:pRg st="0" end="0"/>
                                            </p:txEl>
                                          </p:spTgt>
                                        </p:tgtEl>
                                        <p:attrNameLst>
                                          <p:attrName>style.visibility</p:attrName>
                                        </p:attrNameLst>
                                      </p:cBhvr>
                                      <p:to>
                                        <p:strVal val="visible"/>
                                      </p:to>
                                    </p:set>
                                    <p:anim calcmode="lin" valueType="num">
                                      <p:cBhvr additive="base">
                                        <p:cTn id="7" dur="500" fill="hold"/>
                                        <p:tgtEl>
                                          <p:spTgt spid="3747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7478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74787">
                                            <p:txEl>
                                              <p:pRg st="1" end="1"/>
                                            </p:txEl>
                                          </p:spTgt>
                                        </p:tgtEl>
                                        <p:attrNameLst>
                                          <p:attrName>style.visibility</p:attrName>
                                        </p:attrNameLst>
                                      </p:cBhvr>
                                      <p:to>
                                        <p:strVal val="visible"/>
                                      </p:to>
                                    </p:set>
                                    <p:anim calcmode="lin" valueType="num">
                                      <p:cBhvr additive="base">
                                        <p:cTn id="11" dur="500" fill="hold"/>
                                        <p:tgtEl>
                                          <p:spTgt spid="37478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7478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74787">
                                            <p:txEl>
                                              <p:pRg st="2" end="2"/>
                                            </p:txEl>
                                          </p:spTgt>
                                        </p:tgtEl>
                                        <p:attrNameLst>
                                          <p:attrName>style.visibility</p:attrName>
                                        </p:attrNameLst>
                                      </p:cBhvr>
                                      <p:to>
                                        <p:strVal val="visible"/>
                                      </p:to>
                                    </p:set>
                                    <p:anim calcmode="lin" valueType="num">
                                      <p:cBhvr additive="base">
                                        <p:cTn id="15" dur="500" fill="hold"/>
                                        <p:tgtEl>
                                          <p:spTgt spid="374787">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7478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74787">
                                            <p:txEl>
                                              <p:pRg st="3" end="3"/>
                                            </p:txEl>
                                          </p:spTgt>
                                        </p:tgtEl>
                                        <p:attrNameLst>
                                          <p:attrName>style.visibility</p:attrName>
                                        </p:attrNameLst>
                                      </p:cBhvr>
                                      <p:to>
                                        <p:strVal val="visible"/>
                                      </p:to>
                                    </p:set>
                                    <p:anim calcmode="lin" valueType="num">
                                      <p:cBhvr additive="base">
                                        <p:cTn id="19" dur="500" fill="hold"/>
                                        <p:tgtEl>
                                          <p:spTgt spid="374787">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747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74787">
                                            <p:txEl>
                                              <p:pRg st="4" end="4"/>
                                            </p:txEl>
                                          </p:spTgt>
                                        </p:tgtEl>
                                        <p:attrNameLst>
                                          <p:attrName>style.visibility</p:attrName>
                                        </p:attrNameLst>
                                      </p:cBhvr>
                                      <p:to>
                                        <p:strVal val="visible"/>
                                      </p:to>
                                    </p:set>
                                    <p:anim calcmode="lin" valueType="num">
                                      <p:cBhvr additive="base">
                                        <p:cTn id="25" dur="500" fill="hold"/>
                                        <p:tgtEl>
                                          <p:spTgt spid="374787">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4787">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374787">
                                            <p:txEl>
                                              <p:pRg st="5" end="5"/>
                                            </p:txEl>
                                          </p:spTgt>
                                        </p:tgtEl>
                                        <p:attrNameLst>
                                          <p:attrName>style.visibility</p:attrName>
                                        </p:attrNameLst>
                                      </p:cBhvr>
                                      <p:to>
                                        <p:strVal val="visible"/>
                                      </p:to>
                                    </p:set>
                                    <p:anim calcmode="lin" valueType="num">
                                      <p:cBhvr additive="base">
                                        <p:cTn id="29" dur="500" fill="hold"/>
                                        <p:tgtEl>
                                          <p:spTgt spid="374787">
                                            <p:txEl>
                                              <p:pRg st="5" end="5"/>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4787">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374787">
                                            <p:txEl>
                                              <p:pRg st="6" end="6"/>
                                            </p:txEl>
                                          </p:spTgt>
                                        </p:tgtEl>
                                        <p:attrNameLst>
                                          <p:attrName>style.visibility</p:attrName>
                                        </p:attrNameLst>
                                      </p:cBhvr>
                                      <p:to>
                                        <p:strVal val="visible"/>
                                      </p:to>
                                    </p:set>
                                    <p:anim calcmode="lin" valueType="num">
                                      <p:cBhvr additive="base">
                                        <p:cTn id="33" dur="500" fill="hold"/>
                                        <p:tgtEl>
                                          <p:spTgt spid="374787">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478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grpId="0" nodeType="clickEffect">
                                  <p:stCondLst>
                                    <p:cond delay="0"/>
                                  </p:stCondLst>
                                  <p:childTnLst>
                                    <p:set>
                                      <p:cBhvr>
                                        <p:cTn id="38" dur="1" fill="hold">
                                          <p:stCondLst>
                                            <p:cond delay="0"/>
                                          </p:stCondLst>
                                        </p:cTn>
                                        <p:tgtEl>
                                          <p:spTgt spid="374787">
                                            <p:txEl>
                                              <p:pRg st="7" end="7"/>
                                            </p:txEl>
                                          </p:spTgt>
                                        </p:tgtEl>
                                        <p:attrNameLst>
                                          <p:attrName>style.visibility</p:attrName>
                                        </p:attrNameLst>
                                      </p:cBhvr>
                                      <p:to>
                                        <p:strVal val="visible"/>
                                      </p:to>
                                    </p:set>
                                    <p:anim calcmode="lin" valueType="num">
                                      <p:cBhvr additive="base">
                                        <p:cTn id="39" dur="500" fill="hold"/>
                                        <p:tgtEl>
                                          <p:spTgt spid="374787">
                                            <p:txEl>
                                              <p:pRg st="7" end="7"/>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74787">
                                            <p:txEl>
                                              <p:pRg st="7" end="7"/>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374787">
                                            <p:txEl>
                                              <p:pRg st="8" end="8"/>
                                            </p:txEl>
                                          </p:spTgt>
                                        </p:tgtEl>
                                        <p:attrNameLst>
                                          <p:attrName>style.visibility</p:attrName>
                                        </p:attrNameLst>
                                      </p:cBhvr>
                                      <p:to>
                                        <p:strVal val="visible"/>
                                      </p:to>
                                    </p:set>
                                    <p:anim calcmode="lin" valueType="num">
                                      <p:cBhvr additive="base">
                                        <p:cTn id="43" dur="500" fill="hold"/>
                                        <p:tgtEl>
                                          <p:spTgt spid="374787">
                                            <p:txEl>
                                              <p:pRg st="8" end="8"/>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74787">
                                            <p:txEl>
                                              <p:pRg st="8" end="8"/>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74787">
                                            <p:txEl>
                                              <p:pRg st="9" end="9"/>
                                            </p:txEl>
                                          </p:spTgt>
                                        </p:tgtEl>
                                        <p:attrNameLst>
                                          <p:attrName>style.visibility</p:attrName>
                                        </p:attrNameLst>
                                      </p:cBhvr>
                                      <p:to>
                                        <p:strVal val="visible"/>
                                      </p:to>
                                    </p:set>
                                    <p:anim calcmode="lin" valueType="num">
                                      <p:cBhvr additive="base">
                                        <p:cTn id="47" dur="500" fill="hold"/>
                                        <p:tgtEl>
                                          <p:spTgt spid="374787">
                                            <p:txEl>
                                              <p:pRg st="9" end="9"/>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7478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74787">
                                            <p:txEl>
                                              <p:pRg st="10" end="10"/>
                                            </p:txEl>
                                          </p:spTgt>
                                        </p:tgtEl>
                                        <p:attrNameLst>
                                          <p:attrName>style.visibility</p:attrName>
                                        </p:attrNameLst>
                                      </p:cBhvr>
                                      <p:to>
                                        <p:strVal val="visible"/>
                                      </p:to>
                                    </p:set>
                                    <p:anim calcmode="lin" valueType="num">
                                      <p:cBhvr additive="base">
                                        <p:cTn id="53" dur="500" fill="hold"/>
                                        <p:tgtEl>
                                          <p:spTgt spid="374787">
                                            <p:txEl>
                                              <p:pRg st="10" end="1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74787">
                                            <p:txEl>
                                              <p:pRg st="10" end="10"/>
                                            </p:txEl>
                                          </p:spTgt>
                                        </p:tgtEl>
                                        <p:attrNameLst>
                                          <p:attrName>ppt_y</p:attrName>
                                        </p:attrNameLst>
                                      </p:cBhvr>
                                      <p:tavLst>
                                        <p:tav tm="0">
                                          <p:val>
                                            <p:strVal val="#ppt_y"/>
                                          </p:val>
                                        </p:tav>
                                        <p:tav tm="100000">
                                          <p:val>
                                            <p:strVal val="#ppt_y"/>
                                          </p:val>
                                        </p:tav>
                                      </p:tavLst>
                                    </p:anim>
                                  </p:childTnLst>
                                </p:cTn>
                              </p:par>
                              <p:par>
                                <p:cTn id="55" presetID="2" presetClass="entr" presetSubtype="2" fill="hold" grpId="0" nodeType="withEffect">
                                  <p:stCondLst>
                                    <p:cond delay="0"/>
                                  </p:stCondLst>
                                  <p:childTnLst>
                                    <p:set>
                                      <p:cBhvr>
                                        <p:cTn id="56" dur="1" fill="hold">
                                          <p:stCondLst>
                                            <p:cond delay="0"/>
                                          </p:stCondLst>
                                        </p:cTn>
                                        <p:tgtEl>
                                          <p:spTgt spid="374787">
                                            <p:txEl>
                                              <p:pRg st="11" end="11"/>
                                            </p:txEl>
                                          </p:spTgt>
                                        </p:tgtEl>
                                        <p:attrNameLst>
                                          <p:attrName>style.visibility</p:attrName>
                                        </p:attrNameLst>
                                      </p:cBhvr>
                                      <p:to>
                                        <p:strVal val="visible"/>
                                      </p:to>
                                    </p:set>
                                    <p:anim calcmode="lin" valueType="num">
                                      <p:cBhvr additive="base">
                                        <p:cTn id="57" dur="500" fill="hold"/>
                                        <p:tgtEl>
                                          <p:spTgt spid="374787">
                                            <p:txEl>
                                              <p:pRg st="11" end="11"/>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374787">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7"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dirty="0"/>
              <a:t>2. Ethics &amp; Scientific Community</a:t>
            </a:r>
          </a:p>
        </p:txBody>
      </p:sp>
      <p:sp>
        <p:nvSpPr>
          <p:cNvPr id="35843" name="Content Placeholder 2"/>
          <p:cNvSpPr>
            <a:spLocks noGrp="1"/>
          </p:cNvSpPr>
          <p:nvPr>
            <p:ph idx="1"/>
          </p:nvPr>
        </p:nvSpPr>
        <p:spPr/>
        <p:txBody>
          <a:bodyPr/>
          <a:lstStyle/>
          <a:p>
            <a:r>
              <a:rPr lang="en-GB" dirty="0"/>
              <a:t>Follow a good academic practice and avoid fraud and plagiarism </a:t>
            </a:r>
            <a:endParaRPr lang="en-US" dirty="0"/>
          </a:p>
          <a:p>
            <a:r>
              <a:rPr lang="en-US" dirty="0"/>
              <a:t>Protection of the reputation of the scientific community</a:t>
            </a:r>
          </a:p>
          <a:p>
            <a:r>
              <a:rPr lang="en-US" dirty="0"/>
              <a:t>Production of ethical research</a:t>
            </a:r>
          </a:p>
          <a:p>
            <a:r>
              <a:rPr lang="en-HK" dirty="0"/>
              <a:t>A Baptist University professor was accused of misleading public by rushing out results of unfinished popularity survey on candidates in chief executive race “ </a:t>
            </a:r>
            <a:r>
              <a:rPr lang="en-HK" sz="2000" dirty="0"/>
              <a:t>Jan 19 2012, SCMP</a:t>
            </a:r>
            <a:endParaRPr lang="en-US" dirty="0"/>
          </a:p>
          <a:p>
            <a:endParaRPr lang="en-GB" dirty="0"/>
          </a:p>
        </p:txBody>
      </p:sp>
      <p:sp>
        <p:nvSpPr>
          <p:cNvPr id="35844" name="Slide Number Placeholder 3"/>
          <p:cNvSpPr>
            <a:spLocks noGrp="1"/>
          </p:cNvSpPr>
          <p:nvPr>
            <p:ph type="sldNum" sz="quarter" idx="12"/>
          </p:nvPr>
        </p:nvSpPr>
        <p:spPr/>
        <p:txBody>
          <a:bodyPr/>
          <a:lstStyle/>
          <a:p>
            <a:fld id="{25C7B399-A404-4A46-9430-5D5661AADBBB}" type="slidenum">
              <a:rPr lang="en-US" smtClean="0"/>
              <a:pPr/>
              <a:t>9</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AU" altLang="zh-CN" dirty="0"/>
              <a:t>3. Ethics &amp; Sponsors</a:t>
            </a:r>
          </a:p>
        </p:txBody>
      </p:sp>
      <p:sp>
        <p:nvSpPr>
          <p:cNvPr id="381955" name="Rectangle 3"/>
          <p:cNvSpPr>
            <a:spLocks noGrp="1" noChangeArrowheads="1"/>
          </p:cNvSpPr>
          <p:nvPr>
            <p:ph type="body" idx="1"/>
          </p:nvPr>
        </p:nvSpPr>
        <p:spPr/>
        <p:txBody>
          <a:bodyPr/>
          <a:lstStyle/>
          <a:p>
            <a:r>
              <a:rPr lang="en-AU" altLang="zh-CN" dirty="0"/>
              <a:t>Conditional research </a:t>
            </a:r>
          </a:p>
          <a:p>
            <a:pPr lvl="1"/>
            <a:r>
              <a:rPr lang="en-AU" altLang="zh-CN" dirty="0"/>
              <a:t>Is limited with time, money, personnel, and research design constraints.</a:t>
            </a:r>
          </a:p>
          <a:p>
            <a:r>
              <a:rPr lang="en-AU" altLang="zh-CN" dirty="0"/>
              <a:t>Non-conditional research </a:t>
            </a:r>
          </a:p>
          <a:p>
            <a:pPr lvl="1"/>
            <a:r>
              <a:rPr lang="en-AU" altLang="zh-CN" dirty="0"/>
              <a:t>Allows the researchers autonomy in the development of the time lines and the research design that are used.</a:t>
            </a:r>
          </a:p>
          <a:p>
            <a:r>
              <a:rPr lang="en-US" altLang="zh-CN" dirty="0"/>
              <a:t>Deception</a:t>
            </a:r>
          </a:p>
          <a:p>
            <a:pPr lvl="1"/>
            <a:r>
              <a:rPr lang="en-US" altLang="zh-CN" dirty="0"/>
              <a:t>Researchers cannot always be fully aware of how their research will be used.</a:t>
            </a:r>
          </a:p>
          <a:p>
            <a:pPr lvl="1"/>
            <a:r>
              <a:rPr lang="en-US" altLang="zh-CN" dirty="0"/>
              <a:t>Very often, a disclaimer will be added to the report*</a:t>
            </a:r>
          </a:p>
        </p:txBody>
      </p:sp>
      <p:sp>
        <p:nvSpPr>
          <p:cNvPr id="4" name="TextBox 3"/>
          <p:cNvSpPr txBox="1">
            <a:spLocks noChangeArrowheads="1"/>
          </p:cNvSpPr>
          <p:nvPr/>
        </p:nvSpPr>
        <p:spPr bwMode="auto">
          <a:xfrm>
            <a:off x="1629915" y="5486400"/>
            <a:ext cx="9341295" cy="923330"/>
          </a:xfrm>
          <a:prstGeom prst="rect">
            <a:avLst/>
          </a:prstGeom>
          <a:noFill/>
          <a:ln w="9525">
            <a:noFill/>
            <a:miter lim="800000"/>
            <a:headEnd/>
            <a:tailEnd/>
          </a:ln>
        </p:spPr>
        <p:txBody>
          <a:bodyPr wrap="square">
            <a:spAutoFit/>
          </a:bodyPr>
          <a:lstStyle/>
          <a:p>
            <a:r>
              <a:rPr lang="en-US" b="1" dirty="0"/>
              <a:t>* The University requires that research results provided by the authors not be used in any way that implies the University’s endorsement of a particular product or service.</a:t>
            </a:r>
          </a:p>
        </p:txBody>
      </p:sp>
    </p:spTree>
    <p:extLst>
      <p:ext uri="{BB962C8B-B14F-4D97-AF65-F5344CB8AC3E}">
        <p14:creationId xmlns:p14="http://schemas.microsoft.com/office/powerpoint/2010/main" val="341236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 calcmode="lin" valueType="num">
                                      <p:cBhvr additive="base">
                                        <p:cTn id="7" dur="500" fill="hold"/>
                                        <p:tgtEl>
                                          <p:spTgt spid="3819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19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81955">
                                            <p:txEl>
                                              <p:pRg st="1" end="1"/>
                                            </p:txEl>
                                          </p:spTgt>
                                        </p:tgtEl>
                                        <p:attrNameLst>
                                          <p:attrName>style.visibility</p:attrName>
                                        </p:attrNameLst>
                                      </p:cBhvr>
                                      <p:to>
                                        <p:strVal val="visible"/>
                                      </p:to>
                                    </p:set>
                                    <p:anim calcmode="lin" valueType="num">
                                      <p:cBhvr additive="base">
                                        <p:cTn id="11" dur="500" fill="hold"/>
                                        <p:tgtEl>
                                          <p:spTgt spid="38195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19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 calcmode="lin" valueType="num">
                                      <p:cBhvr additive="base">
                                        <p:cTn id="17" dur="500" fill="hold"/>
                                        <p:tgtEl>
                                          <p:spTgt spid="38195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8195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81955">
                                            <p:txEl>
                                              <p:pRg st="3" end="3"/>
                                            </p:txEl>
                                          </p:spTgt>
                                        </p:tgtEl>
                                        <p:attrNameLst>
                                          <p:attrName>style.visibility</p:attrName>
                                        </p:attrNameLst>
                                      </p:cBhvr>
                                      <p:to>
                                        <p:strVal val="visible"/>
                                      </p:to>
                                    </p:set>
                                    <p:anim calcmode="lin" valueType="num">
                                      <p:cBhvr additive="base">
                                        <p:cTn id="21" dur="500" fill="hold"/>
                                        <p:tgtEl>
                                          <p:spTgt spid="381955">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819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 calcmode="lin" valueType="num">
                                      <p:cBhvr additive="base">
                                        <p:cTn id="27" dur="500" fill="hold"/>
                                        <p:tgtEl>
                                          <p:spTgt spid="38195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1955">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81955">
                                            <p:txEl>
                                              <p:pRg st="5" end="5"/>
                                            </p:txEl>
                                          </p:spTgt>
                                        </p:tgtEl>
                                        <p:attrNameLst>
                                          <p:attrName>style.visibility</p:attrName>
                                        </p:attrNameLst>
                                      </p:cBhvr>
                                      <p:to>
                                        <p:strVal val="visible"/>
                                      </p:to>
                                    </p:set>
                                    <p:anim calcmode="lin" valueType="num">
                                      <p:cBhvr additive="base">
                                        <p:cTn id="31" dur="500" fill="hold"/>
                                        <p:tgtEl>
                                          <p:spTgt spid="38195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1955">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81955">
                                            <p:txEl>
                                              <p:pRg st="6" end="6"/>
                                            </p:txEl>
                                          </p:spTgt>
                                        </p:tgtEl>
                                        <p:attrNameLst>
                                          <p:attrName>style.visibility</p:attrName>
                                        </p:attrNameLst>
                                      </p:cBhvr>
                                      <p:to>
                                        <p:strVal val="visible"/>
                                      </p:to>
                                    </p:set>
                                    <p:anim calcmode="lin" valueType="num">
                                      <p:cBhvr additive="base">
                                        <p:cTn id="35" dur="500" fill="hold"/>
                                        <p:tgtEl>
                                          <p:spTgt spid="381955">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8195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blinds(horizontal)">
                                      <p:cBhvr>
                                        <p:cTn id="4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build="p" autoUpdateAnimBg="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US" dirty="0"/>
              <a:t>4. Ethics &amp;</a:t>
            </a:r>
            <a:br>
              <a:rPr lang="en-US" dirty="0"/>
            </a:br>
            <a:r>
              <a:rPr lang="en-US" dirty="0"/>
              <a:t>Participants</a:t>
            </a:r>
          </a:p>
        </p:txBody>
      </p:sp>
      <p:sp>
        <p:nvSpPr>
          <p:cNvPr id="36867" name="Content Placeholder 2"/>
          <p:cNvSpPr>
            <a:spLocks noGrp="1"/>
          </p:cNvSpPr>
          <p:nvPr>
            <p:ph idx="1"/>
          </p:nvPr>
        </p:nvSpPr>
        <p:spPr/>
        <p:txBody>
          <a:bodyPr/>
          <a:lstStyle/>
          <a:p>
            <a:endParaRPr lang="en-US" dirty="0"/>
          </a:p>
          <a:p>
            <a:r>
              <a:rPr lang="en-US" dirty="0"/>
              <a:t>Protection of rights </a:t>
            </a:r>
          </a:p>
          <a:p>
            <a:pPr lvl="1"/>
            <a:r>
              <a:rPr lang="en-US" dirty="0"/>
              <a:t>Protect the rights of both human and non-human participants</a:t>
            </a:r>
          </a:p>
          <a:p>
            <a:r>
              <a:rPr lang="en-US" dirty="0"/>
              <a:t>Harm</a:t>
            </a:r>
          </a:p>
          <a:p>
            <a:pPr lvl="1"/>
            <a:r>
              <a:rPr lang="en-US" dirty="0"/>
              <a:t>Physical harm </a:t>
            </a:r>
          </a:p>
          <a:p>
            <a:pPr lvl="1"/>
            <a:r>
              <a:rPr lang="en-US" dirty="0"/>
              <a:t>Psychological harm</a:t>
            </a:r>
          </a:p>
          <a:p>
            <a:pPr lvl="2"/>
            <a:r>
              <a:rPr lang="en-GB" dirty="0"/>
              <a:t>Some studies could induce psychological stress, anxiety or humiliation (e.g., disclosure of sexual behaviour, Facebook’s psychological experiment). </a:t>
            </a:r>
            <a:endParaRPr lang="en-US" dirty="0"/>
          </a:p>
          <a:p>
            <a:pPr lvl="1"/>
            <a:r>
              <a:rPr lang="en-US" dirty="0"/>
              <a:t>Legal harm</a:t>
            </a:r>
          </a:p>
          <a:p>
            <a:pPr lvl="2"/>
            <a:r>
              <a:rPr lang="en-GB" dirty="0"/>
              <a:t>The disclosure of illegal, sexual or deviant behaviour could cause adverse effects  (e.g., </a:t>
            </a:r>
            <a:r>
              <a:rPr lang="en-US" dirty="0"/>
              <a:t>drug users or </a:t>
            </a:r>
            <a:r>
              <a:rPr lang="en-GB" dirty="0"/>
              <a:t>dealers could be prosecuted)</a:t>
            </a:r>
            <a:endParaRPr lang="en-US" dirty="0"/>
          </a:p>
        </p:txBody>
      </p:sp>
      <p:sp>
        <p:nvSpPr>
          <p:cNvPr id="36868" name="Slide Number Placeholder 3"/>
          <p:cNvSpPr>
            <a:spLocks noGrp="1"/>
          </p:cNvSpPr>
          <p:nvPr>
            <p:ph type="sldNum" sz="quarter" idx="12"/>
          </p:nvPr>
        </p:nvSpPr>
        <p:spPr/>
        <p:txBody>
          <a:bodyPr/>
          <a:lstStyle/>
          <a:p>
            <a:fld id="{3B33D541-C4B4-4FA9-961B-9A656D2CB3D9}" type="slidenum">
              <a:rPr lang="en-US" smtClean="0"/>
              <a:pPr/>
              <a:t>11</a:t>
            </a:fld>
            <a:endParaRPr lang="en-US"/>
          </a:p>
        </p:txBody>
      </p:sp>
      <p:sp>
        <p:nvSpPr>
          <p:cNvPr id="6" name="Content Placeholder 2"/>
          <p:cNvSpPr txBox="1">
            <a:spLocks/>
          </p:cNvSpPr>
          <p:nvPr/>
        </p:nvSpPr>
        <p:spPr>
          <a:xfrm>
            <a:off x="5086300" y="257173"/>
            <a:ext cx="6759624" cy="2667000"/>
          </a:xfrm>
          <a:prstGeom prst="rect">
            <a:avLst/>
          </a:prstGeom>
        </p:spPr>
        <p:txBody>
          <a:bodyPr vert="horz" lIns="91440" tIns="45720" rIns="91440" bIns="45720" rtlCol="0">
            <a:normAutofit/>
          </a:bodyPr>
          <a:lstStyle/>
          <a:p>
            <a:pPr marL="228600" indent="-228600">
              <a:lnSpc>
                <a:spcPct val="90000"/>
              </a:lnSpc>
              <a:spcBef>
                <a:spcPts val="1000"/>
              </a:spcBef>
              <a:buClr>
                <a:schemeClr val="tx1">
                  <a:lumMod val="50000"/>
                  <a:lumOff val="50000"/>
                </a:schemeClr>
              </a:buClr>
            </a:pPr>
            <a:r>
              <a:rPr lang="en-GB" b="1" dirty="0">
                <a:solidFill>
                  <a:schemeClr val="tx2"/>
                </a:solidFill>
                <a:latin typeface="Arial" panose="020B0604020202020204" pitchFamily="34" charset="0"/>
                <a:cs typeface="Arial" panose="020B0604020202020204" pitchFamily="34" charset="0"/>
              </a:rPr>
              <a:t>Example: Gang Leader for a Day</a:t>
            </a:r>
          </a:p>
          <a:p>
            <a:pPr marL="228600" indent="-228600">
              <a:lnSpc>
                <a:spcPct val="90000"/>
              </a:lnSpc>
              <a:spcBef>
                <a:spcPts val="1000"/>
              </a:spcBef>
              <a:buClr>
                <a:schemeClr val="tx1">
                  <a:lumMod val="50000"/>
                  <a:lumOff val="50000"/>
                </a:schemeClr>
              </a:buClr>
              <a:buFont typeface="Arial" panose="020B0604020202020204" pitchFamily="34" charset="0"/>
              <a:buChar char="&gt;"/>
              <a:defRPr/>
            </a:pPr>
            <a:r>
              <a:rPr lang="en-GB" sz="1600" dirty="0">
                <a:solidFill>
                  <a:schemeClr val="tx2"/>
                </a:solidFill>
                <a:latin typeface="Arial" panose="020B0604020202020204" pitchFamily="34" charset="0"/>
                <a:cs typeface="Arial" panose="020B0604020202020204" pitchFamily="34" charset="0"/>
              </a:rPr>
              <a:t>A researcher examined the gang activities in the government housing near the University of Chicago. The gang leader made the researcher leader for a day to show him how difficult running a gang was. This gave the researcher invaluable insight into the economics and social rules of a U.S. gang, but many have criticised this research. For example, he would have been party to many examples of illegal activity, and harm to individuals e.g. beating up gang members and selling drugs.</a:t>
            </a:r>
          </a:p>
        </p:txBody>
      </p:sp>
      <p:sp>
        <p:nvSpPr>
          <p:cNvPr id="8" name="Rounded Rectangular Callout 7"/>
          <p:cNvSpPr/>
          <p:nvPr/>
        </p:nvSpPr>
        <p:spPr>
          <a:xfrm>
            <a:off x="4942284" y="180973"/>
            <a:ext cx="7002760" cy="2455939"/>
          </a:xfrm>
          <a:prstGeom prst="wedgeRoundRectCallout">
            <a:avLst>
              <a:gd name="adj1" fmla="val -69907"/>
              <a:gd name="adj2" fmla="val 99906"/>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Continued…</a:t>
            </a:r>
          </a:p>
        </p:txBody>
      </p:sp>
      <p:sp>
        <p:nvSpPr>
          <p:cNvPr id="37891" name="Rectangle 3"/>
          <p:cNvSpPr>
            <a:spLocks noGrp="1" noChangeArrowheads="1"/>
          </p:cNvSpPr>
          <p:nvPr>
            <p:ph type="body" idx="1"/>
          </p:nvPr>
        </p:nvSpPr>
        <p:spPr/>
        <p:txBody>
          <a:bodyPr>
            <a:normAutofit fontScale="77500" lnSpcReduction="20000"/>
          </a:bodyPr>
          <a:lstStyle/>
          <a:p>
            <a:r>
              <a:rPr lang="en-US" altLang="zh-CN" dirty="0"/>
              <a:t>Voluntary participation</a:t>
            </a:r>
          </a:p>
          <a:p>
            <a:r>
              <a:rPr lang="en-US" altLang="zh-CN" dirty="0"/>
              <a:t>Informed consent given by the participant</a:t>
            </a:r>
          </a:p>
          <a:p>
            <a:pPr lvl="1"/>
            <a:r>
              <a:rPr lang="en-GB" altLang="zh-CN" dirty="0"/>
              <a:t>subjects are well informed about the study, the potential risks and benefits of their participation </a:t>
            </a:r>
            <a:endParaRPr lang="en-US" altLang="zh-CN" dirty="0"/>
          </a:p>
          <a:p>
            <a:r>
              <a:rPr lang="en-US" altLang="zh-CN" dirty="0"/>
              <a:t>The right of the participant to refuse and withdraw </a:t>
            </a:r>
          </a:p>
          <a:p>
            <a:r>
              <a:rPr lang="en-US" altLang="zh-CN" dirty="0"/>
              <a:t>The right of the participant not to be deceived or to be harmed </a:t>
            </a:r>
          </a:p>
          <a:p>
            <a:r>
              <a:rPr lang="en-US" altLang="zh-CN" dirty="0"/>
              <a:t>The right of the individual to have personal information or data treated as confidential or anonymous</a:t>
            </a:r>
          </a:p>
          <a:p>
            <a:r>
              <a:rPr lang="en-US" altLang="zh-CN" dirty="0"/>
              <a:t>The right of research participants to access the research findings</a:t>
            </a:r>
          </a:p>
          <a:p>
            <a:r>
              <a:rPr lang="en-US" altLang="zh-CN" dirty="0"/>
              <a:t>Deception and covert research</a:t>
            </a:r>
          </a:p>
          <a:p>
            <a:pPr lvl="1"/>
            <a:r>
              <a:rPr lang="en-US" altLang="zh-CN" dirty="0"/>
              <a:t>Deception occurs when participants are deceived about some aspect of the research</a:t>
            </a:r>
          </a:p>
          <a:p>
            <a:pPr lvl="1"/>
            <a:r>
              <a:rPr lang="en-US" altLang="zh-CN" dirty="0"/>
              <a:t>Convert research involves research in which the participants are not informed or aware of their participation.</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AU" altLang="zh-CN" dirty="0"/>
              <a:t>5. Ethics &amp; Self</a:t>
            </a:r>
            <a:endParaRPr lang="en-US" dirty="0"/>
          </a:p>
        </p:txBody>
      </p:sp>
      <p:sp>
        <p:nvSpPr>
          <p:cNvPr id="39939" name="Content Placeholder 2"/>
          <p:cNvSpPr>
            <a:spLocks noGrp="1"/>
          </p:cNvSpPr>
          <p:nvPr>
            <p:ph idx="1"/>
          </p:nvPr>
        </p:nvSpPr>
        <p:spPr/>
        <p:txBody>
          <a:bodyPr/>
          <a:lstStyle/>
          <a:p>
            <a:r>
              <a:rPr lang="en-US" dirty="0"/>
              <a:t>A researcher must avoid:</a:t>
            </a:r>
          </a:p>
          <a:p>
            <a:pPr lvl="1"/>
            <a:r>
              <a:rPr lang="en-US" dirty="0"/>
              <a:t>Misconduct (fraud and plagiarism)</a:t>
            </a:r>
          </a:p>
          <a:p>
            <a:pPr lvl="1"/>
            <a:r>
              <a:rPr lang="en-US" dirty="0"/>
              <a:t>Use of power or political manipulation of data</a:t>
            </a:r>
          </a:p>
        </p:txBody>
      </p:sp>
      <p:sp>
        <p:nvSpPr>
          <p:cNvPr id="39940" name="Slide Number Placeholder 3"/>
          <p:cNvSpPr>
            <a:spLocks noGrp="1"/>
          </p:cNvSpPr>
          <p:nvPr>
            <p:ph type="sldNum" sz="quarter" idx="12"/>
          </p:nvPr>
        </p:nvSpPr>
        <p:spPr/>
        <p:txBody>
          <a:bodyPr/>
          <a:lstStyle/>
          <a:p>
            <a:fld id="{A4DBEFB6-764D-418B-8B29-7F0ED499A359}" type="slidenum">
              <a:rPr lang="en-US" smtClean="0"/>
              <a:pPr/>
              <a:t>13</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2136-D044-4175-A7DB-F06D0670B5E8}"/>
              </a:ext>
            </a:extLst>
          </p:cNvPr>
          <p:cNvSpPr>
            <a:spLocks noGrp="1"/>
          </p:cNvSpPr>
          <p:nvPr>
            <p:ph type="title"/>
          </p:nvPr>
        </p:nvSpPr>
        <p:spPr/>
        <p:txBody>
          <a:bodyPr>
            <a:normAutofit fontScale="90000"/>
          </a:bodyPr>
          <a:lstStyle/>
          <a:p>
            <a:r>
              <a:rPr lang="en-HK" dirty="0"/>
              <a:t>General Data Protection Regulation and data protection act</a:t>
            </a:r>
            <a:endParaRPr lang="en-GB" dirty="0"/>
          </a:p>
        </p:txBody>
      </p:sp>
      <p:sp>
        <p:nvSpPr>
          <p:cNvPr id="3" name="Content Placeholder 2">
            <a:extLst>
              <a:ext uri="{FF2B5EF4-FFF2-40B4-BE49-F238E27FC236}">
                <a16:creationId xmlns:a16="http://schemas.microsoft.com/office/drawing/2014/main" id="{A1EE43D5-7BA4-4937-B269-74F3315874B0}"/>
              </a:ext>
            </a:extLst>
          </p:cNvPr>
          <p:cNvSpPr>
            <a:spLocks noGrp="1"/>
          </p:cNvSpPr>
          <p:nvPr>
            <p:ph idx="1"/>
          </p:nvPr>
        </p:nvSpPr>
        <p:spPr/>
        <p:txBody>
          <a:bodyPr/>
          <a:lstStyle/>
          <a:p>
            <a:r>
              <a:rPr lang="en-HK" dirty="0"/>
              <a:t>The EU General Data Protection Regulation (GDPR) and the UK Data Protection Act 2018 govern the processing (acquiring, holding, using, etc.) of personal data in the UK.</a:t>
            </a:r>
          </a:p>
          <a:p>
            <a:r>
              <a:rPr lang="en-HK" dirty="0"/>
              <a:t>DPA does not apply to research data in general, nor to anonymised data.</a:t>
            </a:r>
          </a:p>
          <a:p>
            <a:r>
              <a:rPr lang="en-HK" dirty="0"/>
              <a:t>A person's identity can be disclosed from: </a:t>
            </a:r>
          </a:p>
          <a:p>
            <a:pPr lvl="1"/>
            <a:r>
              <a:rPr lang="en-HK" dirty="0"/>
              <a:t>direct identifiers such as names, addresses, postcode information, telephone numbers or pictures; </a:t>
            </a:r>
          </a:p>
          <a:p>
            <a:pPr lvl="1"/>
            <a:r>
              <a:rPr lang="en-HK" dirty="0"/>
              <a:t>indirect identifiers which when linked with other publicly available information sources, could identify someone, e.g. information on workplace, occupation or exceptional values of characteristics like salary or age.</a:t>
            </a:r>
            <a:endParaRPr lang="en-GB" dirty="0"/>
          </a:p>
          <a:p>
            <a:endParaRPr lang="en-HK" dirty="0"/>
          </a:p>
        </p:txBody>
      </p:sp>
    </p:spTree>
    <p:extLst>
      <p:ext uri="{BB962C8B-B14F-4D97-AF65-F5344CB8AC3E}">
        <p14:creationId xmlns:p14="http://schemas.microsoft.com/office/powerpoint/2010/main" val="1530188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42-BEAA-4856-83FE-6085EC1C11F6}"/>
              </a:ext>
            </a:extLst>
          </p:cNvPr>
          <p:cNvSpPr>
            <a:spLocks noGrp="1"/>
          </p:cNvSpPr>
          <p:nvPr>
            <p:ph type="title"/>
          </p:nvPr>
        </p:nvSpPr>
        <p:spPr/>
        <p:txBody>
          <a:bodyPr/>
          <a:lstStyle/>
          <a:p>
            <a:r>
              <a:rPr lang="en-HK" dirty="0"/>
              <a:t>Hong Kong - Personal Data (Privacy) Ordinance</a:t>
            </a:r>
            <a:endParaRPr lang="en-GB" dirty="0"/>
          </a:p>
        </p:txBody>
      </p:sp>
      <p:sp>
        <p:nvSpPr>
          <p:cNvPr id="3" name="Content Placeholder 2">
            <a:extLst>
              <a:ext uri="{FF2B5EF4-FFF2-40B4-BE49-F238E27FC236}">
                <a16:creationId xmlns:a16="http://schemas.microsoft.com/office/drawing/2014/main" id="{2B4DCE71-8339-444E-A0E2-1F71716CCB64}"/>
              </a:ext>
            </a:extLst>
          </p:cNvPr>
          <p:cNvSpPr>
            <a:spLocks noGrp="1"/>
          </p:cNvSpPr>
          <p:nvPr>
            <p:ph idx="1"/>
          </p:nvPr>
        </p:nvSpPr>
        <p:spPr/>
        <p:txBody>
          <a:bodyPr>
            <a:normAutofit/>
          </a:bodyPr>
          <a:lstStyle/>
          <a:p>
            <a:r>
              <a:rPr lang="en-HK" dirty="0"/>
              <a:t>Personal Data</a:t>
            </a:r>
          </a:p>
          <a:p>
            <a:pPr lvl="1"/>
            <a:r>
              <a:rPr lang="en-HK" dirty="0"/>
              <a:t>The information which relates to a living person and can be used to identify that person. </a:t>
            </a:r>
          </a:p>
          <a:p>
            <a:pPr lvl="1"/>
            <a:r>
              <a:rPr lang="en-HK" dirty="0"/>
              <a:t>It exists in a form in which access or processing is practicable.</a:t>
            </a:r>
          </a:p>
          <a:p>
            <a:pPr lvl="1"/>
            <a:r>
              <a:rPr lang="en-HK" dirty="0"/>
              <a:t>Examples of personal data protected by the Ordinance include names, phone numbers, addresses, identity card numbers, photos, medical records and employment records.</a:t>
            </a:r>
          </a:p>
          <a:p>
            <a:r>
              <a:rPr lang="en-HK" dirty="0"/>
              <a:t>Data User</a:t>
            </a:r>
          </a:p>
          <a:p>
            <a:pPr lvl="1"/>
            <a:r>
              <a:rPr lang="en-HK" dirty="0"/>
              <a:t>A person who, either alone or jointly or in common with other persons, controls the collection, holding, processing or use of the data. The Data User is liable as the principal for the wrongful act of its authorised data processor.</a:t>
            </a:r>
            <a:endParaRPr lang="en-GB" dirty="0"/>
          </a:p>
        </p:txBody>
      </p:sp>
      <p:sp>
        <p:nvSpPr>
          <p:cNvPr id="4" name="TextBox 3">
            <a:extLst>
              <a:ext uri="{FF2B5EF4-FFF2-40B4-BE49-F238E27FC236}">
                <a16:creationId xmlns:a16="http://schemas.microsoft.com/office/drawing/2014/main" id="{6D5B5542-6D91-4297-89C6-8E76BF0B49E2}"/>
              </a:ext>
            </a:extLst>
          </p:cNvPr>
          <p:cNvSpPr txBox="1"/>
          <p:nvPr/>
        </p:nvSpPr>
        <p:spPr>
          <a:xfrm>
            <a:off x="1217614" y="6021288"/>
            <a:ext cx="10781454" cy="590931"/>
          </a:xfrm>
          <a:prstGeom prst="rect">
            <a:avLst/>
          </a:prstGeom>
          <a:noFill/>
        </p:spPr>
        <p:txBody>
          <a:bodyPr wrap="square" rtlCol="0">
            <a:spAutoFit/>
          </a:bodyPr>
          <a:lstStyle/>
          <a:p>
            <a:pPr>
              <a:lnSpc>
                <a:spcPct val="90000"/>
              </a:lnSpc>
            </a:pPr>
            <a:r>
              <a:rPr lang="en-GB" dirty="0"/>
              <a:t>Source: Privacy Commissioner for Personal Data https://www.pcpd.org.hk/english/data_privacy_law/ordinance_at_a_Glance/ordinance.html</a:t>
            </a:r>
          </a:p>
        </p:txBody>
      </p:sp>
    </p:spTree>
    <p:extLst>
      <p:ext uri="{BB962C8B-B14F-4D97-AF65-F5344CB8AC3E}">
        <p14:creationId xmlns:p14="http://schemas.microsoft.com/office/powerpoint/2010/main" val="3451662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fontScale="92500" lnSpcReduction="10000"/>
          </a:bodyPr>
          <a:lstStyle/>
          <a:p>
            <a:pPr marL="502920" indent="-457200">
              <a:buFont typeface="+mj-lt"/>
              <a:buAutoNum type="arabicPeriod"/>
            </a:pPr>
            <a:r>
              <a:rPr lang="en-HK" dirty="0"/>
              <a:t>Data Collection Principle: </a:t>
            </a:r>
          </a:p>
          <a:p>
            <a:pPr lvl="1"/>
            <a:r>
              <a:rPr lang="en-HK" dirty="0"/>
              <a:t>Personal data must be collected in a lawful and fair way, for a purpose directly related to a function /activity of the data user.</a:t>
            </a:r>
          </a:p>
          <a:p>
            <a:pPr lvl="1"/>
            <a:r>
              <a:rPr lang="en-HK" dirty="0"/>
              <a:t>Data subjects must be notified of the purpose and the classes of persons to whom the data may be transferred.</a:t>
            </a:r>
          </a:p>
          <a:p>
            <a:pPr lvl="1"/>
            <a:r>
              <a:rPr lang="en-HK" dirty="0"/>
              <a:t>Data collected should be necessary but not excessive.</a:t>
            </a:r>
          </a:p>
          <a:p>
            <a:pPr marL="502920" indent="-457200">
              <a:buFont typeface="+mj-lt"/>
              <a:buAutoNum type="arabicPeriod"/>
            </a:pPr>
            <a:r>
              <a:rPr lang="en-HK" dirty="0"/>
              <a:t>Accuracy &amp; Retention Principle</a:t>
            </a:r>
          </a:p>
          <a:p>
            <a:pPr lvl="1"/>
            <a:r>
              <a:rPr lang="en-HK" dirty="0"/>
              <a:t>Practicable steps shall be taken to ensure personal data is accurate and not kept longer than is necessary to fulfil the purpose for which it is used.</a:t>
            </a:r>
          </a:p>
          <a:p>
            <a:pPr marL="502920" indent="-457200">
              <a:buFont typeface="+mj-lt"/>
              <a:buAutoNum type="arabicPeriod"/>
            </a:pPr>
            <a:r>
              <a:rPr lang="en-HK" dirty="0"/>
              <a:t>Data Use Principle</a:t>
            </a:r>
          </a:p>
          <a:p>
            <a:pPr lvl="1"/>
            <a:r>
              <a:rPr lang="en-HK" dirty="0"/>
              <a:t>Personal data must be used for the purpose for which the data is collected or for a directly related purpose, unless voluntary and explicit consent with a new purpose is obtained from the data subject.</a:t>
            </a:r>
          </a:p>
        </p:txBody>
      </p:sp>
    </p:spTree>
    <p:extLst>
      <p:ext uri="{BB962C8B-B14F-4D97-AF65-F5344CB8AC3E}">
        <p14:creationId xmlns:p14="http://schemas.microsoft.com/office/powerpoint/2010/main" val="3529524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a:bodyPr>
          <a:lstStyle/>
          <a:p>
            <a:pPr marL="502920" indent="-457200">
              <a:buFont typeface="+mj-lt"/>
              <a:buAutoNum type="arabicPeriod" startAt="4"/>
            </a:pPr>
            <a:r>
              <a:rPr lang="en-HK" dirty="0"/>
              <a:t>Data Security Principle</a:t>
            </a:r>
          </a:p>
          <a:p>
            <a:pPr lvl="1"/>
            <a:r>
              <a:rPr lang="en-HK" dirty="0"/>
              <a:t>A data user needs to take practicable steps to safeguard personal data from unauthorised or accidental access, processing , erasure, loss or use.</a:t>
            </a:r>
          </a:p>
          <a:p>
            <a:pPr marL="502920" indent="-457200">
              <a:buFont typeface="+mj-lt"/>
              <a:buAutoNum type="arabicPeriod" startAt="5"/>
            </a:pPr>
            <a:r>
              <a:rPr lang="en-HK" dirty="0"/>
              <a:t>Openness Principle</a:t>
            </a:r>
          </a:p>
          <a:p>
            <a:pPr lvl="1"/>
            <a:r>
              <a:rPr lang="en-HK" dirty="0"/>
              <a:t>A data user must take practicable steps to make personal data policies and practices known to the public regarding the types of personal data it holds and how the data is used.</a:t>
            </a:r>
          </a:p>
          <a:p>
            <a:pPr marL="502920" indent="-457200">
              <a:buFont typeface="+mj-lt"/>
              <a:buAutoNum type="arabicPeriod" startAt="6"/>
            </a:pPr>
            <a:r>
              <a:rPr lang="en-HK" dirty="0"/>
              <a:t>Data Access &amp; Correction Principle</a:t>
            </a:r>
          </a:p>
          <a:p>
            <a:pPr lvl="1"/>
            <a:r>
              <a:rPr lang="en-HK" dirty="0"/>
              <a:t>A data subject must be given access to his/her personal data and allowed to make corrections if it is inaccurate.</a:t>
            </a:r>
            <a:endParaRPr lang="en-GB" dirty="0"/>
          </a:p>
        </p:txBody>
      </p:sp>
    </p:spTree>
    <p:extLst>
      <p:ext uri="{BB962C8B-B14F-4D97-AF65-F5344CB8AC3E}">
        <p14:creationId xmlns:p14="http://schemas.microsoft.com/office/powerpoint/2010/main" val="58750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3860-348C-415B-A910-8C9B4C86809B}"/>
              </a:ext>
            </a:extLst>
          </p:cNvPr>
          <p:cNvSpPr>
            <a:spLocks noGrp="1"/>
          </p:cNvSpPr>
          <p:nvPr>
            <p:ph type="title"/>
          </p:nvPr>
        </p:nvSpPr>
        <p:spPr>
          <a:xfrm>
            <a:off x="1217614" y="274638"/>
            <a:ext cx="9917358" cy="1325562"/>
          </a:xfrm>
        </p:spPr>
        <p:txBody>
          <a:bodyPr>
            <a:normAutofit fontScale="90000"/>
          </a:bodyPr>
          <a:lstStyle/>
          <a:p>
            <a:pPr algn="ctr"/>
            <a:r>
              <a:rPr lang="en-HK" dirty="0"/>
              <a:t>PG2 – ethics form</a:t>
            </a:r>
            <a:br>
              <a:rPr lang="en-HK" b="1" dirty="0"/>
            </a:br>
            <a:r>
              <a:rPr lang="en-HK" dirty="0"/>
              <a:t>SECTION E: Details of Research Activity</a:t>
            </a:r>
            <a:endParaRPr lang="en-GB" sz="3100" dirty="0"/>
          </a:p>
        </p:txBody>
      </p:sp>
      <p:sp>
        <p:nvSpPr>
          <p:cNvPr id="3" name="Content Placeholder 2">
            <a:extLst>
              <a:ext uri="{FF2B5EF4-FFF2-40B4-BE49-F238E27FC236}">
                <a16:creationId xmlns:a16="http://schemas.microsoft.com/office/drawing/2014/main" id="{27FE9442-8CDB-4746-93F1-633051CA7FE5}"/>
              </a:ext>
            </a:extLst>
          </p:cNvPr>
          <p:cNvSpPr>
            <a:spLocks noGrp="1"/>
          </p:cNvSpPr>
          <p:nvPr>
            <p:ph idx="1"/>
          </p:nvPr>
        </p:nvSpPr>
        <p:spPr/>
        <p:txBody>
          <a:bodyPr>
            <a:normAutofit/>
          </a:bodyPr>
          <a:lstStyle/>
          <a:p>
            <a:pPr marL="45720" indent="0">
              <a:buNone/>
            </a:pPr>
            <a:r>
              <a:rPr lang="en-HK" dirty="0"/>
              <a:t>Introduction to the Research (maximum 300 words per section)</a:t>
            </a:r>
          </a:p>
          <a:p>
            <a:r>
              <a:rPr lang="en-HK" dirty="0"/>
              <a:t>Consider audience when outlining your response to the three points that you write for a non-specialist s below:</a:t>
            </a:r>
          </a:p>
          <a:p>
            <a:pPr lvl="1"/>
            <a:r>
              <a:rPr lang="en-HK" b="1" dirty="0"/>
              <a:t>Purpose of research activity</a:t>
            </a:r>
          </a:p>
          <a:p>
            <a:pPr lvl="1"/>
            <a:r>
              <a:rPr lang="en-HK" b="1" dirty="0"/>
              <a:t>Proposed research questions</a:t>
            </a:r>
          </a:p>
          <a:p>
            <a:pPr lvl="1"/>
            <a:r>
              <a:rPr lang="en-HK" b="1" dirty="0"/>
              <a:t>Aims of research activities</a:t>
            </a:r>
          </a:p>
          <a:p>
            <a:pPr lvl="1"/>
            <a:r>
              <a:rPr lang="en-HK" dirty="0"/>
              <a:t>Objectives of research activity</a:t>
            </a:r>
          </a:p>
          <a:p>
            <a:r>
              <a:rPr lang="en-HK" dirty="0"/>
              <a:t>Purpose of research activity: Demonstrate, briefly, how existing research has informed the proposed activity and explain</a:t>
            </a:r>
          </a:p>
          <a:p>
            <a:pPr lvl="1"/>
            <a:r>
              <a:rPr lang="en-HK" dirty="0"/>
              <a:t>What the research activity will add to the body of knowledge </a:t>
            </a:r>
          </a:p>
          <a:p>
            <a:pPr lvl="1"/>
            <a:r>
              <a:rPr lang="en-HK" dirty="0"/>
              <a:t>How it addresses an area of importance. </a:t>
            </a:r>
            <a:endParaRPr lang="en-GB" dirty="0"/>
          </a:p>
        </p:txBody>
      </p:sp>
    </p:spTree>
    <p:extLst>
      <p:ext uri="{BB962C8B-B14F-4D97-AF65-F5344CB8AC3E}">
        <p14:creationId xmlns:p14="http://schemas.microsoft.com/office/powerpoint/2010/main" val="28099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p:txBody>
          <a:bodyPr>
            <a:normAutofit/>
          </a:bodyPr>
          <a:lstStyle/>
          <a:p>
            <a:r>
              <a:rPr lang="en-GB" dirty="0"/>
              <a:t>Purpose (reasons)</a:t>
            </a:r>
          </a:p>
          <a:p>
            <a:pPr lvl="1"/>
            <a:r>
              <a:rPr lang="en-HK" dirty="0"/>
              <a:t>The research purpose is to develop a better understanding of the factors that are crucial to the success of budget hotels in China. </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TextBox 3">
            <a:extLst>
              <a:ext uri="{FF2B5EF4-FFF2-40B4-BE49-F238E27FC236}">
                <a16:creationId xmlns:a16="http://schemas.microsoft.com/office/drawing/2014/main" id="{833B97B4-B352-4BCF-8075-1E0C0BC9604A}"/>
              </a:ext>
            </a:extLst>
          </p:cNvPr>
          <p:cNvSpPr txBox="1"/>
          <p:nvPr/>
        </p:nvSpPr>
        <p:spPr>
          <a:xfrm>
            <a:off x="1053852" y="5661248"/>
            <a:ext cx="9433048" cy="840230"/>
          </a:xfrm>
          <a:prstGeom prst="rect">
            <a:avLst/>
          </a:prstGeom>
          <a:noFill/>
        </p:spPr>
        <p:txBody>
          <a:bodyPr wrap="square" rtlCol="0">
            <a:spAutoFit/>
          </a:bodyPr>
          <a:lstStyle/>
          <a:p>
            <a:pPr>
              <a:lnSpc>
                <a:spcPct val="90000"/>
              </a:lnSpc>
            </a:pPr>
            <a:r>
              <a:rPr lang="en-HK" dirty="0"/>
              <a:t>* Hua, Chan, &amp; Mao (2009). Critical success factors and customer expectation in budget hotel segment: A case study of China. </a:t>
            </a:r>
            <a:r>
              <a:rPr lang="en-HK" i="1" dirty="0"/>
              <a:t>Journal of Quality Assurance in Hospitality &amp; Tourism</a:t>
            </a:r>
            <a:r>
              <a:rPr lang="en-HK" dirty="0"/>
              <a:t>, 10(1), 59-74.</a:t>
            </a:r>
          </a:p>
        </p:txBody>
      </p:sp>
    </p:spTree>
    <p:extLst>
      <p:ext uri="{BB962C8B-B14F-4D97-AF65-F5344CB8AC3E}">
        <p14:creationId xmlns:p14="http://schemas.microsoft.com/office/powerpoint/2010/main" val="3222450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a:xfrm>
            <a:off x="1217612" y="1700808"/>
            <a:ext cx="9753600" cy="4696544"/>
          </a:xfrm>
        </p:spPr>
        <p:txBody>
          <a:bodyPr>
            <a:normAutofit lnSpcReduction="10000"/>
          </a:bodyPr>
          <a:lstStyle/>
          <a:p>
            <a:r>
              <a:rPr lang="en-GB" sz="2600" dirty="0"/>
              <a:t>Aims of research activity</a:t>
            </a:r>
          </a:p>
          <a:p>
            <a:pPr lvl="1"/>
            <a:r>
              <a:rPr lang="en-HK" dirty="0"/>
              <a:t>Aim is what you want to know (your goal) while objectives are the specific steps you will take to achieve your aim.</a:t>
            </a:r>
          </a:p>
          <a:p>
            <a:pPr lvl="1"/>
            <a:r>
              <a:rPr lang="en-HK" b="1" dirty="0"/>
              <a:t>To evaluate the critical success factors (CSFs) of budget hotels in China.</a:t>
            </a:r>
          </a:p>
          <a:p>
            <a:pPr lvl="1"/>
            <a:r>
              <a:rPr lang="en-HK" b="1" dirty="0"/>
              <a:t>Theoretical implications/contributions</a:t>
            </a:r>
            <a:r>
              <a:rPr lang="en-HK" dirty="0"/>
              <a:t> (what the research activity will add to the body of knowledge?)</a:t>
            </a:r>
          </a:p>
          <a:p>
            <a:pPr lvl="1"/>
            <a:r>
              <a:rPr lang="en-HK" b="1" dirty="0"/>
              <a:t>Managerial implications</a:t>
            </a:r>
            <a:r>
              <a:rPr lang="en-HK" dirty="0"/>
              <a:t> (how it addresses an area of importance. </a:t>
            </a:r>
          </a:p>
          <a:p>
            <a:pPr lvl="1"/>
            <a:endParaRPr lang="en-HK" dirty="0"/>
          </a:p>
          <a:p>
            <a:r>
              <a:rPr lang="en-GB" sz="2600" dirty="0"/>
              <a:t>Objectives of research activity</a:t>
            </a:r>
          </a:p>
          <a:p>
            <a:pPr lvl="1"/>
            <a:r>
              <a:rPr lang="en-HK" dirty="0"/>
              <a:t>To identify the critical success factors (CSFs) of budget hotels in China.</a:t>
            </a:r>
          </a:p>
          <a:p>
            <a:pPr lvl="1"/>
            <a:r>
              <a:rPr lang="en-HK" dirty="0"/>
              <a:t>To examine the perceptions of customers, professionals, investors, and authorities towards the CSFs of budget hotels in China.</a:t>
            </a:r>
          </a:p>
          <a:p>
            <a:pPr lvl="1"/>
            <a:r>
              <a:rPr lang="en-HK" dirty="0"/>
              <a:t>To identify the profiles of the typical guests in budget hotels in China.</a:t>
            </a:r>
          </a:p>
          <a:p>
            <a:pPr lvl="1"/>
            <a:r>
              <a:rPr lang="en-HK" dirty="0"/>
              <a:t>To explore customers’ expectations of budget hotel services in China.</a:t>
            </a:r>
            <a:endParaRPr lang="en-GB" dirty="0"/>
          </a:p>
        </p:txBody>
      </p:sp>
    </p:spTree>
    <p:extLst>
      <p:ext uri="{BB962C8B-B14F-4D97-AF65-F5344CB8AC3E}">
        <p14:creationId xmlns:p14="http://schemas.microsoft.com/office/powerpoint/2010/main" val="334316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3EB47-64E4-80AD-F371-E579F555EE4C}"/>
              </a:ext>
            </a:extLst>
          </p:cNvPr>
          <p:cNvSpPr>
            <a:spLocks noGrp="1"/>
          </p:cNvSpPr>
          <p:nvPr>
            <p:ph type="title"/>
          </p:nvPr>
        </p:nvSpPr>
        <p:spPr/>
        <p:txBody>
          <a:bodyPr>
            <a:normAutofit/>
          </a:bodyPr>
          <a:lstStyle/>
          <a:p>
            <a:r>
              <a:rPr lang="en-HK" dirty="0"/>
              <a:t>the Well-being of Future Generations (Wales) Act 2015</a:t>
            </a:r>
            <a:endParaRPr lang="en-GB" dirty="0"/>
          </a:p>
        </p:txBody>
      </p:sp>
      <p:sp>
        <p:nvSpPr>
          <p:cNvPr id="3" name="Content Placeholder 2">
            <a:extLst>
              <a:ext uri="{FF2B5EF4-FFF2-40B4-BE49-F238E27FC236}">
                <a16:creationId xmlns:a16="http://schemas.microsoft.com/office/drawing/2014/main" id="{A657BBE5-7399-4371-983C-8D8683BB699D}"/>
              </a:ext>
            </a:extLst>
          </p:cNvPr>
          <p:cNvSpPr>
            <a:spLocks noGrp="1"/>
          </p:cNvSpPr>
          <p:nvPr>
            <p:ph idx="1"/>
          </p:nvPr>
        </p:nvSpPr>
        <p:spPr/>
        <p:txBody>
          <a:bodyPr>
            <a:normAutofit/>
          </a:bodyPr>
          <a:lstStyle/>
          <a:p>
            <a:r>
              <a:rPr lang="en-HK" dirty="0"/>
              <a:t>Does your research relate to one or more of the seven aims of the Well-being of Future Generations (Wales) Act 2015?</a:t>
            </a:r>
          </a:p>
          <a:p>
            <a:pPr lvl="1"/>
            <a:r>
              <a:rPr lang="en-HK" dirty="0"/>
              <a:t>A prosperous Wales</a:t>
            </a:r>
          </a:p>
          <a:p>
            <a:pPr lvl="1"/>
            <a:r>
              <a:rPr lang="en-HK" dirty="0"/>
              <a:t>A resilient Wales</a:t>
            </a:r>
          </a:p>
          <a:p>
            <a:pPr lvl="1"/>
            <a:r>
              <a:rPr lang="en-HK" dirty="0"/>
              <a:t>A healthier Wales</a:t>
            </a:r>
          </a:p>
          <a:p>
            <a:pPr lvl="1"/>
            <a:r>
              <a:rPr lang="en-HK" dirty="0"/>
              <a:t>A more equal Wales</a:t>
            </a:r>
          </a:p>
          <a:p>
            <a:pPr lvl="1"/>
            <a:r>
              <a:rPr lang="en-HK" dirty="0"/>
              <a:t>A Wales of cohesive communities</a:t>
            </a:r>
          </a:p>
          <a:p>
            <a:pPr lvl="1"/>
            <a:r>
              <a:rPr lang="en-HK" dirty="0"/>
              <a:t>A Wales of vibrant culture and thriving Welsh language</a:t>
            </a:r>
          </a:p>
          <a:p>
            <a:pPr lvl="1"/>
            <a:r>
              <a:rPr lang="en-HK" dirty="0"/>
              <a:t>A globally responsible Wales</a:t>
            </a:r>
            <a:endParaRPr lang="en-GB" dirty="0"/>
          </a:p>
        </p:txBody>
      </p:sp>
    </p:spTree>
    <p:extLst>
      <p:ext uri="{BB962C8B-B14F-4D97-AF65-F5344CB8AC3E}">
        <p14:creationId xmlns:p14="http://schemas.microsoft.com/office/powerpoint/2010/main" val="2955993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B87E1-9219-B47D-378C-D89E7A9B41DF}"/>
              </a:ext>
            </a:extLst>
          </p:cNvPr>
          <p:cNvSpPr>
            <a:spLocks noGrp="1"/>
          </p:cNvSpPr>
          <p:nvPr>
            <p:ph type="title"/>
          </p:nvPr>
        </p:nvSpPr>
        <p:spPr/>
        <p:txBody>
          <a:bodyPr/>
          <a:lstStyle/>
          <a:p>
            <a:r>
              <a:rPr lang="en-HK" dirty="0"/>
              <a:t>SECTION F: Scope of Research Activity</a:t>
            </a:r>
            <a:endParaRPr lang="en-GB" dirty="0"/>
          </a:p>
        </p:txBody>
      </p:sp>
      <p:sp>
        <p:nvSpPr>
          <p:cNvPr id="3" name="Content Placeholder 2">
            <a:extLst>
              <a:ext uri="{FF2B5EF4-FFF2-40B4-BE49-F238E27FC236}">
                <a16:creationId xmlns:a16="http://schemas.microsoft.com/office/drawing/2014/main" id="{86BD66C3-E467-CC36-3365-F538B143073D}"/>
              </a:ext>
            </a:extLst>
          </p:cNvPr>
          <p:cNvSpPr>
            <a:spLocks noGrp="1"/>
          </p:cNvSpPr>
          <p:nvPr>
            <p:ph idx="1"/>
          </p:nvPr>
        </p:nvSpPr>
        <p:spPr/>
        <p:txBody>
          <a:bodyPr>
            <a:normAutofit lnSpcReduction="10000"/>
          </a:bodyPr>
          <a:lstStyle/>
          <a:p>
            <a:pPr marL="45720" indent="0">
              <a:buNone/>
            </a:pPr>
            <a:r>
              <a:rPr lang="en-HK" dirty="0"/>
              <a:t>Will the research activity include:</a:t>
            </a:r>
          </a:p>
          <a:p>
            <a:pPr marL="502920" indent="-457200">
              <a:spcBef>
                <a:spcPts val="600"/>
              </a:spcBef>
              <a:buFont typeface="+mj-lt"/>
              <a:buAutoNum type="arabicPeriod"/>
            </a:pPr>
            <a:r>
              <a:rPr lang="en-HK" dirty="0"/>
              <a:t>Use of a questionnaire or similar research instrument?</a:t>
            </a:r>
          </a:p>
          <a:p>
            <a:pPr marL="502920" indent="-457200">
              <a:spcBef>
                <a:spcPts val="600"/>
              </a:spcBef>
              <a:buFont typeface="+mj-lt"/>
              <a:buAutoNum type="arabicPeriod"/>
            </a:pPr>
            <a:r>
              <a:rPr lang="en-HK" dirty="0"/>
              <a:t>Use of interviews?</a:t>
            </a:r>
          </a:p>
          <a:p>
            <a:pPr marL="502920" indent="-457200">
              <a:spcBef>
                <a:spcPts val="600"/>
              </a:spcBef>
              <a:buFont typeface="+mj-lt"/>
              <a:buAutoNum type="arabicPeriod"/>
            </a:pPr>
            <a:r>
              <a:rPr lang="en-HK" dirty="0"/>
              <a:t>Use of focus groups?</a:t>
            </a:r>
          </a:p>
          <a:p>
            <a:pPr marL="502920" indent="-457200">
              <a:spcBef>
                <a:spcPts val="600"/>
              </a:spcBef>
              <a:buFont typeface="+mj-lt"/>
              <a:buAutoNum type="arabicPeriod"/>
            </a:pPr>
            <a:r>
              <a:rPr lang="en-HK" dirty="0"/>
              <a:t>Use of participant diaries? </a:t>
            </a:r>
          </a:p>
          <a:p>
            <a:pPr marL="502920" indent="-457200">
              <a:spcBef>
                <a:spcPts val="600"/>
              </a:spcBef>
              <a:buFont typeface="+mj-lt"/>
              <a:buAutoNum type="arabicPeriod"/>
            </a:pPr>
            <a:r>
              <a:rPr lang="en-HK" dirty="0">
                <a:solidFill>
                  <a:srgbClr val="FF0000"/>
                </a:solidFill>
              </a:rPr>
              <a:t>Use of video or audio recording?</a:t>
            </a:r>
          </a:p>
          <a:p>
            <a:pPr marL="502920" indent="-457200">
              <a:spcBef>
                <a:spcPts val="600"/>
              </a:spcBef>
              <a:buFont typeface="+mj-lt"/>
              <a:buAutoNum type="arabicPeriod"/>
            </a:pPr>
            <a:r>
              <a:rPr lang="en-HK" dirty="0">
                <a:solidFill>
                  <a:srgbClr val="FF0000"/>
                </a:solidFill>
              </a:rPr>
              <a:t>Use of computer-generated log files?</a:t>
            </a:r>
          </a:p>
          <a:p>
            <a:pPr marL="502920" indent="-457200">
              <a:spcBef>
                <a:spcPts val="600"/>
              </a:spcBef>
              <a:buFont typeface="+mj-lt"/>
              <a:buAutoNum type="arabicPeriod"/>
            </a:pPr>
            <a:r>
              <a:rPr lang="en-HK" dirty="0">
                <a:solidFill>
                  <a:srgbClr val="FF0000"/>
                </a:solidFill>
              </a:rPr>
              <a:t>Participant observation with their knowledge?</a:t>
            </a:r>
          </a:p>
          <a:p>
            <a:pPr marL="502920" indent="-457200">
              <a:spcBef>
                <a:spcPts val="600"/>
              </a:spcBef>
              <a:buFont typeface="+mj-lt"/>
              <a:buAutoNum type="arabicPeriod"/>
            </a:pPr>
            <a:r>
              <a:rPr lang="en-HK" dirty="0">
                <a:solidFill>
                  <a:srgbClr val="FF0000"/>
                </a:solidFill>
              </a:rPr>
              <a:t>Participant observation without their knowledge?</a:t>
            </a:r>
          </a:p>
          <a:p>
            <a:pPr marL="502920" indent="-457200">
              <a:spcBef>
                <a:spcPts val="600"/>
              </a:spcBef>
              <a:buFont typeface="+mj-lt"/>
              <a:buAutoNum type="arabicPeriod"/>
            </a:pPr>
            <a:r>
              <a:rPr lang="en-HK" dirty="0">
                <a:solidFill>
                  <a:srgbClr val="FF0000"/>
                </a:solidFill>
              </a:rPr>
              <a:t>Access to personal or confidential information without the participants’ specific consent?</a:t>
            </a:r>
            <a:endParaRPr lang="en-GB" dirty="0">
              <a:solidFill>
                <a:srgbClr val="FF0000"/>
              </a:solidFill>
            </a:endParaRPr>
          </a:p>
        </p:txBody>
      </p:sp>
    </p:spTree>
    <p:extLst>
      <p:ext uri="{BB962C8B-B14F-4D97-AF65-F5344CB8AC3E}">
        <p14:creationId xmlns:p14="http://schemas.microsoft.com/office/powerpoint/2010/main" val="345231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72559-9FD1-1A07-4F28-61801BC2BA0C}"/>
              </a:ext>
            </a:extLst>
          </p:cNvPr>
          <p:cNvSpPr>
            <a:spLocks noGrp="1"/>
          </p:cNvSpPr>
          <p:nvPr>
            <p:ph type="title"/>
          </p:nvPr>
        </p:nvSpPr>
        <p:spPr/>
        <p:txBody>
          <a:bodyPr/>
          <a:lstStyle/>
          <a:p>
            <a:r>
              <a:rPr lang="en-HK" dirty="0"/>
              <a:t>SECTION F: Scope of Research Activity</a:t>
            </a:r>
            <a:endParaRPr lang="en-GB" dirty="0"/>
          </a:p>
        </p:txBody>
      </p:sp>
      <p:sp>
        <p:nvSpPr>
          <p:cNvPr id="3" name="Content Placeholder 2">
            <a:extLst>
              <a:ext uri="{FF2B5EF4-FFF2-40B4-BE49-F238E27FC236}">
                <a16:creationId xmlns:a16="http://schemas.microsoft.com/office/drawing/2014/main" id="{EBB264A3-C613-98AB-C381-5AFF59E46AFE}"/>
              </a:ext>
            </a:extLst>
          </p:cNvPr>
          <p:cNvSpPr>
            <a:spLocks noGrp="1"/>
          </p:cNvSpPr>
          <p:nvPr>
            <p:ph idx="1"/>
          </p:nvPr>
        </p:nvSpPr>
        <p:spPr>
          <a:xfrm>
            <a:off x="1217614" y="1828800"/>
            <a:ext cx="9753600" cy="4754562"/>
          </a:xfrm>
        </p:spPr>
        <p:txBody>
          <a:bodyPr>
            <a:normAutofit fontScale="92500" lnSpcReduction="10000"/>
          </a:bodyPr>
          <a:lstStyle/>
          <a:p>
            <a:pPr marL="0" marR="0" lvl="0" indent="0">
              <a:lnSpc>
                <a:spcPct val="107000"/>
              </a:lnSpc>
              <a:spcBef>
                <a:spcPts val="0"/>
              </a:spcBef>
              <a:spcAft>
                <a:spcPts val="0"/>
              </a:spcAft>
              <a:buNone/>
            </a:pPr>
            <a:r>
              <a:rPr lang="en-HK" kern="100" dirty="0">
                <a:effectLst/>
                <a:ea typeface="Calibri" panose="020F0502020204030204" pitchFamily="34" charset="0"/>
                <a:cs typeface="Arial" panose="020B0604020202020204" pitchFamily="34" charset="0"/>
              </a:rPr>
              <a:t>Will the research activity include:</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Administration of any questions, test stimuli, presentation that may be experienced as physically, mentally or emotionally harmful / offensive?</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Performance of any acts which may cause embarrassment or affect self-esteem?</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Investigation of participants involved in illegal activities?</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Use of procedures that involve deception?</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Administration of any substance, agent or placebo?</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Working with live vertebrate animals?</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Procedures that may have a negative impact on the environment?</a:t>
            </a:r>
          </a:p>
          <a:p>
            <a:pPr marL="457200" marR="0" lvl="0" indent="-457200">
              <a:lnSpc>
                <a:spcPct val="107000"/>
              </a:lnSpc>
              <a:spcBef>
                <a:spcPts val="0"/>
              </a:spcBef>
              <a:spcAft>
                <a:spcPts val="800"/>
              </a:spcAft>
              <a:buFont typeface="+mj-lt"/>
              <a:buAutoNum type="arabicPeriod" startAt="10"/>
            </a:pPr>
            <a:r>
              <a:rPr lang="en-GB" kern="100" dirty="0">
                <a:solidFill>
                  <a:srgbClr val="FF0000"/>
                </a:solidFill>
                <a:effectLst/>
                <a:ea typeface="Calibri" panose="020F0502020204030204" pitchFamily="34" charset="0"/>
                <a:cs typeface="Arial" panose="020B0604020202020204" pitchFamily="34" charset="0"/>
              </a:rPr>
              <a:t>Other primary data collection methods. Please indicate the type of data collection method(s) below.</a:t>
            </a:r>
            <a:endParaRPr lang="en-GB" dirty="0">
              <a:solidFill>
                <a:srgbClr val="FF0000"/>
              </a:solidFill>
            </a:endParaRPr>
          </a:p>
        </p:txBody>
      </p:sp>
    </p:spTree>
    <p:extLst>
      <p:ext uri="{BB962C8B-B14F-4D97-AF65-F5344CB8AC3E}">
        <p14:creationId xmlns:p14="http://schemas.microsoft.com/office/powerpoint/2010/main" val="51636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C751-2C1E-488A-A324-B1F517042169}"/>
              </a:ext>
            </a:extLst>
          </p:cNvPr>
          <p:cNvSpPr>
            <a:spLocks noGrp="1"/>
          </p:cNvSpPr>
          <p:nvPr>
            <p:ph type="title"/>
          </p:nvPr>
        </p:nvSpPr>
        <p:spPr/>
        <p:txBody>
          <a:bodyPr/>
          <a:lstStyle/>
          <a:p>
            <a:r>
              <a:rPr lang="en-GB" dirty="0"/>
              <a:t>SECTION G: Intended Participants</a:t>
            </a:r>
          </a:p>
        </p:txBody>
      </p:sp>
      <p:sp>
        <p:nvSpPr>
          <p:cNvPr id="3" name="Content Placeholder 2">
            <a:extLst>
              <a:ext uri="{FF2B5EF4-FFF2-40B4-BE49-F238E27FC236}">
                <a16:creationId xmlns:a16="http://schemas.microsoft.com/office/drawing/2014/main" id="{04743E29-FB74-4C04-8ED4-6054D6E6F042}"/>
              </a:ext>
            </a:extLst>
          </p:cNvPr>
          <p:cNvSpPr>
            <a:spLocks noGrp="1"/>
          </p:cNvSpPr>
          <p:nvPr>
            <p:ph idx="1"/>
          </p:nvPr>
        </p:nvSpPr>
        <p:spPr/>
        <p:txBody>
          <a:bodyPr>
            <a:normAutofit/>
          </a:bodyPr>
          <a:lstStyle/>
          <a:p>
            <a:pPr marL="45720" indent="0">
              <a:buNone/>
            </a:pPr>
            <a:r>
              <a:rPr lang="en-HK" dirty="0"/>
              <a:t>Participant numbers and source</a:t>
            </a:r>
          </a:p>
          <a:p>
            <a:r>
              <a:rPr lang="en-HK" sz="2000" dirty="0"/>
              <a:t>Provide an estimate of the expected number of participants. How will you identify participants and how will they be recruited? </a:t>
            </a:r>
          </a:p>
          <a:p>
            <a:r>
              <a:rPr lang="en-HK" sz="2000" dirty="0"/>
              <a:t>How many participants are expected?</a:t>
            </a:r>
          </a:p>
          <a:p>
            <a:r>
              <a:rPr lang="en-HK" sz="2000" dirty="0"/>
              <a:t>Who will the participants be?</a:t>
            </a:r>
          </a:p>
          <a:p>
            <a:r>
              <a:rPr lang="en-HK" sz="2000" dirty="0"/>
              <a:t>How will you identify the participants?</a:t>
            </a:r>
            <a:endParaRPr lang="en-GB" dirty="0"/>
          </a:p>
        </p:txBody>
      </p:sp>
    </p:spTree>
    <p:extLst>
      <p:ext uri="{BB962C8B-B14F-4D97-AF65-F5344CB8AC3E}">
        <p14:creationId xmlns:p14="http://schemas.microsoft.com/office/powerpoint/2010/main" val="2540947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8C61-4693-4AA8-82D1-DAEB85F741DF}"/>
              </a:ext>
            </a:extLst>
          </p:cNvPr>
          <p:cNvSpPr>
            <a:spLocks noGrp="1"/>
          </p:cNvSpPr>
          <p:nvPr>
            <p:ph type="title"/>
          </p:nvPr>
        </p:nvSpPr>
        <p:spPr/>
        <p:txBody>
          <a:bodyPr/>
          <a:lstStyle/>
          <a:p>
            <a:r>
              <a:rPr lang="en-GB" dirty="0"/>
              <a:t>SECTION H: Anticipated Risks</a:t>
            </a:r>
          </a:p>
        </p:txBody>
      </p:sp>
      <p:sp>
        <p:nvSpPr>
          <p:cNvPr id="3" name="Content Placeholder 2">
            <a:extLst>
              <a:ext uri="{FF2B5EF4-FFF2-40B4-BE49-F238E27FC236}">
                <a16:creationId xmlns:a16="http://schemas.microsoft.com/office/drawing/2014/main" id="{946F9B05-53C8-4938-BA17-DFBF5582A55B}"/>
              </a:ext>
            </a:extLst>
          </p:cNvPr>
          <p:cNvSpPr>
            <a:spLocks noGrp="1"/>
          </p:cNvSpPr>
          <p:nvPr>
            <p:ph idx="1"/>
          </p:nvPr>
        </p:nvSpPr>
        <p:spPr/>
        <p:txBody>
          <a:bodyPr/>
          <a:lstStyle/>
          <a:p>
            <a:r>
              <a:rPr lang="en-GB" dirty="0"/>
              <a:t>Risk to Participants and h</a:t>
            </a:r>
            <a:r>
              <a:rPr lang="en-HK" dirty="0"/>
              <a:t>ow will you mitigate the risk to participants?</a:t>
            </a:r>
          </a:p>
          <a:p>
            <a:r>
              <a:rPr lang="en-HK" dirty="0"/>
              <a:t>Risk to investigator and how will you mitigate the risk to investigator?</a:t>
            </a:r>
          </a:p>
          <a:p>
            <a:r>
              <a:rPr lang="en-HK" dirty="0"/>
              <a:t>Risk to university and how will you mitigate the risk to university?</a:t>
            </a:r>
          </a:p>
          <a:p>
            <a:r>
              <a:rPr lang="en-HK" dirty="0"/>
              <a:t>Risk to the environment and how will you mitigate the risk to environment?</a:t>
            </a:r>
            <a:endParaRPr lang="en-GB" dirty="0"/>
          </a:p>
        </p:txBody>
      </p:sp>
    </p:spTree>
    <p:extLst>
      <p:ext uri="{BB962C8B-B14F-4D97-AF65-F5344CB8AC3E}">
        <p14:creationId xmlns:p14="http://schemas.microsoft.com/office/powerpoint/2010/main" val="1930832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F9DC-CCF1-DB02-876B-DBA45C183EFE}"/>
              </a:ext>
            </a:extLst>
          </p:cNvPr>
          <p:cNvSpPr>
            <a:spLocks noGrp="1"/>
          </p:cNvSpPr>
          <p:nvPr>
            <p:ph type="title"/>
          </p:nvPr>
        </p:nvSpPr>
        <p:spPr/>
        <p:txBody>
          <a:bodyPr/>
          <a:lstStyle/>
          <a:p>
            <a:r>
              <a:rPr lang="en-HK" dirty="0"/>
              <a:t>SECTION I: Feedback, Consent and Confidentiality</a:t>
            </a:r>
            <a:endParaRPr lang="en-GB" dirty="0"/>
          </a:p>
        </p:txBody>
      </p:sp>
      <p:sp>
        <p:nvSpPr>
          <p:cNvPr id="3" name="Content Placeholder 2">
            <a:extLst>
              <a:ext uri="{FF2B5EF4-FFF2-40B4-BE49-F238E27FC236}">
                <a16:creationId xmlns:a16="http://schemas.microsoft.com/office/drawing/2014/main" id="{50FEA4F1-FDF4-DB1C-A3EC-041FEA065F02}"/>
              </a:ext>
            </a:extLst>
          </p:cNvPr>
          <p:cNvSpPr>
            <a:spLocks noGrp="1"/>
          </p:cNvSpPr>
          <p:nvPr>
            <p:ph idx="1"/>
          </p:nvPr>
        </p:nvSpPr>
        <p:spPr/>
        <p:txBody>
          <a:bodyPr>
            <a:normAutofit/>
          </a:bodyPr>
          <a:lstStyle/>
          <a:p>
            <a:r>
              <a:rPr lang="en-HK" dirty="0"/>
              <a:t>Feedback: What de-briefing and feedback will be provided to participants, how will this be done and when? </a:t>
            </a:r>
          </a:p>
          <a:p>
            <a:r>
              <a:rPr lang="en-HK" dirty="0"/>
              <a:t>Informed consent: How will participants give their consent? (verbally, by signing a consent form or submitting the questionnaire)</a:t>
            </a:r>
          </a:p>
          <a:p>
            <a:pPr lvl="1"/>
            <a:r>
              <a:rPr lang="en-HK" dirty="0"/>
              <a:t>Example: By submission of a completed questionnaire, I hereby consent to participate in the captioned research.</a:t>
            </a:r>
          </a:p>
          <a:p>
            <a:r>
              <a:rPr lang="en-HK" dirty="0"/>
              <a:t>Confidentiality/anonymity: How will you protect participants' confidentiality/anonymity?</a:t>
            </a:r>
            <a:endParaRPr lang="en-GB" dirty="0"/>
          </a:p>
        </p:txBody>
      </p:sp>
    </p:spTree>
    <p:extLst>
      <p:ext uri="{BB962C8B-B14F-4D97-AF65-F5344CB8AC3E}">
        <p14:creationId xmlns:p14="http://schemas.microsoft.com/office/powerpoint/2010/main" val="1437175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9FE5-A282-4602-8FA5-46A0E7D4DA42}"/>
              </a:ext>
            </a:extLst>
          </p:cNvPr>
          <p:cNvSpPr>
            <a:spLocks noGrp="1"/>
          </p:cNvSpPr>
          <p:nvPr>
            <p:ph type="title"/>
          </p:nvPr>
        </p:nvSpPr>
        <p:spPr/>
        <p:txBody>
          <a:bodyPr/>
          <a:lstStyle/>
          <a:p>
            <a:r>
              <a:rPr lang="en-GB" dirty="0"/>
              <a:t>PARTICIPATION INFORMATION FORM</a:t>
            </a:r>
          </a:p>
        </p:txBody>
      </p:sp>
      <p:sp>
        <p:nvSpPr>
          <p:cNvPr id="3" name="Content Placeholder 2">
            <a:extLst>
              <a:ext uri="{FF2B5EF4-FFF2-40B4-BE49-F238E27FC236}">
                <a16:creationId xmlns:a16="http://schemas.microsoft.com/office/drawing/2014/main" id="{6548B483-5EA2-4A6E-BE4B-AB0C76F08FCE}"/>
              </a:ext>
            </a:extLst>
          </p:cNvPr>
          <p:cNvSpPr>
            <a:spLocks noGrp="1"/>
          </p:cNvSpPr>
          <p:nvPr>
            <p:ph idx="1"/>
          </p:nvPr>
        </p:nvSpPr>
        <p:spPr>
          <a:xfrm>
            <a:off x="1217614" y="1700808"/>
            <a:ext cx="9753600" cy="4882554"/>
          </a:xfrm>
        </p:spPr>
        <p:txBody>
          <a:bodyPr>
            <a:normAutofit fontScale="70000" lnSpcReduction="20000"/>
          </a:bodyPr>
          <a:lstStyle/>
          <a:p>
            <a:r>
              <a:rPr lang="en-HK" sz="2600" dirty="0"/>
              <a:t>DATE: ……. / …. / ……</a:t>
            </a:r>
          </a:p>
          <a:p>
            <a:r>
              <a:rPr lang="en-HK" sz="2600" dirty="0"/>
              <a:t>DEAR PARTICIPANT</a:t>
            </a:r>
          </a:p>
          <a:p>
            <a:r>
              <a:rPr lang="en-HK" sz="2600" dirty="0"/>
              <a:t>My name is xxx. I am studying for a DBA (Doctors of Business Administration) at the Institute of Management and Health of the University of Wales Trinity Saint David, UK. I would like to invite you to participate in my research project titled “xxx </a:t>
            </a:r>
            <a:r>
              <a:rPr lang="en-HK" sz="2600" dirty="0" err="1"/>
              <a:t>xxx</a:t>
            </a:r>
            <a:r>
              <a:rPr lang="en-HK" sz="2600" dirty="0"/>
              <a:t> </a:t>
            </a:r>
            <a:r>
              <a:rPr lang="en-HK" sz="2600" dirty="0" err="1"/>
              <a:t>xxx</a:t>
            </a:r>
            <a:r>
              <a:rPr lang="en-HK" sz="2600" dirty="0"/>
              <a:t>”.</a:t>
            </a:r>
          </a:p>
          <a:p>
            <a:r>
              <a:rPr lang="en-HK" sz="2600" dirty="0"/>
              <a:t>This involves responding to a questionnaire which will assess your responses for xxx </a:t>
            </a:r>
            <a:r>
              <a:rPr lang="en-HK" sz="2600" dirty="0" err="1"/>
              <a:t>xxx</a:t>
            </a:r>
            <a:r>
              <a:rPr lang="en-HK" sz="2600" dirty="0"/>
              <a:t>. Your contribution would be greatly valued. All answers will be kept strictly confidential.</a:t>
            </a:r>
          </a:p>
          <a:p>
            <a:r>
              <a:rPr lang="en-HK" sz="2600" dirty="0"/>
              <a:t>If you are interested in a copy of the results, please contact me using the details provided below.</a:t>
            </a:r>
          </a:p>
          <a:p>
            <a:r>
              <a:rPr lang="en-HK" sz="2600" dirty="0"/>
              <a:t>I thank you in advance for your time and participation. If any questions do arise, feel free to contact me at your convenience.</a:t>
            </a:r>
          </a:p>
          <a:p>
            <a:r>
              <a:rPr lang="en-HK" sz="2600" dirty="0"/>
              <a:t>If you have any concerns about the conduct of this research study, please do not hesitate to contact Dr XXX by email at </a:t>
            </a:r>
            <a:r>
              <a:rPr lang="en-HK" sz="2600" dirty="0" err="1"/>
              <a:t>xxx@emailaddress</a:t>
            </a:r>
            <a:r>
              <a:rPr lang="en-HK" sz="2600" dirty="0"/>
              <a:t>.</a:t>
            </a:r>
          </a:p>
          <a:p>
            <a:r>
              <a:rPr lang="en-HK" sz="2600" dirty="0"/>
              <a:t>Researcher’s name and email address</a:t>
            </a:r>
          </a:p>
          <a:p>
            <a:endParaRPr lang="en-GB" dirty="0"/>
          </a:p>
        </p:txBody>
      </p:sp>
    </p:spTree>
    <p:extLst>
      <p:ext uri="{BB962C8B-B14F-4D97-AF65-F5344CB8AC3E}">
        <p14:creationId xmlns:p14="http://schemas.microsoft.com/office/powerpoint/2010/main" val="616306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C539-A453-4A18-A408-A6959A5244B7}"/>
              </a:ext>
            </a:extLst>
          </p:cNvPr>
          <p:cNvSpPr>
            <a:spLocks noGrp="1"/>
          </p:cNvSpPr>
          <p:nvPr>
            <p:ph type="title"/>
          </p:nvPr>
        </p:nvSpPr>
        <p:spPr/>
        <p:txBody>
          <a:bodyPr/>
          <a:lstStyle/>
          <a:p>
            <a:r>
              <a:rPr lang="en-GB" dirty="0"/>
              <a:t>PARTICIPATION CONSENT FORM</a:t>
            </a:r>
          </a:p>
        </p:txBody>
      </p:sp>
      <p:sp>
        <p:nvSpPr>
          <p:cNvPr id="3" name="Content Placeholder 2">
            <a:extLst>
              <a:ext uri="{FF2B5EF4-FFF2-40B4-BE49-F238E27FC236}">
                <a16:creationId xmlns:a16="http://schemas.microsoft.com/office/drawing/2014/main" id="{6E00C8CA-0C61-4577-8611-0BC0C2A320BE}"/>
              </a:ext>
            </a:extLst>
          </p:cNvPr>
          <p:cNvSpPr>
            <a:spLocks noGrp="1"/>
          </p:cNvSpPr>
          <p:nvPr>
            <p:ph idx="1"/>
          </p:nvPr>
        </p:nvSpPr>
        <p:spPr/>
        <p:txBody>
          <a:bodyPr>
            <a:normAutofit fontScale="85000" lnSpcReduction="20000"/>
          </a:bodyPr>
          <a:lstStyle/>
          <a:p>
            <a:pPr marL="45720" indent="0">
              <a:buNone/>
            </a:pPr>
            <a:r>
              <a:rPr lang="en-HK" b="1" dirty="0"/>
              <a:t>PLEASE READ THE FOLLING STATEMENTS CAREFULLY AND TICK THE BOXES</a:t>
            </a:r>
          </a:p>
          <a:p>
            <a:pPr marL="357188" indent="-312738">
              <a:buFont typeface="+mj-lt"/>
              <a:buAutoNum type="arabicPeriod"/>
            </a:pPr>
            <a:r>
              <a:rPr lang="en-HK" dirty="0"/>
              <a:t>I confirm that I have read and understand the information sheet dated ……/…. /…… for the above study. I have had the opportunity to consider the information, ask questions and have had these answered satisfactorily.</a:t>
            </a:r>
          </a:p>
          <a:p>
            <a:pPr marL="357188" indent="-312738">
              <a:buFont typeface="+mj-lt"/>
              <a:buAutoNum type="arabicPeriod"/>
            </a:pPr>
            <a:r>
              <a:rPr lang="en-HK" dirty="0"/>
              <a:t>I understand that my participation is voluntary and that I am free to withdraw at any time, without giving any reason.	</a:t>
            </a:r>
          </a:p>
          <a:p>
            <a:pPr marL="357188" indent="-312738">
              <a:buFont typeface="+mj-lt"/>
              <a:buAutoNum type="arabicPeriod"/>
            </a:pPr>
            <a:r>
              <a:rPr lang="en-HK" dirty="0"/>
              <a:t>I understand that any information given by me may be used in future reports, articles or presentations by the research team. 	</a:t>
            </a:r>
          </a:p>
          <a:p>
            <a:pPr marL="357188" indent="-312738">
              <a:buFont typeface="+mj-lt"/>
              <a:buAutoNum type="arabicPeriod"/>
            </a:pPr>
            <a:r>
              <a:rPr lang="en-HK" dirty="0"/>
              <a:t>I understand that my name will not appear in any reports, articles or presentations. 	</a:t>
            </a:r>
          </a:p>
          <a:p>
            <a:pPr marL="357188" indent="-312738">
              <a:buFont typeface="+mj-lt"/>
              <a:buAutoNum type="arabicPeriod"/>
            </a:pPr>
            <a:r>
              <a:rPr lang="en-HK" dirty="0"/>
              <a:t>I agree to take part in the above study.	</a:t>
            </a:r>
          </a:p>
          <a:p>
            <a:pPr marL="45720" indent="0">
              <a:buNone/>
            </a:pPr>
            <a:r>
              <a:rPr lang="en-HK" dirty="0"/>
              <a:t>Name of participant: 		Date:		Signature:</a:t>
            </a:r>
            <a:endParaRPr lang="en-GB" dirty="0"/>
          </a:p>
        </p:txBody>
      </p:sp>
    </p:spTree>
    <p:extLst>
      <p:ext uri="{BB962C8B-B14F-4D97-AF65-F5344CB8AC3E}">
        <p14:creationId xmlns:p14="http://schemas.microsoft.com/office/powerpoint/2010/main" val="2354857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F175D-4B9C-41FF-B9F6-718078B2DBF8}"/>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56B805DA-744A-4A91-95B0-E29D8FB20586}"/>
              </a:ext>
            </a:extLst>
          </p:cNvPr>
          <p:cNvSpPr>
            <a:spLocks noGrp="1"/>
          </p:cNvSpPr>
          <p:nvPr>
            <p:ph idx="1"/>
          </p:nvPr>
        </p:nvSpPr>
        <p:spPr/>
        <p:txBody>
          <a:bodyPr>
            <a:normAutofit fontScale="92500" lnSpcReduction="10000"/>
          </a:bodyPr>
          <a:lstStyle/>
          <a:p>
            <a:pPr marL="45720" indent="0">
              <a:buNone/>
            </a:pPr>
            <a:r>
              <a:rPr lang="en-HK" dirty="0"/>
              <a:t>Will the research activity involve any of the following activities:</a:t>
            </a:r>
          </a:p>
          <a:p>
            <a:pPr lvl="1"/>
            <a:r>
              <a:rPr lang="en-HK" dirty="0"/>
              <a:t>Electronic transfer of data in any form?</a:t>
            </a:r>
          </a:p>
          <a:p>
            <a:pPr lvl="1"/>
            <a:r>
              <a:rPr lang="en-HK" dirty="0"/>
              <a:t>Sharing of data with others at the University?</a:t>
            </a:r>
          </a:p>
          <a:p>
            <a:pPr lvl="1"/>
            <a:r>
              <a:rPr lang="en-HK" dirty="0"/>
              <a:t>Sharing of data with other organisations?</a:t>
            </a:r>
          </a:p>
          <a:p>
            <a:pPr lvl="1"/>
            <a:r>
              <a:rPr lang="en-HK" dirty="0"/>
              <a:t>Export of data outside the European Union or importing of data from outside the UK?</a:t>
            </a:r>
          </a:p>
          <a:p>
            <a:pPr lvl="1"/>
            <a:r>
              <a:rPr lang="en-HK" dirty="0"/>
              <a:t>Use of personal addresses, postcodes, faxes, emails or telephone numbers?</a:t>
            </a:r>
          </a:p>
          <a:p>
            <a:pPr lvl="1"/>
            <a:r>
              <a:rPr lang="en-HK" dirty="0"/>
              <a:t>Publication of data that might allow identification of individuals?</a:t>
            </a:r>
          </a:p>
          <a:p>
            <a:pPr lvl="1"/>
            <a:r>
              <a:rPr lang="en-HK" dirty="0"/>
              <a:t>Use of data management system? (NVivo, SPSS, AMOS, etc.)</a:t>
            </a:r>
          </a:p>
          <a:p>
            <a:pPr lvl="1"/>
            <a:r>
              <a:rPr lang="en-HK" dirty="0"/>
              <a:t>Data archiving?</a:t>
            </a:r>
          </a:p>
          <a:p>
            <a:r>
              <a:rPr lang="en-HK" dirty="0"/>
              <a:t>If YES to any question, please provide full details, explaining how this will be conducted in accordance with the GDPR and DPA (and/or any international equivalent):</a:t>
            </a:r>
            <a:endParaRPr lang="en-GB" dirty="0"/>
          </a:p>
        </p:txBody>
      </p:sp>
    </p:spTree>
    <p:extLst>
      <p:ext uri="{BB962C8B-B14F-4D97-AF65-F5344CB8AC3E}">
        <p14:creationId xmlns:p14="http://schemas.microsoft.com/office/powerpoint/2010/main" val="151433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8C55-CAF9-417C-BE9D-946F895AAD17}"/>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3CD34EEB-E6D6-460F-A591-9354460B7F9E}"/>
              </a:ext>
            </a:extLst>
          </p:cNvPr>
          <p:cNvSpPr>
            <a:spLocks noGrp="1"/>
          </p:cNvSpPr>
          <p:nvPr>
            <p:ph idx="1"/>
          </p:nvPr>
        </p:nvSpPr>
        <p:spPr/>
        <p:txBody>
          <a:bodyPr>
            <a:normAutofit fontScale="92500" lnSpcReduction="10000"/>
          </a:bodyPr>
          <a:lstStyle/>
          <a:p>
            <a:r>
              <a:rPr lang="en-HK" dirty="0"/>
              <a:t>The loss, or unauthorised access, disclosure or acquisition, of Personal Data is a </a:t>
            </a:r>
            <a:r>
              <a:rPr lang="en-HK" b="1" dirty="0"/>
              <a:t>Personal Data Breach</a:t>
            </a:r>
            <a:r>
              <a:rPr lang="en-HK" dirty="0"/>
              <a:t>.</a:t>
            </a:r>
          </a:p>
          <a:p>
            <a:r>
              <a:rPr lang="en-HK" b="1" dirty="0"/>
              <a:t>Anonymised data </a:t>
            </a:r>
            <a:r>
              <a:rPr lang="en-HK" dirty="0"/>
              <a:t>that cannot be linked to a living individual is not subject to the Data Protection Act,</a:t>
            </a:r>
          </a:p>
          <a:p>
            <a:r>
              <a:rPr lang="en-HK" dirty="0"/>
              <a:t>List all who will have access to the data generated by the research activity:</a:t>
            </a:r>
          </a:p>
          <a:p>
            <a:r>
              <a:rPr lang="en-HK" dirty="0"/>
              <a:t>List who will have control of, and act as custodian(s) for, data generated by the research activity:</a:t>
            </a:r>
          </a:p>
          <a:p>
            <a:r>
              <a:rPr lang="en-HK" dirty="0"/>
              <a:t>Give details of data storage arrangements, including security measures in place to protect the data, where data will be stored, how long for, and in what form. Will data be archived – if so how and if not why not.</a:t>
            </a:r>
            <a:endParaRPr lang="en-GB" dirty="0"/>
          </a:p>
        </p:txBody>
      </p:sp>
    </p:spTree>
    <p:extLst>
      <p:ext uri="{BB962C8B-B14F-4D97-AF65-F5344CB8AC3E}">
        <p14:creationId xmlns:p14="http://schemas.microsoft.com/office/powerpoint/2010/main" val="703507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p:txBody>
          <a:bodyPr>
            <a:normAutofit fontScale="92500"/>
          </a:bodyPr>
          <a:lstStyle/>
          <a:p>
            <a:pPr marL="45720" indent="0">
              <a:buNone/>
            </a:pPr>
            <a:r>
              <a:rPr lang="en-HK" dirty="0"/>
              <a:t>Research outcome</a:t>
            </a:r>
          </a:p>
          <a:p>
            <a:r>
              <a:rPr lang="en-HK" sz="2200" dirty="0"/>
              <a:t>Is there likely to be worthwhile outcome? (the research should be of sufficient merit to justify the time and effort contributed by participants).</a:t>
            </a:r>
          </a:p>
          <a:p>
            <a:r>
              <a:rPr lang="en-HK" sz="2200" dirty="0"/>
              <a:t>Do the potential benefits of the research balance against the potential risks to participants?</a:t>
            </a:r>
          </a:p>
          <a:p>
            <a:pPr marL="45720" indent="0">
              <a:buNone/>
            </a:pPr>
            <a:r>
              <a:rPr lang="en-HK" dirty="0"/>
              <a:t>Risk to researcher (mitigation strategies)</a:t>
            </a:r>
          </a:p>
          <a:p>
            <a:r>
              <a:rPr lang="en-HK" sz="2200" dirty="0"/>
              <a:t>When conducting fieldwork, researcher will </a:t>
            </a:r>
          </a:p>
          <a:p>
            <a:pPr lvl="1"/>
            <a:r>
              <a:rPr lang="en-HK" sz="2200" dirty="0"/>
              <a:t>only approach participants in public places</a:t>
            </a:r>
          </a:p>
          <a:p>
            <a:pPr lvl="1"/>
            <a:r>
              <a:rPr lang="en-HK" sz="2200" dirty="0"/>
              <a:t>inform supervisor/research assistant of date and time of planned interview and will contact once leaving </a:t>
            </a:r>
          </a:p>
          <a:p>
            <a:pPr lvl="1"/>
            <a:r>
              <a:rPr lang="en-HK" sz="2200" dirty="0"/>
              <a:t>be accompanied by an research assistant</a:t>
            </a:r>
            <a:endParaRPr lang="en-GB" sz="2200" dirty="0"/>
          </a:p>
        </p:txBody>
      </p:sp>
    </p:spTree>
    <p:extLst>
      <p:ext uri="{BB962C8B-B14F-4D97-AF65-F5344CB8AC3E}">
        <p14:creationId xmlns:p14="http://schemas.microsoft.com/office/powerpoint/2010/main" val="2995128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a:xfrm>
            <a:off x="1217614" y="1828800"/>
            <a:ext cx="9753600" cy="4696544"/>
          </a:xfrm>
        </p:spPr>
        <p:txBody>
          <a:bodyPr>
            <a:normAutofit fontScale="92500" lnSpcReduction="10000"/>
          </a:bodyPr>
          <a:lstStyle/>
          <a:p>
            <a:pPr marL="45720" indent="0">
              <a:buNone/>
            </a:pPr>
            <a:r>
              <a:rPr lang="en-HK" dirty="0"/>
              <a:t>Risk to the university (potential misconduct)</a:t>
            </a:r>
          </a:p>
          <a:p>
            <a:r>
              <a:rPr lang="en-HK" sz="2200" dirty="0"/>
              <a:t>fabrication: making up results </a:t>
            </a:r>
          </a:p>
          <a:p>
            <a:r>
              <a:rPr lang="en-HK" sz="2200" dirty="0"/>
              <a:t>falsification: manipulating research processes or changing or omitting data without good cause</a:t>
            </a:r>
          </a:p>
          <a:p>
            <a:r>
              <a:rPr lang="en-HK" sz="2200" dirty="0"/>
              <a:t>plagiarism: using other people’s material without giving proper credit</a:t>
            </a:r>
          </a:p>
          <a:p>
            <a:r>
              <a:rPr lang="en-HK" sz="2200" dirty="0"/>
              <a:t>failure to meet ethical, legal and professional obligations</a:t>
            </a:r>
          </a:p>
          <a:p>
            <a:pPr marL="45720" indent="0">
              <a:buNone/>
            </a:pPr>
            <a:r>
              <a:rPr lang="en-HK" dirty="0"/>
              <a:t>Risk to participants</a:t>
            </a:r>
          </a:p>
          <a:p>
            <a:r>
              <a:rPr lang="en-HK" sz="2200" dirty="0"/>
              <a:t>How will permission or access to participants be obtained? Are the gatekeepers involved identified/on board with evidence provided?</a:t>
            </a:r>
          </a:p>
          <a:p>
            <a:r>
              <a:rPr lang="en-HK" sz="2200" dirty="0"/>
              <a:t>What are the inclusion/exclusion criteria for participants? Are these appropriate?</a:t>
            </a:r>
            <a:endParaRPr lang="en-GB" sz="2600" dirty="0"/>
          </a:p>
        </p:txBody>
      </p:sp>
    </p:spTree>
    <p:extLst>
      <p:ext uri="{BB962C8B-B14F-4D97-AF65-F5344CB8AC3E}">
        <p14:creationId xmlns:p14="http://schemas.microsoft.com/office/powerpoint/2010/main" val="2317301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600D-62D6-4B74-A9D0-72A83B5EC08D}"/>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41E846FB-E459-4FC4-9050-B51D13611845}"/>
              </a:ext>
            </a:extLst>
          </p:cNvPr>
          <p:cNvSpPr>
            <a:spLocks noGrp="1"/>
          </p:cNvSpPr>
          <p:nvPr>
            <p:ph idx="1"/>
          </p:nvPr>
        </p:nvSpPr>
        <p:spPr/>
        <p:txBody>
          <a:bodyPr>
            <a:normAutofit/>
          </a:bodyPr>
          <a:lstStyle/>
          <a:p>
            <a:r>
              <a:rPr lang="en-HK" sz="2000" dirty="0"/>
              <a:t>How will consent be obtained? Is this method appropriate? Can the researcher be sure that participants can give their informed consent that is free from coercion? </a:t>
            </a:r>
          </a:p>
          <a:p>
            <a:r>
              <a:rPr lang="en-HK" sz="2000" dirty="0"/>
              <a:t>What is the potential for harm to participants – pain, discomfort, stress? (almost all research involving participants will have some potential for physical or psychological harm and the risk should be acknowledged). How will this be minimised/addressed/managed?</a:t>
            </a:r>
          </a:p>
          <a:p>
            <a:r>
              <a:rPr lang="en-HK" sz="2000" dirty="0"/>
              <a:t>Is the researcher likely to uncover any issues unrelated to the research? (e.g. illegal activity, illness or disease, unfair practice, etc). How will the researcher handle such an eventuality?</a:t>
            </a:r>
          </a:p>
        </p:txBody>
      </p:sp>
    </p:spTree>
    <p:extLst>
      <p:ext uri="{BB962C8B-B14F-4D97-AF65-F5344CB8AC3E}">
        <p14:creationId xmlns:p14="http://schemas.microsoft.com/office/powerpoint/2010/main" val="4207414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6E34-596D-41DB-A2B9-1F856498C3D1}"/>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93EDE25C-1DD9-4E6C-AFE6-D604AE23E124}"/>
              </a:ext>
            </a:extLst>
          </p:cNvPr>
          <p:cNvSpPr>
            <a:spLocks noGrp="1"/>
          </p:cNvSpPr>
          <p:nvPr>
            <p:ph idx="1"/>
          </p:nvPr>
        </p:nvSpPr>
        <p:spPr/>
        <p:txBody>
          <a:bodyPr>
            <a:normAutofit fontScale="85000" lnSpcReduction="20000"/>
          </a:bodyPr>
          <a:lstStyle/>
          <a:p>
            <a:r>
              <a:rPr lang="en-HK" dirty="0"/>
              <a:t>Are participants able to withdraw from the research and how will this be done?</a:t>
            </a:r>
          </a:p>
          <a:p>
            <a:r>
              <a:rPr lang="en-HK" dirty="0"/>
              <a:t>Are participants potentially vulnerable (i.e. because of the situation they find themselves in e.g. asylum seekers, refugees) or vulnerable? Are the implications of this addressed?</a:t>
            </a:r>
            <a:endParaRPr lang="en-GB" dirty="0"/>
          </a:p>
          <a:p>
            <a:pPr marL="45720" indent="0">
              <a:buNone/>
            </a:pPr>
            <a:r>
              <a:rPr lang="en-HK" sz="2800" dirty="0"/>
              <a:t>Data protection and storage</a:t>
            </a:r>
          </a:p>
          <a:p>
            <a:r>
              <a:rPr lang="en-HK" dirty="0"/>
              <a:t>What measures have been taken to ensure anonymity, confidentiality, and security of personal information concerning research participants? Are these appropriate to the research? Are these realistic?</a:t>
            </a:r>
          </a:p>
          <a:p>
            <a:r>
              <a:rPr lang="en-HK" dirty="0"/>
              <a:t>Who will have access to the data?</a:t>
            </a:r>
          </a:p>
          <a:p>
            <a:r>
              <a:rPr lang="en-HK" dirty="0"/>
              <a:t>How long will data/recordings/samples be held? Does this take into account any intended future use?</a:t>
            </a:r>
          </a:p>
          <a:p>
            <a:r>
              <a:rPr lang="en-HK" dirty="0"/>
              <a:t>How will they be stored?</a:t>
            </a:r>
            <a:endParaRPr lang="en-GB" dirty="0"/>
          </a:p>
        </p:txBody>
      </p:sp>
    </p:spTree>
    <p:extLst>
      <p:ext uri="{BB962C8B-B14F-4D97-AF65-F5344CB8AC3E}">
        <p14:creationId xmlns:p14="http://schemas.microsoft.com/office/powerpoint/2010/main" val="1142735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965</TotalTime>
  <Words>3323</Words>
  <Application>Microsoft Office PowerPoint</Application>
  <PresentationFormat>Custom</PresentationFormat>
  <Paragraphs>293</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Century Gothic</vt:lpstr>
      <vt:lpstr>Continental Asia 16x9</vt:lpstr>
      <vt:lpstr>SBPD8001  Preparing for doctoral research</vt:lpstr>
      <vt:lpstr>topics</vt:lpstr>
      <vt:lpstr>ethical approval form</vt:lpstr>
      <vt:lpstr>Research ethics</vt:lpstr>
      <vt:lpstr>Guiding principles*</vt:lpstr>
      <vt:lpstr>Risks to Stakeholders</vt:lpstr>
      <vt:lpstr>Clear understanding of Benefits, Risks and Harms</vt:lpstr>
      <vt:lpstr>1. Ethics &amp; Society</vt:lpstr>
      <vt:lpstr>2. Ethics &amp; Scientific Community</vt:lpstr>
      <vt:lpstr>3. Ethics &amp; Sponsors</vt:lpstr>
      <vt:lpstr>4. Ethics &amp; Participants</vt:lpstr>
      <vt:lpstr>Continued…</vt:lpstr>
      <vt:lpstr>5. Ethics &amp; Self</vt:lpstr>
      <vt:lpstr>General Data Protection Regulation and data protection act</vt:lpstr>
      <vt:lpstr>Hong Kong - Personal Data (Privacy) Ordinance</vt:lpstr>
      <vt:lpstr>Data Protection Principles</vt:lpstr>
      <vt:lpstr>Data Protection Principles</vt:lpstr>
      <vt:lpstr>PG2 – ethics form SECTION E: Details of Research Activity</vt:lpstr>
      <vt:lpstr>Example*</vt:lpstr>
      <vt:lpstr>Example*</vt:lpstr>
      <vt:lpstr>the Well-being of Future Generations (Wales) Act 2015</vt:lpstr>
      <vt:lpstr>SECTION F: Scope of Research Activity</vt:lpstr>
      <vt:lpstr>SECTION F: Scope of Research Activity</vt:lpstr>
      <vt:lpstr>SECTION G: Intended Participants</vt:lpstr>
      <vt:lpstr>SECTION H: Anticipated Risks</vt:lpstr>
      <vt:lpstr>SECTION I: Feedback, Consent and Confidentiality</vt:lpstr>
      <vt:lpstr>PARTICIPATION INFORMATION FORM</vt:lpstr>
      <vt:lpstr>PARTICIPATION CONSENT FORM</vt:lpstr>
      <vt:lpstr>SECTION J: Data Protection and Storage</vt:lpstr>
      <vt:lpstr>SECTION J: Data Protection and Storage</vt:lpstr>
      <vt:lpstr>Checklist</vt:lpstr>
      <vt:lpstr>Checklist</vt:lpstr>
      <vt:lpstr>checklist</vt:lpstr>
      <vt:lpstr>checklist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91</cp:revision>
  <cp:lastPrinted>2020-12-31T06:00:32Z</cp:lastPrinted>
  <dcterms:created xsi:type="dcterms:W3CDTF">2018-01-26T07:54:29Z</dcterms:created>
  <dcterms:modified xsi:type="dcterms:W3CDTF">2024-12-26T02:22:13Z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