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21"/>
  </p:notesMasterIdLst>
  <p:handoutMasterIdLst>
    <p:handoutMasterId r:id="rId22"/>
  </p:handoutMasterIdLst>
  <p:sldIdLst>
    <p:sldId id="256" r:id="rId2"/>
    <p:sldId id="271" r:id="rId3"/>
    <p:sldId id="309" r:id="rId4"/>
    <p:sldId id="273" r:id="rId5"/>
    <p:sldId id="305" r:id="rId6"/>
    <p:sldId id="308" r:id="rId7"/>
    <p:sldId id="280" r:id="rId8"/>
    <p:sldId id="310" r:id="rId9"/>
    <p:sldId id="282" r:id="rId10"/>
    <p:sldId id="283" r:id="rId11"/>
    <p:sldId id="311" r:id="rId12"/>
    <p:sldId id="263" r:id="rId13"/>
    <p:sldId id="284" r:id="rId14"/>
    <p:sldId id="268" r:id="rId15"/>
    <p:sldId id="285" r:id="rId16"/>
    <p:sldId id="303" r:id="rId17"/>
    <p:sldId id="286" r:id="rId18"/>
    <p:sldId id="301" r:id="rId19"/>
    <p:sldId id="302" r:id="rId20"/>
  </p:sldIdLst>
  <p:sldSz cx="9144000" cy="6858000" type="screen4x3"/>
  <p:notesSz cx="6669088" cy="97536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9848FF-0F5E-4CEA-9B7E-BE41ABF9C327}" v="1" dt="2021-09-28T09:48:39.3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8" autoAdjust="0"/>
    <p:restoredTop sz="73221" autoAdjust="0"/>
  </p:normalViewPr>
  <p:slideViewPr>
    <p:cSldViewPr>
      <p:cViewPr varScale="1">
        <p:scale>
          <a:sx n="78" d="100"/>
          <a:sy n="78" d="100"/>
        </p:scale>
        <p:origin x="1170" y="42"/>
      </p:cViewPr>
      <p:guideLst>
        <p:guide orient="horz" pos="2160"/>
        <p:guide pos="2880"/>
      </p:guideLst>
    </p:cSldViewPr>
  </p:slideViewPr>
  <p:notesTextViewPr>
    <p:cViewPr>
      <p:scale>
        <a:sx n="100" d="100"/>
        <a:sy n="100" d="100"/>
      </p:scale>
      <p:origin x="0" y="0"/>
    </p:cViewPr>
  </p:notesTextViewPr>
  <p:notesViewPr>
    <p:cSldViewPr>
      <p:cViewPr varScale="1">
        <p:scale>
          <a:sx n="56" d="100"/>
          <a:sy n="56" d="100"/>
        </p:scale>
        <p:origin x="-1890" y="-90"/>
      </p:cViewPr>
      <p:guideLst>
        <p:guide orient="horz" pos="3072"/>
        <p:guide pos="210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Knight" userId="fcc6b1b8-7f69-4c06-9fd3-1a1553b3cd99" providerId="ADAL" clId="{489848FF-0F5E-4CEA-9B7E-BE41ABF9C327}"/>
    <pc:docChg chg="modSld">
      <pc:chgData name="Laura Knight" userId="fcc6b1b8-7f69-4c06-9fd3-1a1553b3cd99" providerId="ADAL" clId="{489848FF-0F5E-4CEA-9B7E-BE41ABF9C327}" dt="2021-09-28T09:35:41.474" v="1" actId="20577"/>
      <pc:docMkLst>
        <pc:docMk/>
      </pc:docMkLst>
      <pc:sldChg chg="modSp mod">
        <pc:chgData name="Laura Knight" userId="fcc6b1b8-7f69-4c06-9fd3-1a1553b3cd99" providerId="ADAL" clId="{489848FF-0F5E-4CEA-9B7E-BE41ABF9C327}" dt="2021-09-28T09:35:41.474" v="1" actId="20577"/>
        <pc:sldMkLst>
          <pc:docMk/>
          <pc:sldMk cId="0" sldId="284"/>
        </pc:sldMkLst>
        <pc:spChg chg="mod">
          <ac:chgData name="Laura Knight" userId="fcc6b1b8-7f69-4c06-9fd3-1a1553b3cd99" providerId="ADAL" clId="{489848FF-0F5E-4CEA-9B7E-BE41ABF9C327}" dt="2021-09-28T09:35:41.474" v="1" actId="20577"/>
          <ac:spMkLst>
            <pc:docMk/>
            <pc:sldMk cId="0" sldId="284"/>
            <ac:spMk id="33795"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1ADCDA1-3F88-4AFD-87E3-CFA071B63B03}" type="doc">
      <dgm:prSet loTypeId="urn:microsoft.com/office/officeart/2005/8/layout/pyramid2" loCatId="pyramid" qsTypeId="urn:microsoft.com/office/officeart/2005/8/quickstyle/3d1" qsCatId="3D" csTypeId="urn:microsoft.com/office/officeart/2005/8/colors/accent1_2" csCatId="accent1" phldr="1"/>
      <dgm:spPr/>
      <dgm:t>
        <a:bodyPr/>
        <a:lstStyle/>
        <a:p>
          <a:endParaRPr lang="en-US"/>
        </a:p>
      </dgm:t>
    </dgm:pt>
    <dgm:pt modelId="{5725B76F-3226-490E-AD3A-185E279A7346}">
      <dgm:prSet phldrT="[Text]" custT="1"/>
      <dgm:spPr/>
      <dgm:t>
        <a:bodyPr/>
        <a:lstStyle/>
        <a:p>
          <a:r>
            <a:rPr lang="en-GB" sz="1800" dirty="0"/>
            <a:t>intention/</a:t>
          </a:r>
        </a:p>
        <a:p>
          <a:r>
            <a:rPr lang="en-GB" sz="1800" dirty="0"/>
            <a:t>knowledge</a:t>
          </a:r>
          <a:endParaRPr lang="en-US" sz="1800" dirty="0"/>
        </a:p>
      </dgm:t>
    </dgm:pt>
    <dgm:pt modelId="{5867DD78-0BF0-46E7-B278-503BE6F2C887}" type="parTrans" cxnId="{E14492A5-AED9-4E43-B6F4-716AB6D7FBE0}">
      <dgm:prSet/>
      <dgm:spPr/>
      <dgm:t>
        <a:bodyPr/>
        <a:lstStyle/>
        <a:p>
          <a:endParaRPr lang="en-US"/>
        </a:p>
      </dgm:t>
    </dgm:pt>
    <dgm:pt modelId="{7BDA7BD3-5A84-4FB6-996F-DC6967A0D011}" type="sibTrans" cxnId="{E14492A5-AED9-4E43-B6F4-716AB6D7FBE0}">
      <dgm:prSet/>
      <dgm:spPr/>
      <dgm:t>
        <a:bodyPr/>
        <a:lstStyle/>
        <a:p>
          <a:endParaRPr lang="en-US"/>
        </a:p>
      </dgm:t>
    </dgm:pt>
    <dgm:pt modelId="{03E41976-7E09-4326-ACBB-35AD0ED2CBB1}">
      <dgm:prSet phldrT="[Text]"/>
      <dgm:spPr/>
      <dgm:t>
        <a:bodyPr/>
        <a:lstStyle/>
        <a:p>
          <a:r>
            <a:rPr lang="en-GB" dirty="0"/>
            <a:t>recklessness</a:t>
          </a:r>
          <a:endParaRPr lang="en-US" dirty="0"/>
        </a:p>
      </dgm:t>
    </dgm:pt>
    <dgm:pt modelId="{A2C5B808-55E9-4D17-968B-D1E915780720}" type="parTrans" cxnId="{5D939C23-10CE-45E5-BA03-A007999CA2AC}">
      <dgm:prSet/>
      <dgm:spPr/>
      <dgm:t>
        <a:bodyPr/>
        <a:lstStyle/>
        <a:p>
          <a:endParaRPr lang="en-US"/>
        </a:p>
      </dgm:t>
    </dgm:pt>
    <dgm:pt modelId="{4886284F-8241-4C01-ACDB-29669E3760BB}" type="sibTrans" cxnId="{5D939C23-10CE-45E5-BA03-A007999CA2AC}">
      <dgm:prSet/>
      <dgm:spPr/>
      <dgm:t>
        <a:bodyPr/>
        <a:lstStyle/>
        <a:p>
          <a:endParaRPr lang="en-US"/>
        </a:p>
      </dgm:t>
    </dgm:pt>
    <dgm:pt modelId="{34BD90C2-0438-4124-A04E-085BCBBA43D5}">
      <dgm:prSet phldrT="[Text]"/>
      <dgm:spPr/>
      <dgm:t>
        <a:bodyPr/>
        <a:lstStyle/>
        <a:p>
          <a:r>
            <a:rPr lang="en-GB" dirty="0"/>
            <a:t>gross negligence</a:t>
          </a:r>
        </a:p>
        <a:p>
          <a:r>
            <a:rPr lang="en-GB" dirty="0"/>
            <a:t>negligence</a:t>
          </a:r>
          <a:endParaRPr lang="en-US" dirty="0"/>
        </a:p>
      </dgm:t>
    </dgm:pt>
    <dgm:pt modelId="{C85B0225-D87A-4530-BE66-63F61E3C3F37}" type="parTrans" cxnId="{A0E69232-6038-4831-9D5A-5377CF57E8A1}">
      <dgm:prSet/>
      <dgm:spPr/>
      <dgm:t>
        <a:bodyPr/>
        <a:lstStyle/>
        <a:p>
          <a:endParaRPr lang="en-US"/>
        </a:p>
      </dgm:t>
    </dgm:pt>
    <dgm:pt modelId="{CFB99C1A-D9A9-4241-A32E-3EA9BD952F7D}" type="sibTrans" cxnId="{A0E69232-6038-4831-9D5A-5377CF57E8A1}">
      <dgm:prSet/>
      <dgm:spPr/>
      <dgm:t>
        <a:bodyPr/>
        <a:lstStyle/>
        <a:p>
          <a:endParaRPr lang="en-US"/>
        </a:p>
      </dgm:t>
    </dgm:pt>
    <dgm:pt modelId="{F20DD505-745A-4261-870E-0EFBF88F2368}">
      <dgm:prSet phldrT="[Text]"/>
      <dgm:spPr/>
      <dgm:t>
        <a:bodyPr/>
        <a:lstStyle/>
        <a:p>
          <a:r>
            <a:rPr lang="en-GB" dirty="0"/>
            <a:t>strict liability</a:t>
          </a:r>
          <a:endParaRPr lang="en-US" dirty="0"/>
        </a:p>
      </dgm:t>
    </dgm:pt>
    <dgm:pt modelId="{1F2FAA09-86CC-4271-B3A6-E92653E0A8AD}" type="parTrans" cxnId="{0CF43321-CE3A-41A7-B2E5-A8D514F54522}">
      <dgm:prSet/>
      <dgm:spPr/>
      <dgm:t>
        <a:bodyPr/>
        <a:lstStyle/>
        <a:p>
          <a:endParaRPr lang="en-US"/>
        </a:p>
      </dgm:t>
    </dgm:pt>
    <dgm:pt modelId="{23828AD3-FF45-420C-88D1-F7C453E0509E}" type="sibTrans" cxnId="{0CF43321-CE3A-41A7-B2E5-A8D514F54522}">
      <dgm:prSet/>
      <dgm:spPr/>
      <dgm:t>
        <a:bodyPr/>
        <a:lstStyle/>
        <a:p>
          <a:endParaRPr lang="en-US"/>
        </a:p>
      </dgm:t>
    </dgm:pt>
    <dgm:pt modelId="{A076C606-8C41-445A-9ED4-9DCBCD9E5471}" type="pres">
      <dgm:prSet presAssocID="{41ADCDA1-3F88-4AFD-87E3-CFA071B63B03}" presName="compositeShape" presStyleCnt="0">
        <dgm:presLayoutVars>
          <dgm:dir/>
          <dgm:resizeHandles/>
        </dgm:presLayoutVars>
      </dgm:prSet>
      <dgm:spPr/>
    </dgm:pt>
    <dgm:pt modelId="{9874ED39-4F8A-418B-ABEF-A3B4FD3D4D5F}" type="pres">
      <dgm:prSet presAssocID="{41ADCDA1-3F88-4AFD-87E3-CFA071B63B03}" presName="pyramid" presStyleLbl="node1" presStyleIdx="0" presStyleCnt="1" custLinFactNeighborX="-1278" custLinFactNeighborY="1587"/>
      <dgm:spPr>
        <a:solidFill>
          <a:schemeClr val="tx2">
            <a:lumMod val="60000"/>
            <a:lumOff val="40000"/>
          </a:schemeClr>
        </a:solidFill>
      </dgm:spPr>
    </dgm:pt>
    <dgm:pt modelId="{91C85F16-D0A8-4CD7-A954-97E268871813}" type="pres">
      <dgm:prSet presAssocID="{41ADCDA1-3F88-4AFD-87E3-CFA071B63B03}" presName="theList" presStyleCnt="0"/>
      <dgm:spPr/>
    </dgm:pt>
    <dgm:pt modelId="{DF5A599E-9072-4943-8F9C-903099EEFD8B}" type="pres">
      <dgm:prSet presAssocID="{5725B76F-3226-490E-AD3A-185E279A7346}" presName="aNode" presStyleLbl="fgAcc1" presStyleIdx="0" presStyleCnt="4" custScaleX="84323" custLinFactNeighborX="-737" custLinFactNeighborY="-66951">
        <dgm:presLayoutVars>
          <dgm:bulletEnabled val="1"/>
        </dgm:presLayoutVars>
      </dgm:prSet>
      <dgm:spPr/>
    </dgm:pt>
    <dgm:pt modelId="{779B36CA-66DB-4A2E-95F6-DD14BCD53A4A}" type="pres">
      <dgm:prSet presAssocID="{5725B76F-3226-490E-AD3A-185E279A7346}" presName="aSpace" presStyleCnt="0"/>
      <dgm:spPr/>
    </dgm:pt>
    <dgm:pt modelId="{BAE5AC24-2085-4936-9EE0-ECE04DDA8153}" type="pres">
      <dgm:prSet presAssocID="{03E41976-7E09-4326-ACBB-35AD0ED2CBB1}" presName="aNode" presStyleLbl="fgAcc1" presStyleIdx="1" presStyleCnt="4" custLinFactNeighborX="-1842" custLinFactNeighborY="88860">
        <dgm:presLayoutVars>
          <dgm:bulletEnabled val="1"/>
        </dgm:presLayoutVars>
      </dgm:prSet>
      <dgm:spPr/>
    </dgm:pt>
    <dgm:pt modelId="{43EDB02E-9C75-4FD6-9C06-9DED5DEC7A4D}" type="pres">
      <dgm:prSet presAssocID="{03E41976-7E09-4326-ACBB-35AD0ED2CBB1}" presName="aSpace" presStyleCnt="0"/>
      <dgm:spPr/>
    </dgm:pt>
    <dgm:pt modelId="{1E6E78CF-828A-4E5C-B3EF-69164E6A0EB7}" type="pres">
      <dgm:prSet presAssocID="{34BD90C2-0438-4124-A04E-085BCBBA43D5}" presName="aNode" presStyleLbl="fgAcc1" presStyleIdx="2" presStyleCnt="4" custLinFactY="11485" custLinFactNeighborX="-1842" custLinFactNeighborY="100000">
        <dgm:presLayoutVars>
          <dgm:bulletEnabled val="1"/>
        </dgm:presLayoutVars>
      </dgm:prSet>
      <dgm:spPr/>
    </dgm:pt>
    <dgm:pt modelId="{77EDB955-5775-4CC2-AC89-38464FA6E1E4}" type="pres">
      <dgm:prSet presAssocID="{34BD90C2-0438-4124-A04E-085BCBBA43D5}" presName="aSpace" presStyleCnt="0"/>
      <dgm:spPr/>
    </dgm:pt>
    <dgm:pt modelId="{2420942A-3EDA-45B2-A5BF-50F0069F48AC}" type="pres">
      <dgm:prSet presAssocID="{F20DD505-745A-4261-870E-0EFBF88F2368}" presName="aNode" presStyleLbl="fgAcc1" presStyleIdx="3" presStyleCnt="4" custScaleY="41218" custLinFactY="44159" custLinFactNeighborX="2213" custLinFactNeighborY="100000">
        <dgm:presLayoutVars>
          <dgm:bulletEnabled val="1"/>
        </dgm:presLayoutVars>
      </dgm:prSet>
      <dgm:spPr/>
    </dgm:pt>
    <dgm:pt modelId="{65C4858B-0D33-4BAA-A7FF-9D0B931F8BD5}" type="pres">
      <dgm:prSet presAssocID="{F20DD505-745A-4261-870E-0EFBF88F2368}" presName="aSpace" presStyleCnt="0"/>
      <dgm:spPr/>
    </dgm:pt>
  </dgm:ptLst>
  <dgm:cxnLst>
    <dgm:cxn modelId="{31CF280D-1C75-4AB9-B69F-A56F0E636AC4}" type="presOf" srcId="{F20DD505-745A-4261-870E-0EFBF88F2368}" destId="{2420942A-3EDA-45B2-A5BF-50F0069F48AC}" srcOrd="0" destOrd="0" presId="urn:microsoft.com/office/officeart/2005/8/layout/pyramid2"/>
    <dgm:cxn modelId="{0CF43321-CE3A-41A7-B2E5-A8D514F54522}" srcId="{41ADCDA1-3F88-4AFD-87E3-CFA071B63B03}" destId="{F20DD505-745A-4261-870E-0EFBF88F2368}" srcOrd="3" destOrd="0" parTransId="{1F2FAA09-86CC-4271-B3A6-E92653E0A8AD}" sibTransId="{23828AD3-FF45-420C-88D1-F7C453E0509E}"/>
    <dgm:cxn modelId="{5D939C23-10CE-45E5-BA03-A007999CA2AC}" srcId="{41ADCDA1-3F88-4AFD-87E3-CFA071B63B03}" destId="{03E41976-7E09-4326-ACBB-35AD0ED2CBB1}" srcOrd="1" destOrd="0" parTransId="{A2C5B808-55E9-4D17-968B-D1E915780720}" sibTransId="{4886284F-8241-4C01-ACDB-29669E3760BB}"/>
    <dgm:cxn modelId="{A0E69232-6038-4831-9D5A-5377CF57E8A1}" srcId="{41ADCDA1-3F88-4AFD-87E3-CFA071B63B03}" destId="{34BD90C2-0438-4124-A04E-085BCBBA43D5}" srcOrd="2" destOrd="0" parTransId="{C85B0225-D87A-4530-BE66-63F61E3C3F37}" sibTransId="{CFB99C1A-D9A9-4241-A32E-3EA9BD952F7D}"/>
    <dgm:cxn modelId="{3E6BD873-F652-4210-9BBC-569840A53A71}" type="presOf" srcId="{03E41976-7E09-4326-ACBB-35AD0ED2CBB1}" destId="{BAE5AC24-2085-4936-9EE0-ECE04DDA8153}" srcOrd="0" destOrd="0" presId="urn:microsoft.com/office/officeart/2005/8/layout/pyramid2"/>
    <dgm:cxn modelId="{3591AC8B-B797-407A-BBC9-DDB6EE0DCC3E}" type="presOf" srcId="{34BD90C2-0438-4124-A04E-085BCBBA43D5}" destId="{1E6E78CF-828A-4E5C-B3EF-69164E6A0EB7}" srcOrd="0" destOrd="0" presId="urn:microsoft.com/office/officeart/2005/8/layout/pyramid2"/>
    <dgm:cxn modelId="{E14492A5-AED9-4E43-B6F4-716AB6D7FBE0}" srcId="{41ADCDA1-3F88-4AFD-87E3-CFA071B63B03}" destId="{5725B76F-3226-490E-AD3A-185E279A7346}" srcOrd="0" destOrd="0" parTransId="{5867DD78-0BF0-46E7-B278-503BE6F2C887}" sibTransId="{7BDA7BD3-5A84-4FB6-996F-DC6967A0D011}"/>
    <dgm:cxn modelId="{546A04F5-E4CC-46FD-9334-F415C4327E36}" type="presOf" srcId="{41ADCDA1-3F88-4AFD-87E3-CFA071B63B03}" destId="{A076C606-8C41-445A-9ED4-9DCBCD9E5471}" srcOrd="0" destOrd="0" presId="urn:microsoft.com/office/officeart/2005/8/layout/pyramid2"/>
    <dgm:cxn modelId="{F4C8F4FC-0915-41B4-B900-99D02BB0ACC1}" type="presOf" srcId="{5725B76F-3226-490E-AD3A-185E279A7346}" destId="{DF5A599E-9072-4943-8F9C-903099EEFD8B}" srcOrd="0" destOrd="0" presId="urn:microsoft.com/office/officeart/2005/8/layout/pyramid2"/>
    <dgm:cxn modelId="{4F2476EE-4322-4DF3-9794-B7C9DBA6CB8B}" type="presParOf" srcId="{A076C606-8C41-445A-9ED4-9DCBCD9E5471}" destId="{9874ED39-4F8A-418B-ABEF-A3B4FD3D4D5F}" srcOrd="0" destOrd="0" presId="urn:microsoft.com/office/officeart/2005/8/layout/pyramid2"/>
    <dgm:cxn modelId="{88ED0584-1A1A-49C6-A142-323E52662A5C}" type="presParOf" srcId="{A076C606-8C41-445A-9ED4-9DCBCD9E5471}" destId="{91C85F16-D0A8-4CD7-A954-97E268871813}" srcOrd="1" destOrd="0" presId="urn:microsoft.com/office/officeart/2005/8/layout/pyramid2"/>
    <dgm:cxn modelId="{79109818-2198-43EF-B041-EC9F1F440C3B}" type="presParOf" srcId="{91C85F16-D0A8-4CD7-A954-97E268871813}" destId="{DF5A599E-9072-4943-8F9C-903099EEFD8B}" srcOrd="0" destOrd="0" presId="urn:microsoft.com/office/officeart/2005/8/layout/pyramid2"/>
    <dgm:cxn modelId="{7F65E85B-F004-4D9A-8645-F449ED60F401}" type="presParOf" srcId="{91C85F16-D0A8-4CD7-A954-97E268871813}" destId="{779B36CA-66DB-4A2E-95F6-DD14BCD53A4A}" srcOrd="1" destOrd="0" presId="urn:microsoft.com/office/officeart/2005/8/layout/pyramid2"/>
    <dgm:cxn modelId="{E7C97EEA-9475-409E-9AB2-640A7ADE9377}" type="presParOf" srcId="{91C85F16-D0A8-4CD7-A954-97E268871813}" destId="{BAE5AC24-2085-4936-9EE0-ECE04DDA8153}" srcOrd="2" destOrd="0" presId="urn:microsoft.com/office/officeart/2005/8/layout/pyramid2"/>
    <dgm:cxn modelId="{D5D31E75-FA66-40BE-803C-E1AABEBE9834}" type="presParOf" srcId="{91C85F16-D0A8-4CD7-A954-97E268871813}" destId="{43EDB02E-9C75-4FD6-9C06-9DED5DEC7A4D}" srcOrd="3" destOrd="0" presId="urn:microsoft.com/office/officeart/2005/8/layout/pyramid2"/>
    <dgm:cxn modelId="{8CC0B845-F658-4AB1-914C-07FF6A6BC6A5}" type="presParOf" srcId="{91C85F16-D0A8-4CD7-A954-97E268871813}" destId="{1E6E78CF-828A-4E5C-B3EF-69164E6A0EB7}" srcOrd="4" destOrd="0" presId="urn:microsoft.com/office/officeart/2005/8/layout/pyramid2"/>
    <dgm:cxn modelId="{99B94093-B08A-4F0C-BF1A-3F5986E298C6}" type="presParOf" srcId="{91C85F16-D0A8-4CD7-A954-97E268871813}" destId="{77EDB955-5775-4CC2-AC89-38464FA6E1E4}" srcOrd="5" destOrd="0" presId="urn:microsoft.com/office/officeart/2005/8/layout/pyramid2"/>
    <dgm:cxn modelId="{C6951F11-81A9-4C7A-8425-DC6DBD508C37}" type="presParOf" srcId="{91C85F16-D0A8-4CD7-A954-97E268871813}" destId="{2420942A-3EDA-45B2-A5BF-50F0069F48AC}" srcOrd="6" destOrd="0" presId="urn:microsoft.com/office/officeart/2005/8/layout/pyramid2"/>
    <dgm:cxn modelId="{FFD0881E-6BC2-4EE1-98E3-3600704DD460}" type="presParOf" srcId="{91C85F16-D0A8-4CD7-A954-97E268871813}" destId="{65C4858B-0D33-4BAA-A7FF-9D0B931F8BD5}" srcOrd="7" destOrd="0" presId="urn:microsoft.com/office/officeart/2005/8/layout/pyramid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74ED39-4F8A-418B-ABEF-A3B4FD3D4D5F}">
      <dsp:nvSpPr>
        <dsp:cNvPr id="0" name=""/>
        <dsp:cNvSpPr/>
      </dsp:nvSpPr>
      <dsp:spPr>
        <a:xfrm>
          <a:off x="642936" y="0"/>
          <a:ext cx="2710296" cy="5299090"/>
        </a:xfrm>
        <a:prstGeom prst="triangle">
          <a:avLst/>
        </a:prstGeom>
        <a:solidFill>
          <a:schemeClr val="tx2">
            <a:lumMod val="60000"/>
            <a:lumOff val="4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DF5A599E-9072-4943-8F9C-903099EEFD8B}">
      <dsp:nvSpPr>
        <dsp:cNvPr id="0" name=""/>
        <dsp:cNvSpPr/>
      </dsp:nvSpPr>
      <dsp:spPr>
        <a:xfrm>
          <a:off x="2157829" y="441305"/>
          <a:ext cx="1485512" cy="1082587"/>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intention/</a:t>
          </a:r>
        </a:p>
        <a:p>
          <a:pPr marL="0" lvl="0" indent="0" algn="ctr" defTabSz="800100">
            <a:lnSpc>
              <a:spcPct val="90000"/>
            </a:lnSpc>
            <a:spcBef>
              <a:spcPct val="0"/>
            </a:spcBef>
            <a:spcAft>
              <a:spcPct val="35000"/>
            </a:spcAft>
            <a:buNone/>
          </a:pPr>
          <a:r>
            <a:rPr lang="en-GB" sz="1800" kern="1200" dirty="0"/>
            <a:t>knowledge</a:t>
          </a:r>
          <a:endParaRPr lang="en-US" sz="1800" kern="1200" dirty="0"/>
        </a:p>
      </dsp:txBody>
      <dsp:txXfrm>
        <a:off x="2210677" y="494153"/>
        <a:ext cx="1379816" cy="976891"/>
      </dsp:txXfrm>
    </dsp:sp>
    <dsp:sp modelId="{BAE5AC24-2085-4936-9EE0-ECE04DDA8153}">
      <dsp:nvSpPr>
        <dsp:cNvPr id="0" name=""/>
        <dsp:cNvSpPr/>
      </dsp:nvSpPr>
      <dsp:spPr>
        <a:xfrm>
          <a:off x="2000272" y="1870065"/>
          <a:ext cx="1761693" cy="1082587"/>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recklessness</a:t>
          </a:r>
          <a:endParaRPr lang="en-US" sz="1800" kern="1200" dirty="0"/>
        </a:p>
      </dsp:txBody>
      <dsp:txXfrm>
        <a:off x="2053120" y="1922913"/>
        <a:ext cx="1655997" cy="976891"/>
      </dsp:txXfrm>
    </dsp:sp>
    <dsp:sp modelId="{1E6E78CF-828A-4E5C-B3EF-69164E6A0EB7}">
      <dsp:nvSpPr>
        <dsp:cNvPr id="0" name=""/>
        <dsp:cNvSpPr/>
      </dsp:nvSpPr>
      <dsp:spPr>
        <a:xfrm>
          <a:off x="2000272" y="3227386"/>
          <a:ext cx="1761693" cy="1082587"/>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gross negligence</a:t>
          </a:r>
        </a:p>
        <a:p>
          <a:pPr marL="0" lvl="0" indent="0" algn="ctr" defTabSz="800100">
            <a:lnSpc>
              <a:spcPct val="90000"/>
            </a:lnSpc>
            <a:spcBef>
              <a:spcPct val="0"/>
            </a:spcBef>
            <a:spcAft>
              <a:spcPct val="35000"/>
            </a:spcAft>
            <a:buNone/>
          </a:pPr>
          <a:r>
            <a:rPr lang="en-GB" sz="1800" kern="1200" dirty="0"/>
            <a:t>negligence</a:t>
          </a:r>
          <a:endParaRPr lang="en-US" sz="1800" kern="1200" dirty="0"/>
        </a:p>
      </dsp:txBody>
      <dsp:txXfrm>
        <a:off x="2053120" y="3280234"/>
        <a:ext cx="1655997" cy="976891"/>
      </dsp:txXfrm>
    </dsp:sp>
    <dsp:sp modelId="{2420942A-3EDA-45B2-A5BF-50F0069F48AC}">
      <dsp:nvSpPr>
        <dsp:cNvPr id="0" name=""/>
        <dsp:cNvSpPr/>
      </dsp:nvSpPr>
      <dsp:spPr>
        <a:xfrm>
          <a:off x="2071708" y="4799022"/>
          <a:ext cx="1761693" cy="446220"/>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strict liability</a:t>
          </a:r>
          <a:endParaRPr lang="en-US" sz="1800" kern="1200" dirty="0"/>
        </a:p>
      </dsp:txBody>
      <dsp:txXfrm>
        <a:off x="2093491" y="4820805"/>
        <a:ext cx="1718127" cy="402654"/>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4703763" cy="488950"/>
          </a:xfrm>
          <a:prstGeom prst="rect">
            <a:avLst/>
          </a:prstGeom>
          <a:noFill/>
          <a:ln w="9525">
            <a:noFill/>
            <a:miter lim="800000"/>
            <a:headEnd/>
            <a:tailEnd/>
          </a:ln>
          <a:effectLst/>
        </p:spPr>
        <p:txBody>
          <a:bodyPr vert="horz" wrap="square" lIns="93922" tIns="46960" rIns="93922" bIns="46960" numCol="1" anchor="t" anchorCtr="0" compatLnSpc="1">
            <a:prstTxWarp prst="textNoShape">
              <a:avLst/>
            </a:prstTxWarp>
          </a:bodyPr>
          <a:lstStyle>
            <a:lvl1pPr defTabSz="938712" eaLnBrk="0" hangingPunct="0">
              <a:defRPr sz="1200" b="1">
                <a:latin typeface="Tahoma" pitchFamily="34" charset="0"/>
                <a:cs typeface="Arial" charset="0"/>
              </a:defRPr>
            </a:lvl1pPr>
          </a:lstStyle>
          <a:p>
            <a:pPr>
              <a:defRPr/>
            </a:pPr>
            <a:endParaRPr lang="en-US"/>
          </a:p>
        </p:txBody>
      </p:sp>
      <p:sp>
        <p:nvSpPr>
          <p:cNvPr id="20483" name="Rectangle 3"/>
          <p:cNvSpPr>
            <a:spLocks noGrp="1" noChangeArrowheads="1"/>
          </p:cNvSpPr>
          <p:nvPr>
            <p:ph type="dt" sz="quarter" idx="1"/>
          </p:nvPr>
        </p:nvSpPr>
        <p:spPr bwMode="auto">
          <a:xfrm>
            <a:off x="3778250" y="0"/>
            <a:ext cx="2890838" cy="488950"/>
          </a:xfrm>
          <a:prstGeom prst="rect">
            <a:avLst/>
          </a:prstGeom>
          <a:noFill/>
          <a:ln w="9525">
            <a:noFill/>
            <a:miter lim="800000"/>
            <a:headEnd/>
            <a:tailEnd/>
          </a:ln>
          <a:effectLst/>
        </p:spPr>
        <p:txBody>
          <a:bodyPr vert="horz" wrap="square" lIns="93922" tIns="46960" rIns="93922" bIns="46960" numCol="1" anchor="t" anchorCtr="0" compatLnSpc="1">
            <a:prstTxWarp prst="textNoShape">
              <a:avLst/>
            </a:prstTxWarp>
          </a:bodyPr>
          <a:lstStyle>
            <a:lvl1pPr algn="r" defTabSz="938712" eaLnBrk="1" hangingPunct="1">
              <a:defRPr sz="1200">
                <a:latin typeface="Tahoma" pitchFamily="34" charset="0"/>
                <a:cs typeface="Arial" charset="0"/>
              </a:defRPr>
            </a:lvl1pPr>
          </a:lstStyle>
          <a:p>
            <a:pPr>
              <a:defRPr/>
            </a:pPr>
            <a:endParaRPr lang="en-GB"/>
          </a:p>
        </p:txBody>
      </p:sp>
      <p:sp>
        <p:nvSpPr>
          <p:cNvPr id="20484" name="Rectangle 4"/>
          <p:cNvSpPr>
            <a:spLocks noGrp="1" noChangeArrowheads="1"/>
          </p:cNvSpPr>
          <p:nvPr>
            <p:ph type="ftr" sz="quarter" idx="2"/>
          </p:nvPr>
        </p:nvSpPr>
        <p:spPr bwMode="auto">
          <a:xfrm>
            <a:off x="0" y="9021763"/>
            <a:ext cx="4518025" cy="485775"/>
          </a:xfrm>
          <a:prstGeom prst="rect">
            <a:avLst/>
          </a:prstGeom>
          <a:noFill/>
          <a:ln w="9525">
            <a:noFill/>
            <a:miter lim="800000"/>
            <a:headEnd/>
            <a:tailEnd/>
          </a:ln>
          <a:effectLst/>
        </p:spPr>
        <p:txBody>
          <a:bodyPr vert="horz" wrap="square" lIns="93922" tIns="46960" rIns="93922" bIns="46960" numCol="1" anchor="b" anchorCtr="0" compatLnSpc="1">
            <a:prstTxWarp prst="textNoShape">
              <a:avLst/>
            </a:prstTxWarp>
          </a:bodyPr>
          <a:lstStyle>
            <a:lvl1pPr defTabSz="938712" eaLnBrk="1" hangingPunct="1">
              <a:defRPr sz="1200" b="1">
                <a:latin typeface="Bookman Old Style" pitchFamily="18" charset="0"/>
                <a:cs typeface="Arial" charset="0"/>
              </a:defRPr>
            </a:lvl1pPr>
          </a:lstStyle>
          <a:p>
            <a:pPr>
              <a:defRPr/>
            </a:pPr>
            <a:endParaRPr lang="en-US"/>
          </a:p>
        </p:txBody>
      </p:sp>
      <p:sp>
        <p:nvSpPr>
          <p:cNvPr id="20485" name="Rectangle 5"/>
          <p:cNvSpPr>
            <a:spLocks noGrp="1" noChangeArrowheads="1"/>
          </p:cNvSpPr>
          <p:nvPr>
            <p:ph type="sldNum" sz="quarter" idx="3"/>
          </p:nvPr>
        </p:nvSpPr>
        <p:spPr bwMode="auto">
          <a:xfrm>
            <a:off x="3778250" y="9264650"/>
            <a:ext cx="2890838" cy="488950"/>
          </a:xfrm>
          <a:prstGeom prst="rect">
            <a:avLst/>
          </a:prstGeom>
          <a:noFill/>
          <a:ln w="9525">
            <a:noFill/>
            <a:miter lim="800000"/>
            <a:headEnd/>
            <a:tailEnd/>
          </a:ln>
          <a:effectLst/>
        </p:spPr>
        <p:txBody>
          <a:bodyPr vert="horz" wrap="square" lIns="93922" tIns="46960" rIns="93922" bIns="46960" numCol="1" anchor="b" anchorCtr="0" compatLnSpc="1">
            <a:prstTxWarp prst="textNoShape">
              <a:avLst/>
            </a:prstTxWarp>
          </a:bodyPr>
          <a:lstStyle>
            <a:lvl1pPr algn="r" defTabSz="937402" eaLnBrk="1" hangingPunct="1">
              <a:defRPr sz="1200">
                <a:latin typeface="Tahoma" panose="020B0604030504040204" pitchFamily="34" charset="0"/>
              </a:defRPr>
            </a:lvl1pPr>
          </a:lstStyle>
          <a:p>
            <a:pPr>
              <a:defRPr/>
            </a:pPr>
            <a:fld id="{0E15FF7C-372C-4A8D-A8B5-A86A70761B2F}" type="slidenum">
              <a:rPr lang="en-GB" altLang="en-US"/>
              <a:pPr>
                <a:defRPr/>
              </a:pPr>
              <a:t>‹#›</a:t>
            </a:fld>
            <a:endParaRPr lang="en-GB" altLang="en-US"/>
          </a:p>
        </p:txBody>
      </p:sp>
    </p:spTree>
    <p:extLst>
      <p:ext uri="{BB962C8B-B14F-4D97-AF65-F5344CB8AC3E}">
        <p14:creationId xmlns:p14="http://schemas.microsoft.com/office/powerpoint/2010/main" val="93442261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890838" cy="488950"/>
          </a:xfrm>
          <a:prstGeom prst="rect">
            <a:avLst/>
          </a:prstGeom>
          <a:noFill/>
          <a:ln w="9525">
            <a:noFill/>
            <a:miter lim="800000"/>
            <a:headEnd/>
            <a:tailEnd/>
          </a:ln>
          <a:effectLst/>
        </p:spPr>
        <p:txBody>
          <a:bodyPr vert="horz" wrap="square" lIns="93922" tIns="46960" rIns="93922" bIns="46960" numCol="1" anchor="t" anchorCtr="0" compatLnSpc="1">
            <a:prstTxWarp prst="textNoShape">
              <a:avLst/>
            </a:prstTxWarp>
          </a:bodyPr>
          <a:lstStyle>
            <a:lvl1pPr defTabSz="938712" eaLnBrk="1" hangingPunct="1">
              <a:defRPr sz="1200">
                <a:latin typeface="Tahoma" pitchFamily="34" charset="0"/>
                <a:cs typeface="Arial" charset="0"/>
              </a:defRPr>
            </a:lvl1pPr>
          </a:lstStyle>
          <a:p>
            <a:pPr>
              <a:defRPr/>
            </a:pPr>
            <a:endParaRPr lang="en-GB"/>
          </a:p>
        </p:txBody>
      </p:sp>
      <p:sp>
        <p:nvSpPr>
          <p:cNvPr id="5123" name="Rectangle 3"/>
          <p:cNvSpPr>
            <a:spLocks noGrp="1" noChangeArrowheads="1"/>
          </p:cNvSpPr>
          <p:nvPr>
            <p:ph type="dt" idx="1"/>
          </p:nvPr>
        </p:nvSpPr>
        <p:spPr bwMode="auto">
          <a:xfrm>
            <a:off x="3778250" y="0"/>
            <a:ext cx="2890838" cy="488950"/>
          </a:xfrm>
          <a:prstGeom prst="rect">
            <a:avLst/>
          </a:prstGeom>
          <a:noFill/>
          <a:ln w="9525">
            <a:noFill/>
            <a:miter lim="800000"/>
            <a:headEnd/>
            <a:tailEnd/>
          </a:ln>
          <a:effectLst/>
        </p:spPr>
        <p:txBody>
          <a:bodyPr vert="horz" wrap="square" lIns="93922" tIns="46960" rIns="93922" bIns="46960" numCol="1" anchor="t" anchorCtr="0" compatLnSpc="1">
            <a:prstTxWarp prst="textNoShape">
              <a:avLst/>
            </a:prstTxWarp>
          </a:bodyPr>
          <a:lstStyle>
            <a:lvl1pPr algn="r" defTabSz="938712" eaLnBrk="1" hangingPunct="1">
              <a:defRPr sz="1200">
                <a:latin typeface="Tahoma" pitchFamily="34" charset="0"/>
                <a:cs typeface="Arial" charset="0"/>
              </a:defRPr>
            </a:lvl1pPr>
          </a:lstStyle>
          <a:p>
            <a:pPr>
              <a:defRPr/>
            </a:pPr>
            <a:endParaRPr lang="en-GB"/>
          </a:p>
        </p:txBody>
      </p:sp>
      <p:sp>
        <p:nvSpPr>
          <p:cNvPr id="3076" name="Rectangle 4"/>
          <p:cNvSpPr>
            <a:spLocks noGrp="1" noRot="1" noChangeAspect="1" noChangeArrowheads="1" noTextEdit="1"/>
          </p:cNvSpPr>
          <p:nvPr>
            <p:ph type="sldImg" idx="2"/>
          </p:nvPr>
        </p:nvSpPr>
        <p:spPr bwMode="auto">
          <a:xfrm>
            <a:off x="898525" y="731838"/>
            <a:ext cx="4873625" cy="36560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p:cNvSpPr>
            <a:spLocks noGrp="1" noChangeArrowheads="1"/>
          </p:cNvSpPr>
          <p:nvPr>
            <p:ph type="body" sz="quarter" idx="3"/>
          </p:nvPr>
        </p:nvSpPr>
        <p:spPr bwMode="auto">
          <a:xfrm>
            <a:off x="890588" y="4630738"/>
            <a:ext cx="4887912" cy="4391025"/>
          </a:xfrm>
          <a:prstGeom prst="rect">
            <a:avLst/>
          </a:prstGeom>
          <a:noFill/>
          <a:ln w="9525">
            <a:noFill/>
            <a:miter lim="800000"/>
            <a:headEnd/>
            <a:tailEnd/>
          </a:ln>
          <a:effectLst/>
        </p:spPr>
        <p:txBody>
          <a:bodyPr vert="horz" wrap="square" lIns="93922" tIns="46960" rIns="93922" bIns="4696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5126" name="Rectangle 6"/>
          <p:cNvSpPr>
            <a:spLocks noGrp="1" noChangeArrowheads="1"/>
          </p:cNvSpPr>
          <p:nvPr>
            <p:ph type="ftr" sz="quarter" idx="4"/>
          </p:nvPr>
        </p:nvSpPr>
        <p:spPr bwMode="auto">
          <a:xfrm>
            <a:off x="0" y="9264650"/>
            <a:ext cx="2890838" cy="488950"/>
          </a:xfrm>
          <a:prstGeom prst="rect">
            <a:avLst/>
          </a:prstGeom>
          <a:noFill/>
          <a:ln w="9525">
            <a:noFill/>
            <a:miter lim="800000"/>
            <a:headEnd/>
            <a:tailEnd/>
          </a:ln>
          <a:effectLst/>
        </p:spPr>
        <p:txBody>
          <a:bodyPr vert="horz" wrap="square" lIns="93922" tIns="46960" rIns="93922" bIns="46960" numCol="1" anchor="b" anchorCtr="0" compatLnSpc="1">
            <a:prstTxWarp prst="textNoShape">
              <a:avLst/>
            </a:prstTxWarp>
          </a:bodyPr>
          <a:lstStyle>
            <a:lvl1pPr defTabSz="938712" eaLnBrk="1" hangingPunct="1">
              <a:defRPr sz="1200">
                <a:latin typeface="Tahoma" pitchFamily="34" charset="0"/>
                <a:cs typeface="Arial" charset="0"/>
              </a:defRPr>
            </a:lvl1pPr>
          </a:lstStyle>
          <a:p>
            <a:pPr>
              <a:defRPr/>
            </a:pPr>
            <a:endParaRPr lang="en-GB"/>
          </a:p>
        </p:txBody>
      </p:sp>
      <p:sp>
        <p:nvSpPr>
          <p:cNvPr id="5127" name="Rectangle 7"/>
          <p:cNvSpPr>
            <a:spLocks noGrp="1" noChangeArrowheads="1"/>
          </p:cNvSpPr>
          <p:nvPr>
            <p:ph type="sldNum" sz="quarter" idx="5"/>
          </p:nvPr>
        </p:nvSpPr>
        <p:spPr bwMode="auto">
          <a:xfrm>
            <a:off x="3778250" y="9264650"/>
            <a:ext cx="2890838" cy="488950"/>
          </a:xfrm>
          <a:prstGeom prst="rect">
            <a:avLst/>
          </a:prstGeom>
          <a:noFill/>
          <a:ln w="9525">
            <a:noFill/>
            <a:miter lim="800000"/>
            <a:headEnd/>
            <a:tailEnd/>
          </a:ln>
          <a:effectLst/>
        </p:spPr>
        <p:txBody>
          <a:bodyPr vert="horz" wrap="square" lIns="93922" tIns="46960" rIns="93922" bIns="46960" numCol="1" anchor="b" anchorCtr="0" compatLnSpc="1">
            <a:prstTxWarp prst="textNoShape">
              <a:avLst/>
            </a:prstTxWarp>
          </a:bodyPr>
          <a:lstStyle>
            <a:lvl1pPr algn="r" defTabSz="937402" eaLnBrk="1" hangingPunct="1">
              <a:defRPr sz="1200">
                <a:latin typeface="Tahoma" panose="020B0604030504040204" pitchFamily="34" charset="0"/>
              </a:defRPr>
            </a:lvl1pPr>
          </a:lstStyle>
          <a:p>
            <a:pPr>
              <a:defRPr/>
            </a:pPr>
            <a:fld id="{601A6C58-B35C-48E2-AE5A-CB8F47037A8F}" type="slidenum">
              <a:rPr lang="en-GB" altLang="en-US"/>
              <a:pPr>
                <a:defRPr/>
              </a:pPr>
              <a:t>‹#›</a:t>
            </a:fld>
            <a:endParaRPr lang="en-GB" altLang="en-US"/>
          </a:p>
        </p:txBody>
      </p:sp>
    </p:spTree>
    <p:extLst>
      <p:ext uri="{BB962C8B-B14F-4D97-AF65-F5344CB8AC3E}">
        <p14:creationId xmlns:p14="http://schemas.microsoft.com/office/powerpoint/2010/main" val="34388936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a:ln/>
        </p:spPr>
      </p:sp>
      <p:sp>
        <p:nvSpPr>
          <p:cNvPr id="61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cs typeface="Arial" panose="020B0604020202020204" pitchFamily="34" charset="0"/>
            </a:endParaRPr>
          </a:p>
        </p:txBody>
      </p:sp>
      <p:sp>
        <p:nvSpPr>
          <p:cNvPr id="61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spcBef>
                <a:spcPct val="30000"/>
              </a:spcBef>
              <a:defRPr sz="1200">
                <a:solidFill>
                  <a:schemeClr val="tx1"/>
                </a:solidFill>
                <a:latin typeface="Times New Roman" panose="02020603050405020304" pitchFamily="18" charset="0"/>
                <a:cs typeface="Arial" panose="020B0604020202020204" pitchFamily="34" charset="0"/>
              </a:defRPr>
            </a:lvl1pPr>
            <a:lvl2pPr marL="720725" indent="-276225" defTabSz="936625">
              <a:spcBef>
                <a:spcPct val="30000"/>
              </a:spcBef>
              <a:defRPr sz="1200">
                <a:solidFill>
                  <a:schemeClr val="tx1"/>
                </a:solidFill>
                <a:latin typeface="Times New Roman" panose="02020603050405020304" pitchFamily="18" charset="0"/>
                <a:cs typeface="Arial" panose="020B0604020202020204" pitchFamily="34" charset="0"/>
              </a:defRPr>
            </a:lvl2pPr>
            <a:lvl3pPr marL="1109663" indent="-220663" defTabSz="936625">
              <a:spcBef>
                <a:spcPct val="30000"/>
              </a:spcBef>
              <a:defRPr sz="1200">
                <a:solidFill>
                  <a:schemeClr val="tx1"/>
                </a:solidFill>
                <a:latin typeface="Times New Roman" panose="02020603050405020304" pitchFamily="18" charset="0"/>
                <a:cs typeface="Arial" panose="020B0604020202020204" pitchFamily="34" charset="0"/>
              </a:defRPr>
            </a:lvl3pPr>
            <a:lvl4pPr marL="15525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4pPr>
            <a:lvl5pPr marL="19970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5pPr>
            <a:lvl6pPr marL="24542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6pPr>
            <a:lvl7pPr marL="29114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7pPr>
            <a:lvl8pPr marL="33686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8pPr>
            <a:lvl9pPr marL="38258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9pPr>
          </a:lstStyle>
          <a:p>
            <a:pPr>
              <a:spcBef>
                <a:spcPct val="0"/>
              </a:spcBef>
            </a:pPr>
            <a:fld id="{2B76C576-1AAB-41D2-BFBC-CDC2C0DE66B8}" type="slidenum">
              <a:rPr lang="en-GB" altLang="en-US" smtClean="0">
                <a:latin typeface="Tahoma" panose="020B0604030504040204" pitchFamily="34" charset="0"/>
              </a:rPr>
              <a:pPr>
                <a:spcBef>
                  <a:spcPct val="0"/>
                </a:spcBef>
              </a:pPr>
              <a:t>1</a:t>
            </a:fld>
            <a:endParaRPr lang="en-GB" altLang="en-US">
              <a:latin typeface="Tahoma" panose="020B0604030504040204" pitchFamily="34" charset="0"/>
            </a:endParaRPr>
          </a:p>
        </p:txBody>
      </p:sp>
    </p:spTree>
    <p:extLst>
      <p:ext uri="{BB962C8B-B14F-4D97-AF65-F5344CB8AC3E}">
        <p14:creationId xmlns:p14="http://schemas.microsoft.com/office/powerpoint/2010/main" val="12748083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a:ln/>
        </p:spPr>
      </p:sp>
      <p:sp>
        <p:nvSpPr>
          <p:cNvPr id="81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cs typeface="Arial" panose="020B0604020202020204" pitchFamily="34" charset="0"/>
            </a:endParaRPr>
          </a:p>
        </p:txBody>
      </p:sp>
      <p:sp>
        <p:nvSpPr>
          <p:cNvPr id="81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spcBef>
                <a:spcPct val="30000"/>
              </a:spcBef>
              <a:defRPr sz="1200">
                <a:solidFill>
                  <a:schemeClr val="tx1"/>
                </a:solidFill>
                <a:latin typeface="Times New Roman" panose="02020603050405020304" pitchFamily="18" charset="0"/>
                <a:cs typeface="Arial" panose="020B0604020202020204" pitchFamily="34" charset="0"/>
              </a:defRPr>
            </a:lvl1pPr>
            <a:lvl2pPr marL="720725" indent="-276225" defTabSz="936625">
              <a:spcBef>
                <a:spcPct val="30000"/>
              </a:spcBef>
              <a:defRPr sz="1200">
                <a:solidFill>
                  <a:schemeClr val="tx1"/>
                </a:solidFill>
                <a:latin typeface="Times New Roman" panose="02020603050405020304" pitchFamily="18" charset="0"/>
                <a:cs typeface="Arial" panose="020B0604020202020204" pitchFamily="34" charset="0"/>
              </a:defRPr>
            </a:lvl2pPr>
            <a:lvl3pPr marL="1109663" indent="-220663" defTabSz="936625">
              <a:spcBef>
                <a:spcPct val="30000"/>
              </a:spcBef>
              <a:defRPr sz="1200">
                <a:solidFill>
                  <a:schemeClr val="tx1"/>
                </a:solidFill>
                <a:latin typeface="Times New Roman" panose="02020603050405020304" pitchFamily="18" charset="0"/>
                <a:cs typeface="Arial" panose="020B0604020202020204" pitchFamily="34" charset="0"/>
              </a:defRPr>
            </a:lvl3pPr>
            <a:lvl4pPr marL="15525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4pPr>
            <a:lvl5pPr marL="19970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5pPr>
            <a:lvl6pPr marL="24542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6pPr>
            <a:lvl7pPr marL="29114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7pPr>
            <a:lvl8pPr marL="33686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8pPr>
            <a:lvl9pPr marL="38258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9pPr>
          </a:lstStyle>
          <a:p>
            <a:pPr>
              <a:spcBef>
                <a:spcPct val="0"/>
              </a:spcBef>
            </a:pPr>
            <a:fld id="{CD278378-97BB-433D-ADDF-6CDBE4865B3C}" type="slidenum">
              <a:rPr lang="en-GB" altLang="en-US" smtClean="0">
                <a:latin typeface="Tahoma" panose="020B0604030504040204" pitchFamily="34" charset="0"/>
              </a:rPr>
              <a:pPr>
                <a:spcBef>
                  <a:spcPct val="0"/>
                </a:spcBef>
              </a:pPr>
              <a:t>2</a:t>
            </a:fld>
            <a:endParaRPr lang="en-GB" altLang="en-US">
              <a:latin typeface="Tahoma" panose="020B0604030504040204" pitchFamily="34" charset="0"/>
            </a:endParaRPr>
          </a:p>
        </p:txBody>
      </p:sp>
    </p:spTree>
    <p:extLst>
      <p:ext uri="{BB962C8B-B14F-4D97-AF65-F5344CB8AC3E}">
        <p14:creationId xmlns:p14="http://schemas.microsoft.com/office/powerpoint/2010/main" val="1412393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cs typeface="Arial" panose="020B0604020202020204" pitchFamily="34" charset="0"/>
            </a:endParaRPr>
          </a:p>
        </p:txBody>
      </p:sp>
      <p:sp>
        <p:nvSpPr>
          <p:cNvPr id="102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defRPr>
                <a:solidFill>
                  <a:schemeClr val="tx1"/>
                </a:solidFill>
                <a:latin typeface="Arial" panose="020B0604020202020204" pitchFamily="34" charset="0"/>
                <a:cs typeface="Arial" panose="020B0604020202020204" pitchFamily="34" charset="0"/>
              </a:defRPr>
            </a:lvl1pPr>
            <a:lvl2pPr marL="720725" indent="-276225" defTabSz="936625">
              <a:defRPr>
                <a:solidFill>
                  <a:schemeClr val="tx1"/>
                </a:solidFill>
                <a:latin typeface="Arial" panose="020B0604020202020204" pitchFamily="34" charset="0"/>
                <a:cs typeface="Arial" panose="020B0604020202020204" pitchFamily="34" charset="0"/>
              </a:defRPr>
            </a:lvl2pPr>
            <a:lvl3pPr marL="1109663" indent="-220663" defTabSz="936625">
              <a:defRPr>
                <a:solidFill>
                  <a:schemeClr val="tx1"/>
                </a:solidFill>
                <a:latin typeface="Arial" panose="020B0604020202020204" pitchFamily="34" charset="0"/>
                <a:cs typeface="Arial" panose="020B0604020202020204" pitchFamily="34" charset="0"/>
              </a:defRPr>
            </a:lvl3pPr>
            <a:lvl4pPr marL="1552575" indent="-220663" defTabSz="936625">
              <a:defRPr>
                <a:solidFill>
                  <a:schemeClr val="tx1"/>
                </a:solidFill>
                <a:latin typeface="Arial" panose="020B0604020202020204" pitchFamily="34" charset="0"/>
                <a:cs typeface="Arial" panose="020B0604020202020204" pitchFamily="34" charset="0"/>
              </a:defRPr>
            </a:lvl4pPr>
            <a:lvl5pPr marL="1997075" indent="-220663" defTabSz="936625">
              <a:defRPr>
                <a:solidFill>
                  <a:schemeClr val="tx1"/>
                </a:solidFill>
                <a:latin typeface="Arial" panose="020B0604020202020204" pitchFamily="34" charset="0"/>
                <a:cs typeface="Arial" panose="020B0604020202020204" pitchFamily="34" charset="0"/>
              </a:defRPr>
            </a:lvl5pPr>
            <a:lvl6pPr marL="2454275" indent="-220663"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11475" indent="-220663"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68675" indent="-220663"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25875" indent="-220663"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993E12D-85C8-4019-9B12-1E9D8FE72DBA}" type="slidenum">
              <a:rPr lang="en-GB" altLang="en-US" smtClean="0">
                <a:latin typeface="Tahoma" panose="020B0604030504040204" pitchFamily="34" charset="0"/>
              </a:rPr>
              <a:pPr/>
              <a:t>3</a:t>
            </a:fld>
            <a:endParaRPr lang="en-GB" altLang="en-US">
              <a:latin typeface="Tahoma" panose="020B0604030504040204" pitchFamily="34" charset="0"/>
            </a:endParaRPr>
          </a:p>
        </p:txBody>
      </p:sp>
    </p:spTree>
    <p:extLst>
      <p:ext uri="{BB962C8B-B14F-4D97-AF65-F5344CB8AC3E}">
        <p14:creationId xmlns:p14="http://schemas.microsoft.com/office/powerpoint/2010/main" val="3637165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a:ln/>
        </p:spPr>
      </p:sp>
      <p:sp>
        <p:nvSpPr>
          <p:cNvPr id="12291"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FontTx/>
              <a:buNone/>
              <a:defRPr/>
            </a:pPr>
            <a:endParaRPr lang="en-US" altLang="en-US" dirty="0">
              <a:cs typeface="Arial" panose="020B0604020202020204" pitchFamily="34" charset="0"/>
            </a:endParaRPr>
          </a:p>
          <a:p>
            <a:pPr>
              <a:defRPr/>
            </a:pPr>
            <a:endParaRPr lang="en-US" altLang="en-US" dirty="0">
              <a:cs typeface="Arial" panose="020B0604020202020204" pitchFamily="34" charset="0"/>
            </a:endParaRPr>
          </a:p>
        </p:txBody>
      </p:sp>
      <p:sp>
        <p:nvSpPr>
          <p:cNvPr id="122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spcBef>
                <a:spcPct val="30000"/>
              </a:spcBef>
              <a:defRPr sz="1200">
                <a:solidFill>
                  <a:schemeClr val="tx1"/>
                </a:solidFill>
                <a:latin typeface="Times New Roman" panose="02020603050405020304" pitchFamily="18" charset="0"/>
                <a:cs typeface="Arial" panose="020B0604020202020204" pitchFamily="34" charset="0"/>
              </a:defRPr>
            </a:lvl1pPr>
            <a:lvl2pPr marL="720725" indent="-276225" defTabSz="936625">
              <a:spcBef>
                <a:spcPct val="30000"/>
              </a:spcBef>
              <a:defRPr sz="1200">
                <a:solidFill>
                  <a:schemeClr val="tx1"/>
                </a:solidFill>
                <a:latin typeface="Times New Roman" panose="02020603050405020304" pitchFamily="18" charset="0"/>
                <a:cs typeface="Arial" panose="020B0604020202020204" pitchFamily="34" charset="0"/>
              </a:defRPr>
            </a:lvl2pPr>
            <a:lvl3pPr marL="1109663" indent="-220663" defTabSz="936625">
              <a:spcBef>
                <a:spcPct val="30000"/>
              </a:spcBef>
              <a:defRPr sz="1200">
                <a:solidFill>
                  <a:schemeClr val="tx1"/>
                </a:solidFill>
                <a:latin typeface="Times New Roman" panose="02020603050405020304" pitchFamily="18" charset="0"/>
                <a:cs typeface="Arial" panose="020B0604020202020204" pitchFamily="34" charset="0"/>
              </a:defRPr>
            </a:lvl3pPr>
            <a:lvl4pPr marL="15525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4pPr>
            <a:lvl5pPr marL="19970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5pPr>
            <a:lvl6pPr marL="24542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6pPr>
            <a:lvl7pPr marL="29114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7pPr>
            <a:lvl8pPr marL="33686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8pPr>
            <a:lvl9pPr marL="38258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9pPr>
          </a:lstStyle>
          <a:p>
            <a:pPr>
              <a:spcBef>
                <a:spcPct val="0"/>
              </a:spcBef>
            </a:pPr>
            <a:fld id="{D9CC52CD-2870-48A0-8D72-1CBC11E11D16}" type="slidenum">
              <a:rPr lang="en-GB" altLang="en-US" smtClean="0">
                <a:latin typeface="Tahoma" panose="020B0604030504040204" pitchFamily="34" charset="0"/>
              </a:rPr>
              <a:pPr>
                <a:spcBef>
                  <a:spcPct val="0"/>
                </a:spcBef>
              </a:pPr>
              <a:t>4</a:t>
            </a:fld>
            <a:endParaRPr lang="en-GB" altLang="en-US">
              <a:latin typeface="Tahoma" panose="020B0604030504040204" pitchFamily="34" charset="0"/>
            </a:endParaRPr>
          </a:p>
        </p:txBody>
      </p:sp>
    </p:spTree>
    <p:extLst>
      <p:ext uri="{BB962C8B-B14F-4D97-AF65-F5344CB8AC3E}">
        <p14:creationId xmlns:p14="http://schemas.microsoft.com/office/powerpoint/2010/main" val="9229754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a:ln/>
        </p:spPr>
      </p:sp>
      <p:sp>
        <p:nvSpPr>
          <p:cNvPr id="143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cs typeface="Arial" panose="020B0604020202020204" pitchFamily="34" charset="0"/>
              </a:rPr>
              <a:t>There is no statutory definition of intention and the courts have struggled to define it. It is important to understand that intention does not relate to motive. P.24</a:t>
            </a:r>
          </a:p>
          <a:p>
            <a:endParaRPr lang="en-GB" altLang="en-US" b="1" u="sng" dirty="0">
              <a:cs typeface="Arial" panose="020B0604020202020204" pitchFamily="34" charset="0"/>
            </a:endParaRPr>
          </a:p>
          <a:p>
            <a:r>
              <a:rPr lang="en-GB" altLang="en-US" b="1" u="sng" dirty="0">
                <a:cs typeface="Arial" panose="020B0604020202020204" pitchFamily="34" charset="0"/>
              </a:rPr>
              <a:t>In Yup </a:t>
            </a:r>
            <a:r>
              <a:rPr lang="en-GB" altLang="en-US" b="1" u="sng" dirty="0" err="1">
                <a:cs typeface="Arial" panose="020B0604020202020204" pitchFamily="34" charset="0"/>
              </a:rPr>
              <a:t>Chii-cheung</a:t>
            </a:r>
            <a:r>
              <a:rPr lang="en-GB" altLang="en-US" b="1" u="sng" dirty="0">
                <a:cs typeface="Arial" panose="020B0604020202020204" pitchFamily="34" charset="0"/>
              </a:rPr>
              <a:t> [1994]</a:t>
            </a:r>
          </a:p>
          <a:p>
            <a:r>
              <a:rPr lang="en-GB" altLang="en-US" dirty="0">
                <a:cs typeface="Arial" panose="020B0604020202020204" pitchFamily="34" charset="0"/>
              </a:rPr>
              <a:t>The Privy Council held that an undercover drugs enforcement officer would be guilty of conspiring to export drugs because the MR of conspiracy would be present. This is despite the presence of his good motive (to catch the co-conspirator). In practice such cases are not brought to trial.</a:t>
            </a:r>
          </a:p>
          <a:p>
            <a:endParaRPr lang="en-GB" altLang="en-US" dirty="0">
              <a:cs typeface="Arial" panose="020B0604020202020204" pitchFamily="34" charset="0"/>
            </a:endParaRPr>
          </a:p>
          <a:p>
            <a:r>
              <a:rPr lang="en-GB" altLang="en-US" b="1" u="sng" dirty="0">
                <a:cs typeface="Arial" panose="020B0604020202020204" pitchFamily="34" charset="0"/>
              </a:rPr>
              <a:t>Re A [2000]</a:t>
            </a:r>
          </a:p>
          <a:p>
            <a:r>
              <a:rPr lang="en-GB" altLang="en-US" dirty="0">
                <a:cs typeface="Arial" panose="020B0604020202020204" pitchFamily="34" charset="0"/>
              </a:rPr>
              <a:t>Doctors operating on conjoined twins were said to have the MR of murder in relation to one twin who would certainly die with or without the separation procedure, even though the motive for the operation was the continuance of the other twins life. In these cases the defence of necessity may apply.</a:t>
            </a:r>
          </a:p>
          <a:p>
            <a:endParaRPr lang="en-GB" altLang="en-US" dirty="0">
              <a:cs typeface="Arial" panose="020B0604020202020204" pitchFamily="34" charset="0"/>
            </a:endParaRPr>
          </a:p>
          <a:p>
            <a:r>
              <a:rPr lang="en-GB" altLang="en-US" dirty="0">
                <a:cs typeface="Arial" panose="020B0604020202020204" pitchFamily="34" charset="0"/>
              </a:rPr>
              <a:t>There have been cases where a </a:t>
            </a:r>
            <a:r>
              <a:rPr lang="en-GB" altLang="en-US" b="1" dirty="0">
                <a:cs typeface="Arial" panose="020B0604020202020204" pitchFamily="34" charset="0"/>
              </a:rPr>
              <a:t>good motive </a:t>
            </a:r>
            <a:r>
              <a:rPr lang="en-GB" altLang="en-US" dirty="0">
                <a:cs typeface="Arial" panose="020B0604020202020204" pitchFamily="34" charset="0"/>
              </a:rPr>
              <a:t>has allowed D to escape conviction </a:t>
            </a:r>
            <a:r>
              <a:rPr lang="en-GB" altLang="en-US" b="1" u="sng" dirty="0">
                <a:cs typeface="Arial" panose="020B0604020202020204" pitchFamily="34" charset="0"/>
              </a:rPr>
              <a:t>[</a:t>
            </a:r>
            <a:r>
              <a:rPr lang="en-GB" altLang="en-US" b="1" u="sng" dirty="0" err="1">
                <a:cs typeface="Arial" panose="020B0604020202020204" pitchFamily="34" charset="0"/>
              </a:rPr>
              <a:t>Steane</a:t>
            </a:r>
            <a:r>
              <a:rPr lang="en-GB" altLang="en-US" b="1" u="sng" dirty="0">
                <a:cs typeface="Arial" panose="020B0604020202020204" pitchFamily="34" charset="0"/>
              </a:rPr>
              <a:t> 1947].</a:t>
            </a:r>
          </a:p>
          <a:p>
            <a:r>
              <a:rPr lang="en-GB" altLang="en-US" dirty="0">
                <a:cs typeface="Arial" panose="020B0604020202020204" pitchFamily="34" charset="0"/>
              </a:rPr>
              <a:t>The D a UK citizen had broadcast from Germany during the second World War. He was convicted of doing acts likely to assist the enemy with intent to assist the enemy. His conviction was quashed because the jury had not been directed that it should acquit him if he had the innocent intention of wishing to save his family, who had been threatened with a concentration camp if he did not broadcast. </a:t>
            </a:r>
          </a:p>
          <a:p>
            <a:r>
              <a:rPr lang="en-GB" altLang="en-US" dirty="0">
                <a:cs typeface="Arial" panose="020B0604020202020204" pitchFamily="34" charset="0"/>
              </a:rPr>
              <a:t>The Court of Appeal defined intention very narrowly in order to acquit </a:t>
            </a:r>
            <a:r>
              <a:rPr lang="en-GB" altLang="en-US" dirty="0" err="1">
                <a:cs typeface="Arial" panose="020B0604020202020204" pitchFamily="34" charset="0"/>
              </a:rPr>
              <a:t>Steane</a:t>
            </a:r>
            <a:r>
              <a:rPr lang="en-GB" altLang="en-US" dirty="0">
                <a:cs typeface="Arial" panose="020B0604020202020204" pitchFamily="34" charset="0"/>
              </a:rPr>
              <a:t>, but on the facts he had still intended to assist the enemy even though his motive had been to help his family. </a:t>
            </a:r>
          </a:p>
          <a:p>
            <a:r>
              <a:rPr lang="en-GB" altLang="en-US" dirty="0">
                <a:cs typeface="Arial" panose="020B0604020202020204" pitchFamily="34" charset="0"/>
              </a:rPr>
              <a:t>This is now considered to be an incorrect legal decision – </a:t>
            </a:r>
            <a:r>
              <a:rPr lang="en-GB" altLang="en-US" dirty="0" err="1">
                <a:cs typeface="Arial" panose="020B0604020202020204" pitchFamily="34" charset="0"/>
              </a:rPr>
              <a:t>Steane</a:t>
            </a:r>
            <a:r>
              <a:rPr lang="en-GB" altLang="en-US" dirty="0">
                <a:cs typeface="Arial" panose="020B0604020202020204" pitchFamily="34" charset="0"/>
              </a:rPr>
              <a:t> probably had an intent to assist but he could have used the defence of duress.</a:t>
            </a:r>
          </a:p>
          <a:p>
            <a:endParaRPr lang="en-GB" altLang="en-US" dirty="0">
              <a:cs typeface="Arial" panose="020B0604020202020204" pitchFamily="34" charset="0"/>
            </a:endParaRPr>
          </a:p>
          <a:p>
            <a:endParaRPr lang="en-GB" altLang="en-US" dirty="0">
              <a:cs typeface="Arial" panose="020B0604020202020204" pitchFamily="34" charset="0"/>
            </a:endParaRPr>
          </a:p>
        </p:txBody>
      </p:sp>
      <p:sp>
        <p:nvSpPr>
          <p:cNvPr id="143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spcBef>
                <a:spcPct val="30000"/>
              </a:spcBef>
              <a:defRPr sz="1200">
                <a:solidFill>
                  <a:schemeClr val="tx1"/>
                </a:solidFill>
                <a:latin typeface="Times New Roman" panose="02020603050405020304" pitchFamily="18" charset="0"/>
                <a:cs typeface="Arial" panose="020B0604020202020204" pitchFamily="34" charset="0"/>
              </a:defRPr>
            </a:lvl1pPr>
            <a:lvl2pPr marL="720725" indent="-276225" defTabSz="936625">
              <a:spcBef>
                <a:spcPct val="30000"/>
              </a:spcBef>
              <a:defRPr sz="1200">
                <a:solidFill>
                  <a:schemeClr val="tx1"/>
                </a:solidFill>
                <a:latin typeface="Times New Roman" panose="02020603050405020304" pitchFamily="18" charset="0"/>
                <a:cs typeface="Arial" panose="020B0604020202020204" pitchFamily="34" charset="0"/>
              </a:defRPr>
            </a:lvl2pPr>
            <a:lvl3pPr marL="1109663" indent="-220663" defTabSz="936625">
              <a:spcBef>
                <a:spcPct val="30000"/>
              </a:spcBef>
              <a:defRPr sz="1200">
                <a:solidFill>
                  <a:schemeClr val="tx1"/>
                </a:solidFill>
                <a:latin typeface="Times New Roman" panose="02020603050405020304" pitchFamily="18" charset="0"/>
                <a:cs typeface="Arial" panose="020B0604020202020204" pitchFamily="34" charset="0"/>
              </a:defRPr>
            </a:lvl3pPr>
            <a:lvl4pPr marL="15525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4pPr>
            <a:lvl5pPr marL="19970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5pPr>
            <a:lvl6pPr marL="24542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6pPr>
            <a:lvl7pPr marL="29114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7pPr>
            <a:lvl8pPr marL="33686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8pPr>
            <a:lvl9pPr marL="38258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9pPr>
          </a:lstStyle>
          <a:p>
            <a:pPr>
              <a:spcBef>
                <a:spcPct val="0"/>
              </a:spcBef>
            </a:pPr>
            <a:fld id="{BC055011-0325-4586-8928-3995E92B91F9}" type="slidenum">
              <a:rPr lang="en-GB" altLang="en-US" smtClean="0">
                <a:latin typeface="Tahoma" panose="020B0604030504040204" pitchFamily="34" charset="0"/>
              </a:rPr>
              <a:pPr>
                <a:spcBef>
                  <a:spcPct val="0"/>
                </a:spcBef>
              </a:pPr>
              <a:t>5</a:t>
            </a:fld>
            <a:endParaRPr lang="en-GB" altLang="en-US">
              <a:latin typeface="Tahoma" panose="020B0604030504040204" pitchFamily="34" charset="0"/>
            </a:endParaRPr>
          </a:p>
        </p:txBody>
      </p:sp>
    </p:spTree>
    <p:extLst>
      <p:ext uri="{BB962C8B-B14F-4D97-AF65-F5344CB8AC3E}">
        <p14:creationId xmlns:p14="http://schemas.microsoft.com/office/powerpoint/2010/main" val="15593001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GB" altLang="en-US" dirty="0">
              <a:solidFill>
                <a:srgbClr val="FF0000"/>
              </a:solidFill>
              <a:cs typeface="Arial" panose="020B0604020202020204" pitchFamily="34" charset="0"/>
            </a:endParaRPr>
          </a:p>
        </p:txBody>
      </p:sp>
      <p:sp>
        <p:nvSpPr>
          <p:cNvPr id="16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defRPr>
                <a:solidFill>
                  <a:schemeClr val="tx1"/>
                </a:solidFill>
                <a:latin typeface="Arial" panose="020B0604020202020204" pitchFamily="34" charset="0"/>
                <a:cs typeface="Arial" panose="020B0604020202020204" pitchFamily="34" charset="0"/>
              </a:defRPr>
            </a:lvl1pPr>
            <a:lvl2pPr marL="720725" indent="-276225" defTabSz="936625">
              <a:defRPr>
                <a:solidFill>
                  <a:schemeClr val="tx1"/>
                </a:solidFill>
                <a:latin typeface="Arial" panose="020B0604020202020204" pitchFamily="34" charset="0"/>
                <a:cs typeface="Arial" panose="020B0604020202020204" pitchFamily="34" charset="0"/>
              </a:defRPr>
            </a:lvl2pPr>
            <a:lvl3pPr marL="1109663" indent="-220663" defTabSz="936625">
              <a:defRPr>
                <a:solidFill>
                  <a:schemeClr val="tx1"/>
                </a:solidFill>
                <a:latin typeface="Arial" panose="020B0604020202020204" pitchFamily="34" charset="0"/>
                <a:cs typeface="Arial" panose="020B0604020202020204" pitchFamily="34" charset="0"/>
              </a:defRPr>
            </a:lvl3pPr>
            <a:lvl4pPr marL="1552575" indent="-220663" defTabSz="936625">
              <a:defRPr>
                <a:solidFill>
                  <a:schemeClr val="tx1"/>
                </a:solidFill>
                <a:latin typeface="Arial" panose="020B0604020202020204" pitchFamily="34" charset="0"/>
                <a:cs typeface="Arial" panose="020B0604020202020204" pitchFamily="34" charset="0"/>
              </a:defRPr>
            </a:lvl4pPr>
            <a:lvl5pPr marL="1997075" indent="-220663" defTabSz="936625">
              <a:defRPr>
                <a:solidFill>
                  <a:schemeClr val="tx1"/>
                </a:solidFill>
                <a:latin typeface="Arial" panose="020B0604020202020204" pitchFamily="34" charset="0"/>
                <a:cs typeface="Arial" panose="020B0604020202020204" pitchFamily="34" charset="0"/>
              </a:defRPr>
            </a:lvl5pPr>
            <a:lvl6pPr marL="2454275" indent="-220663"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11475" indent="-220663"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68675" indent="-220663"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25875" indent="-220663"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8EF5CA0-A0EE-4A1E-AA5D-866278F97B2D}" type="slidenum">
              <a:rPr lang="en-GB" altLang="en-US" smtClean="0">
                <a:latin typeface="Tahoma" panose="020B0604030504040204" pitchFamily="34" charset="0"/>
              </a:rPr>
              <a:pPr/>
              <a:t>6</a:t>
            </a:fld>
            <a:endParaRPr lang="en-GB" altLang="en-US">
              <a:latin typeface="Tahoma" panose="020B0604030504040204" pitchFamily="34" charset="0"/>
            </a:endParaRPr>
          </a:p>
        </p:txBody>
      </p:sp>
    </p:spTree>
    <p:extLst>
      <p:ext uri="{BB962C8B-B14F-4D97-AF65-F5344CB8AC3E}">
        <p14:creationId xmlns:p14="http://schemas.microsoft.com/office/powerpoint/2010/main" val="3586295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ln/>
        </p:spPr>
      </p:sp>
      <p:sp>
        <p:nvSpPr>
          <p:cNvPr id="18435"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66512" indent="-166512">
              <a:buFontTx/>
              <a:buChar char="-"/>
              <a:defRPr/>
            </a:pPr>
            <a:endParaRPr lang="en-US" altLang="en-US" dirty="0">
              <a:cs typeface="Arial" panose="020B0604020202020204" pitchFamily="34" charset="0"/>
            </a:endParaRP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spcBef>
                <a:spcPct val="30000"/>
              </a:spcBef>
              <a:defRPr sz="1200">
                <a:solidFill>
                  <a:schemeClr val="tx1"/>
                </a:solidFill>
                <a:latin typeface="Times New Roman" panose="02020603050405020304" pitchFamily="18" charset="0"/>
                <a:cs typeface="Arial" panose="020B0604020202020204" pitchFamily="34" charset="0"/>
              </a:defRPr>
            </a:lvl1pPr>
            <a:lvl2pPr marL="720725" indent="-276225" defTabSz="936625">
              <a:spcBef>
                <a:spcPct val="30000"/>
              </a:spcBef>
              <a:defRPr sz="1200">
                <a:solidFill>
                  <a:schemeClr val="tx1"/>
                </a:solidFill>
                <a:latin typeface="Times New Roman" panose="02020603050405020304" pitchFamily="18" charset="0"/>
                <a:cs typeface="Arial" panose="020B0604020202020204" pitchFamily="34" charset="0"/>
              </a:defRPr>
            </a:lvl2pPr>
            <a:lvl3pPr marL="1109663" indent="-220663" defTabSz="936625">
              <a:spcBef>
                <a:spcPct val="30000"/>
              </a:spcBef>
              <a:defRPr sz="1200">
                <a:solidFill>
                  <a:schemeClr val="tx1"/>
                </a:solidFill>
                <a:latin typeface="Times New Roman" panose="02020603050405020304" pitchFamily="18" charset="0"/>
                <a:cs typeface="Arial" panose="020B0604020202020204" pitchFamily="34" charset="0"/>
              </a:defRPr>
            </a:lvl3pPr>
            <a:lvl4pPr marL="15525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4pPr>
            <a:lvl5pPr marL="19970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5pPr>
            <a:lvl6pPr marL="24542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6pPr>
            <a:lvl7pPr marL="29114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7pPr>
            <a:lvl8pPr marL="33686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8pPr>
            <a:lvl9pPr marL="38258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9pPr>
          </a:lstStyle>
          <a:p>
            <a:pPr>
              <a:spcBef>
                <a:spcPct val="0"/>
              </a:spcBef>
            </a:pPr>
            <a:fld id="{DDA8C022-12FD-49D4-8EE0-7DE0C1040D71}" type="slidenum">
              <a:rPr lang="en-GB" altLang="en-US" smtClean="0">
                <a:latin typeface="Tahoma" panose="020B0604030504040204" pitchFamily="34" charset="0"/>
              </a:rPr>
              <a:pPr>
                <a:spcBef>
                  <a:spcPct val="0"/>
                </a:spcBef>
              </a:pPr>
              <a:t>7</a:t>
            </a:fld>
            <a:endParaRPr lang="en-GB" altLang="en-US">
              <a:latin typeface="Tahoma" panose="020B0604030504040204" pitchFamily="34" charset="0"/>
            </a:endParaRPr>
          </a:p>
        </p:txBody>
      </p:sp>
    </p:spTree>
    <p:extLst>
      <p:ext uri="{BB962C8B-B14F-4D97-AF65-F5344CB8AC3E}">
        <p14:creationId xmlns:p14="http://schemas.microsoft.com/office/powerpoint/2010/main" val="37955864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cs typeface="Arial" panose="020B0604020202020204" pitchFamily="34" charset="0"/>
            </a:endParaRPr>
          </a:p>
        </p:txBody>
      </p:sp>
      <p:sp>
        <p:nvSpPr>
          <p:cNvPr id="204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defRPr>
                <a:solidFill>
                  <a:schemeClr val="tx1"/>
                </a:solidFill>
                <a:latin typeface="Arial" panose="020B0604020202020204" pitchFamily="34" charset="0"/>
                <a:cs typeface="Arial" panose="020B0604020202020204" pitchFamily="34" charset="0"/>
              </a:defRPr>
            </a:lvl1pPr>
            <a:lvl2pPr marL="742950" indent="-285750" defTabSz="936625">
              <a:defRPr>
                <a:solidFill>
                  <a:schemeClr val="tx1"/>
                </a:solidFill>
                <a:latin typeface="Arial" panose="020B0604020202020204" pitchFamily="34" charset="0"/>
                <a:cs typeface="Arial" panose="020B0604020202020204" pitchFamily="34" charset="0"/>
              </a:defRPr>
            </a:lvl2pPr>
            <a:lvl3pPr marL="1143000" indent="-228600" defTabSz="936625">
              <a:defRPr>
                <a:solidFill>
                  <a:schemeClr val="tx1"/>
                </a:solidFill>
                <a:latin typeface="Arial" panose="020B0604020202020204" pitchFamily="34" charset="0"/>
                <a:cs typeface="Arial" panose="020B0604020202020204" pitchFamily="34" charset="0"/>
              </a:defRPr>
            </a:lvl3pPr>
            <a:lvl4pPr marL="1600200" indent="-228600" defTabSz="936625">
              <a:defRPr>
                <a:solidFill>
                  <a:schemeClr val="tx1"/>
                </a:solidFill>
                <a:latin typeface="Arial" panose="020B0604020202020204" pitchFamily="34" charset="0"/>
                <a:cs typeface="Arial" panose="020B0604020202020204" pitchFamily="34" charset="0"/>
              </a:defRPr>
            </a:lvl4pPr>
            <a:lvl5pPr marL="2057400" indent="-228600" defTabSz="936625">
              <a:defRPr>
                <a:solidFill>
                  <a:schemeClr val="tx1"/>
                </a:solidFill>
                <a:latin typeface="Arial" panose="020B0604020202020204" pitchFamily="34" charset="0"/>
                <a:cs typeface="Arial" panose="020B0604020202020204" pitchFamily="34" charset="0"/>
              </a:defRPr>
            </a:lvl5pPr>
            <a:lvl6pPr marL="2514600" indent="-228600"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277528A-DFE0-47DA-9DE8-39600C1B2966}" type="slidenum">
              <a:rPr lang="en-GB" altLang="en-US" smtClean="0">
                <a:latin typeface="Tahoma" panose="020B0604030504040204" pitchFamily="34" charset="0"/>
              </a:rPr>
              <a:pPr/>
              <a:t>8</a:t>
            </a:fld>
            <a:endParaRPr lang="en-GB" altLang="en-US">
              <a:latin typeface="Tahoma" panose="020B0604030504040204" pitchFamily="34" charset="0"/>
            </a:endParaRPr>
          </a:p>
        </p:txBody>
      </p:sp>
    </p:spTree>
    <p:extLst>
      <p:ext uri="{BB962C8B-B14F-4D97-AF65-F5344CB8AC3E}">
        <p14:creationId xmlns:p14="http://schemas.microsoft.com/office/powerpoint/2010/main" val="23863028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ltLang="en-US" dirty="0">
                <a:cs typeface="Arial" panose="020B0604020202020204" pitchFamily="34" charset="0"/>
              </a:rPr>
              <a:t>The current law on indirect intention is that laid down in </a:t>
            </a:r>
            <a:r>
              <a:rPr lang="en-US" altLang="en-US" dirty="0" err="1">
                <a:cs typeface="Arial" panose="020B0604020202020204" pitchFamily="34" charset="0"/>
              </a:rPr>
              <a:t>Woollin</a:t>
            </a:r>
            <a:r>
              <a:rPr lang="en-US" altLang="en-US" dirty="0">
                <a:cs typeface="Arial" panose="020B0604020202020204" pitchFamily="34" charset="0"/>
              </a:rPr>
              <a:t> [1998].</a:t>
            </a:r>
          </a:p>
          <a:p>
            <a:pPr>
              <a:defRPr/>
            </a:pPr>
            <a:r>
              <a:rPr lang="en-US" altLang="en-US" dirty="0">
                <a:cs typeface="Arial" panose="020B0604020202020204" pitchFamily="34" charset="0"/>
              </a:rPr>
              <a:t>The D lost is temper and threw his baby 5 feet across the room, causing him a fractured skull from which he died.</a:t>
            </a:r>
          </a:p>
          <a:p>
            <a:pPr>
              <a:defRPr/>
            </a:pPr>
            <a:r>
              <a:rPr lang="en-US" altLang="en-US" dirty="0">
                <a:cs typeface="Arial" panose="020B0604020202020204" pitchFamily="34" charset="0"/>
              </a:rPr>
              <a:t>It was not the D’s purpose to kills or cause serious bodily harm.</a:t>
            </a:r>
          </a:p>
          <a:p>
            <a:pPr>
              <a:defRPr/>
            </a:pPr>
            <a:r>
              <a:rPr lang="en-US" altLang="en-US" dirty="0">
                <a:cs typeface="Arial" panose="020B0604020202020204" pitchFamily="34" charset="0"/>
              </a:rPr>
              <a:t>The Court of Appeal held that the test for indirect intention was FORESIGHT (awareness) of a substantial risk of death or serious harm.</a:t>
            </a:r>
          </a:p>
          <a:p>
            <a:pPr>
              <a:defRPr/>
            </a:pPr>
            <a:r>
              <a:rPr lang="en-US" altLang="en-US" dirty="0">
                <a:cs typeface="Arial" panose="020B0604020202020204" pitchFamily="34" charset="0"/>
              </a:rPr>
              <a:t>If this could be established, intention could be inferred.</a:t>
            </a:r>
          </a:p>
          <a:p>
            <a:pPr>
              <a:defRPr/>
            </a:pPr>
            <a:endParaRPr lang="en-US" altLang="en-US" dirty="0">
              <a:cs typeface="Arial" panose="020B0604020202020204" pitchFamily="34" charset="0"/>
            </a:endParaRPr>
          </a:p>
          <a:p>
            <a:pPr>
              <a:defRPr/>
            </a:pPr>
            <a:r>
              <a:rPr lang="en-US" altLang="en-US" dirty="0">
                <a:cs typeface="Arial" panose="020B0604020202020204" pitchFamily="34" charset="0"/>
              </a:rPr>
              <a:t>The House of Lords overruled the Court of Appeal and quashed the Ds conviction for murder because the Court of Appeal test unacceptably widened the MR so far as to include recklessness.</a:t>
            </a:r>
          </a:p>
          <a:p>
            <a:pPr>
              <a:defRPr/>
            </a:pPr>
            <a:endParaRPr lang="en-US" altLang="en-US" dirty="0">
              <a:cs typeface="Arial" panose="020B0604020202020204" pitchFamily="34" charset="0"/>
            </a:endParaRPr>
          </a:p>
          <a:p>
            <a:pPr>
              <a:defRPr/>
            </a:pPr>
            <a:r>
              <a:rPr lang="en-US" altLang="en-US" dirty="0">
                <a:cs typeface="Arial" panose="020B0604020202020204" pitchFamily="34" charset="0"/>
              </a:rPr>
              <a:t>The </a:t>
            </a:r>
            <a:r>
              <a:rPr lang="en-US" altLang="en-US" dirty="0" err="1">
                <a:cs typeface="Arial" panose="020B0604020202020204" pitchFamily="34" charset="0"/>
              </a:rPr>
              <a:t>Woollin</a:t>
            </a:r>
            <a:r>
              <a:rPr lang="en-US" altLang="en-US" dirty="0">
                <a:cs typeface="Arial" panose="020B0604020202020204" pitchFamily="34" charset="0"/>
              </a:rPr>
              <a:t> test for indirect intention has two limbs, with the jury being invited to consider two questions:</a:t>
            </a:r>
          </a:p>
          <a:p>
            <a:pPr marL="222016" indent="-222016">
              <a:buFontTx/>
              <a:buAutoNum type="arabicPeriod"/>
              <a:defRPr/>
            </a:pPr>
            <a:r>
              <a:rPr lang="en-US" altLang="en-US" dirty="0">
                <a:cs typeface="Arial" panose="020B0604020202020204" pitchFamily="34" charset="0"/>
              </a:rPr>
              <a:t>Was death or serious harm virtually certain to result from D’s acts? – Objective</a:t>
            </a:r>
          </a:p>
          <a:p>
            <a:pPr marL="222016" indent="-222016">
              <a:buFontTx/>
              <a:buAutoNum type="arabicPeriod"/>
              <a:defRPr/>
            </a:pPr>
            <a:r>
              <a:rPr lang="en-US" altLang="en-US" dirty="0">
                <a:cs typeface="Arial" panose="020B0604020202020204" pitchFamily="34" charset="0"/>
              </a:rPr>
              <a:t> Did D appreciate (was he aware) that death or serious harm was virtually certain to result from his acts?  - Subjective</a:t>
            </a:r>
          </a:p>
          <a:p>
            <a:pPr marL="222016" indent="-222016">
              <a:buFontTx/>
              <a:buAutoNum type="arabicPeriod"/>
              <a:defRPr/>
            </a:pPr>
            <a:endParaRPr lang="en-US" altLang="en-US" dirty="0">
              <a:cs typeface="Arial" panose="020B0604020202020204" pitchFamily="34" charset="0"/>
            </a:endParaRPr>
          </a:p>
          <a:p>
            <a:pPr>
              <a:defRPr/>
            </a:pPr>
            <a:r>
              <a:rPr lang="en-US" altLang="en-US" dirty="0">
                <a:cs typeface="Arial" panose="020B0604020202020204" pitchFamily="34" charset="0"/>
              </a:rPr>
              <a:t>If the jury answers yes to both of these questions then they are entitled to find intention.</a:t>
            </a:r>
          </a:p>
          <a:p>
            <a:pPr>
              <a:defRPr/>
            </a:pPr>
            <a:endParaRPr lang="en-US" altLang="en-US" dirty="0">
              <a:cs typeface="Arial" panose="020B0604020202020204" pitchFamily="34" charset="0"/>
            </a:endParaRPr>
          </a:p>
          <a:p>
            <a:pPr>
              <a:defRPr/>
            </a:pPr>
            <a:r>
              <a:rPr lang="en-US" altLang="en-US" dirty="0">
                <a:cs typeface="Arial" panose="020B0604020202020204" pitchFamily="34" charset="0"/>
              </a:rPr>
              <a:t>The</a:t>
            </a:r>
            <a:r>
              <a:rPr lang="en-US" altLang="en-US" baseline="0" dirty="0">
                <a:cs typeface="Arial" panose="020B0604020202020204" pitchFamily="34" charset="0"/>
              </a:rPr>
              <a:t> words ‘virtually certain’ are deliberately chosen to set the bar very high and to avoid blurring the line between intention and recklessness.</a:t>
            </a:r>
          </a:p>
          <a:p>
            <a:pPr>
              <a:defRPr/>
            </a:pPr>
            <a:r>
              <a:rPr lang="en-US" altLang="en-US" baseline="0" dirty="0">
                <a:cs typeface="Arial" panose="020B0604020202020204" pitchFamily="34" charset="0"/>
              </a:rPr>
              <a:t>The subjective limb of this test means that s.8 Criminal Justice Act 1967 is satisfied, because the D is judged according to their own awareness, rather than applying a purely objective test. </a:t>
            </a:r>
          </a:p>
          <a:p>
            <a:pPr>
              <a:defRPr/>
            </a:pPr>
            <a:endParaRPr lang="en-US" altLang="en-US" baseline="0" dirty="0">
              <a:cs typeface="Arial" panose="020B0604020202020204" pitchFamily="34" charset="0"/>
            </a:endParaRPr>
          </a:p>
          <a:p>
            <a:pPr>
              <a:defRPr/>
            </a:pPr>
            <a:endParaRPr lang="en-US" altLang="en-US" dirty="0">
              <a:cs typeface="Arial" panose="020B0604020202020204" pitchFamily="34" charset="0"/>
            </a:endParaRPr>
          </a:p>
        </p:txBody>
      </p:sp>
      <p:sp>
        <p:nvSpPr>
          <p:cNvPr id="225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spcBef>
                <a:spcPct val="30000"/>
              </a:spcBef>
              <a:defRPr sz="1200">
                <a:solidFill>
                  <a:schemeClr val="tx1"/>
                </a:solidFill>
                <a:latin typeface="Times New Roman" panose="02020603050405020304" pitchFamily="18" charset="0"/>
                <a:cs typeface="Arial" panose="020B0604020202020204" pitchFamily="34" charset="0"/>
              </a:defRPr>
            </a:lvl1pPr>
            <a:lvl2pPr marL="720725" indent="-276225" defTabSz="936625">
              <a:spcBef>
                <a:spcPct val="30000"/>
              </a:spcBef>
              <a:defRPr sz="1200">
                <a:solidFill>
                  <a:schemeClr val="tx1"/>
                </a:solidFill>
                <a:latin typeface="Times New Roman" panose="02020603050405020304" pitchFamily="18" charset="0"/>
                <a:cs typeface="Arial" panose="020B0604020202020204" pitchFamily="34" charset="0"/>
              </a:defRPr>
            </a:lvl2pPr>
            <a:lvl3pPr marL="1109663" indent="-220663" defTabSz="936625">
              <a:spcBef>
                <a:spcPct val="30000"/>
              </a:spcBef>
              <a:defRPr sz="1200">
                <a:solidFill>
                  <a:schemeClr val="tx1"/>
                </a:solidFill>
                <a:latin typeface="Times New Roman" panose="02020603050405020304" pitchFamily="18" charset="0"/>
                <a:cs typeface="Arial" panose="020B0604020202020204" pitchFamily="34" charset="0"/>
              </a:defRPr>
            </a:lvl3pPr>
            <a:lvl4pPr marL="15525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4pPr>
            <a:lvl5pPr marL="19970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5pPr>
            <a:lvl6pPr marL="24542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6pPr>
            <a:lvl7pPr marL="29114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7pPr>
            <a:lvl8pPr marL="33686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8pPr>
            <a:lvl9pPr marL="38258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9pPr>
          </a:lstStyle>
          <a:p>
            <a:pPr>
              <a:spcBef>
                <a:spcPct val="0"/>
              </a:spcBef>
            </a:pPr>
            <a:fld id="{F940BF09-024B-41BF-956B-B86ED42D388F}" type="slidenum">
              <a:rPr lang="en-GB" altLang="en-US" smtClean="0">
                <a:latin typeface="Tahoma" panose="020B0604030504040204" pitchFamily="34" charset="0"/>
              </a:rPr>
              <a:pPr>
                <a:spcBef>
                  <a:spcPct val="0"/>
                </a:spcBef>
              </a:pPr>
              <a:t>9</a:t>
            </a:fld>
            <a:endParaRPr lang="en-GB" altLang="en-US">
              <a:latin typeface="Tahoma" panose="020B0604030504040204" pitchFamily="34" charset="0"/>
            </a:endParaRPr>
          </a:p>
        </p:txBody>
      </p:sp>
    </p:spTree>
    <p:extLst>
      <p:ext uri="{BB962C8B-B14F-4D97-AF65-F5344CB8AC3E}">
        <p14:creationId xmlns:p14="http://schemas.microsoft.com/office/powerpoint/2010/main" val="38185437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ltLang="en-US" b="1" dirty="0">
                <a:cs typeface="Arial" panose="020B0604020202020204" pitchFamily="34" charset="0"/>
              </a:rPr>
              <a:t>This is some of the historical case law that has resulted in the current case law as represented by </a:t>
            </a:r>
            <a:r>
              <a:rPr lang="en-US" altLang="en-US" b="1" dirty="0" err="1">
                <a:cs typeface="Arial" panose="020B0604020202020204" pitchFamily="34" charset="0"/>
              </a:rPr>
              <a:t>Woollin</a:t>
            </a:r>
            <a:r>
              <a:rPr lang="en-US" altLang="en-US" b="1" dirty="0">
                <a:cs typeface="Arial" panose="020B0604020202020204" pitchFamily="34" charset="0"/>
              </a:rPr>
              <a:t>. It can be seen that the courts have adopted different formulations of indirect intention over the years.</a:t>
            </a:r>
          </a:p>
          <a:p>
            <a:pPr>
              <a:defRPr/>
            </a:pPr>
            <a:endParaRPr lang="en-US" altLang="en-US" b="1" dirty="0">
              <a:cs typeface="Arial" panose="020B0604020202020204" pitchFamily="34" charset="0"/>
            </a:endParaRPr>
          </a:p>
          <a:p>
            <a:pPr marL="222016" indent="-222016">
              <a:buFontTx/>
              <a:buAutoNum type="arabicPeriod"/>
              <a:defRPr/>
            </a:pPr>
            <a:r>
              <a:rPr lang="en-US" altLang="en-US" dirty="0">
                <a:cs typeface="Arial" panose="020B0604020202020204" pitchFamily="34" charset="0"/>
              </a:rPr>
              <a:t>In </a:t>
            </a:r>
            <a:r>
              <a:rPr lang="en-US" altLang="en-US" dirty="0" err="1">
                <a:cs typeface="Arial" panose="020B0604020202020204" pitchFamily="34" charset="0"/>
              </a:rPr>
              <a:t>Hyam</a:t>
            </a:r>
            <a:r>
              <a:rPr lang="en-US" altLang="en-US" dirty="0">
                <a:cs typeface="Arial" panose="020B0604020202020204" pitchFamily="34" charset="0"/>
              </a:rPr>
              <a:t> v </a:t>
            </a:r>
            <a:r>
              <a:rPr lang="en-US" altLang="en-US" dirty="0" err="1">
                <a:cs typeface="Arial" panose="020B0604020202020204" pitchFamily="34" charset="0"/>
              </a:rPr>
              <a:t>Dpp</a:t>
            </a:r>
            <a:r>
              <a:rPr lang="en-US" altLang="en-US" dirty="0">
                <a:cs typeface="Arial" panose="020B0604020202020204" pitchFamily="34" charset="0"/>
              </a:rPr>
              <a:t> [1974] D tried to frighten the female rival of her lovers affections. She put some blazing paper through the letter box, and this caused the death of her rivals two children. It was not D’s purpose to kill or cause serious bodily harm but to frighten her rival. The House of Lords took the view that intention could be inferred if he foresaw that it was “highly probably” that death or serious bodily harm would result. It was stated that this was not a definition of intention. On the facts, the result was highly probably and D was aware of this. This wide view of indirect intention was overruled in </a:t>
            </a:r>
            <a:r>
              <a:rPr lang="en-US" altLang="en-US" dirty="0" err="1">
                <a:cs typeface="Arial" panose="020B0604020202020204" pitchFamily="34" charset="0"/>
              </a:rPr>
              <a:t>Moloney</a:t>
            </a:r>
            <a:r>
              <a:rPr lang="en-US" altLang="en-US" dirty="0">
                <a:cs typeface="Arial" panose="020B0604020202020204" pitchFamily="34" charset="0"/>
              </a:rPr>
              <a:t>.</a:t>
            </a:r>
          </a:p>
          <a:p>
            <a:pPr marL="222016" indent="-222016">
              <a:buFontTx/>
              <a:buAutoNum type="arabicPeriod"/>
              <a:defRPr/>
            </a:pPr>
            <a:endParaRPr lang="en-US" altLang="en-US" dirty="0">
              <a:cs typeface="Arial" panose="020B0604020202020204" pitchFamily="34" charset="0"/>
            </a:endParaRPr>
          </a:p>
          <a:p>
            <a:pPr marL="222016" indent="-222016">
              <a:buFontTx/>
              <a:buAutoNum type="arabicPeriod"/>
              <a:defRPr/>
            </a:pPr>
            <a:r>
              <a:rPr lang="en-US" altLang="en-US" dirty="0" err="1">
                <a:cs typeface="Arial" panose="020B0604020202020204" pitchFamily="34" charset="0"/>
              </a:rPr>
              <a:t>Moloney</a:t>
            </a:r>
            <a:r>
              <a:rPr lang="en-US" altLang="en-US" dirty="0">
                <a:cs typeface="Arial" panose="020B0604020202020204" pitchFamily="34" charset="0"/>
              </a:rPr>
              <a:t> [1985] D killed his stepfather in a game to establish who was the quickest on the draw (pulling the trigger of a gun). D was convicted of murder. In House of Lords, Lord Bridge stated that an elaboration on the meaning of intention was to be avoided – it should be left to the </a:t>
            </a:r>
            <a:r>
              <a:rPr lang="en-US" altLang="en-US" dirty="0" err="1">
                <a:cs typeface="Arial" panose="020B0604020202020204" pitchFamily="34" charset="0"/>
              </a:rPr>
              <a:t>jurys</a:t>
            </a:r>
            <a:r>
              <a:rPr lang="en-US" altLang="en-US" dirty="0">
                <a:cs typeface="Arial" panose="020B0604020202020204" pitchFamily="34" charset="0"/>
              </a:rPr>
              <a:t> good sense. Where it was required, the jury could be directed that intention could be inferred where death or serious bodily harm was a “natural consequence” of D’s act and D foresaw this. It was stressed that this did not equate to intention, as it was the jury’s discretion to then decide if there was intention. D’s appeal was allowed.</a:t>
            </a:r>
          </a:p>
          <a:p>
            <a:pPr marL="222016" indent="-222016">
              <a:buFontTx/>
              <a:buAutoNum type="arabicPeriod"/>
              <a:defRPr/>
            </a:pPr>
            <a:endParaRPr lang="en-US" altLang="en-US" dirty="0">
              <a:cs typeface="Arial" panose="020B0604020202020204" pitchFamily="34" charset="0"/>
            </a:endParaRPr>
          </a:p>
          <a:p>
            <a:pPr marL="222016" indent="-222016">
              <a:buFontTx/>
              <a:buAutoNum type="arabicPeriod"/>
              <a:defRPr/>
            </a:pPr>
            <a:r>
              <a:rPr lang="en-US" altLang="en-US" dirty="0">
                <a:cs typeface="Arial" panose="020B0604020202020204" pitchFamily="34" charset="0"/>
              </a:rPr>
              <a:t>In Hancock and </a:t>
            </a:r>
            <a:r>
              <a:rPr lang="en-US" altLang="en-US" dirty="0" err="1">
                <a:cs typeface="Arial" panose="020B0604020202020204" pitchFamily="34" charset="0"/>
              </a:rPr>
              <a:t>Shankland</a:t>
            </a:r>
            <a:r>
              <a:rPr lang="en-US" altLang="en-US" dirty="0">
                <a:cs typeface="Arial" panose="020B0604020202020204" pitchFamily="34" charset="0"/>
              </a:rPr>
              <a:t> [1986] striking miners threw a concrete block from a bridge onto a road, where it killed a taxi driver. Lord </a:t>
            </a:r>
            <a:r>
              <a:rPr lang="en-US" altLang="en-US" dirty="0" err="1">
                <a:cs typeface="Arial" panose="020B0604020202020204" pitchFamily="34" charset="0"/>
              </a:rPr>
              <a:t>Scarman</a:t>
            </a:r>
            <a:r>
              <a:rPr lang="en-US" altLang="en-US" dirty="0">
                <a:cs typeface="Arial" panose="020B0604020202020204" pitchFamily="34" charset="0"/>
              </a:rPr>
              <a:t> held hat the natural consequence test from </a:t>
            </a:r>
            <a:r>
              <a:rPr lang="en-US" altLang="en-US" dirty="0" err="1">
                <a:cs typeface="Arial" panose="020B0604020202020204" pitchFamily="34" charset="0"/>
              </a:rPr>
              <a:t>Moloney</a:t>
            </a:r>
            <a:r>
              <a:rPr lang="en-US" altLang="en-US" dirty="0">
                <a:cs typeface="Arial" panose="020B0604020202020204" pitchFamily="34" charset="0"/>
              </a:rPr>
              <a:t> was confusing, because the jury may interpret it to simply mean causally related. Lord </a:t>
            </a:r>
            <a:r>
              <a:rPr lang="en-US" altLang="en-US" dirty="0" err="1">
                <a:cs typeface="Arial" panose="020B0604020202020204" pitchFamily="34" charset="0"/>
              </a:rPr>
              <a:t>Scarman</a:t>
            </a:r>
            <a:r>
              <a:rPr lang="en-US" altLang="en-US" dirty="0">
                <a:cs typeface="Arial" panose="020B0604020202020204" pitchFamily="34" charset="0"/>
              </a:rPr>
              <a:t> endorsed Lord Bridges ratio of the need for death or GBH. The jury did not have to find intention. D’s conviction was quashed.</a:t>
            </a:r>
          </a:p>
          <a:p>
            <a:pPr marL="222016" indent="-222016">
              <a:buFontTx/>
              <a:buAutoNum type="arabicPeriod"/>
              <a:defRPr/>
            </a:pPr>
            <a:endParaRPr lang="en-US" altLang="en-US" dirty="0">
              <a:cs typeface="Arial" panose="020B0604020202020204" pitchFamily="34" charset="0"/>
            </a:endParaRPr>
          </a:p>
          <a:p>
            <a:pPr marL="222016" indent="-222016">
              <a:buFontTx/>
              <a:buAutoNum type="arabicPeriod"/>
              <a:defRPr/>
            </a:pPr>
            <a:r>
              <a:rPr lang="en-US" altLang="en-US" dirty="0">
                <a:cs typeface="Arial" panose="020B0604020202020204" pitchFamily="34" charset="0"/>
              </a:rPr>
              <a:t>In </a:t>
            </a:r>
            <a:r>
              <a:rPr lang="en-US" altLang="en-US" dirty="0" err="1">
                <a:cs typeface="Arial" panose="020B0604020202020204" pitchFamily="34" charset="0"/>
              </a:rPr>
              <a:t>Nedrick</a:t>
            </a:r>
            <a:r>
              <a:rPr lang="en-US" altLang="en-US" dirty="0">
                <a:cs typeface="Arial" panose="020B0604020202020204" pitchFamily="34" charset="0"/>
              </a:rPr>
              <a:t> [1986] the appellant, who had a grudge against a woman poured paraffin through her letter box to frighten her. This caused a fire and the child died. Lord Lane said that the test was whether D foresaw that death or serious bodily harm would (barring all unforeseen circumstances) be “virtually certain”. It was said that if this was so, this was evidence allowing the jury to infer intention. D’s murder conviction was substituted with a conviction for manslaughter, given that the result was not virtually certain.</a:t>
            </a:r>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spcBef>
                <a:spcPct val="30000"/>
              </a:spcBef>
              <a:defRPr sz="1200">
                <a:solidFill>
                  <a:schemeClr val="tx1"/>
                </a:solidFill>
                <a:latin typeface="Times New Roman" panose="02020603050405020304" pitchFamily="18" charset="0"/>
                <a:cs typeface="Arial" panose="020B0604020202020204" pitchFamily="34" charset="0"/>
              </a:defRPr>
            </a:lvl1pPr>
            <a:lvl2pPr marL="720725" indent="-276225" defTabSz="936625">
              <a:spcBef>
                <a:spcPct val="30000"/>
              </a:spcBef>
              <a:defRPr sz="1200">
                <a:solidFill>
                  <a:schemeClr val="tx1"/>
                </a:solidFill>
                <a:latin typeface="Times New Roman" panose="02020603050405020304" pitchFamily="18" charset="0"/>
                <a:cs typeface="Arial" panose="020B0604020202020204" pitchFamily="34" charset="0"/>
              </a:defRPr>
            </a:lvl2pPr>
            <a:lvl3pPr marL="1109663" indent="-220663" defTabSz="936625">
              <a:spcBef>
                <a:spcPct val="30000"/>
              </a:spcBef>
              <a:defRPr sz="1200">
                <a:solidFill>
                  <a:schemeClr val="tx1"/>
                </a:solidFill>
                <a:latin typeface="Times New Roman" panose="02020603050405020304" pitchFamily="18" charset="0"/>
                <a:cs typeface="Arial" panose="020B0604020202020204" pitchFamily="34" charset="0"/>
              </a:defRPr>
            </a:lvl3pPr>
            <a:lvl4pPr marL="15525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4pPr>
            <a:lvl5pPr marL="19970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5pPr>
            <a:lvl6pPr marL="24542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6pPr>
            <a:lvl7pPr marL="29114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7pPr>
            <a:lvl8pPr marL="33686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8pPr>
            <a:lvl9pPr marL="38258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9pPr>
          </a:lstStyle>
          <a:p>
            <a:pPr>
              <a:spcBef>
                <a:spcPct val="0"/>
              </a:spcBef>
            </a:pPr>
            <a:fld id="{47E674E7-935A-448A-87FD-928002EA49E3}" type="slidenum">
              <a:rPr lang="en-GB" altLang="en-US" smtClean="0">
                <a:latin typeface="Tahoma" panose="020B0604030504040204" pitchFamily="34" charset="0"/>
              </a:rPr>
              <a:pPr>
                <a:spcBef>
                  <a:spcPct val="0"/>
                </a:spcBef>
              </a:pPr>
              <a:t>10</a:t>
            </a:fld>
            <a:endParaRPr lang="en-GB" altLang="en-US">
              <a:latin typeface="Tahoma" panose="020B0604030504040204" pitchFamily="34" charset="0"/>
            </a:endParaRPr>
          </a:p>
        </p:txBody>
      </p:sp>
    </p:spTree>
    <p:extLst>
      <p:ext uri="{BB962C8B-B14F-4D97-AF65-F5344CB8AC3E}">
        <p14:creationId xmlns:p14="http://schemas.microsoft.com/office/powerpoint/2010/main" val="22815511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ln/>
        </p:spPr>
      </p:sp>
      <p:sp>
        <p:nvSpPr>
          <p:cNvPr id="26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cs typeface="Arial" panose="020B0604020202020204" pitchFamily="34" charset="0"/>
              </a:rPr>
              <a:t>………………….</a:t>
            </a:r>
          </a:p>
          <a:p>
            <a:endParaRPr lang="en-GB" altLang="en-US">
              <a:cs typeface="Arial" panose="020B0604020202020204" pitchFamily="34" charset="0"/>
            </a:endParaRPr>
          </a:p>
          <a:p>
            <a:r>
              <a:rPr lang="en-GB" altLang="en-US">
                <a:cs typeface="Arial" panose="020B0604020202020204" pitchFamily="34" charset="0"/>
              </a:rPr>
              <a:t>i.e. if you have proved direct intention then you do not need to consider indirect intention as well.</a:t>
            </a:r>
          </a:p>
          <a:p>
            <a:endParaRPr lang="en-GB" altLang="en-US">
              <a:cs typeface="Arial" panose="020B0604020202020204" pitchFamily="34" charset="0"/>
            </a:endParaRPr>
          </a:p>
          <a:p>
            <a:r>
              <a:rPr lang="en-GB" altLang="en-US">
                <a:cs typeface="Arial" panose="020B0604020202020204" pitchFamily="34" charset="0"/>
              </a:rPr>
              <a:t>When considering problem questions apply the Woollin test, there is no need to discuss the case history. A discussion of the case history is required in essay questions on intention.</a:t>
            </a:r>
          </a:p>
        </p:txBody>
      </p:sp>
      <p:sp>
        <p:nvSpPr>
          <p:cNvPr id="266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defRPr>
                <a:solidFill>
                  <a:schemeClr val="tx1"/>
                </a:solidFill>
                <a:latin typeface="Arial" panose="020B0604020202020204" pitchFamily="34" charset="0"/>
                <a:cs typeface="Arial" panose="020B0604020202020204" pitchFamily="34" charset="0"/>
              </a:defRPr>
            </a:lvl1pPr>
            <a:lvl2pPr marL="720725" indent="-276225" defTabSz="936625">
              <a:defRPr>
                <a:solidFill>
                  <a:schemeClr val="tx1"/>
                </a:solidFill>
                <a:latin typeface="Arial" panose="020B0604020202020204" pitchFamily="34" charset="0"/>
                <a:cs typeface="Arial" panose="020B0604020202020204" pitchFamily="34" charset="0"/>
              </a:defRPr>
            </a:lvl2pPr>
            <a:lvl3pPr marL="1109663" indent="-220663" defTabSz="936625">
              <a:defRPr>
                <a:solidFill>
                  <a:schemeClr val="tx1"/>
                </a:solidFill>
                <a:latin typeface="Arial" panose="020B0604020202020204" pitchFamily="34" charset="0"/>
                <a:cs typeface="Arial" panose="020B0604020202020204" pitchFamily="34" charset="0"/>
              </a:defRPr>
            </a:lvl3pPr>
            <a:lvl4pPr marL="1552575" indent="-220663" defTabSz="936625">
              <a:defRPr>
                <a:solidFill>
                  <a:schemeClr val="tx1"/>
                </a:solidFill>
                <a:latin typeface="Arial" panose="020B0604020202020204" pitchFamily="34" charset="0"/>
                <a:cs typeface="Arial" panose="020B0604020202020204" pitchFamily="34" charset="0"/>
              </a:defRPr>
            </a:lvl4pPr>
            <a:lvl5pPr marL="1997075" indent="-220663" defTabSz="936625">
              <a:defRPr>
                <a:solidFill>
                  <a:schemeClr val="tx1"/>
                </a:solidFill>
                <a:latin typeface="Arial" panose="020B0604020202020204" pitchFamily="34" charset="0"/>
                <a:cs typeface="Arial" panose="020B0604020202020204" pitchFamily="34" charset="0"/>
              </a:defRPr>
            </a:lvl5pPr>
            <a:lvl6pPr marL="2454275" indent="-220663"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11475" indent="-220663"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368675" indent="-220663"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25875" indent="-220663"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8ADD942-8114-49EA-B780-608897D1DDBA}" type="slidenum">
              <a:rPr lang="en-GB" altLang="en-US" smtClean="0">
                <a:latin typeface="Tahoma" panose="020B0604030504040204" pitchFamily="34" charset="0"/>
              </a:rPr>
              <a:pPr/>
              <a:t>11</a:t>
            </a:fld>
            <a:endParaRPr lang="en-GB" altLang="en-US">
              <a:latin typeface="Tahoma" panose="020B0604030504040204" pitchFamily="34" charset="0"/>
            </a:endParaRPr>
          </a:p>
        </p:txBody>
      </p:sp>
    </p:spTree>
    <p:extLst>
      <p:ext uri="{BB962C8B-B14F-4D97-AF65-F5344CB8AC3E}">
        <p14:creationId xmlns:p14="http://schemas.microsoft.com/office/powerpoint/2010/main" val="39012476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dirty="0">
              <a:cs typeface="Arial" panose="020B0604020202020204" pitchFamily="34" charset="0"/>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spcBef>
                <a:spcPct val="30000"/>
              </a:spcBef>
              <a:defRPr sz="1200">
                <a:solidFill>
                  <a:schemeClr val="tx1"/>
                </a:solidFill>
                <a:latin typeface="Times New Roman" panose="02020603050405020304" pitchFamily="18" charset="0"/>
                <a:cs typeface="Arial" panose="020B0604020202020204" pitchFamily="34" charset="0"/>
              </a:defRPr>
            </a:lvl1pPr>
            <a:lvl2pPr marL="720725" indent="-276225" defTabSz="936625">
              <a:spcBef>
                <a:spcPct val="30000"/>
              </a:spcBef>
              <a:defRPr sz="1200">
                <a:solidFill>
                  <a:schemeClr val="tx1"/>
                </a:solidFill>
                <a:latin typeface="Times New Roman" panose="02020603050405020304" pitchFamily="18" charset="0"/>
                <a:cs typeface="Arial" panose="020B0604020202020204" pitchFamily="34" charset="0"/>
              </a:defRPr>
            </a:lvl2pPr>
            <a:lvl3pPr marL="1109663" indent="-220663" defTabSz="936625">
              <a:spcBef>
                <a:spcPct val="30000"/>
              </a:spcBef>
              <a:defRPr sz="1200">
                <a:solidFill>
                  <a:schemeClr val="tx1"/>
                </a:solidFill>
                <a:latin typeface="Times New Roman" panose="02020603050405020304" pitchFamily="18" charset="0"/>
                <a:cs typeface="Arial" panose="020B0604020202020204" pitchFamily="34" charset="0"/>
              </a:defRPr>
            </a:lvl3pPr>
            <a:lvl4pPr marL="15525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4pPr>
            <a:lvl5pPr marL="19970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5pPr>
            <a:lvl6pPr marL="24542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6pPr>
            <a:lvl7pPr marL="29114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7pPr>
            <a:lvl8pPr marL="33686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8pPr>
            <a:lvl9pPr marL="38258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9pPr>
          </a:lstStyle>
          <a:p>
            <a:pPr>
              <a:spcBef>
                <a:spcPct val="0"/>
              </a:spcBef>
            </a:pPr>
            <a:fld id="{C97E8DCF-9C1C-4BFB-9863-6455D82F6EF7}" type="slidenum">
              <a:rPr lang="en-GB" altLang="en-US" smtClean="0">
                <a:latin typeface="Tahoma" panose="020B0604030504040204" pitchFamily="34" charset="0"/>
              </a:rPr>
              <a:pPr>
                <a:spcBef>
                  <a:spcPct val="0"/>
                </a:spcBef>
              </a:pPr>
              <a:t>12</a:t>
            </a:fld>
            <a:endParaRPr lang="en-GB" altLang="en-US">
              <a:latin typeface="Tahoma" panose="020B0604030504040204" pitchFamily="34" charset="0"/>
            </a:endParaRPr>
          </a:p>
        </p:txBody>
      </p:sp>
    </p:spTree>
    <p:extLst>
      <p:ext uri="{BB962C8B-B14F-4D97-AF65-F5344CB8AC3E}">
        <p14:creationId xmlns:p14="http://schemas.microsoft.com/office/powerpoint/2010/main" val="12621728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altLang="en-US" b="1" dirty="0">
              <a:cs typeface="Arial" panose="020B0604020202020204" pitchFamily="34" charset="0"/>
            </a:endParaRP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spcBef>
                <a:spcPct val="30000"/>
              </a:spcBef>
              <a:defRPr sz="1200">
                <a:solidFill>
                  <a:schemeClr val="tx1"/>
                </a:solidFill>
                <a:latin typeface="Times New Roman" panose="02020603050405020304" pitchFamily="18" charset="0"/>
                <a:cs typeface="Arial" panose="020B0604020202020204" pitchFamily="34" charset="0"/>
              </a:defRPr>
            </a:lvl1pPr>
            <a:lvl2pPr marL="720725" indent="-276225" defTabSz="936625">
              <a:spcBef>
                <a:spcPct val="30000"/>
              </a:spcBef>
              <a:defRPr sz="1200">
                <a:solidFill>
                  <a:schemeClr val="tx1"/>
                </a:solidFill>
                <a:latin typeface="Times New Roman" panose="02020603050405020304" pitchFamily="18" charset="0"/>
                <a:cs typeface="Arial" panose="020B0604020202020204" pitchFamily="34" charset="0"/>
              </a:defRPr>
            </a:lvl2pPr>
            <a:lvl3pPr marL="1109663" indent="-220663" defTabSz="936625">
              <a:spcBef>
                <a:spcPct val="30000"/>
              </a:spcBef>
              <a:defRPr sz="1200">
                <a:solidFill>
                  <a:schemeClr val="tx1"/>
                </a:solidFill>
                <a:latin typeface="Times New Roman" panose="02020603050405020304" pitchFamily="18" charset="0"/>
                <a:cs typeface="Arial" panose="020B0604020202020204" pitchFamily="34" charset="0"/>
              </a:defRPr>
            </a:lvl3pPr>
            <a:lvl4pPr marL="15525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4pPr>
            <a:lvl5pPr marL="19970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5pPr>
            <a:lvl6pPr marL="24542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6pPr>
            <a:lvl7pPr marL="29114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7pPr>
            <a:lvl8pPr marL="33686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8pPr>
            <a:lvl9pPr marL="38258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9pPr>
          </a:lstStyle>
          <a:p>
            <a:pPr>
              <a:spcBef>
                <a:spcPct val="0"/>
              </a:spcBef>
            </a:pPr>
            <a:fld id="{0F5F35BB-81C0-4BEE-8D37-BB1E0E51E7BF}" type="slidenum">
              <a:rPr lang="en-GB" altLang="en-US" smtClean="0">
                <a:latin typeface="Tahoma" panose="020B0604030504040204" pitchFamily="34" charset="0"/>
              </a:rPr>
              <a:pPr>
                <a:spcBef>
                  <a:spcPct val="0"/>
                </a:spcBef>
              </a:pPr>
              <a:t>13</a:t>
            </a:fld>
            <a:endParaRPr lang="en-GB" altLang="en-US">
              <a:latin typeface="Tahoma" panose="020B0604030504040204" pitchFamily="34" charset="0"/>
            </a:endParaRPr>
          </a:p>
        </p:txBody>
      </p:sp>
    </p:spTree>
    <p:extLst>
      <p:ext uri="{BB962C8B-B14F-4D97-AF65-F5344CB8AC3E}">
        <p14:creationId xmlns:p14="http://schemas.microsoft.com/office/powerpoint/2010/main" val="20837547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r>
              <a:rPr lang="en-US" altLang="en-US" dirty="0">
                <a:cs typeface="Arial" panose="020B0604020202020204" pitchFamily="34" charset="0"/>
              </a:rPr>
              <a:t>Despite the criticisms of Caldwell recklessness, it survived until the House of Lords decision in </a:t>
            </a:r>
            <a:r>
              <a:rPr lang="en-US" altLang="en-US" b="1" dirty="0">
                <a:cs typeface="Arial" panose="020B0604020202020204" pitchFamily="34" charset="0"/>
              </a:rPr>
              <a:t>G and Another [2003].</a:t>
            </a:r>
          </a:p>
          <a:p>
            <a:pPr marL="166512" indent="-166512" eaLnBrk="1" hangingPunct="1">
              <a:buFontTx/>
              <a:buChar char="-"/>
              <a:defRPr/>
            </a:pPr>
            <a:r>
              <a:rPr lang="en-US" altLang="en-US" b="1" dirty="0">
                <a:cs typeface="Arial" panose="020B0604020202020204" pitchFamily="34" charset="0"/>
              </a:rPr>
              <a:t>Here D’s aged 11 and 12, were out camping.</a:t>
            </a:r>
          </a:p>
          <a:p>
            <a:pPr marL="166512" indent="-166512" eaLnBrk="1" hangingPunct="1">
              <a:buFontTx/>
              <a:buChar char="-"/>
              <a:defRPr/>
            </a:pPr>
            <a:r>
              <a:rPr lang="en-US" altLang="en-US" b="1" dirty="0">
                <a:cs typeface="Arial" panose="020B0604020202020204" pitchFamily="34" charset="0"/>
              </a:rPr>
              <a:t>They entered the back of a shop where they bundled together newspapers, set some alight and threw the lighted papers under a wheelie bin leaving them to burn</a:t>
            </a:r>
          </a:p>
          <a:p>
            <a:pPr marL="166512" indent="-166512" eaLnBrk="1" hangingPunct="1">
              <a:buFontTx/>
              <a:buChar char="-"/>
              <a:defRPr/>
            </a:pPr>
            <a:r>
              <a:rPr lang="en-US" altLang="en-US" b="1" dirty="0">
                <a:cs typeface="Arial" panose="020B0604020202020204" pitchFamily="34" charset="0"/>
              </a:rPr>
              <a:t>The fire spread and over £1m of damage was caused to adjacent premises</a:t>
            </a:r>
          </a:p>
          <a:p>
            <a:pPr marL="166512" indent="-166512" eaLnBrk="1" hangingPunct="1">
              <a:buFontTx/>
              <a:buChar char="-"/>
              <a:defRPr/>
            </a:pPr>
            <a:r>
              <a:rPr lang="en-US" altLang="en-US" b="1" dirty="0">
                <a:cs typeface="Arial" panose="020B0604020202020204" pitchFamily="34" charset="0"/>
              </a:rPr>
              <a:t>They were charged with criminal damage by arson (an offence of objectiveness recklessness at that time)</a:t>
            </a:r>
          </a:p>
          <a:p>
            <a:pPr marL="166512" indent="-166512" eaLnBrk="1" hangingPunct="1">
              <a:buFontTx/>
              <a:buChar char="-"/>
              <a:defRPr/>
            </a:pPr>
            <a:r>
              <a:rPr lang="en-US" altLang="en-US" b="1" dirty="0">
                <a:cs typeface="Arial" panose="020B0604020202020204" pitchFamily="34" charset="0"/>
              </a:rPr>
              <a:t>They did not intend the damage and were not subjectively reckless as they were not aware that the damage could be caused.</a:t>
            </a:r>
          </a:p>
          <a:p>
            <a:pPr marL="166512" indent="-166512" eaLnBrk="1" hangingPunct="1">
              <a:buFontTx/>
              <a:buChar char="-"/>
              <a:defRPr/>
            </a:pPr>
            <a:r>
              <a:rPr lang="en-US" altLang="en-US" b="1" dirty="0">
                <a:cs typeface="Arial" panose="020B0604020202020204" pitchFamily="34" charset="0"/>
              </a:rPr>
              <a:t>However, a reasonable adult would have appreciated the risk of damage which they failed to consider. </a:t>
            </a:r>
          </a:p>
          <a:p>
            <a:pPr marL="166512" indent="-166512" eaLnBrk="1" hangingPunct="1">
              <a:buFontTx/>
              <a:buChar char="-"/>
              <a:defRPr/>
            </a:pPr>
            <a:r>
              <a:rPr lang="en-US" altLang="en-US" b="1" dirty="0">
                <a:cs typeface="Arial" panose="020B0604020202020204" pitchFamily="34" charset="0"/>
              </a:rPr>
              <a:t>The jury was told to make no allowance for their youth and lack of maturity</a:t>
            </a:r>
          </a:p>
          <a:p>
            <a:pPr marL="166512" indent="-166512" eaLnBrk="1" hangingPunct="1">
              <a:buFontTx/>
              <a:buChar char="-"/>
              <a:defRPr/>
            </a:pPr>
            <a:r>
              <a:rPr lang="en-US" altLang="en-US" b="1" dirty="0">
                <a:cs typeface="Arial" panose="020B0604020202020204" pitchFamily="34" charset="0"/>
              </a:rPr>
              <a:t>On appeal the House of Lords decided that the decision in CALDWELL was wrong- it should have required the prosecution to establish that D was aware of the risk of causing the result.</a:t>
            </a:r>
          </a:p>
          <a:p>
            <a:pPr marL="166512" indent="-166512" eaLnBrk="1" hangingPunct="1">
              <a:buFontTx/>
              <a:buChar char="-"/>
              <a:defRPr/>
            </a:pPr>
            <a:r>
              <a:rPr lang="en-US" altLang="en-US" b="1" dirty="0">
                <a:cs typeface="Arial" panose="020B0604020202020204" pitchFamily="34" charset="0"/>
              </a:rPr>
              <a:t>On the facts the D’s lacked the necessary awareness and their convictions were quashed</a:t>
            </a:r>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spcBef>
                <a:spcPct val="30000"/>
              </a:spcBef>
              <a:defRPr sz="1200">
                <a:solidFill>
                  <a:schemeClr val="tx1"/>
                </a:solidFill>
                <a:latin typeface="Times New Roman" panose="02020603050405020304" pitchFamily="18" charset="0"/>
                <a:cs typeface="Arial" panose="020B0604020202020204" pitchFamily="34" charset="0"/>
              </a:defRPr>
            </a:lvl1pPr>
            <a:lvl2pPr marL="720725" indent="-276225" defTabSz="936625">
              <a:spcBef>
                <a:spcPct val="30000"/>
              </a:spcBef>
              <a:defRPr sz="1200">
                <a:solidFill>
                  <a:schemeClr val="tx1"/>
                </a:solidFill>
                <a:latin typeface="Times New Roman" panose="02020603050405020304" pitchFamily="18" charset="0"/>
                <a:cs typeface="Arial" panose="020B0604020202020204" pitchFamily="34" charset="0"/>
              </a:defRPr>
            </a:lvl2pPr>
            <a:lvl3pPr marL="1109663" indent="-220663" defTabSz="936625">
              <a:spcBef>
                <a:spcPct val="30000"/>
              </a:spcBef>
              <a:defRPr sz="1200">
                <a:solidFill>
                  <a:schemeClr val="tx1"/>
                </a:solidFill>
                <a:latin typeface="Times New Roman" panose="02020603050405020304" pitchFamily="18" charset="0"/>
                <a:cs typeface="Arial" panose="020B0604020202020204" pitchFamily="34" charset="0"/>
              </a:defRPr>
            </a:lvl3pPr>
            <a:lvl4pPr marL="15525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4pPr>
            <a:lvl5pPr marL="19970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5pPr>
            <a:lvl6pPr marL="24542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6pPr>
            <a:lvl7pPr marL="29114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7pPr>
            <a:lvl8pPr marL="33686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8pPr>
            <a:lvl9pPr marL="38258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9pPr>
          </a:lstStyle>
          <a:p>
            <a:pPr>
              <a:spcBef>
                <a:spcPct val="0"/>
              </a:spcBef>
            </a:pPr>
            <a:fld id="{0E9D1734-2FC1-4B7D-A090-5C0F3A84625B}" type="slidenum">
              <a:rPr lang="en-GB" altLang="en-US" smtClean="0">
                <a:latin typeface="Tahoma" panose="020B0604030504040204" pitchFamily="34" charset="0"/>
              </a:rPr>
              <a:pPr>
                <a:spcBef>
                  <a:spcPct val="0"/>
                </a:spcBef>
              </a:pPr>
              <a:t>14</a:t>
            </a:fld>
            <a:endParaRPr lang="en-GB" altLang="en-US">
              <a:latin typeface="Tahoma" panose="020B0604030504040204" pitchFamily="34" charset="0"/>
            </a:endParaRPr>
          </a:p>
        </p:txBody>
      </p:sp>
    </p:spTree>
    <p:extLst>
      <p:ext uri="{BB962C8B-B14F-4D97-AF65-F5344CB8AC3E}">
        <p14:creationId xmlns:p14="http://schemas.microsoft.com/office/powerpoint/2010/main" val="13542656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b="1" u="sng" dirty="0">
              <a:cs typeface="Arial" panose="020B0604020202020204" pitchFamily="34" charset="0"/>
            </a:endParaRPr>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spcBef>
                <a:spcPct val="30000"/>
              </a:spcBef>
              <a:defRPr sz="1200">
                <a:solidFill>
                  <a:schemeClr val="tx1"/>
                </a:solidFill>
                <a:latin typeface="Times New Roman" panose="02020603050405020304" pitchFamily="18" charset="0"/>
                <a:cs typeface="Arial" panose="020B0604020202020204" pitchFamily="34" charset="0"/>
              </a:defRPr>
            </a:lvl1pPr>
            <a:lvl2pPr marL="720725" indent="-276225" defTabSz="936625">
              <a:spcBef>
                <a:spcPct val="30000"/>
              </a:spcBef>
              <a:defRPr sz="1200">
                <a:solidFill>
                  <a:schemeClr val="tx1"/>
                </a:solidFill>
                <a:latin typeface="Times New Roman" panose="02020603050405020304" pitchFamily="18" charset="0"/>
                <a:cs typeface="Arial" panose="020B0604020202020204" pitchFamily="34" charset="0"/>
              </a:defRPr>
            </a:lvl2pPr>
            <a:lvl3pPr marL="1109663" indent="-220663" defTabSz="936625">
              <a:spcBef>
                <a:spcPct val="30000"/>
              </a:spcBef>
              <a:defRPr sz="1200">
                <a:solidFill>
                  <a:schemeClr val="tx1"/>
                </a:solidFill>
                <a:latin typeface="Times New Roman" panose="02020603050405020304" pitchFamily="18" charset="0"/>
                <a:cs typeface="Arial" panose="020B0604020202020204" pitchFamily="34" charset="0"/>
              </a:defRPr>
            </a:lvl3pPr>
            <a:lvl4pPr marL="15525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4pPr>
            <a:lvl5pPr marL="19970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5pPr>
            <a:lvl6pPr marL="24542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6pPr>
            <a:lvl7pPr marL="29114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7pPr>
            <a:lvl8pPr marL="33686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8pPr>
            <a:lvl9pPr marL="38258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9pPr>
          </a:lstStyle>
          <a:p>
            <a:pPr>
              <a:spcBef>
                <a:spcPct val="0"/>
              </a:spcBef>
            </a:pPr>
            <a:fld id="{B8E3A7DF-CFFC-4B29-BCB5-36FACC5B515B}" type="slidenum">
              <a:rPr lang="en-GB" altLang="en-US" smtClean="0">
                <a:latin typeface="Tahoma" panose="020B0604030504040204" pitchFamily="34" charset="0"/>
              </a:rPr>
              <a:pPr>
                <a:spcBef>
                  <a:spcPct val="0"/>
                </a:spcBef>
              </a:pPr>
              <a:t>15</a:t>
            </a:fld>
            <a:endParaRPr lang="en-GB" altLang="en-US">
              <a:latin typeface="Tahoma" panose="020B0604030504040204" pitchFamily="34" charset="0"/>
            </a:endParaRPr>
          </a:p>
        </p:txBody>
      </p:sp>
    </p:spTree>
    <p:extLst>
      <p:ext uri="{BB962C8B-B14F-4D97-AF65-F5344CB8AC3E}">
        <p14:creationId xmlns:p14="http://schemas.microsoft.com/office/powerpoint/2010/main" val="33014397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cs typeface="Arial" panose="020B0604020202020204" pitchFamily="34" charset="0"/>
            </a:endParaRPr>
          </a:p>
          <a:p>
            <a:r>
              <a:rPr lang="en-US" altLang="en-US" dirty="0">
                <a:cs typeface="Arial" panose="020B0604020202020204" pitchFamily="34" charset="0"/>
              </a:rPr>
              <a:t>Mitchell [1983] D hit a 72 year old man who was trying to stop D pushing to the front of a post office queue. E fell back into V, a frail 89 year old lady who broke her leg and later died from a pulmonary embolism caused by a blood clot resulting from the break. D was convicted of unlawful and dangerous act manslaughter. D was the legal cause despite the fact that his act was directed at E, and the MR was established because D’s intention to E could be transferred to V. </a:t>
            </a:r>
          </a:p>
          <a:p>
            <a:r>
              <a:rPr lang="en-US" altLang="en-US" dirty="0">
                <a:cs typeface="Arial" panose="020B0604020202020204" pitchFamily="34" charset="0"/>
              </a:rPr>
              <a:t>In these cases D did actually hit his intended subject as well as V, but his intention could have been transferred even if he had completely missed his intended subject.</a:t>
            </a:r>
          </a:p>
          <a:p>
            <a:endParaRPr lang="en-US" altLang="en-US" dirty="0">
              <a:cs typeface="Arial" panose="020B0604020202020204" pitchFamily="34" charset="0"/>
            </a:endParaRPr>
          </a:p>
          <a:p>
            <a:r>
              <a:rPr lang="en-US" altLang="en-US" dirty="0" err="1">
                <a:cs typeface="Arial" panose="020B0604020202020204" pitchFamily="34" charset="0"/>
              </a:rPr>
              <a:t>Pembliton</a:t>
            </a:r>
            <a:r>
              <a:rPr lang="en-US" altLang="en-US" dirty="0">
                <a:cs typeface="Arial" panose="020B0604020202020204" pitchFamily="34" charset="0"/>
              </a:rPr>
              <a:t> [1874], during a fight in a pub, D picked up a stone intending to throw it as those fighting, but missed and the stone broke a window. Transferred malice could not be relied upon here because D’s intended crime, an offence against the person did not result.</a:t>
            </a:r>
          </a:p>
          <a:p>
            <a:r>
              <a:rPr lang="en-US" altLang="en-US" dirty="0">
                <a:cs typeface="Arial" panose="020B0604020202020204" pitchFamily="34" charset="0"/>
              </a:rPr>
              <a:t>The prosecution had to separately establish the MR of criminal damage, which was not possible given that D had not been aware of the risk of breaking the window.</a:t>
            </a:r>
          </a:p>
          <a:p>
            <a:endParaRPr lang="en-US" altLang="en-US" dirty="0">
              <a:cs typeface="Arial" panose="020B0604020202020204" pitchFamily="34" charset="0"/>
            </a:endParaRPr>
          </a:p>
          <a:p>
            <a:r>
              <a:rPr lang="en-US" altLang="en-US" dirty="0">
                <a:cs typeface="Arial" panose="020B0604020202020204" pitchFamily="34" charset="0"/>
              </a:rPr>
              <a:t>Transferred malice also operates in cases where D intends to commit an offence in relation to a specific object or subject, but due to a mistake of identity, commits the offence in relation to a different subject or object – for example, where D believes that the person he shoots is </a:t>
            </a:r>
            <a:r>
              <a:rPr lang="en-US" altLang="en-US" dirty="0" err="1">
                <a:cs typeface="Arial" panose="020B0604020202020204" pitchFamily="34" charset="0"/>
              </a:rPr>
              <a:t>Mr</a:t>
            </a:r>
            <a:r>
              <a:rPr lang="en-US" altLang="en-US" dirty="0">
                <a:cs typeface="Arial" panose="020B0604020202020204" pitchFamily="34" charset="0"/>
              </a:rPr>
              <a:t> Brown when in fact he shoots </a:t>
            </a:r>
            <a:r>
              <a:rPr lang="en-US" altLang="en-US" dirty="0" err="1">
                <a:cs typeface="Arial" panose="020B0604020202020204" pitchFamily="34" charset="0"/>
              </a:rPr>
              <a:t>Mr</a:t>
            </a:r>
            <a:r>
              <a:rPr lang="en-US" altLang="en-US" dirty="0">
                <a:cs typeface="Arial" panose="020B0604020202020204" pitchFamily="34" charset="0"/>
              </a:rPr>
              <a:t> White.</a:t>
            </a:r>
          </a:p>
          <a:p>
            <a:endParaRPr lang="en-US" altLang="en-US" dirty="0">
              <a:cs typeface="Arial" panose="020B0604020202020204" pitchFamily="34" charset="0"/>
            </a:endParaRPr>
          </a:p>
          <a:p>
            <a:r>
              <a:rPr lang="en-US" altLang="en-US" dirty="0">
                <a:cs typeface="Arial" panose="020B0604020202020204" pitchFamily="34" charset="0"/>
              </a:rPr>
              <a:t>In A-G’s Reference (No. 3 of 1994)[1997] D intentionally stabbed a pregnant woman. Because of the stabbing the child was born prematurely and died. D was convicted or murder and appealed. The House of Lords held that D did not have the MR for murder (intention to kill or cause serious bodily harm) because the principle of transferred malice could not be relied upon where there was a double transfer of intention, that is, from the mother to the </a:t>
            </a:r>
            <a:r>
              <a:rPr lang="en-US" altLang="en-US" dirty="0" err="1">
                <a:cs typeface="Arial" panose="020B0604020202020204" pitchFamily="34" charset="0"/>
              </a:rPr>
              <a:t>foetus</a:t>
            </a:r>
            <a:r>
              <a:rPr lang="en-US" altLang="en-US" dirty="0">
                <a:cs typeface="Arial" panose="020B0604020202020204" pitchFamily="34" charset="0"/>
              </a:rPr>
              <a:t> and then to the child once born. It was held that a manslaughter conviction was possible, which could only be established by relying upon D’s unlawful act which had caused the death of the child. </a:t>
            </a:r>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spcBef>
                <a:spcPct val="30000"/>
              </a:spcBef>
              <a:defRPr sz="1200">
                <a:solidFill>
                  <a:schemeClr val="tx1"/>
                </a:solidFill>
                <a:latin typeface="Times New Roman" panose="02020603050405020304" pitchFamily="18" charset="0"/>
                <a:cs typeface="Arial" panose="020B0604020202020204" pitchFamily="34" charset="0"/>
              </a:defRPr>
            </a:lvl1pPr>
            <a:lvl2pPr marL="720725" indent="-276225" defTabSz="936625">
              <a:spcBef>
                <a:spcPct val="30000"/>
              </a:spcBef>
              <a:defRPr sz="1200">
                <a:solidFill>
                  <a:schemeClr val="tx1"/>
                </a:solidFill>
                <a:latin typeface="Times New Roman" panose="02020603050405020304" pitchFamily="18" charset="0"/>
                <a:cs typeface="Arial" panose="020B0604020202020204" pitchFamily="34" charset="0"/>
              </a:defRPr>
            </a:lvl2pPr>
            <a:lvl3pPr marL="1109663" indent="-220663" defTabSz="936625">
              <a:spcBef>
                <a:spcPct val="30000"/>
              </a:spcBef>
              <a:defRPr sz="1200">
                <a:solidFill>
                  <a:schemeClr val="tx1"/>
                </a:solidFill>
                <a:latin typeface="Times New Roman" panose="02020603050405020304" pitchFamily="18" charset="0"/>
                <a:cs typeface="Arial" panose="020B0604020202020204" pitchFamily="34" charset="0"/>
              </a:defRPr>
            </a:lvl3pPr>
            <a:lvl4pPr marL="15525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4pPr>
            <a:lvl5pPr marL="19970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5pPr>
            <a:lvl6pPr marL="24542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6pPr>
            <a:lvl7pPr marL="29114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7pPr>
            <a:lvl8pPr marL="33686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8pPr>
            <a:lvl9pPr marL="38258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9pPr>
          </a:lstStyle>
          <a:p>
            <a:pPr>
              <a:spcBef>
                <a:spcPct val="0"/>
              </a:spcBef>
            </a:pPr>
            <a:fld id="{B53552E4-1EF7-4B84-A2F4-A17BDBC636E5}" type="slidenum">
              <a:rPr lang="en-GB" altLang="en-US" smtClean="0">
                <a:latin typeface="Tahoma" panose="020B0604030504040204" pitchFamily="34" charset="0"/>
              </a:rPr>
              <a:pPr>
                <a:spcBef>
                  <a:spcPct val="0"/>
                </a:spcBef>
              </a:pPr>
              <a:t>16</a:t>
            </a:fld>
            <a:endParaRPr lang="en-GB" altLang="en-US">
              <a:latin typeface="Tahoma" panose="020B0604030504040204" pitchFamily="34" charset="0"/>
            </a:endParaRPr>
          </a:p>
        </p:txBody>
      </p:sp>
    </p:spTree>
    <p:extLst>
      <p:ext uri="{BB962C8B-B14F-4D97-AF65-F5344CB8AC3E}">
        <p14:creationId xmlns:p14="http://schemas.microsoft.com/office/powerpoint/2010/main" val="15309697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cs typeface="Arial" panose="020B0604020202020204" pitchFamily="34" charset="0"/>
            </a:endParaRPr>
          </a:p>
        </p:txBody>
      </p:sp>
      <p:sp>
        <p:nvSpPr>
          <p:cNvPr id="450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spcBef>
                <a:spcPct val="30000"/>
              </a:spcBef>
              <a:defRPr sz="1200">
                <a:solidFill>
                  <a:schemeClr val="tx1"/>
                </a:solidFill>
                <a:latin typeface="Times New Roman" panose="02020603050405020304" pitchFamily="18" charset="0"/>
                <a:cs typeface="Arial" panose="020B0604020202020204" pitchFamily="34" charset="0"/>
              </a:defRPr>
            </a:lvl1pPr>
            <a:lvl2pPr marL="720725" indent="-276225" defTabSz="936625">
              <a:spcBef>
                <a:spcPct val="30000"/>
              </a:spcBef>
              <a:defRPr sz="1200">
                <a:solidFill>
                  <a:schemeClr val="tx1"/>
                </a:solidFill>
                <a:latin typeface="Times New Roman" panose="02020603050405020304" pitchFamily="18" charset="0"/>
                <a:cs typeface="Arial" panose="020B0604020202020204" pitchFamily="34" charset="0"/>
              </a:defRPr>
            </a:lvl2pPr>
            <a:lvl3pPr marL="1109663" indent="-220663" defTabSz="936625">
              <a:spcBef>
                <a:spcPct val="30000"/>
              </a:spcBef>
              <a:defRPr sz="1200">
                <a:solidFill>
                  <a:schemeClr val="tx1"/>
                </a:solidFill>
                <a:latin typeface="Times New Roman" panose="02020603050405020304" pitchFamily="18" charset="0"/>
                <a:cs typeface="Arial" panose="020B0604020202020204" pitchFamily="34" charset="0"/>
              </a:defRPr>
            </a:lvl3pPr>
            <a:lvl4pPr marL="15525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4pPr>
            <a:lvl5pPr marL="19970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5pPr>
            <a:lvl6pPr marL="24542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6pPr>
            <a:lvl7pPr marL="29114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7pPr>
            <a:lvl8pPr marL="33686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8pPr>
            <a:lvl9pPr marL="38258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9pPr>
          </a:lstStyle>
          <a:p>
            <a:pPr>
              <a:spcBef>
                <a:spcPct val="0"/>
              </a:spcBef>
            </a:pPr>
            <a:fld id="{6F3F3372-625D-496B-B70C-F4CC85EDFEAA}" type="slidenum">
              <a:rPr lang="en-GB" altLang="en-US" smtClean="0">
                <a:latin typeface="Tahoma" panose="020B0604030504040204" pitchFamily="34" charset="0"/>
              </a:rPr>
              <a:pPr>
                <a:spcBef>
                  <a:spcPct val="0"/>
                </a:spcBef>
              </a:pPr>
              <a:t>17</a:t>
            </a:fld>
            <a:endParaRPr lang="en-GB" altLang="en-US">
              <a:latin typeface="Tahoma" panose="020B0604030504040204" pitchFamily="34" charset="0"/>
            </a:endParaRPr>
          </a:p>
        </p:txBody>
      </p:sp>
    </p:spTree>
    <p:extLst>
      <p:ext uri="{BB962C8B-B14F-4D97-AF65-F5344CB8AC3E}">
        <p14:creationId xmlns:p14="http://schemas.microsoft.com/office/powerpoint/2010/main" val="41811290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cs typeface="Arial" panose="020B0604020202020204" pitchFamily="34" charset="0"/>
            </a:endParaRPr>
          </a:p>
        </p:txBody>
      </p:sp>
      <p:sp>
        <p:nvSpPr>
          <p:cNvPr id="471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spcBef>
                <a:spcPct val="30000"/>
              </a:spcBef>
              <a:defRPr sz="1200">
                <a:solidFill>
                  <a:schemeClr val="tx1"/>
                </a:solidFill>
                <a:latin typeface="Times New Roman" panose="02020603050405020304" pitchFamily="18" charset="0"/>
                <a:cs typeface="Arial" panose="020B0604020202020204" pitchFamily="34" charset="0"/>
              </a:defRPr>
            </a:lvl1pPr>
            <a:lvl2pPr marL="720725" indent="-276225" defTabSz="936625">
              <a:spcBef>
                <a:spcPct val="30000"/>
              </a:spcBef>
              <a:defRPr sz="1200">
                <a:solidFill>
                  <a:schemeClr val="tx1"/>
                </a:solidFill>
                <a:latin typeface="Times New Roman" panose="02020603050405020304" pitchFamily="18" charset="0"/>
                <a:cs typeface="Arial" panose="020B0604020202020204" pitchFamily="34" charset="0"/>
              </a:defRPr>
            </a:lvl2pPr>
            <a:lvl3pPr marL="1109663" indent="-220663" defTabSz="936625">
              <a:spcBef>
                <a:spcPct val="30000"/>
              </a:spcBef>
              <a:defRPr sz="1200">
                <a:solidFill>
                  <a:schemeClr val="tx1"/>
                </a:solidFill>
                <a:latin typeface="Times New Roman" panose="02020603050405020304" pitchFamily="18" charset="0"/>
                <a:cs typeface="Arial" panose="020B0604020202020204" pitchFamily="34" charset="0"/>
              </a:defRPr>
            </a:lvl3pPr>
            <a:lvl4pPr marL="15525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4pPr>
            <a:lvl5pPr marL="1997075" indent="-220663" defTabSz="936625">
              <a:spcBef>
                <a:spcPct val="30000"/>
              </a:spcBef>
              <a:defRPr sz="1200">
                <a:solidFill>
                  <a:schemeClr val="tx1"/>
                </a:solidFill>
                <a:latin typeface="Times New Roman" panose="02020603050405020304" pitchFamily="18" charset="0"/>
                <a:cs typeface="Arial" panose="020B0604020202020204" pitchFamily="34" charset="0"/>
              </a:defRPr>
            </a:lvl5pPr>
            <a:lvl6pPr marL="24542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6pPr>
            <a:lvl7pPr marL="29114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7pPr>
            <a:lvl8pPr marL="33686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8pPr>
            <a:lvl9pPr marL="3825875" indent="-220663" defTabSz="936625" eaLnBrk="0" fontAlgn="base" hangingPunct="0">
              <a:spcBef>
                <a:spcPct val="30000"/>
              </a:spcBef>
              <a:spcAft>
                <a:spcPct val="0"/>
              </a:spcAft>
              <a:defRPr sz="1200">
                <a:solidFill>
                  <a:schemeClr val="tx1"/>
                </a:solidFill>
                <a:latin typeface="Times New Roman" panose="02020603050405020304" pitchFamily="18" charset="0"/>
                <a:cs typeface="Arial" panose="020B0604020202020204" pitchFamily="34" charset="0"/>
              </a:defRPr>
            </a:lvl9pPr>
          </a:lstStyle>
          <a:p>
            <a:pPr>
              <a:spcBef>
                <a:spcPct val="0"/>
              </a:spcBef>
            </a:pPr>
            <a:fld id="{FB474039-2527-40D6-86C9-DDD4E041E2FA}" type="slidenum">
              <a:rPr lang="en-GB" altLang="en-US" smtClean="0">
                <a:latin typeface="Tahoma" panose="020B0604030504040204" pitchFamily="34" charset="0"/>
              </a:rPr>
              <a:pPr>
                <a:spcBef>
                  <a:spcPct val="0"/>
                </a:spcBef>
              </a:pPr>
              <a:t>18</a:t>
            </a:fld>
            <a:endParaRPr lang="en-GB" altLang="en-US">
              <a:latin typeface="Tahoma" panose="020B0604030504040204" pitchFamily="34" charset="0"/>
            </a:endParaRPr>
          </a:p>
        </p:txBody>
      </p:sp>
    </p:spTree>
    <p:extLst>
      <p:ext uri="{BB962C8B-B14F-4D97-AF65-F5344CB8AC3E}">
        <p14:creationId xmlns:p14="http://schemas.microsoft.com/office/powerpoint/2010/main" val="42509630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cs typeface="Arial" panose="020B0604020202020204" pitchFamily="34" charset="0"/>
            </a:endParaRPr>
          </a:p>
        </p:txBody>
      </p:sp>
      <p:sp>
        <p:nvSpPr>
          <p:cNvPr id="491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defRPr>
                <a:solidFill>
                  <a:schemeClr val="tx1"/>
                </a:solidFill>
                <a:latin typeface="Arial" panose="020B0604020202020204" pitchFamily="34" charset="0"/>
                <a:cs typeface="Arial" panose="020B0604020202020204" pitchFamily="34" charset="0"/>
              </a:defRPr>
            </a:lvl1pPr>
            <a:lvl2pPr marL="742950" indent="-285750" defTabSz="936625">
              <a:defRPr>
                <a:solidFill>
                  <a:schemeClr val="tx1"/>
                </a:solidFill>
                <a:latin typeface="Arial" panose="020B0604020202020204" pitchFamily="34" charset="0"/>
                <a:cs typeface="Arial" panose="020B0604020202020204" pitchFamily="34" charset="0"/>
              </a:defRPr>
            </a:lvl2pPr>
            <a:lvl3pPr marL="1143000" indent="-228600" defTabSz="936625">
              <a:defRPr>
                <a:solidFill>
                  <a:schemeClr val="tx1"/>
                </a:solidFill>
                <a:latin typeface="Arial" panose="020B0604020202020204" pitchFamily="34" charset="0"/>
                <a:cs typeface="Arial" panose="020B0604020202020204" pitchFamily="34" charset="0"/>
              </a:defRPr>
            </a:lvl3pPr>
            <a:lvl4pPr marL="1600200" indent="-228600" defTabSz="936625">
              <a:defRPr>
                <a:solidFill>
                  <a:schemeClr val="tx1"/>
                </a:solidFill>
                <a:latin typeface="Arial" panose="020B0604020202020204" pitchFamily="34" charset="0"/>
                <a:cs typeface="Arial" panose="020B0604020202020204" pitchFamily="34" charset="0"/>
              </a:defRPr>
            </a:lvl4pPr>
            <a:lvl5pPr marL="2057400" indent="-228600" defTabSz="936625">
              <a:defRPr>
                <a:solidFill>
                  <a:schemeClr val="tx1"/>
                </a:solidFill>
                <a:latin typeface="Arial" panose="020B0604020202020204" pitchFamily="34" charset="0"/>
                <a:cs typeface="Arial" panose="020B0604020202020204" pitchFamily="34" charset="0"/>
              </a:defRPr>
            </a:lvl5pPr>
            <a:lvl6pPr marL="2514600" indent="-228600"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3662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1985210-EB69-41FC-BDB7-4C4CB3C7CBF8}" type="slidenum">
              <a:rPr lang="en-GB" altLang="en-US" smtClean="0">
                <a:latin typeface="Tahoma" panose="020B0604030504040204" pitchFamily="34" charset="0"/>
              </a:rPr>
              <a:pPr/>
              <a:t>19</a:t>
            </a:fld>
            <a:endParaRPr lang="en-GB" altLang="en-US">
              <a:latin typeface="Tahoma" panose="020B0604030504040204" pitchFamily="34" charset="0"/>
            </a:endParaRPr>
          </a:p>
        </p:txBody>
      </p:sp>
    </p:spTree>
    <p:extLst>
      <p:ext uri="{BB962C8B-B14F-4D97-AF65-F5344CB8AC3E}">
        <p14:creationId xmlns:p14="http://schemas.microsoft.com/office/powerpoint/2010/main" val="13149433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Line 2"/>
          <p:cNvSpPr>
            <a:spLocks noChangeShapeType="1"/>
          </p:cNvSpPr>
          <p:nvPr/>
        </p:nvSpPr>
        <p:spPr bwMode="auto">
          <a:xfrm>
            <a:off x="7315200" y="1066800"/>
            <a:ext cx="0" cy="4495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grpSp>
        <p:nvGrpSpPr>
          <p:cNvPr id="5" name="Group 8"/>
          <p:cNvGrpSpPr>
            <a:grpSpLocks/>
          </p:cNvGrpSpPr>
          <p:nvPr/>
        </p:nvGrpSpPr>
        <p:grpSpPr bwMode="auto">
          <a:xfrm>
            <a:off x="7493000" y="2992438"/>
            <a:ext cx="1338263" cy="2189162"/>
            <a:chOff x="4704" y="1885"/>
            <a:chExt cx="843" cy="1379"/>
          </a:xfrm>
        </p:grpSpPr>
        <p:sp>
          <p:nvSpPr>
            <p:cNvPr id="6" name="Oval 9"/>
            <p:cNvSpPr>
              <a:spLocks noChangeArrowheads="1"/>
            </p:cNvSpPr>
            <p:nvPr/>
          </p:nvSpPr>
          <p:spPr bwMode="auto">
            <a:xfrm>
              <a:off x="4704" y="1885"/>
              <a:ext cx="127" cy="1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7" name="Oval 10"/>
            <p:cNvSpPr>
              <a:spLocks noChangeArrowheads="1"/>
            </p:cNvSpPr>
            <p:nvPr/>
          </p:nvSpPr>
          <p:spPr bwMode="auto">
            <a:xfrm>
              <a:off x="4883" y="1885"/>
              <a:ext cx="127" cy="1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8" name="Oval 11"/>
            <p:cNvSpPr>
              <a:spLocks noChangeArrowheads="1"/>
            </p:cNvSpPr>
            <p:nvPr/>
          </p:nvSpPr>
          <p:spPr bwMode="auto">
            <a:xfrm>
              <a:off x="5062" y="1885"/>
              <a:ext cx="127" cy="1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9" name="Oval 12"/>
            <p:cNvSpPr>
              <a:spLocks noChangeArrowheads="1"/>
            </p:cNvSpPr>
            <p:nvPr/>
          </p:nvSpPr>
          <p:spPr bwMode="auto">
            <a:xfrm>
              <a:off x="4704" y="2064"/>
              <a:ext cx="127" cy="1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 name="Oval 13"/>
            <p:cNvSpPr>
              <a:spLocks noChangeArrowheads="1"/>
            </p:cNvSpPr>
            <p:nvPr/>
          </p:nvSpPr>
          <p:spPr bwMode="auto">
            <a:xfrm>
              <a:off x="4883" y="2064"/>
              <a:ext cx="127" cy="1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1" name="Oval 14"/>
            <p:cNvSpPr>
              <a:spLocks noChangeArrowheads="1"/>
            </p:cNvSpPr>
            <p:nvPr/>
          </p:nvSpPr>
          <p:spPr bwMode="auto">
            <a:xfrm>
              <a:off x="5062" y="2064"/>
              <a:ext cx="127" cy="1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2" name="Oval 15"/>
            <p:cNvSpPr>
              <a:spLocks noChangeArrowheads="1"/>
            </p:cNvSpPr>
            <p:nvPr/>
          </p:nvSpPr>
          <p:spPr bwMode="auto">
            <a:xfrm>
              <a:off x="5241" y="2064"/>
              <a:ext cx="127" cy="127"/>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3" name="Oval 16"/>
            <p:cNvSpPr>
              <a:spLocks noChangeArrowheads="1"/>
            </p:cNvSpPr>
            <p:nvPr/>
          </p:nvSpPr>
          <p:spPr bwMode="auto">
            <a:xfrm>
              <a:off x="4704" y="2243"/>
              <a:ext cx="127" cy="1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4" name="Oval 17"/>
            <p:cNvSpPr>
              <a:spLocks noChangeArrowheads="1"/>
            </p:cNvSpPr>
            <p:nvPr/>
          </p:nvSpPr>
          <p:spPr bwMode="auto">
            <a:xfrm>
              <a:off x="4883" y="2243"/>
              <a:ext cx="127" cy="1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5" name="Oval 18"/>
            <p:cNvSpPr>
              <a:spLocks noChangeArrowheads="1"/>
            </p:cNvSpPr>
            <p:nvPr/>
          </p:nvSpPr>
          <p:spPr bwMode="auto">
            <a:xfrm>
              <a:off x="5062" y="2243"/>
              <a:ext cx="127" cy="127"/>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6" name="Oval 19"/>
            <p:cNvSpPr>
              <a:spLocks noChangeArrowheads="1"/>
            </p:cNvSpPr>
            <p:nvPr/>
          </p:nvSpPr>
          <p:spPr bwMode="auto">
            <a:xfrm>
              <a:off x="5241" y="2243"/>
              <a:ext cx="127" cy="127"/>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7" name="Oval 20"/>
            <p:cNvSpPr>
              <a:spLocks noChangeArrowheads="1"/>
            </p:cNvSpPr>
            <p:nvPr/>
          </p:nvSpPr>
          <p:spPr bwMode="auto">
            <a:xfrm>
              <a:off x="5420" y="2243"/>
              <a:ext cx="127" cy="1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8" name="Oval 21"/>
            <p:cNvSpPr>
              <a:spLocks noChangeArrowheads="1"/>
            </p:cNvSpPr>
            <p:nvPr/>
          </p:nvSpPr>
          <p:spPr bwMode="auto">
            <a:xfrm>
              <a:off x="4704" y="2421"/>
              <a:ext cx="127" cy="128"/>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9" name="Oval 22"/>
            <p:cNvSpPr>
              <a:spLocks noChangeArrowheads="1"/>
            </p:cNvSpPr>
            <p:nvPr/>
          </p:nvSpPr>
          <p:spPr bwMode="auto">
            <a:xfrm>
              <a:off x="4883" y="2421"/>
              <a:ext cx="127" cy="128"/>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20" name="Oval 23"/>
            <p:cNvSpPr>
              <a:spLocks noChangeArrowheads="1"/>
            </p:cNvSpPr>
            <p:nvPr/>
          </p:nvSpPr>
          <p:spPr bwMode="auto">
            <a:xfrm>
              <a:off x="5062" y="2421"/>
              <a:ext cx="127" cy="128"/>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21" name="Oval 24"/>
            <p:cNvSpPr>
              <a:spLocks noChangeArrowheads="1"/>
            </p:cNvSpPr>
            <p:nvPr/>
          </p:nvSpPr>
          <p:spPr bwMode="auto">
            <a:xfrm>
              <a:off x="5241" y="2421"/>
              <a:ext cx="127" cy="12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22" name="Oval 25"/>
            <p:cNvSpPr>
              <a:spLocks noChangeArrowheads="1"/>
            </p:cNvSpPr>
            <p:nvPr/>
          </p:nvSpPr>
          <p:spPr bwMode="auto">
            <a:xfrm>
              <a:off x="4704" y="2600"/>
              <a:ext cx="127" cy="128"/>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23" name="Oval 26"/>
            <p:cNvSpPr>
              <a:spLocks noChangeArrowheads="1"/>
            </p:cNvSpPr>
            <p:nvPr/>
          </p:nvSpPr>
          <p:spPr bwMode="auto">
            <a:xfrm>
              <a:off x="4883" y="2600"/>
              <a:ext cx="127" cy="128"/>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24" name="Oval 27"/>
            <p:cNvSpPr>
              <a:spLocks noChangeArrowheads="1"/>
            </p:cNvSpPr>
            <p:nvPr/>
          </p:nvSpPr>
          <p:spPr bwMode="auto">
            <a:xfrm>
              <a:off x="5062" y="2600"/>
              <a:ext cx="127" cy="12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25" name="Oval 28"/>
            <p:cNvSpPr>
              <a:spLocks noChangeArrowheads="1"/>
            </p:cNvSpPr>
            <p:nvPr/>
          </p:nvSpPr>
          <p:spPr bwMode="auto">
            <a:xfrm>
              <a:off x="5241" y="2600"/>
              <a:ext cx="127" cy="12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26" name="Oval 29"/>
            <p:cNvSpPr>
              <a:spLocks noChangeArrowheads="1"/>
            </p:cNvSpPr>
            <p:nvPr/>
          </p:nvSpPr>
          <p:spPr bwMode="auto">
            <a:xfrm>
              <a:off x="5420" y="2600"/>
              <a:ext cx="127" cy="128"/>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27" name="Oval 30"/>
            <p:cNvSpPr>
              <a:spLocks noChangeArrowheads="1"/>
            </p:cNvSpPr>
            <p:nvPr/>
          </p:nvSpPr>
          <p:spPr bwMode="auto">
            <a:xfrm>
              <a:off x="4704" y="2779"/>
              <a:ext cx="127" cy="127"/>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28" name="Oval 31"/>
            <p:cNvSpPr>
              <a:spLocks noChangeArrowheads="1"/>
            </p:cNvSpPr>
            <p:nvPr/>
          </p:nvSpPr>
          <p:spPr bwMode="auto">
            <a:xfrm>
              <a:off x="4883" y="2779"/>
              <a:ext cx="127" cy="1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29" name="Oval 32"/>
            <p:cNvSpPr>
              <a:spLocks noChangeArrowheads="1"/>
            </p:cNvSpPr>
            <p:nvPr/>
          </p:nvSpPr>
          <p:spPr bwMode="auto">
            <a:xfrm>
              <a:off x="5062" y="2779"/>
              <a:ext cx="127" cy="1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30" name="Oval 33"/>
            <p:cNvSpPr>
              <a:spLocks noChangeArrowheads="1"/>
            </p:cNvSpPr>
            <p:nvPr/>
          </p:nvSpPr>
          <p:spPr bwMode="auto">
            <a:xfrm>
              <a:off x="5241" y="2779"/>
              <a:ext cx="127" cy="127"/>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31" name="Oval 34"/>
            <p:cNvSpPr>
              <a:spLocks noChangeArrowheads="1"/>
            </p:cNvSpPr>
            <p:nvPr/>
          </p:nvSpPr>
          <p:spPr bwMode="auto">
            <a:xfrm>
              <a:off x="4704" y="2958"/>
              <a:ext cx="127" cy="1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32" name="Oval 35"/>
            <p:cNvSpPr>
              <a:spLocks noChangeArrowheads="1"/>
            </p:cNvSpPr>
            <p:nvPr/>
          </p:nvSpPr>
          <p:spPr bwMode="auto">
            <a:xfrm>
              <a:off x="4883" y="2958"/>
              <a:ext cx="127" cy="1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33" name="Oval 36"/>
            <p:cNvSpPr>
              <a:spLocks noChangeArrowheads="1"/>
            </p:cNvSpPr>
            <p:nvPr/>
          </p:nvSpPr>
          <p:spPr bwMode="auto">
            <a:xfrm>
              <a:off x="5062" y="2958"/>
              <a:ext cx="127" cy="127"/>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34" name="Oval 37"/>
            <p:cNvSpPr>
              <a:spLocks noChangeArrowheads="1"/>
            </p:cNvSpPr>
            <p:nvPr/>
          </p:nvSpPr>
          <p:spPr bwMode="auto">
            <a:xfrm>
              <a:off x="5241" y="2958"/>
              <a:ext cx="127" cy="127"/>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35" name="Oval 38"/>
            <p:cNvSpPr>
              <a:spLocks noChangeArrowheads="1"/>
            </p:cNvSpPr>
            <p:nvPr/>
          </p:nvSpPr>
          <p:spPr bwMode="auto">
            <a:xfrm>
              <a:off x="4883" y="3137"/>
              <a:ext cx="127" cy="127"/>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36" name="Oval 39"/>
            <p:cNvSpPr>
              <a:spLocks noChangeArrowheads="1"/>
            </p:cNvSpPr>
            <p:nvPr/>
          </p:nvSpPr>
          <p:spPr bwMode="auto">
            <a:xfrm>
              <a:off x="5241" y="3137"/>
              <a:ext cx="127" cy="127"/>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grpSp>
      <p:sp>
        <p:nvSpPr>
          <p:cNvPr id="37" name="Line 40"/>
          <p:cNvSpPr>
            <a:spLocks noChangeShapeType="1"/>
          </p:cNvSpPr>
          <p:nvPr/>
        </p:nvSpPr>
        <p:spPr bwMode="auto">
          <a:xfrm>
            <a:off x="304800" y="2819400"/>
            <a:ext cx="8229600" cy="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12643" name="Rectangle 3"/>
          <p:cNvSpPr>
            <a:spLocks noGrp="1" noChangeArrowheads="1"/>
          </p:cNvSpPr>
          <p:nvPr>
            <p:ph type="ctrTitle"/>
          </p:nvPr>
        </p:nvSpPr>
        <p:spPr>
          <a:xfrm>
            <a:off x="315913" y="466725"/>
            <a:ext cx="6781800" cy="2133600"/>
          </a:xfrm>
        </p:spPr>
        <p:txBody>
          <a:bodyPr/>
          <a:lstStyle>
            <a:lvl1pPr algn="r">
              <a:defRPr sz="4800"/>
            </a:lvl1pPr>
          </a:lstStyle>
          <a:p>
            <a:r>
              <a:rPr lang="en-GB" altLang="en-US"/>
              <a:t>Click to edit Master title style</a:t>
            </a:r>
          </a:p>
        </p:txBody>
      </p:sp>
      <p:sp>
        <p:nvSpPr>
          <p:cNvPr id="112644" name="Rectangle 4"/>
          <p:cNvSpPr>
            <a:spLocks noGrp="1" noChangeArrowheads="1"/>
          </p:cNvSpPr>
          <p:nvPr>
            <p:ph type="subTitle" idx="1"/>
          </p:nvPr>
        </p:nvSpPr>
        <p:spPr>
          <a:xfrm>
            <a:off x="849313" y="3049588"/>
            <a:ext cx="6248400" cy="2362200"/>
          </a:xfrm>
        </p:spPr>
        <p:txBody>
          <a:bodyPr/>
          <a:lstStyle>
            <a:lvl1pPr marL="0" indent="0" algn="r">
              <a:buFont typeface="Wingdings" pitchFamily="2" charset="2"/>
              <a:buNone/>
              <a:defRPr sz="3200"/>
            </a:lvl1pPr>
          </a:lstStyle>
          <a:p>
            <a:r>
              <a:rPr lang="en-GB" altLang="en-US"/>
              <a:t>Click to edit Master subtitle style</a:t>
            </a:r>
          </a:p>
        </p:txBody>
      </p:sp>
      <p:sp>
        <p:nvSpPr>
          <p:cNvPr id="38" name="Rectangle 5"/>
          <p:cNvSpPr>
            <a:spLocks noGrp="1" noChangeArrowheads="1"/>
          </p:cNvSpPr>
          <p:nvPr>
            <p:ph type="dt" sz="half" idx="10"/>
          </p:nvPr>
        </p:nvSpPr>
        <p:spPr/>
        <p:txBody>
          <a:bodyPr/>
          <a:lstStyle>
            <a:lvl1pPr>
              <a:defRPr/>
            </a:lvl1pPr>
          </a:lstStyle>
          <a:p>
            <a:pPr>
              <a:defRPr/>
            </a:pPr>
            <a:fld id="{ECCCB782-A2D7-444B-8DDA-4DB179C420CD}" type="datetime1">
              <a:rPr lang="en-US" smtClean="0"/>
              <a:t>9/28/2021</a:t>
            </a:fld>
            <a:endParaRPr lang="en-GB" altLang="en-US"/>
          </a:p>
        </p:txBody>
      </p:sp>
      <p:sp>
        <p:nvSpPr>
          <p:cNvPr id="39" name="Rectangle 6"/>
          <p:cNvSpPr>
            <a:spLocks noGrp="1" noChangeArrowheads="1"/>
          </p:cNvSpPr>
          <p:nvPr>
            <p:ph type="ftr" sz="quarter" idx="11"/>
          </p:nvPr>
        </p:nvSpPr>
        <p:spPr/>
        <p:txBody>
          <a:bodyPr/>
          <a:lstStyle>
            <a:lvl1pPr>
              <a:defRPr/>
            </a:lvl1pPr>
          </a:lstStyle>
          <a:p>
            <a:pPr>
              <a:defRPr/>
            </a:pPr>
            <a:endParaRPr lang="en-GB" altLang="en-US"/>
          </a:p>
        </p:txBody>
      </p:sp>
      <p:sp>
        <p:nvSpPr>
          <p:cNvPr id="40" name="Rectangle 7"/>
          <p:cNvSpPr>
            <a:spLocks noGrp="1" noChangeArrowheads="1"/>
          </p:cNvSpPr>
          <p:nvPr>
            <p:ph type="sldNum" sz="quarter" idx="12"/>
          </p:nvPr>
        </p:nvSpPr>
        <p:spPr/>
        <p:txBody>
          <a:bodyPr/>
          <a:lstStyle>
            <a:lvl1pPr>
              <a:defRPr/>
            </a:lvl1pPr>
          </a:lstStyle>
          <a:p>
            <a:pPr>
              <a:defRPr/>
            </a:pPr>
            <a:fld id="{5604E021-9223-410A-A222-9ACA32BC8A2D}" type="slidenum">
              <a:rPr lang="en-GB" altLang="en-US"/>
              <a:pPr>
                <a:defRPr/>
              </a:pPr>
              <a:t>‹#›</a:t>
            </a:fld>
            <a:endParaRPr lang="en-GB" altLang="en-US"/>
          </a:p>
        </p:txBody>
      </p:sp>
    </p:spTree>
    <p:extLst>
      <p:ext uri="{BB962C8B-B14F-4D97-AF65-F5344CB8AC3E}">
        <p14:creationId xmlns:p14="http://schemas.microsoft.com/office/powerpoint/2010/main" val="14481361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dt" sz="half" idx="10"/>
          </p:nvPr>
        </p:nvSpPr>
        <p:spPr>
          <a:ln/>
        </p:spPr>
        <p:txBody>
          <a:bodyPr/>
          <a:lstStyle>
            <a:lvl1pPr>
              <a:defRPr/>
            </a:lvl1pPr>
          </a:lstStyle>
          <a:p>
            <a:pPr>
              <a:defRPr/>
            </a:pPr>
            <a:fld id="{E114274F-C8CF-49E0-A0E8-17BFA628E2BD}" type="datetime1">
              <a:rPr lang="en-US" smtClean="0"/>
              <a:t>9/28/2021</a:t>
            </a:fld>
            <a:endParaRPr lang="en-GB"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
          <p:cNvSpPr>
            <a:spLocks noGrp="1" noChangeArrowheads="1"/>
          </p:cNvSpPr>
          <p:nvPr>
            <p:ph type="sldNum" sz="quarter" idx="12"/>
          </p:nvPr>
        </p:nvSpPr>
        <p:spPr>
          <a:ln/>
        </p:spPr>
        <p:txBody>
          <a:bodyPr/>
          <a:lstStyle>
            <a:lvl1pPr>
              <a:defRPr/>
            </a:lvl1pPr>
          </a:lstStyle>
          <a:p>
            <a:pPr>
              <a:defRPr/>
            </a:pPr>
            <a:fld id="{9B4D9ABD-07F0-4487-BDB7-45606F4F4974}" type="slidenum">
              <a:rPr lang="en-GB" altLang="en-US"/>
              <a:pPr>
                <a:defRPr/>
              </a:pPr>
              <a:t>‹#›</a:t>
            </a:fld>
            <a:endParaRPr lang="en-GB" altLang="en-US"/>
          </a:p>
        </p:txBody>
      </p:sp>
    </p:spTree>
    <p:extLst>
      <p:ext uri="{BB962C8B-B14F-4D97-AF65-F5344CB8AC3E}">
        <p14:creationId xmlns:p14="http://schemas.microsoft.com/office/powerpoint/2010/main" val="3985155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fld id="{A299963F-2FAF-4EB0-B579-B5C0FAE88F4A}" type="datetime1">
              <a:rPr lang="en-US" smtClean="0"/>
              <a:t>9/28/2021</a:t>
            </a:fld>
            <a:endParaRPr lang="en-GB"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
          <p:cNvSpPr>
            <a:spLocks noGrp="1" noChangeArrowheads="1"/>
          </p:cNvSpPr>
          <p:nvPr>
            <p:ph type="sldNum" sz="quarter" idx="12"/>
          </p:nvPr>
        </p:nvSpPr>
        <p:spPr>
          <a:ln/>
        </p:spPr>
        <p:txBody>
          <a:bodyPr/>
          <a:lstStyle>
            <a:lvl1pPr>
              <a:defRPr/>
            </a:lvl1pPr>
          </a:lstStyle>
          <a:p>
            <a:pPr>
              <a:defRPr/>
            </a:pPr>
            <a:fld id="{4B32CEC1-D0F1-44C7-B3F9-8162ED0F7D03}" type="slidenum">
              <a:rPr lang="en-GB" altLang="en-US"/>
              <a:pPr>
                <a:defRPr/>
              </a:pPr>
              <a:t>‹#›</a:t>
            </a:fld>
            <a:endParaRPr lang="en-GB" altLang="en-US"/>
          </a:p>
        </p:txBody>
      </p:sp>
    </p:spTree>
    <p:extLst>
      <p:ext uri="{BB962C8B-B14F-4D97-AF65-F5344CB8AC3E}">
        <p14:creationId xmlns:p14="http://schemas.microsoft.com/office/powerpoint/2010/main" val="1168113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p:cNvSpPr>
            <a:spLocks noGrp="1" noChangeArrowheads="1"/>
          </p:cNvSpPr>
          <p:nvPr>
            <p:ph type="dt" sz="half" idx="10"/>
          </p:nvPr>
        </p:nvSpPr>
        <p:spPr>
          <a:ln/>
        </p:spPr>
        <p:txBody>
          <a:bodyPr/>
          <a:lstStyle>
            <a:lvl1pPr>
              <a:defRPr/>
            </a:lvl1pPr>
          </a:lstStyle>
          <a:p>
            <a:pPr>
              <a:defRPr/>
            </a:pPr>
            <a:fld id="{8AFECF81-A04A-40E7-B637-35FE34D39894}" type="datetime1">
              <a:rPr lang="en-US" smtClean="0"/>
              <a:t>9/28/2021</a:t>
            </a:fld>
            <a:endParaRPr lang="en-GB"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7"/>
          <p:cNvSpPr>
            <a:spLocks noGrp="1" noChangeArrowheads="1"/>
          </p:cNvSpPr>
          <p:nvPr>
            <p:ph type="sldNum" sz="quarter" idx="12"/>
          </p:nvPr>
        </p:nvSpPr>
        <p:spPr>
          <a:ln/>
        </p:spPr>
        <p:txBody>
          <a:bodyPr/>
          <a:lstStyle>
            <a:lvl1pPr>
              <a:defRPr/>
            </a:lvl1pPr>
          </a:lstStyle>
          <a:p>
            <a:pPr>
              <a:defRPr/>
            </a:pPr>
            <a:fld id="{CC996ADE-D767-42F5-9BBE-E714C22A690A}" type="slidenum">
              <a:rPr lang="en-GB" altLang="en-US"/>
              <a:pPr>
                <a:defRPr/>
              </a:pPr>
              <a:t>‹#›</a:t>
            </a:fld>
            <a:endParaRPr lang="en-GB" altLang="en-US"/>
          </a:p>
        </p:txBody>
      </p:sp>
    </p:spTree>
    <p:extLst>
      <p:ext uri="{BB962C8B-B14F-4D97-AF65-F5344CB8AC3E}">
        <p14:creationId xmlns:p14="http://schemas.microsoft.com/office/powerpoint/2010/main" val="1503693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5"/>
          <p:cNvSpPr>
            <a:spLocks noGrp="1" noChangeArrowheads="1"/>
          </p:cNvSpPr>
          <p:nvPr>
            <p:ph type="dt" sz="half" idx="10"/>
          </p:nvPr>
        </p:nvSpPr>
        <p:spPr>
          <a:ln/>
        </p:spPr>
        <p:txBody>
          <a:bodyPr/>
          <a:lstStyle>
            <a:lvl1pPr>
              <a:defRPr/>
            </a:lvl1pPr>
          </a:lstStyle>
          <a:p>
            <a:pPr>
              <a:defRPr/>
            </a:pPr>
            <a:fld id="{5ECB8F56-1164-416E-9230-F81735FABA8A}" type="datetime1">
              <a:rPr lang="en-US" smtClean="0"/>
              <a:t>9/28/2021</a:t>
            </a:fld>
            <a:endParaRPr lang="en-GB" altLang="en-US"/>
          </a:p>
        </p:txBody>
      </p:sp>
      <p:sp>
        <p:nvSpPr>
          <p:cNvPr id="8" name="Rectangle 6"/>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7"/>
          <p:cNvSpPr>
            <a:spLocks noGrp="1" noChangeArrowheads="1"/>
          </p:cNvSpPr>
          <p:nvPr>
            <p:ph type="sldNum" sz="quarter" idx="12"/>
          </p:nvPr>
        </p:nvSpPr>
        <p:spPr>
          <a:ln/>
        </p:spPr>
        <p:txBody>
          <a:bodyPr/>
          <a:lstStyle>
            <a:lvl1pPr>
              <a:defRPr/>
            </a:lvl1pPr>
          </a:lstStyle>
          <a:p>
            <a:pPr>
              <a:defRPr/>
            </a:pPr>
            <a:fld id="{4BDA9B06-4511-4749-8CDB-5226D50548A7}" type="slidenum">
              <a:rPr lang="en-GB" altLang="en-US"/>
              <a:pPr>
                <a:defRPr/>
              </a:pPr>
              <a:t>‹#›</a:t>
            </a:fld>
            <a:endParaRPr lang="en-GB" altLang="en-US"/>
          </a:p>
        </p:txBody>
      </p:sp>
    </p:spTree>
    <p:extLst>
      <p:ext uri="{BB962C8B-B14F-4D97-AF65-F5344CB8AC3E}">
        <p14:creationId xmlns:p14="http://schemas.microsoft.com/office/powerpoint/2010/main" val="11490152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5"/>
          <p:cNvSpPr>
            <a:spLocks noGrp="1" noChangeArrowheads="1"/>
          </p:cNvSpPr>
          <p:nvPr>
            <p:ph type="dt" sz="half" idx="10"/>
          </p:nvPr>
        </p:nvSpPr>
        <p:spPr>
          <a:ln/>
        </p:spPr>
        <p:txBody>
          <a:bodyPr/>
          <a:lstStyle>
            <a:lvl1pPr>
              <a:defRPr/>
            </a:lvl1pPr>
          </a:lstStyle>
          <a:p>
            <a:pPr>
              <a:defRPr/>
            </a:pPr>
            <a:fld id="{B7C32141-4760-4681-AE3F-2BC67AC7BBEC}" type="datetime1">
              <a:rPr lang="en-US" smtClean="0"/>
              <a:t>9/28/2021</a:t>
            </a:fld>
            <a:endParaRPr lang="en-GB" altLang="en-US"/>
          </a:p>
        </p:txBody>
      </p:sp>
      <p:sp>
        <p:nvSpPr>
          <p:cNvPr id="4" name="Rectangle 6"/>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7"/>
          <p:cNvSpPr>
            <a:spLocks noGrp="1" noChangeArrowheads="1"/>
          </p:cNvSpPr>
          <p:nvPr>
            <p:ph type="sldNum" sz="quarter" idx="12"/>
          </p:nvPr>
        </p:nvSpPr>
        <p:spPr>
          <a:ln/>
        </p:spPr>
        <p:txBody>
          <a:bodyPr/>
          <a:lstStyle>
            <a:lvl1pPr>
              <a:defRPr/>
            </a:lvl1pPr>
          </a:lstStyle>
          <a:p>
            <a:pPr>
              <a:defRPr/>
            </a:pPr>
            <a:fld id="{595C84A8-5876-4E90-81C2-AA4C1148C31A}" type="slidenum">
              <a:rPr lang="en-GB" altLang="en-US"/>
              <a:pPr>
                <a:defRPr/>
              </a:pPr>
              <a:t>‹#›</a:t>
            </a:fld>
            <a:endParaRPr lang="en-GB" altLang="en-US"/>
          </a:p>
        </p:txBody>
      </p:sp>
    </p:spTree>
    <p:extLst>
      <p:ext uri="{BB962C8B-B14F-4D97-AF65-F5344CB8AC3E}">
        <p14:creationId xmlns:p14="http://schemas.microsoft.com/office/powerpoint/2010/main" val="38710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fld id="{6E2A455E-84C5-46F7-B401-62A108F1AB2F}" type="datetime1">
              <a:rPr lang="en-US" smtClean="0"/>
              <a:t>9/28/2021</a:t>
            </a:fld>
            <a:endParaRPr lang="en-GB" altLang="en-US"/>
          </a:p>
        </p:txBody>
      </p:sp>
      <p:sp>
        <p:nvSpPr>
          <p:cNvPr id="3" name="Rectangle 6"/>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7"/>
          <p:cNvSpPr>
            <a:spLocks noGrp="1" noChangeArrowheads="1"/>
          </p:cNvSpPr>
          <p:nvPr>
            <p:ph type="sldNum" sz="quarter" idx="12"/>
          </p:nvPr>
        </p:nvSpPr>
        <p:spPr>
          <a:ln/>
        </p:spPr>
        <p:txBody>
          <a:bodyPr/>
          <a:lstStyle>
            <a:lvl1pPr>
              <a:defRPr/>
            </a:lvl1pPr>
          </a:lstStyle>
          <a:p>
            <a:pPr>
              <a:defRPr/>
            </a:pPr>
            <a:fld id="{F1A85B58-57BC-41BE-8F10-C960A23101AE}" type="slidenum">
              <a:rPr lang="en-GB" altLang="en-US"/>
              <a:pPr>
                <a:defRPr/>
              </a:pPr>
              <a:t>‹#›</a:t>
            </a:fld>
            <a:endParaRPr lang="en-GB" altLang="en-US"/>
          </a:p>
        </p:txBody>
      </p:sp>
    </p:spTree>
    <p:extLst>
      <p:ext uri="{BB962C8B-B14F-4D97-AF65-F5344CB8AC3E}">
        <p14:creationId xmlns:p14="http://schemas.microsoft.com/office/powerpoint/2010/main" val="401226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fld id="{258885C6-1409-4846-AD86-0806282BE07E}" type="datetime1">
              <a:rPr lang="en-US" smtClean="0"/>
              <a:t>9/28/2021</a:t>
            </a:fld>
            <a:endParaRPr lang="en-GB"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7"/>
          <p:cNvSpPr>
            <a:spLocks noGrp="1" noChangeArrowheads="1"/>
          </p:cNvSpPr>
          <p:nvPr>
            <p:ph type="sldNum" sz="quarter" idx="12"/>
          </p:nvPr>
        </p:nvSpPr>
        <p:spPr>
          <a:ln/>
        </p:spPr>
        <p:txBody>
          <a:bodyPr/>
          <a:lstStyle>
            <a:lvl1pPr>
              <a:defRPr/>
            </a:lvl1pPr>
          </a:lstStyle>
          <a:p>
            <a:pPr>
              <a:defRPr/>
            </a:pPr>
            <a:fld id="{0819BFD9-4575-47FA-BDB5-2A994630A365}" type="slidenum">
              <a:rPr lang="en-GB" altLang="en-US"/>
              <a:pPr>
                <a:defRPr/>
              </a:pPr>
              <a:t>‹#›</a:t>
            </a:fld>
            <a:endParaRPr lang="en-GB" altLang="en-US"/>
          </a:p>
        </p:txBody>
      </p:sp>
    </p:spTree>
    <p:extLst>
      <p:ext uri="{BB962C8B-B14F-4D97-AF65-F5344CB8AC3E}">
        <p14:creationId xmlns:p14="http://schemas.microsoft.com/office/powerpoint/2010/main" val="2660654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fld id="{95EA728A-DA63-4B19-85EA-A0E5441800DE}" type="datetime1">
              <a:rPr lang="en-US" smtClean="0"/>
              <a:t>9/28/2021</a:t>
            </a:fld>
            <a:endParaRPr lang="en-GB"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7"/>
          <p:cNvSpPr>
            <a:spLocks noGrp="1" noChangeArrowheads="1"/>
          </p:cNvSpPr>
          <p:nvPr>
            <p:ph type="sldNum" sz="quarter" idx="12"/>
          </p:nvPr>
        </p:nvSpPr>
        <p:spPr>
          <a:ln/>
        </p:spPr>
        <p:txBody>
          <a:bodyPr/>
          <a:lstStyle>
            <a:lvl1pPr>
              <a:defRPr/>
            </a:lvl1pPr>
          </a:lstStyle>
          <a:p>
            <a:pPr>
              <a:defRPr/>
            </a:pPr>
            <a:fld id="{9FE38197-619A-4C81-9AA9-8926A268B151}" type="slidenum">
              <a:rPr lang="en-GB" altLang="en-US"/>
              <a:pPr>
                <a:defRPr/>
              </a:pPr>
              <a:t>‹#›</a:t>
            </a:fld>
            <a:endParaRPr lang="en-GB" altLang="en-US"/>
          </a:p>
        </p:txBody>
      </p:sp>
    </p:spTree>
    <p:extLst>
      <p:ext uri="{BB962C8B-B14F-4D97-AF65-F5344CB8AC3E}">
        <p14:creationId xmlns:p14="http://schemas.microsoft.com/office/powerpoint/2010/main" val="3274027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dt" sz="half" idx="10"/>
          </p:nvPr>
        </p:nvSpPr>
        <p:spPr>
          <a:ln/>
        </p:spPr>
        <p:txBody>
          <a:bodyPr/>
          <a:lstStyle>
            <a:lvl1pPr>
              <a:defRPr/>
            </a:lvl1pPr>
          </a:lstStyle>
          <a:p>
            <a:pPr>
              <a:defRPr/>
            </a:pPr>
            <a:fld id="{E52C6092-C02C-4A10-8D2D-DDB53366B210}" type="datetime1">
              <a:rPr lang="en-US" smtClean="0"/>
              <a:t>9/28/2021</a:t>
            </a:fld>
            <a:endParaRPr lang="en-GB"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
          <p:cNvSpPr>
            <a:spLocks noGrp="1" noChangeArrowheads="1"/>
          </p:cNvSpPr>
          <p:nvPr>
            <p:ph type="sldNum" sz="quarter" idx="12"/>
          </p:nvPr>
        </p:nvSpPr>
        <p:spPr>
          <a:ln/>
        </p:spPr>
        <p:txBody>
          <a:bodyPr/>
          <a:lstStyle>
            <a:lvl1pPr>
              <a:defRPr/>
            </a:lvl1pPr>
          </a:lstStyle>
          <a:p>
            <a:pPr>
              <a:defRPr/>
            </a:pPr>
            <a:fld id="{5628EB96-ABE0-4198-953B-4B0F64258F9D}" type="slidenum">
              <a:rPr lang="en-GB" altLang="en-US"/>
              <a:pPr>
                <a:defRPr/>
              </a:pPr>
              <a:t>‹#›</a:t>
            </a:fld>
            <a:endParaRPr lang="en-GB" altLang="en-US"/>
          </a:p>
        </p:txBody>
      </p:sp>
    </p:spTree>
    <p:extLst>
      <p:ext uri="{BB962C8B-B14F-4D97-AF65-F5344CB8AC3E}">
        <p14:creationId xmlns:p14="http://schemas.microsoft.com/office/powerpoint/2010/main" val="4039767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2238"/>
            <a:ext cx="2057400" cy="60086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22238"/>
            <a:ext cx="6019800" cy="60086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dt" sz="half" idx="10"/>
          </p:nvPr>
        </p:nvSpPr>
        <p:spPr>
          <a:ln/>
        </p:spPr>
        <p:txBody>
          <a:bodyPr/>
          <a:lstStyle>
            <a:lvl1pPr>
              <a:defRPr/>
            </a:lvl1pPr>
          </a:lstStyle>
          <a:p>
            <a:pPr>
              <a:defRPr/>
            </a:pPr>
            <a:fld id="{61CAFB61-C78A-48C4-9192-058DA7F33226}" type="datetime1">
              <a:rPr lang="en-US" smtClean="0"/>
              <a:t>9/28/2021</a:t>
            </a:fld>
            <a:endParaRPr lang="en-GB"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
          <p:cNvSpPr>
            <a:spLocks noGrp="1" noChangeArrowheads="1"/>
          </p:cNvSpPr>
          <p:nvPr>
            <p:ph type="sldNum" sz="quarter" idx="12"/>
          </p:nvPr>
        </p:nvSpPr>
        <p:spPr>
          <a:ln/>
        </p:spPr>
        <p:txBody>
          <a:bodyPr/>
          <a:lstStyle>
            <a:lvl1pPr>
              <a:defRPr/>
            </a:lvl1pPr>
          </a:lstStyle>
          <a:p>
            <a:pPr>
              <a:defRPr/>
            </a:pPr>
            <a:fld id="{0D4BCAD8-A2C9-4C45-B5C7-42FB457025DB}" type="slidenum">
              <a:rPr lang="en-GB" altLang="en-US"/>
              <a:pPr>
                <a:defRPr/>
              </a:pPr>
              <a:t>‹#›</a:t>
            </a:fld>
            <a:endParaRPr lang="en-GB" altLang="en-US"/>
          </a:p>
        </p:txBody>
      </p:sp>
    </p:spTree>
    <p:extLst>
      <p:ext uri="{BB962C8B-B14F-4D97-AF65-F5344CB8AC3E}">
        <p14:creationId xmlns:p14="http://schemas.microsoft.com/office/powerpoint/2010/main" val="1098560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Line 2"/>
          <p:cNvSpPr>
            <a:spLocks noChangeShapeType="1"/>
          </p:cNvSpPr>
          <p:nvPr/>
        </p:nvSpPr>
        <p:spPr bwMode="auto">
          <a:xfrm>
            <a:off x="7962900" y="152400"/>
            <a:ext cx="0" cy="1524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27" name="Rectangle 3"/>
          <p:cNvSpPr>
            <a:spLocks noGrp="1" noChangeArrowheads="1"/>
          </p:cNvSpPr>
          <p:nvPr>
            <p:ph type="title"/>
          </p:nvPr>
        </p:nvSpPr>
        <p:spPr bwMode="auto">
          <a:xfrm>
            <a:off x="457200" y="122238"/>
            <a:ext cx="75438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altLang="en-US"/>
              <a:t>Click to edit Master title style</a:t>
            </a:r>
          </a:p>
        </p:txBody>
      </p:sp>
      <p:sp>
        <p:nvSpPr>
          <p:cNvPr id="1028" name="Rectangle 4"/>
          <p:cNvSpPr>
            <a:spLocks noGrp="1" noChangeArrowheads="1"/>
          </p:cNvSpPr>
          <p:nvPr>
            <p:ph type="body" idx="1"/>
          </p:nvPr>
        </p:nvSpPr>
        <p:spPr bwMode="auto">
          <a:xfrm>
            <a:off x="457200" y="1719263"/>
            <a:ext cx="8229600" cy="441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11621" name="Rectangle 5"/>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latin typeface="Arial" charset="0"/>
                <a:cs typeface="Arial" charset="0"/>
              </a:defRPr>
            </a:lvl1pPr>
          </a:lstStyle>
          <a:p>
            <a:pPr>
              <a:defRPr/>
            </a:pPr>
            <a:fld id="{D2D7ABFA-75E7-4933-B5EE-8904E799DA23}" type="datetime1">
              <a:rPr lang="en-US" smtClean="0"/>
              <a:t>9/28/2021</a:t>
            </a:fld>
            <a:endParaRPr lang="en-GB" altLang="en-US"/>
          </a:p>
        </p:txBody>
      </p:sp>
      <p:sp>
        <p:nvSpPr>
          <p:cNvPr id="111622" name="Rectangle 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latin typeface="Arial" charset="0"/>
                <a:cs typeface="Arial" charset="0"/>
              </a:defRPr>
            </a:lvl1pPr>
          </a:lstStyle>
          <a:p>
            <a:pPr>
              <a:defRPr/>
            </a:pPr>
            <a:endParaRPr lang="en-GB" altLang="en-US"/>
          </a:p>
        </p:txBody>
      </p:sp>
      <p:sp>
        <p:nvSpPr>
          <p:cNvPr id="111623" name="Rectangle 7"/>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lvl1pPr>
          </a:lstStyle>
          <a:p>
            <a:pPr>
              <a:defRPr/>
            </a:pPr>
            <a:fld id="{5B9DD3A0-CB75-4131-A8E4-ADEE17BE564E}" type="slidenum">
              <a:rPr lang="en-GB" altLang="en-US"/>
              <a:pPr>
                <a:defRPr/>
              </a:pPr>
              <a:t>‹#›</a:t>
            </a:fld>
            <a:endParaRPr lang="en-GB" altLang="en-US"/>
          </a:p>
        </p:txBody>
      </p:sp>
      <p:grpSp>
        <p:nvGrpSpPr>
          <p:cNvPr id="1032" name="Group 8"/>
          <p:cNvGrpSpPr>
            <a:grpSpLocks/>
          </p:cNvGrpSpPr>
          <p:nvPr/>
        </p:nvGrpSpPr>
        <p:grpSpPr bwMode="auto">
          <a:xfrm>
            <a:off x="8153400" y="152400"/>
            <a:ext cx="792163" cy="1295400"/>
            <a:chOff x="5136" y="960"/>
            <a:chExt cx="528" cy="864"/>
          </a:xfrm>
        </p:grpSpPr>
        <p:sp>
          <p:nvSpPr>
            <p:cNvPr id="1033" name="Oval 9"/>
            <p:cNvSpPr>
              <a:spLocks noChangeArrowheads="1"/>
            </p:cNvSpPr>
            <p:nvPr/>
          </p:nvSpPr>
          <p:spPr bwMode="auto">
            <a:xfrm>
              <a:off x="5136" y="960"/>
              <a:ext cx="80" cy="8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34" name="Oval 10"/>
            <p:cNvSpPr>
              <a:spLocks noChangeArrowheads="1"/>
            </p:cNvSpPr>
            <p:nvPr/>
          </p:nvSpPr>
          <p:spPr bwMode="auto">
            <a:xfrm>
              <a:off x="5248" y="960"/>
              <a:ext cx="79" cy="8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35" name="Oval 11"/>
            <p:cNvSpPr>
              <a:spLocks noChangeArrowheads="1"/>
            </p:cNvSpPr>
            <p:nvPr/>
          </p:nvSpPr>
          <p:spPr bwMode="auto">
            <a:xfrm>
              <a:off x="5360" y="960"/>
              <a:ext cx="76" cy="8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36" name="Oval 12"/>
            <p:cNvSpPr>
              <a:spLocks noChangeArrowheads="1"/>
            </p:cNvSpPr>
            <p:nvPr/>
          </p:nvSpPr>
          <p:spPr bwMode="auto">
            <a:xfrm>
              <a:off x="5136" y="1072"/>
              <a:ext cx="80" cy="7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37" name="Oval 13"/>
            <p:cNvSpPr>
              <a:spLocks noChangeArrowheads="1"/>
            </p:cNvSpPr>
            <p:nvPr/>
          </p:nvSpPr>
          <p:spPr bwMode="auto">
            <a:xfrm>
              <a:off x="5248" y="1072"/>
              <a:ext cx="79" cy="7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38" name="Oval 14"/>
            <p:cNvSpPr>
              <a:spLocks noChangeArrowheads="1"/>
            </p:cNvSpPr>
            <p:nvPr/>
          </p:nvSpPr>
          <p:spPr bwMode="auto">
            <a:xfrm>
              <a:off x="5360" y="1072"/>
              <a:ext cx="76" cy="7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39" name="Oval 15"/>
            <p:cNvSpPr>
              <a:spLocks noChangeArrowheads="1"/>
            </p:cNvSpPr>
            <p:nvPr/>
          </p:nvSpPr>
          <p:spPr bwMode="auto">
            <a:xfrm>
              <a:off x="5472" y="1072"/>
              <a:ext cx="73" cy="77"/>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40" name="Oval 16"/>
            <p:cNvSpPr>
              <a:spLocks noChangeArrowheads="1"/>
            </p:cNvSpPr>
            <p:nvPr/>
          </p:nvSpPr>
          <p:spPr bwMode="auto">
            <a:xfrm>
              <a:off x="5136" y="1184"/>
              <a:ext cx="80" cy="73"/>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41" name="Oval 17"/>
            <p:cNvSpPr>
              <a:spLocks noChangeArrowheads="1"/>
            </p:cNvSpPr>
            <p:nvPr/>
          </p:nvSpPr>
          <p:spPr bwMode="auto">
            <a:xfrm>
              <a:off x="5248" y="1184"/>
              <a:ext cx="79" cy="73"/>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42" name="Oval 18"/>
            <p:cNvSpPr>
              <a:spLocks noChangeArrowheads="1"/>
            </p:cNvSpPr>
            <p:nvPr/>
          </p:nvSpPr>
          <p:spPr bwMode="auto">
            <a:xfrm>
              <a:off x="5360" y="1184"/>
              <a:ext cx="76" cy="73"/>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43" name="Oval 19"/>
            <p:cNvSpPr>
              <a:spLocks noChangeArrowheads="1"/>
            </p:cNvSpPr>
            <p:nvPr/>
          </p:nvSpPr>
          <p:spPr bwMode="auto">
            <a:xfrm>
              <a:off x="5472" y="1184"/>
              <a:ext cx="73" cy="73"/>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44" name="Oval 20"/>
            <p:cNvSpPr>
              <a:spLocks noChangeArrowheads="1"/>
            </p:cNvSpPr>
            <p:nvPr/>
          </p:nvSpPr>
          <p:spPr bwMode="auto">
            <a:xfrm>
              <a:off x="5584" y="1184"/>
              <a:ext cx="80" cy="7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45" name="Oval 21"/>
            <p:cNvSpPr>
              <a:spLocks noChangeArrowheads="1"/>
            </p:cNvSpPr>
            <p:nvPr/>
          </p:nvSpPr>
          <p:spPr bwMode="auto">
            <a:xfrm>
              <a:off x="5136" y="1296"/>
              <a:ext cx="80" cy="8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46" name="Oval 22"/>
            <p:cNvSpPr>
              <a:spLocks noChangeArrowheads="1"/>
            </p:cNvSpPr>
            <p:nvPr/>
          </p:nvSpPr>
          <p:spPr bwMode="auto">
            <a:xfrm>
              <a:off x="5248" y="1296"/>
              <a:ext cx="79" cy="8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47" name="Oval 23"/>
            <p:cNvSpPr>
              <a:spLocks noChangeArrowheads="1"/>
            </p:cNvSpPr>
            <p:nvPr/>
          </p:nvSpPr>
          <p:spPr bwMode="auto">
            <a:xfrm>
              <a:off x="5360" y="1296"/>
              <a:ext cx="76" cy="8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48" name="Oval 24"/>
            <p:cNvSpPr>
              <a:spLocks noChangeArrowheads="1"/>
            </p:cNvSpPr>
            <p:nvPr/>
          </p:nvSpPr>
          <p:spPr bwMode="auto">
            <a:xfrm>
              <a:off x="5472" y="1296"/>
              <a:ext cx="73" cy="8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49" name="Oval 25"/>
            <p:cNvSpPr>
              <a:spLocks noChangeArrowheads="1"/>
            </p:cNvSpPr>
            <p:nvPr/>
          </p:nvSpPr>
          <p:spPr bwMode="auto">
            <a:xfrm>
              <a:off x="5136" y="1408"/>
              <a:ext cx="80" cy="8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50" name="Oval 26"/>
            <p:cNvSpPr>
              <a:spLocks noChangeArrowheads="1"/>
            </p:cNvSpPr>
            <p:nvPr/>
          </p:nvSpPr>
          <p:spPr bwMode="auto">
            <a:xfrm>
              <a:off x="5248" y="1408"/>
              <a:ext cx="79" cy="8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51" name="Oval 27"/>
            <p:cNvSpPr>
              <a:spLocks noChangeArrowheads="1"/>
            </p:cNvSpPr>
            <p:nvPr/>
          </p:nvSpPr>
          <p:spPr bwMode="auto">
            <a:xfrm>
              <a:off x="5360" y="1408"/>
              <a:ext cx="76" cy="8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52" name="Oval 28"/>
            <p:cNvSpPr>
              <a:spLocks noChangeArrowheads="1"/>
            </p:cNvSpPr>
            <p:nvPr/>
          </p:nvSpPr>
          <p:spPr bwMode="auto">
            <a:xfrm>
              <a:off x="5472" y="1408"/>
              <a:ext cx="73" cy="8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53" name="Oval 29"/>
            <p:cNvSpPr>
              <a:spLocks noChangeArrowheads="1"/>
            </p:cNvSpPr>
            <p:nvPr/>
          </p:nvSpPr>
          <p:spPr bwMode="auto">
            <a:xfrm>
              <a:off x="5584" y="1408"/>
              <a:ext cx="80" cy="80"/>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54" name="Oval 30"/>
            <p:cNvSpPr>
              <a:spLocks noChangeArrowheads="1"/>
            </p:cNvSpPr>
            <p:nvPr/>
          </p:nvSpPr>
          <p:spPr bwMode="auto">
            <a:xfrm>
              <a:off x="5136" y="1520"/>
              <a:ext cx="80" cy="79"/>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55" name="Oval 31"/>
            <p:cNvSpPr>
              <a:spLocks noChangeArrowheads="1"/>
            </p:cNvSpPr>
            <p:nvPr/>
          </p:nvSpPr>
          <p:spPr bwMode="auto">
            <a:xfrm>
              <a:off x="5248" y="1520"/>
              <a:ext cx="79" cy="7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56" name="Oval 32"/>
            <p:cNvSpPr>
              <a:spLocks noChangeArrowheads="1"/>
            </p:cNvSpPr>
            <p:nvPr/>
          </p:nvSpPr>
          <p:spPr bwMode="auto">
            <a:xfrm>
              <a:off x="5360" y="1520"/>
              <a:ext cx="76" cy="7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57" name="Oval 33"/>
            <p:cNvSpPr>
              <a:spLocks noChangeArrowheads="1"/>
            </p:cNvSpPr>
            <p:nvPr/>
          </p:nvSpPr>
          <p:spPr bwMode="auto">
            <a:xfrm>
              <a:off x="5472" y="1520"/>
              <a:ext cx="73" cy="79"/>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58" name="Oval 34"/>
            <p:cNvSpPr>
              <a:spLocks noChangeArrowheads="1"/>
            </p:cNvSpPr>
            <p:nvPr/>
          </p:nvSpPr>
          <p:spPr bwMode="auto">
            <a:xfrm>
              <a:off x="5136" y="1632"/>
              <a:ext cx="80" cy="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59" name="Oval 35"/>
            <p:cNvSpPr>
              <a:spLocks noChangeArrowheads="1"/>
            </p:cNvSpPr>
            <p:nvPr/>
          </p:nvSpPr>
          <p:spPr bwMode="auto">
            <a:xfrm>
              <a:off x="5248" y="1632"/>
              <a:ext cx="79" cy="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60" name="Oval 36"/>
            <p:cNvSpPr>
              <a:spLocks noChangeArrowheads="1"/>
            </p:cNvSpPr>
            <p:nvPr/>
          </p:nvSpPr>
          <p:spPr bwMode="auto">
            <a:xfrm>
              <a:off x="5360" y="1632"/>
              <a:ext cx="76" cy="75"/>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61" name="Oval 37"/>
            <p:cNvSpPr>
              <a:spLocks noChangeArrowheads="1"/>
            </p:cNvSpPr>
            <p:nvPr/>
          </p:nvSpPr>
          <p:spPr bwMode="auto">
            <a:xfrm>
              <a:off x="5472" y="1632"/>
              <a:ext cx="73" cy="75"/>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62" name="Oval 38"/>
            <p:cNvSpPr>
              <a:spLocks noChangeArrowheads="1"/>
            </p:cNvSpPr>
            <p:nvPr/>
          </p:nvSpPr>
          <p:spPr bwMode="auto">
            <a:xfrm>
              <a:off x="5248" y="1744"/>
              <a:ext cx="79" cy="80"/>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063" name="Oval 39"/>
            <p:cNvSpPr>
              <a:spLocks noChangeArrowheads="1"/>
            </p:cNvSpPr>
            <p:nvPr/>
          </p:nvSpPr>
          <p:spPr bwMode="auto">
            <a:xfrm>
              <a:off x="5472" y="1744"/>
              <a:ext cx="73" cy="80"/>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grpSp>
    </p:spTree>
  </p:cSld>
  <p:clrMap bg1="lt1" tx1="dk1" bg2="lt2" tx2="dk2" accent1="accent1" accent2="accent2" accent3="accent3" accent4="accent4" accent5="accent5" accent6="accent6" hlink="hlink" folHlink="folHlink"/>
  <p:sldLayoutIdLst>
    <p:sldLayoutId id="2147484007" r:id="rId1"/>
    <p:sldLayoutId id="2147483997" r:id="rId2"/>
    <p:sldLayoutId id="2147483998" r:id="rId3"/>
    <p:sldLayoutId id="2147483999" r:id="rId4"/>
    <p:sldLayoutId id="2147484000" r:id="rId5"/>
    <p:sldLayoutId id="2147484001" r:id="rId6"/>
    <p:sldLayoutId id="2147484002" r:id="rId7"/>
    <p:sldLayoutId id="2147484003" r:id="rId8"/>
    <p:sldLayoutId id="2147484004" r:id="rId9"/>
    <p:sldLayoutId id="2147484005" r:id="rId10"/>
    <p:sldLayoutId id="2147484006" r:id="rId11"/>
  </p:sldLayoutIdLst>
  <p:hf hdr="0" ftr="0" dt="0"/>
  <p:txStyles>
    <p:titleStyle>
      <a:lvl1pPr algn="l" rtl="0" eaLnBrk="0" fontAlgn="base" hangingPunct="0">
        <a:spcBef>
          <a:spcPct val="0"/>
        </a:spcBef>
        <a:spcAft>
          <a:spcPct val="0"/>
        </a:spcAft>
        <a:defRPr sz="3900" b="1">
          <a:solidFill>
            <a:schemeClr val="tx2"/>
          </a:solidFill>
          <a:latin typeface="+mj-lt"/>
          <a:ea typeface="+mj-ea"/>
          <a:cs typeface="+mj-cs"/>
        </a:defRPr>
      </a:lvl1pPr>
      <a:lvl2pPr algn="l" rtl="0" eaLnBrk="0" fontAlgn="base" hangingPunct="0">
        <a:spcBef>
          <a:spcPct val="0"/>
        </a:spcBef>
        <a:spcAft>
          <a:spcPct val="0"/>
        </a:spcAft>
        <a:defRPr sz="3900" b="1">
          <a:solidFill>
            <a:schemeClr val="tx2"/>
          </a:solidFill>
          <a:latin typeface="Arial" charset="0"/>
          <a:cs typeface="Arial" charset="0"/>
        </a:defRPr>
      </a:lvl2pPr>
      <a:lvl3pPr algn="l" rtl="0" eaLnBrk="0" fontAlgn="base" hangingPunct="0">
        <a:spcBef>
          <a:spcPct val="0"/>
        </a:spcBef>
        <a:spcAft>
          <a:spcPct val="0"/>
        </a:spcAft>
        <a:defRPr sz="3900" b="1">
          <a:solidFill>
            <a:schemeClr val="tx2"/>
          </a:solidFill>
          <a:latin typeface="Arial" charset="0"/>
          <a:cs typeface="Arial" charset="0"/>
        </a:defRPr>
      </a:lvl3pPr>
      <a:lvl4pPr algn="l" rtl="0" eaLnBrk="0" fontAlgn="base" hangingPunct="0">
        <a:spcBef>
          <a:spcPct val="0"/>
        </a:spcBef>
        <a:spcAft>
          <a:spcPct val="0"/>
        </a:spcAft>
        <a:defRPr sz="3900" b="1">
          <a:solidFill>
            <a:schemeClr val="tx2"/>
          </a:solidFill>
          <a:latin typeface="Arial" charset="0"/>
          <a:cs typeface="Arial" charset="0"/>
        </a:defRPr>
      </a:lvl4pPr>
      <a:lvl5pPr algn="l" rtl="0" eaLnBrk="0" fontAlgn="base" hangingPunct="0">
        <a:spcBef>
          <a:spcPct val="0"/>
        </a:spcBef>
        <a:spcAft>
          <a:spcPct val="0"/>
        </a:spcAft>
        <a:defRPr sz="3900" b="1">
          <a:solidFill>
            <a:schemeClr val="tx2"/>
          </a:solidFill>
          <a:latin typeface="Arial" charset="0"/>
          <a:cs typeface="Arial" charset="0"/>
        </a:defRPr>
      </a:lvl5pPr>
      <a:lvl6pPr marL="457200" algn="l" rtl="0" fontAlgn="base">
        <a:spcBef>
          <a:spcPct val="0"/>
        </a:spcBef>
        <a:spcAft>
          <a:spcPct val="0"/>
        </a:spcAft>
        <a:defRPr sz="3900" b="1">
          <a:solidFill>
            <a:schemeClr val="tx2"/>
          </a:solidFill>
          <a:latin typeface="Arial" charset="0"/>
          <a:cs typeface="Arial" charset="0"/>
        </a:defRPr>
      </a:lvl6pPr>
      <a:lvl7pPr marL="914400" algn="l" rtl="0" fontAlgn="base">
        <a:spcBef>
          <a:spcPct val="0"/>
        </a:spcBef>
        <a:spcAft>
          <a:spcPct val="0"/>
        </a:spcAft>
        <a:defRPr sz="3900" b="1">
          <a:solidFill>
            <a:schemeClr val="tx2"/>
          </a:solidFill>
          <a:latin typeface="Arial" charset="0"/>
          <a:cs typeface="Arial" charset="0"/>
        </a:defRPr>
      </a:lvl7pPr>
      <a:lvl8pPr marL="1371600" algn="l" rtl="0" fontAlgn="base">
        <a:spcBef>
          <a:spcPct val="0"/>
        </a:spcBef>
        <a:spcAft>
          <a:spcPct val="0"/>
        </a:spcAft>
        <a:defRPr sz="3900" b="1">
          <a:solidFill>
            <a:schemeClr val="tx2"/>
          </a:solidFill>
          <a:latin typeface="Arial" charset="0"/>
          <a:cs typeface="Arial" charset="0"/>
        </a:defRPr>
      </a:lvl8pPr>
      <a:lvl9pPr marL="1828800" algn="l" rtl="0" fontAlgn="base">
        <a:spcBef>
          <a:spcPct val="0"/>
        </a:spcBef>
        <a:spcAft>
          <a:spcPct val="0"/>
        </a:spcAft>
        <a:defRPr sz="3900" b="1">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anose="05000000000000000000" pitchFamily="2" charset="2"/>
        <a:buChar char="l"/>
        <a:defRPr sz="3000">
          <a:solidFill>
            <a:schemeClr val="tx1"/>
          </a:solidFill>
          <a:latin typeface="+mn-lt"/>
          <a:ea typeface="+mn-ea"/>
          <a:cs typeface="+mn-cs"/>
        </a:defRPr>
      </a:lvl1pPr>
      <a:lvl2pPr marL="692150" indent="-347663" algn="l" rtl="0" eaLnBrk="0" fontAlgn="base" hangingPunct="0">
        <a:spcBef>
          <a:spcPct val="20000"/>
        </a:spcBef>
        <a:spcAft>
          <a:spcPct val="0"/>
        </a:spcAft>
        <a:buClr>
          <a:schemeClr val="accent2"/>
        </a:buClr>
        <a:buSzPct val="70000"/>
        <a:buFont typeface="Wingdings" panose="05000000000000000000" pitchFamily="2" charset="2"/>
        <a:buChar char="l"/>
        <a:defRPr sz="2600">
          <a:solidFill>
            <a:schemeClr val="tx1"/>
          </a:solidFill>
          <a:latin typeface="+mn-lt"/>
          <a:cs typeface="+mn-cs"/>
        </a:defRPr>
      </a:lvl2pPr>
      <a:lvl3pPr marL="987425" indent="-293688" algn="l" rtl="0" eaLnBrk="0" fontAlgn="base" hangingPunct="0">
        <a:spcBef>
          <a:spcPct val="20000"/>
        </a:spcBef>
        <a:spcAft>
          <a:spcPct val="0"/>
        </a:spcAft>
        <a:buClr>
          <a:schemeClr val="accent1"/>
        </a:buClr>
        <a:buSzPct val="70000"/>
        <a:buFont typeface="Wingdings" panose="05000000000000000000" pitchFamily="2" charset="2"/>
        <a:buChar char="l"/>
        <a:defRPr sz="2300">
          <a:solidFill>
            <a:schemeClr val="tx1"/>
          </a:solidFill>
          <a:latin typeface="+mn-lt"/>
          <a:cs typeface="+mn-cs"/>
        </a:defRPr>
      </a:lvl3pPr>
      <a:lvl4pPr marL="1281113" indent="-292100" algn="l" rtl="0" eaLnBrk="0" fontAlgn="base" hangingPunct="0">
        <a:spcBef>
          <a:spcPct val="20000"/>
        </a:spcBef>
        <a:spcAft>
          <a:spcPct val="0"/>
        </a:spcAft>
        <a:buClr>
          <a:schemeClr val="tx2"/>
        </a:buClr>
        <a:buSzPct val="75000"/>
        <a:buFont typeface="Wingdings" panose="05000000000000000000" pitchFamily="2" charset="2"/>
        <a:buChar char="§"/>
        <a:defRPr sz="2000">
          <a:solidFill>
            <a:schemeClr val="tx1"/>
          </a:solidFill>
          <a:latin typeface="+mn-lt"/>
          <a:cs typeface="+mn-cs"/>
        </a:defRPr>
      </a:lvl4pPr>
      <a:lvl5pPr marL="1598613" indent="-315913" algn="l" rtl="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mn-lt"/>
          <a:cs typeface="+mn-cs"/>
        </a:defRPr>
      </a:lvl5pPr>
      <a:lvl6pPr marL="20558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6pPr>
      <a:lvl7pPr marL="25130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7pPr>
      <a:lvl8pPr marL="29702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8pPr>
      <a:lvl9pPr marL="34274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8.xml"/><Relationship Id="rId7" Type="http://schemas.openxmlformats.org/officeDocument/2006/relationships/diagramQuickStyle" Target="../diagrams/quickStyle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1.png"/><Relationship Id="rId4" Type="http://schemas.openxmlformats.org/officeDocument/2006/relationships/notesSlide" Target="../notesSlides/notesSlide2.xml"/><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png"/><Relationship Id="rId5" Type="http://schemas.openxmlformats.org/officeDocument/2006/relationships/image" Target="../media/image3.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1.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1.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1.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7.m4a"/><Relationship Id="rId1" Type="http://schemas.openxmlformats.org/officeDocument/2006/relationships/audio" Target="NULL" TargetMode="External"/><Relationship Id="rId5" Type="http://schemas.openxmlformats.org/officeDocument/2006/relationships/image" Target="../media/image1.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1.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1.png"/><Relationship Id="rId4" Type="http://schemas.openxmlformats.org/officeDocument/2006/relationships/notesSlide" Target="../notesSlides/notesSlide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7"/>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ct val="0"/>
              </a:spcBef>
              <a:buClrTx/>
              <a:buSzTx/>
              <a:buFontTx/>
              <a:buNone/>
            </a:pPr>
            <a:fld id="{7F356102-EB54-444B-8A6C-21273636D802}" type="slidenum">
              <a:rPr lang="en-GB" altLang="en-US" sz="1000" smtClean="0"/>
              <a:pPr>
                <a:spcBef>
                  <a:spcPct val="0"/>
                </a:spcBef>
                <a:buClrTx/>
                <a:buSzTx/>
                <a:buFontTx/>
                <a:buNone/>
              </a:pPr>
              <a:t>1</a:t>
            </a:fld>
            <a:endParaRPr lang="en-GB" altLang="en-US" sz="1000"/>
          </a:p>
        </p:txBody>
      </p:sp>
      <p:sp>
        <p:nvSpPr>
          <p:cNvPr id="5124" name="Rectangle 2"/>
          <p:cNvSpPr>
            <a:spLocks noGrp="1" noChangeArrowheads="1"/>
          </p:cNvSpPr>
          <p:nvPr>
            <p:ph type="ctrTitle"/>
          </p:nvPr>
        </p:nvSpPr>
        <p:spPr>
          <a:xfrm>
            <a:off x="395288" y="549275"/>
            <a:ext cx="6697662" cy="2057400"/>
          </a:xfrm>
        </p:spPr>
        <p:txBody>
          <a:bodyPr/>
          <a:lstStyle/>
          <a:p>
            <a:pPr algn="l" eaLnBrk="1" hangingPunct="1"/>
            <a:r>
              <a:rPr lang="en-GB" altLang="en-US" sz="4400" b="0"/>
              <a:t>THE MENTAL ELEMENTS OF A CRIME</a:t>
            </a:r>
          </a:p>
        </p:txBody>
      </p:sp>
      <p:sp>
        <p:nvSpPr>
          <p:cNvPr id="5125" name="Rectangle 3"/>
          <p:cNvSpPr>
            <a:spLocks noGrp="1" noChangeArrowheads="1"/>
          </p:cNvSpPr>
          <p:nvPr>
            <p:ph type="subTitle" idx="1"/>
          </p:nvPr>
        </p:nvSpPr>
        <p:spPr>
          <a:xfrm>
            <a:off x="642938" y="3000375"/>
            <a:ext cx="6248400" cy="2362200"/>
          </a:xfrm>
        </p:spPr>
        <p:txBody>
          <a:bodyPr/>
          <a:lstStyle/>
          <a:p>
            <a:pPr algn="ctr" eaLnBrk="1" hangingPunct="1"/>
            <a:endParaRPr lang="en-GB" altLang="en-US" sz="3600" dirty="0"/>
          </a:p>
          <a:p>
            <a:pPr algn="ctr" eaLnBrk="1" hangingPunct="1"/>
            <a:r>
              <a:rPr lang="en-GB" altLang="en-US" sz="3600" i="1" dirty="0" err="1"/>
              <a:t>Mens</a:t>
            </a:r>
            <a:r>
              <a:rPr lang="en-GB" altLang="en-US" sz="3600" i="1" dirty="0"/>
              <a:t> Rea</a:t>
            </a:r>
          </a:p>
          <a:p>
            <a:pPr eaLnBrk="1" hangingPunct="1"/>
            <a:endParaRPr lang="en-GB" altLang="en-US" sz="2800" dirty="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p:transition advTm="1924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nvPr>
        </p:nvGraphicFramePr>
        <p:xfrm>
          <a:off x="4214810" y="273051"/>
          <a:ext cx="4471990" cy="529909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 name="Text Placeholder 3"/>
          <p:cNvSpPr>
            <a:spLocks noGrp="1"/>
          </p:cNvSpPr>
          <p:nvPr>
            <p:ph type="body" sz="half" idx="2"/>
          </p:nvPr>
        </p:nvSpPr>
        <p:spPr>
          <a:xfrm>
            <a:off x="928688" y="285750"/>
            <a:ext cx="3714750" cy="5929313"/>
          </a:xfrm>
        </p:spPr>
        <p:txBody>
          <a:bodyPr/>
          <a:lstStyle/>
          <a:p>
            <a:pPr>
              <a:defRPr/>
            </a:pPr>
            <a:r>
              <a:rPr lang="en-GB" sz="1600" dirty="0">
                <a:effectLst>
                  <a:outerShdw blurRad="38100" dist="38100" dir="2700000" algn="tl">
                    <a:srgbClr val="000000">
                      <a:alpha val="43137"/>
                    </a:srgbClr>
                  </a:outerShdw>
                </a:effectLst>
              </a:rPr>
              <a:t>Highest level of blameworthiness</a:t>
            </a:r>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endParaRPr lang="en-GB" dirty="0"/>
          </a:p>
          <a:p>
            <a:pPr>
              <a:defRPr/>
            </a:pPr>
            <a:r>
              <a:rPr lang="en-GB" sz="1600" dirty="0">
                <a:effectLst>
                  <a:outerShdw blurRad="38100" dist="38100" dir="2700000" algn="tl">
                    <a:srgbClr val="000000">
                      <a:alpha val="43137"/>
                    </a:srgbClr>
                  </a:outerShdw>
                </a:effectLst>
              </a:rPr>
              <a:t>Lowest level of blameworthiness</a:t>
            </a:r>
          </a:p>
          <a:p>
            <a:pPr>
              <a:defRPr/>
            </a:pPr>
            <a:endParaRPr lang="en-US" sz="1600" dirty="0">
              <a:effectLst>
                <a:outerShdw blurRad="38100" dist="38100" dir="2700000" algn="tl">
                  <a:srgbClr val="000000">
                    <a:alpha val="43137"/>
                  </a:srgbClr>
                </a:outerShdw>
              </a:effectLst>
            </a:endParaRPr>
          </a:p>
        </p:txBody>
      </p:sp>
      <p:sp>
        <p:nvSpPr>
          <p:cNvPr id="7173"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ct val="0"/>
              </a:spcBef>
              <a:buClrTx/>
              <a:buSzTx/>
              <a:buFontTx/>
              <a:buNone/>
            </a:pPr>
            <a:fld id="{814691A6-626C-486D-BAB9-272CDD37F8DC}" type="slidenum">
              <a:rPr lang="en-GB" altLang="en-US" sz="1000" smtClean="0"/>
              <a:pPr>
                <a:spcBef>
                  <a:spcPct val="0"/>
                </a:spcBef>
                <a:buClrTx/>
                <a:buSzTx/>
                <a:buFontTx/>
                <a:buNone/>
              </a:pPr>
              <a:t>2</a:t>
            </a:fld>
            <a:endParaRPr lang="en-GB" altLang="en-US" sz="1000"/>
          </a:p>
        </p:txBody>
      </p:sp>
      <p:sp>
        <p:nvSpPr>
          <p:cNvPr id="9" name="Up-Down Arrow 8"/>
          <p:cNvSpPr/>
          <p:nvPr/>
        </p:nvSpPr>
        <p:spPr bwMode="auto">
          <a:xfrm>
            <a:off x="2428875" y="714375"/>
            <a:ext cx="484188" cy="5000625"/>
          </a:xfrm>
          <a:prstGeom prst="upDownArrow">
            <a:avLst/>
          </a:prstGeom>
          <a:solidFill>
            <a:schemeClr val="tx2">
              <a:lumMod val="60000"/>
              <a:lumOff val="40000"/>
            </a:schemeClr>
          </a:solidFill>
          <a:ln w="9525" cap="flat" cmpd="sng" algn="ctr">
            <a:solidFill>
              <a:schemeClr val="tx1"/>
            </a:solidFill>
            <a:prstDash val="solid"/>
            <a:miter lim="800000"/>
            <a:headEnd type="none" w="med" len="med"/>
            <a:tailEnd type="none" w="med" len="med"/>
          </a:ln>
          <a:effectLst/>
        </p:spPr>
        <p:txBody>
          <a:bodyPr wrap="none"/>
          <a:lstStyle/>
          <a:p>
            <a:pPr eaLnBrk="1" hangingPunct="1">
              <a:defRPr/>
            </a:pPr>
            <a:endParaRPr lang="en-US">
              <a:latin typeface="Arial" charset="0"/>
              <a:cs typeface="Arial" charset="0"/>
            </a:endParaRP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228"/>
    </mc:Choice>
    <mc:Fallback xmlns="">
      <p:transition spd="slow" advTm="1062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0332E40-9942-4628-A28F-D675A10BB17D}" type="slidenum">
              <a:rPr lang="en-GB" altLang="en-US" smtClean="0"/>
              <a:pPr/>
              <a:t>3</a:t>
            </a:fld>
            <a:endParaRPr lang="en-GB" altLang="en-US"/>
          </a:p>
        </p:txBody>
      </p:sp>
      <p:pic>
        <p:nvPicPr>
          <p:cNvPr id="9220" name="Picture 7"/>
          <p:cNvPicPr>
            <a:picLocks noChangeAspect="1"/>
          </p:cNvPicPr>
          <p:nvPr/>
        </p:nvPicPr>
        <p:blipFill>
          <a:blip r:embed="rId5">
            <a:extLst>
              <a:ext uri="{28A0092B-C50C-407E-A947-70E740481C1C}">
                <a14:useLocalDpi xmlns:a14="http://schemas.microsoft.com/office/drawing/2010/main" val="0"/>
              </a:ext>
            </a:extLst>
          </a:blip>
          <a:srcRect l="12920" t="14563" r="37823"/>
          <a:stretch>
            <a:fillRect/>
          </a:stretch>
        </p:blipFill>
        <p:spPr bwMode="auto">
          <a:xfrm>
            <a:off x="900113" y="227013"/>
            <a:ext cx="6408737" cy="624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8485"/>
    </mc:Choice>
    <mc:Fallback xmlns="">
      <p:transition spd="slow" advTm="1184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122238"/>
            <a:ext cx="7543800" cy="663575"/>
          </a:xfrm>
        </p:spPr>
        <p:txBody>
          <a:bodyPr/>
          <a:lstStyle/>
          <a:p>
            <a:r>
              <a:rPr lang="en-GB" altLang="en-US"/>
              <a:t>Intention</a:t>
            </a:r>
            <a:endParaRPr lang="en-US" altLang="en-US"/>
          </a:p>
        </p:txBody>
      </p:sp>
      <p:sp>
        <p:nvSpPr>
          <p:cNvPr id="11267" name="Content Placeholder 2"/>
          <p:cNvSpPr>
            <a:spLocks noGrp="1"/>
          </p:cNvSpPr>
          <p:nvPr>
            <p:ph idx="1"/>
          </p:nvPr>
        </p:nvSpPr>
        <p:spPr>
          <a:xfrm>
            <a:off x="457200" y="1143000"/>
            <a:ext cx="8229600" cy="4987925"/>
          </a:xfrm>
        </p:spPr>
        <p:txBody>
          <a:bodyPr/>
          <a:lstStyle/>
          <a:p>
            <a:endParaRPr lang="en-US" altLang="en-US" sz="1000"/>
          </a:p>
          <a:p>
            <a:r>
              <a:rPr lang="en-US" altLang="en-US" sz="2000" b="1"/>
              <a:t>Direct intention- </a:t>
            </a:r>
            <a:r>
              <a:rPr lang="en-US" altLang="en-US" sz="2000"/>
              <a:t>where D’s purpose is to bring about the prohibited result</a:t>
            </a:r>
          </a:p>
          <a:p>
            <a:endParaRPr lang="en-US" altLang="en-US" sz="2000"/>
          </a:p>
          <a:p>
            <a:r>
              <a:rPr lang="en-US" altLang="en-US" sz="2000" b="1"/>
              <a:t>Indirect intention </a:t>
            </a:r>
            <a:r>
              <a:rPr lang="en-US" altLang="en-US" sz="2000"/>
              <a:t>– where the prohibited outcome must be virtually certain as a result of D’s actions</a:t>
            </a:r>
            <a:r>
              <a:rPr lang="en-US" altLang="en-US" sz="2000" b="1" i="1"/>
              <a:t> and</a:t>
            </a:r>
            <a:r>
              <a:rPr lang="en-US" altLang="en-US" sz="2000"/>
              <a:t> D must appreciate that this was the case</a:t>
            </a:r>
          </a:p>
          <a:p>
            <a:endParaRPr lang="en-US" altLang="en-US" sz="2000"/>
          </a:p>
          <a:p>
            <a:r>
              <a:rPr lang="en-US" altLang="en-US" sz="2000" b="1"/>
              <a:t>Specific intent </a:t>
            </a:r>
            <a:r>
              <a:rPr lang="en-US" altLang="en-US" sz="2000"/>
              <a:t>– only intention will suffice as MR</a:t>
            </a:r>
          </a:p>
          <a:p>
            <a:endParaRPr lang="en-US" altLang="en-US" sz="2000"/>
          </a:p>
          <a:p>
            <a:r>
              <a:rPr lang="en-US" altLang="en-US" sz="2000" b="1"/>
              <a:t>Basic intent </a:t>
            </a:r>
            <a:r>
              <a:rPr lang="en-US" altLang="en-US" sz="2000"/>
              <a:t>– intention/recklessness will suffice</a:t>
            </a:r>
          </a:p>
        </p:txBody>
      </p:sp>
      <p:sp>
        <p:nvSpPr>
          <p:cNvPr id="11269"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ct val="0"/>
              </a:spcBef>
              <a:buClrTx/>
              <a:buSzTx/>
              <a:buFontTx/>
              <a:buNone/>
            </a:pPr>
            <a:fld id="{F2D42E36-28B3-4453-9A89-05BE7155187D}" type="slidenum">
              <a:rPr lang="en-GB" altLang="en-US" sz="1000" smtClean="0"/>
              <a:pPr>
                <a:spcBef>
                  <a:spcPct val="0"/>
                </a:spcBef>
                <a:buClrTx/>
                <a:buSzTx/>
                <a:buFontTx/>
                <a:buNone/>
              </a:pPr>
              <a:t>4</a:t>
            </a:fld>
            <a:endParaRPr lang="en-GB" altLang="en-US" sz="100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3965"/>
    </mc:Choice>
    <mc:Fallback xmlns="">
      <p:transition spd="slow" advTm="639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84188" y="11113"/>
            <a:ext cx="7543800" cy="1295400"/>
          </a:xfrm>
        </p:spPr>
        <p:txBody>
          <a:bodyPr/>
          <a:lstStyle/>
          <a:p>
            <a:r>
              <a:rPr lang="en-GB" altLang="en-US"/>
              <a:t>Intention</a:t>
            </a:r>
          </a:p>
        </p:txBody>
      </p:sp>
      <p:sp>
        <p:nvSpPr>
          <p:cNvPr id="3" name="Content Placeholder 2"/>
          <p:cNvSpPr>
            <a:spLocks noGrp="1"/>
          </p:cNvSpPr>
          <p:nvPr>
            <p:ph idx="1"/>
          </p:nvPr>
        </p:nvSpPr>
        <p:spPr/>
        <p:txBody>
          <a:bodyPr/>
          <a:lstStyle/>
          <a:p>
            <a:pPr>
              <a:defRPr/>
            </a:pPr>
            <a:r>
              <a:rPr lang="en-GB" sz="3600" dirty="0"/>
              <a:t>Intention does not relate to motive.</a:t>
            </a:r>
          </a:p>
          <a:p>
            <a:pPr lvl="1">
              <a:defRPr/>
            </a:pPr>
            <a:r>
              <a:rPr lang="en-GB" sz="3200" b="1" dirty="0"/>
              <a:t>Yip Chiu-</a:t>
            </a:r>
            <a:r>
              <a:rPr lang="en-GB" sz="3200" b="1" dirty="0" err="1"/>
              <a:t>cheung</a:t>
            </a:r>
            <a:r>
              <a:rPr lang="en-GB" sz="3200" b="1" dirty="0"/>
              <a:t> [1994]</a:t>
            </a:r>
          </a:p>
          <a:p>
            <a:pPr lvl="1">
              <a:defRPr/>
            </a:pPr>
            <a:r>
              <a:rPr lang="en-GB" sz="3200" b="1" dirty="0"/>
              <a:t>Re: A (Children) (Conjoined twins: Surgical separation) [2000]</a:t>
            </a:r>
          </a:p>
          <a:p>
            <a:pPr lvl="1">
              <a:defRPr/>
            </a:pPr>
            <a:r>
              <a:rPr lang="en-GB" sz="3200" b="1" dirty="0" err="1"/>
              <a:t>Steane</a:t>
            </a:r>
            <a:r>
              <a:rPr lang="en-GB" sz="3200" b="1" dirty="0"/>
              <a:t> [1947]</a:t>
            </a:r>
            <a:r>
              <a:rPr lang="en-GB" sz="3200" dirty="0"/>
              <a:t> </a:t>
            </a:r>
          </a:p>
          <a:p>
            <a:pPr marL="0" indent="0">
              <a:buFont typeface="Wingdings" panose="05000000000000000000" pitchFamily="2" charset="2"/>
              <a:buNone/>
              <a:defRPr/>
            </a:pPr>
            <a:endParaRPr lang="en-GB" dirty="0"/>
          </a:p>
        </p:txBody>
      </p:sp>
      <p:sp>
        <p:nvSpPr>
          <p:cNvPr id="13317"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ct val="0"/>
              </a:spcBef>
              <a:buClrTx/>
              <a:buSzTx/>
              <a:buFontTx/>
              <a:buNone/>
            </a:pPr>
            <a:fld id="{B1A90F42-5779-4F67-A279-DFCCBA596D99}" type="slidenum">
              <a:rPr lang="en-GB" altLang="en-US" sz="1000" smtClean="0"/>
              <a:pPr>
                <a:spcBef>
                  <a:spcPct val="0"/>
                </a:spcBef>
                <a:buClrTx/>
                <a:buSzTx/>
                <a:buFontTx/>
                <a:buNone/>
              </a:pPr>
              <a:t>5</a:t>
            </a:fld>
            <a:endParaRPr lang="en-GB" altLang="en-US" sz="100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0554"/>
    </mc:Choice>
    <mc:Fallback xmlns="">
      <p:transition spd="slow" advTm="2805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defRPr/>
            </a:pPr>
            <a:r>
              <a:rPr lang="en-GB" dirty="0"/>
              <a:t>Direct intent – aim or purpose</a:t>
            </a:r>
          </a:p>
          <a:p>
            <a:pPr lvl="1">
              <a:defRPr/>
            </a:pPr>
            <a:r>
              <a:rPr lang="en-GB" dirty="0"/>
              <a:t>Normally deduced from actions or surrounding evidence</a:t>
            </a:r>
          </a:p>
          <a:p>
            <a:pPr marL="344487" lvl="1" indent="0">
              <a:buFont typeface="Wingdings" panose="05000000000000000000" pitchFamily="2" charset="2"/>
              <a:buNone/>
              <a:defRPr/>
            </a:pPr>
            <a:endParaRPr lang="en-GB" dirty="0"/>
          </a:p>
          <a:p>
            <a:pPr lvl="1">
              <a:defRPr/>
            </a:pPr>
            <a:r>
              <a:rPr lang="en-GB" b="1" i="1" dirty="0" err="1"/>
              <a:t>Moloney</a:t>
            </a:r>
            <a:r>
              <a:rPr lang="en-GB" b="1" i="1" dirty="0"/>
              <a:t> [1985]</a:t>
            </a:r>
            <a:r>
              <a:rPr lang="en-GB" dirty="0"/>
              <a:t>- “golden rule” – no guidance on meaning.  </a:t>
            </a:r>
            <a:endParaRPr lang="en-GB" b="1" i="1" dirty="0"/>
          </a:p>
          <a:p>
            <a:pPr>
              <a:defRPr/>
            </a:pPr>
            <a:endParaRPr lang="en-GB" dirty="0"/>
          </a:p>
        </p:txBody>
      </p:sp>
      <p:sp>
        <p:nvSpPr>
          <p:cNvPr id="15364"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4A03089-007A-4076-A23D-F3B2F9070072}" type="slidenum">
              <a:rPr lang="en-GB" altLang="en-US" smtClean="0"/>
              <a:pPr/>
              <a:t>6</a:t>
            </a:fld>
            <a:endParaRPr lang="en-GB" altLang="en-US"/>
          </a:p>
        </p:txBody>
      </p:sp>
      <p:sp>
        <p:nvSpPr>
          <p:cNvPr id="15365" name="Title 1"/>
          <p:cNvSpPr>
            <a:spLocks noGrp="1"/>
          </p:cNvSpPr>
          <p:nvPr>
            <p:ph type="title"/>
          </p:nvPr>
        </p:nvSpPr>
        <p:spPr/>
        <p:txBody>
          <a:bodyPr/>
          <a:lstStyle/>
          <a:p>
            <a:r>
              <a:rPr lang="en-GB" altLang="en-US"/>
              <a:t>Intention – direct intent</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8265"/>
    </mc:Choice>
    <mc:Fallback xmlns="">
      <p:transition spd="slow" advTm="1682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GB" altLang="en-US"/>
              <a:t>Intention – indirect/oblique intent</a:t>
            </a:r>
          </a:p>
        </p:txBody>
      </p:sp>
      <p:sp>
        <p:nvSpPr>
          <p:cNvPr id="17411" name="Content Placeholder 2"/>
          <p:cNvSpPr>
            <a:spLocks noGrp="1"/>
          </p:cNvSpPr>
          <p:nvPr>
            <p:ph idx="1"/>
          </p:nvPr>
        </p:nvSpPr>
        <p:spPr/>
        <p:txBody>
          <a:bodyPr/>
          <a:lstStyle/>
          <a:p>
            <a:r>
              <a:rPr lang="en-GB" altLang="en-US" b="1" i="1"/>
              <a:t>DPP v Smith [1960] – </a:t>
            </a:r>
            <a:r>
              <a:rPr lang="en-GB" altLang="en-US"/>
              <a:t>reasonable person would have contemplated the result (objective test)</a:t>
            </a:r>
          </a:p>
          <a:p>
            <a:r>
              <a:rPr lang="en-GB" altLang="en-US" i="1"/>
              <a:t>Reversed by </a:t>
            </a:r>
            <a:r>
              <a:rPr lang="en-GB" altLang="en-US" b="1" i="1"/>
              <a:t>s8 Criminal Justice Act 1967 </a:t>
            </a:r>
            <a:r>
              <a:rPr lang="en-GB" altLang="en-US"/>
              <a:t>(subjective test)</a:t>
            </a:r>
          </a:p>
          <a:p>
            <a:r>
              <a:rPr lang="en-GB" altLang="en-US"/>
              <a:t>Purpose is to bring about (x) and another result (y) is a virtually certain as a result of (x), D is criminally liable</a:t>
            </a:r>
          </a:p>
        </p:txBody>
      </p:sp>
      <p:sp>
        <p:nvSpPr>
          <p:cNvPr id="17413"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ct val="0"/>
              </a:spcBef>
              <a:buClrTx/>
              <a:buSzTx/>
              <a:buFontTx/>
              <a:buNone/>
            </a:pPr>
            <a:fld id="{6DB1950D-9A9C-4931-AAC0-5503F055329C}" type="slidenum">
              <a:rPr lang="en-GB" altLang="en-US" sz="1000" smtClean="0"/>
              <a:pPr>
                <a:spcBef>
                  <a:spcPct val="0"/>
                </a:spcBef>
                <a:buClrTx/>
                <a:buSzTx/>
                <a:buFontTx/>
                <a:buNone/>
              </a:pPr>
              <a:t>7</a:t>
            </a:fld>
            <a:endParaRPr lang="en-GB" altLang="en-US" sz="100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5735"/>
    </mc:Choice>
    <mc:Fallback xmlns="">
      <p:transition spd="slow" advTm="1857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Slide Number Placeholder 2"/>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6788456-BE50-4C3E-93C6-C172A9B56E12}" type="slidenum">
              <a:rPr lang="en-GB" altLang="en-US" smtClean="0"/>
              <a:pPr/>
              <a:t>8</a:t>
            </a:fld>
            <a:endParaRPr lang="en-GB" altLang="en-US"/>
          </a:p>
        </p:txBody>
      </p:sp>
      <p:sp>
        <p:nvSpPr>
          <p:cNvPr id="19460" name="TextBox 3"/>
          <p:cNvSpPr txBox="1">
            <a:spLocks noChangeArrowheads="1"/>
          </p:cNvSpPr>
          <p:nvPr/>
        </p:nvSpPr>
        <p:spPr bwMode="auto">
          <a:xfrm>
            <a:off x="603250" y="635000"/>
            <a:ext cx="5940425"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2400"/>
              <a:t>For example:</a:t>
            </a:r>
          </a:p>
          <a:p>
            <a:endParaRPr lang="en-GB" altLang="en-US" sz="2400"/>
          </a:p>
          <a:p>
            <a:r>
              <a:rPr lang="en-GB" altLang="en-US" sz="2400"/>
              <a:t>Where it is D’s purpose to blow up a plan in order to collect an insurance pay out. D may not want to murder the passengers (Y), but this is a virtually certain result required before the claim can be made.</a:t>
            </a:r>
          </a:p>
        </p:txBody>
      </p:sp>
      <p:pic>
        <p:nvPicPr>
          <p:cNvPr id="19461"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3562350"/>
            <a:ext cx="3295650" cy="218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142"/>
    </mc:Choice>
    <mc:Fallback xmlns="">
      <p:transition spd="slow" advTm="441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GB" altLang="en-US"/>
              <a:t>Intention- indirect</a:t>
            </a:r>
          </a:p>
        </p:txBody>
      </p:sp>
      <p:sp>
        <p:nvSpPr>
          <p:cNvPr id="3" name="Content Placeholder 2"/>
          <p:cNvSpPr>
            <a:spLocks noGrp="1"/>
          </p:cNvSpPr>
          <p:nvPr>
            <p:ph idx="1"/>
          </p:nvPr>
        </p:nvSpPr>
        <p:spPr>
          <a:xfrm>
            <a:off x="457200" y="1719263"/>
            <a:ext cx="8003232" cy="3509937"/>
          </a:xfrm>
        </p:spPr>
        <p:txBody>
          <a:bodyPr/>
          <a:lstStyle/>
          <a:p>
            <a:pPr>
              <a:defRPr/>
            </a:pPr>
            <a:r>
              <a:rPr lang="en-GB" sz="2400" dirty="0"/>
              <a:t>Current law set down in </a:t>
            </a:r>
            <a:r>
              <a:rPr lang="en-GB" sz="2400" b="1" i="1" dirty="0" err="1"/>
              <a:t>Woollin</a:t>
            </a:r>
            <a:r>
              <a:rPr lang="en-GB" sz="2400" b="1" i="1" dirty="0"/>
              <a:t> [1998]</a:t>
            </a:r>
          </a:p>
          <a:p>
            <a:pPr marL="0" indent="0">
              <a:buFont typeface="Wingdings" panose="05000000000000000000" pitchFamily="2" charset="2"/>
              <a:buNone/>
              <a:defRPr/>
            </a:pPr>
            <a:endParaRPr lang="en-GB" sz="2400" b="1" i="1" dirty="0"/>
          </a:p>
          <a:p>
            <a:pPr lvl="1">
              <a:defRPr/>
            </a:pPr>
            <a:r>
              <a:rPr lang="en-GB" sz="2000" dirty="0"/>
              <a:t>Was consequence (death/serious harm) virtually certain? (</a:t>
            </a:r>
            <a:r>
              <a:rPr lang="en-GB" sz="2000" i="1" dirty="0"/>
              <a:t>Objective test)</a:t>
            </a:r>
          </a:p>
          <a:p>
            <a:pPr marL="344487" lvl="1" indent="0">
              <a:buFont typeface="Wingdings" panose="05000000000000000000" pitchFamily="2" charset="2"/>
              <a:buNone/>
              <a:defRPr/>
            </a:pPr>
            <a:endParaRPr lang="en-GB" sz="2000" i="1" dirty="0"/>
          </a:p>
          <a:p>
            <a:pPr lvl="1">
              <a:defRPr/>
            </a:pPr>
            <a:r>
              <a:rPr lang="en-GB" sz="2000" dirty="0"/>
              <a:t>Did D appreciate consequence (death/serious harm) was virtually certain? (</a:t>
            </a:r>
            <a:r>
              <a:rPr lang="en-GB" sz="2000" i="1" dirty="0"/>
              <a:t>Subjective test)</a:t>
            </a:r>
          </a:p>
          <a:p>
            <a:pPr marL="344487" lvl="1" indent="0">
              <a:buFont typeface="Wingdings" panose="05000000000000000000" pitchFamily="2" charset="2"/>
              <a:buNone/>
              <a:defRPr/>
            </a:pPr>
            <a:endParaRPr lang="en-GB" sz="2000" i="1" dirty="0"/>
          </a:p>
          <a:p>
            <a:pPr lvl="1">
              <a:defRPr/>
            </a:pPr>
            <a:r>
              <a:rPr lang="en-GB" sz="2000" i="1" dirty="0"/>
              <a:t>If jury answer both “yes”, entitled to find intention</a:t>
            </a:r>
            <a:endParaRPr lang="en-GB" sz="2000" dirty="0"/>
          </a:p>
        </p:txBody>
      </p:sp>
      <p:sp>
        <p:nvSpPr>
          <p:cNvPr id="21509"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ct val="0"/>
              </a:spcBef>
              <a:buClrTx/>
              <a:buSzTx/>
              <a:buFontTx/>
              <a:buNone/>
            </a:pPr>
            <a:fld id="{C0C4F1F9-2CC1-4098-9CCE-11C1E8FCD846}" type="slidenum">
              <a:rPr lang="en-GB" altLang="en-US" sz="1000" smtClean="0"/>
              <a:pPr>
                <a:spcBef>
                  <a:spcPct val="0"/>
                </a:spcBef>
                <a:buClrTx/>
                <a:buSzTx/>
                <a:buFontTx/>
                <a:buNone/>
              </a:pPr>
              <a:t>9</a:t>
            </a:fld>
            <a:endParaRPr lang="en-GB" altLang="en-US" sz="1000"/>
          </a:p>
        </p:txBody>
      </p:sp>
      <p:sp>
        <p:nvSpPr>
          <p:cNvPr id="2" name="TextBox 1"/>
          <p:cNvSpPr txBox="1"/>
          <p:nvPr/>
        </p:nvSpPr>
        <p:spPr>
          <a:xfrm>
            <a:off x="611560" y="5126577"/>
            <a:ext cx="6840760" cy="1569660"/>
          </a:xfrm>
          <a:prstGeom prst="rect">
            <a:avLst/>
          </a:prstGeom>
          <a:noFill/>
        </p:spPr>
        <p:txBody>
          <a:bodyPr wrap="square" rtlCol="0">
            <a:spAutoFit/>
          </a:bodyPr>
          <a:lstStyle/>
          <a:p>
            <a:r>
              <a:rPr lang="en-GB" sz="2400" b="1" dirty="0">
                <a:solidFill>
                  <a:srgbClr val="FF0000"/>
                </a:solidFill>
              </a:rPr>
              <a:t>MD [2004]</a:t>
            </a:r>
          </a:p>
          <a:p>
            <a:endParaRPr lang="en-GB" sz="2400" b="1" dirty="0">
              <a:solidFill>
                <a:srgbClr val="FF0000"/>
              </a:solidFill>
            </a:endParaRPr>
          </a:p>
          <a:p>
            <a:r>
              <a:rPr lang="en-GB" sz="2400" b="1" dirty="0">
                <a:solidFill>
                  <a:srgbClr val="FF0000"/>
                </a:solidFill>
              </a:rPr>
              <a:t>Criminal Cases Review Commission (Charles) [2017]</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43083"/>
    </mc:Choice>
    <mc:Fallback xmlns="">
      <p:transition spd="slow" advTm="3430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GB" altLang="en-US"/>
              <a:t>Intention - indirect</a:t>
            </a:r>
          </a:p>
        </p:txBody>
      </p:sp>
      <p:sp>
        <p:nvSpPr>
          <p:cNvPr id="3" name="Content Placeholder 2"/>
          <p:cNvSpPr>
            <a:spLocks noGrp="1"/>
          </p:cNvSpPr>
          <p:nvPr>
            <p:ph idx="1"/>
          </p:nvPr>
        </p:nvSpPr>
        <p:spPr/>
        <p:txBody>
          <a:bodyPr/>
          <a:lstStyle/>
          <a:p>
            <a:pPr>
              <a:defRPr/>
            </a:pPr>
            <a:r>
              <a:rPr lang="en-GB" b="1" i="1" dirty="0" err="1"/>
              <a:t>Hyam</a:t>
            </a:r>
            <a:r>
              <a:rPr lang="en-GB" b="1" i="1" dirty="0"/>
              <a:t> v DPP [1974]</a:t>
            </a:r>
          </a:p>
          <a:p>
            <a:pPr>
              <a:defRPr/>
            </a:pPr>
            <a:endParaRPr lang="en-GB" b="1" i="1" dirty="0"/>
          </a:p>
          <a:p>
            <a:pPr>
              <a:defRPr/>
            </a:pPr>
            <a:r>
              <a:rPr lang="en-GB" b="1" i="1" dirty="0" err="1"/>
              <a:t>Moloney</a:t>
            </a:r>
            <a:r>
              <a:rPr lang="en-GB" b="1" i="1" dirty="0"/>
              <a:t> [1985]</a:t>
            </a:r>
          </a:p>
          <a:p>
            <a:pPr>
              <a:defRPr/>
            </a:pPr>
            <a:endParaRPr lang="en-GB" b="1" i="1" dirty="0"/>
          </a:p>
          <a:p>
            <a:pPr>
              <a:defRPr/>
            </a:pPr>
            <a:r>
              <a:rPr lang="en-GB" b="1" i="1" dirty="0"/>
              <a:t>Hancock and </a:t>
            </a:r>
            <a:r>
              <a:rPr lang="en-GB" b="1" i="1" dirty="0" err="1"/>
              <a:t>Shankland</a:t>
            </a:r>
            <a:r>
              <a:rPr lang="en-GB" b="1" i="1" dirty="0"/>
              <a:t> [1986]</a:t>
            </a:r>
          </a:p>
          <a:p>
            <a:pPr>
              <a:defRPr/>
            </a:pPr>
            <a:endParaRPr lang="en-GB" b="1" i="1" dirty="0"/>
          </a:p>
          <a:p>
            <a:pPr>
              <a:defRPr/>
            </a:pPr>
            <a:r>
              <a:rPr lang="en-GB" b="1" i="1" dirty="0" err="1"/>
              <a:t>Nedrick</a:t>
            </a:r>
            <a:r>
              <a:rPr lang="en-GB" b="1" i="1" dirty="0"/>
              <a:t> [1986]</a:t>
            </a:r>
          </a:p>
          <a:p>
            <a:pPr>
              <a:defRPr/>
            </a:pPr>
            <a:endParaRPr lang="en-GB" b="1" i="1" dirty="0"/>
          </a:p>
          <a:p>
            <a:pPr marL="0" indent="0">
              <a:buFont typeface="Wingdings" panose="05000000000000000000" pitchFamily="2" charset="2"/>
              <a:buNone/>
              <a:defRPr/>
            </a:pPr>
            <a:endParaRPr lang="en-GB" b="1" i="1" dirty="0"/>
          </a:p>
        </p:txBody>
      </p:sp>
      <p:sp>
        <p:nvSpPr>
          <p:cNvPr id="23557"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ct val="0"/>
              </a:spcBef>
              <a:buClrTx/>
              <a:buSzTx/>
              <a:buFontTx/>
              <a:buNone/>
            </a:pPr>
            <a:fld id="{3F332753-0245-466B-BA5F-886E6DDB9EEB}" type="slidenum">
              <a:rPr lang="en-GB" altLang="en-US" sz="1000" smtClean="0"/>
              <a:pPr>
                <a:spcBef>
                  <a:spcPct val="0"/>
                </a:spcBef>
                <a:buClrTx/>
                <a:buSzTx/>
                <a:buFontTx/>
                <a:buNone/>
              </a:pPr>
              <a:t>10</a:t>
            </a:fld>
            <a:endParaRPr lang="en-GB" altLang="en-US" sz="100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4476"/>
    </mc:Choice>
    <mc:Fallback xmlns="">
      <p:transition spd="slow" advTm="544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GB" altLang="en-US"/>
              <a:t>HINTS AND TIPS</a:t>
            </a:r>
          </a:p>
        </p:txBody>
      </p:sp>
      <p:sp>
        <p:nvSpPr>
          <p:cNvPr id="25603" name="Content Placeholder 2"/>
          <p:cNvSpPr>
            <a:spLocks noGrp="1"/>
          </p:cNvSpPr>
          <p:nvPr>
            <p:ph idx="1"/>
          </p:nvPr>
        </p:nvSpPr>
        <p:spPr/>
        <p:txBody>
          <a:bodyPr/>
          <a:lstStyle/>
          <a:p>
            <a:r>
              <a:rPr lang="en-GB" altLang="en-US"/>
              <a:t>When trying to establish whether D intended the result required by the offence, start with direct intention, because this is the most blameworthy state of mind. If this cannot be established then as an alternative you can look to see whether indirect intention can be made out. It is only necessary to consider one type of intention.</a:t>
            </a:r>
          </a:p>
        </p:txBody>
      </p:sp>
      <p:sp>
        <p:nvSpPr>
          <p:cNvPr id="25605"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54C959B-F7BF-48CA-9F23-4644F217D667}" type="slidenum">
              <a:rPr lang="en-GB" altLang="en-US" smtClean="0"/>
              <a:pPr/>
              <a:t>11</a:t>
            </a:fld>
            <a:endParaRPr lang="en-GB" altLang="en-US"/>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277"/>
    </mc:Choice>
    <mc:Fallback xmlns="">
      <p:transition spd="slow" advTm="472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n-GB" altLang="en-US"/>
              <a:t>Recklessness</a:t>
            </a:r>
          </a:p>
        </p:txBody>
      </p:sp>
      <p:sp>
        <p:nvSpPr>
          <p:cNvPr id="31747" name="Content Placeholder 3"/>
          <p:cNvSpPr>
            <a:spLocks noGrp="1"/>
          </p:cNvSpPr>
          <p:nvPr>
            <p:ph idx="1"/>
          </p:nvPr>
        </p:nvSpPr>
        <p:spPr/>
        <p:txBody>
          <a:bodyPr/>
          <a:lstStyle/>
          <a:p>
            <a:r>
              <a:rPr lang="en-GB" altLang="en-US" sz="2800" dirty="0"/>
              <a:t>Offences which can only be committed intentionally – specific intent crimes</a:t>
            </a:r>
          </a:p>
          <a:p>
            <a:endParaRPr lang="en-GB" altLang="en-US" sz="2800" dirty="0"/>
          </a:p>
          <a:p>
            <a:r>
              <a:rPr lang="en-GB" altLang="en-US" sz="2800" dirty="0"/>
              <a:t>Offences which can be committed recklessly – basic intent crimes</a:t>
            </a:r>
          </a:p>
          <a:p>
            <a:endParaRPr lang="en-GB" altLang="en-US" sz="2800" dirty="0"/>
          </a:p>
          <a:p>
            <a:r>
              <a:rPr lang="en-GB" altLang="en-US" sz="2800" dirty="0"/>
              <a:t>What does recklessness mean?</a:t>
            </a:r>
          </a:p>
          <a:p>
            <a:endParaRPr lang="en-GB" altLang="en-US" sz="2800" dirty="0"/>
          </a:p>
          <a:p>
            <a:r>
              <a:rPr lang="en-GB" altLang="en-US" sz="2800" dirty="0">
                <a:solidFill>
                  <a:srgbClr val="FF0000"/>
                </a:solidFill>
              </a:rPr>
              <a:t>G and Another [2003]</a:t>
            </a:r>
          </a:p>
        </p:txBody>
      </p:sp>
      <p:sp>
        <p:nvSpPr>
          <p:cNvPr id="31748"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ct val="0"/>
              </a:spcBef>
              <a:buClrTx/>
              <a:buSzTx/>
              <a:buFontTx/>
              <a:buNone/>
            </a:pPr>
            <a:fld id="{DAC9918B-B6C6-47D4-ADA4-76E20F29ECD6}" type="slidenum">
              <a:rPr lang="en-GB" altLang="en-US" sz="1000" smtClean="0"/>
              <a:pPr>
                <a:spcBef>
                  <a:spcPct val="0"/>
                </a:spcBef>
                <a:buClrTx/>
                <a:buSzTx/>
                <a:buFontTx/>
                <a:buNone/>
              </a:pPr>
              <a:t>12</a:t>
            </a:fld>
            <a:endParaRPr lang="en-GB" altLang="en-US" sz="100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p:transition advTm="95732"/>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GB" altLang="en-US"/>
              <a:t>Development of recklessness </a:t>
            </a:r>
          </a:p>
        </p:txBody>
      </p:sp>
      <p:sp>
        <p:nvSpPr>
          <p:cNvPr id="33795" name="Content Placeholder 2"/>
          <p:cNvSpPr>
            <a:spLocks noGrp="1"/>
          </p:cNvSpPr>
          <p:nvPr>
            <p:ph idx="1"/>
          </p:nvPr>
        </p:nvSpPr>
        <p:spPr>
          <a:xfrm>
            <a:off x="372035" y="1404772"/>
            <a:ext cx="8229600" cy="4411662"/>
          </a:xfrm>
        </p:spPr>
        <p:txBody>
          <a:bodyPr/>
          <a:lstStyle/>
          <a:p>
            <a:pPr>
              <a:defRPr/>
            </a:pPr>
            <a:r>
              <a:rPr lang="en-GB" altLang="en-US" sz="2800" u="sng" dirty="0">
                <a:solidFill>
                  <a:schemeClr val="tx2">
                    <a:lumMod val="40000"/>
                    <a:lumOff val="60000"/>
                  </a:schemeClr>
                </a:solidFill>
              </a:rPr>
              <a:t>Subjective recklessness: </a:t>
            </a:r>
          </a:p>
          <a:p>
            <a:pPr>
              <a:defRPr/>
            </a:pPr>
            <a:r>
              <a:rPr lang="en-GB" altLang="en-US" sz="2800" b="1" i="1" dirty="0"/>
              <a:t>Cunningham [1957]</a:t>
            </a:r>
          </a:p>
          <a:p>
            <a:pPr>
              <a:defRPr/>
            </a:pPr>
            <a:r>
              <a:rPr lang="en-GB" altLang="en-US" sz="2800" b="1" i="1" dirty="0"/>
              <a:t>Brady [2006]</a:t>
            </a:r>
          </a:p>
          <a:p>
            <a:pPr>
              <a:defRPr/>
            </a:pPr>
            <a:r>
              <a:rPr lang="en-GB" altLang="en-US" sz="2800" u="sng" dirty="0">
                <a:solidFill>
                  <a:srgbClr val="00B050"/>
                </a:solidFill>
              </a:rPr>
              <a:t>Objective recklessness: </a:t>
            </a:r>
          </a:p>
          <a:p>
            <a:pPr>
              <a:defRPr/>
            </a:pPr>
            <a:r>
              <a:rPr lang="en-GB" altLang="en-US" sz="2800" b="1" i="1" dirty="0"/>
              <a:t>Caldwell [1982]</a:t>
            </a:r>
          </a:p>
          <a:p>
            <a:pPr>
              <a:buFontTx/>
              <a:buChar char="-"/>
              <a:defRPr/>
            </a:pPr>
            <a:r>
              <a:rPr lang="en-GB" altLang="en-US" sz="2800" b="1" i="1" dirty="0"/>
              <a:t>Elliot v C [1983]</a:t>
            </a:r>
          </a:p>
          <a:p>
            <a:pPr>
              <a:buFontTx/>
              <a:buChar char="-"/>
              <a:defRPr/>
            </a:pPr>
            <a:r>
              <a:rPr lang="en-GB" altLang="en-US" sz="2800" b="1" i="1" dirty="0"/>
              <a:t>Stephen Malcolm [1984]</a:t>
            </a:r>
          </a:p>
          <a:p>
            <a:pPr>
              <a:buFontTx/>
              <a:buChar char="-"/>
              <a:defRPr/>
            </a:pPr>
            <a:r>
              <a:rPr lang="en-GB" altLang="en-US" sz="2800" b="1" i="1" dirty="0"/>
              <a:t>G and Another [2003]</a:t>
            </a:r>
          </a:p>
          <a:p>
            <a:pPr>
              <a:buFontTx/>
              <a:buChar char="-"/>
              <a:defRPr/>
            </a:pPr>
            <a:r>
              <a:rPr lang="en-US" altLang="en-US" sz="2800" b="1" i="1" dirty="0">
                <a:cs typeface="Arial" panose="020B0604020202020204" pitchFamily="34" charset="0"/>
              </a:rPr>
              <a:t>Chief Constable of Avon and Somerset Police v </a:t>
            </a:r>
            <a:r>
              <a:rPr lang="en-US" altLang="en-US" sz="2800" b="1" i="1" dirty="0" err="1">
                <a:cs typeface="Arial" panose="020B0604020202020204" pitchFamily="34" charset="0"/>
              </a:rPr>
              <a:t>Shimmen</a:t>
            </a:r>
            <a:r>
              <a:rPr lang="en-US" altLang="en-US" sz="2800" b="1" i="1" dirty="0">
                <a:cs typeface="Arial" panose="020B0604020202020204" pitchFamily="34" charset="0"/>
              </a:rPr>
              <a:t> [1986]</a:t>
            </a:r>
          </a:p>
          <a:p>
            <a:pPr>
              <a:buFontTx/>
              <a:buChar char="-"/>
              <a:defRPr/>
            </a:pPr>
            <a:endParaRPr lang="en-GB" altLang="en-US" b="1" i="1" dirty="0"/>
          </a:p>
        </p:txBody>
      </p:sp>
      <p:sp>
        <p:nvSpPr>
          <p:cNvPr id="33797"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ct val="0"/>
              </a:spcBef>
              <a:buClrTx/>
              <a:buSzTx/>
              <a:buFontTx/>
              <a:buNone/>
            </a:pPr>
            <a:fld id="{EEA6BC95-F89C-46A0-ABAA-1447C267D374}" type="slidenum">
              <a:rPr lang="en-GB" altLang="en-US" sz="1000" smtClean="0"/>
              <a:pPr>
                <a:spcBef>
                  <a:spcPct val="0"/>
                </a:spcBef>
                <a:buClrTx/>
                <a:buSzTx/>
                <a:buFontTx/>
                <a:buNone/>
              </a:pPr>
              <a:t>13</a:t>
            </a:fld>
            <a:endParaRPr lang="en-GB" altLang="en-US" sz="100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84903"/>
    </mc:Choice>
    <mc:Fallback xmlns="">
      <p:transition spd="slow" advTm="4849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ct val="0"/>
              </a:spcBef>
              <a:buClrTx/>
              <a:buSzTx/>
              <a:buFontTx/>
              <a:buNone/>
            </a:pPr>
            <a:fld id="{8322E3E7-DECC-4668-BD0B-06154C42E0F5}" type="slidenum">
              <a:rPr lang="en-GB" altLang="en-US" sz="1000" smtClean="0"/>
              <a:pPr>
                <a:spcBef>
                  <a:spcPct val="0"/>
                </a:spcBef>
                <a:buClrTx/>
                <a:buSzTx/>
                <a:buFontTx/>
                <a:buNone/>
              </a:pPr>
              <a:t>14</a:t>
            </a:fld>
            <a:endParaRPr lang="en-GB" altLang="en-US" sz="1000"/>
          </a:p>
        </p:txBody>
      </p:sp>
      <p:sp>
        <p:nvSpPr>
          <p:cNvPr id="35843" name="Rectangle 2"/>
          <p:cNvSpPr>
            <a:spLocks noGrp="1" noChangeArrowheads="1"/>
          </p:cNvSpPr>
          <p:nvPr>
            <p:ph type="title"/>
          </p:nvPr>
        </p:nvSpPr>
        <p:spPr/>
        <p:txBody>
          <a:bodyPr/>
          <a:lstStyle/>
          <a:p>
            <a:pPr eaLnBrk="1" hangingPunct="1"/>
            <a:r>
              <a:rPr lang="en-GB" altLang="en-US"/>
              <a:t>The end of objective recklessnes</a:t>
            </a:r>
          </a:p>
        </p:txBody>
      </p:sp>
      <p:sp>
        <p:nvSpPr>
          <p:cNvPr id="35844" name="Rectangle 3"/>
          <p:cNvSpPr>
            <a:spLocks noGrp="1" noChangeArrowheads="1"/>
          </p:cNvSpPr>
          <p:nvPr>
            <p:ph type="body" idx="1"/>
          </p:nvPr>
        </p:nvSpPr>
        <p:spPr/>
        <p:txBody>
          <a:bodyPr/>
          <a:lstStyle/>
          <a:p>
            <a:pPr algn="just" eaLnBrk="1" hangingPunct="1"/>
            <a:r>
              <a:rPr lang="en-GB" altLang="en-US" sz="2800" b="1"/>
              <a:t>Caldwell</a:t>
            </a:r>
            <a:r>
              <a:rPr lang="en-GB" altLang="en-US" sz="2800"/>
              <a:t> has been overruled by the House of Lords in </a:t>
            </a:r>
            <a:r>
              <a:rPr lang="en-GB" altLang="en-US" sz="2800" b="1" u="sng"/>
              <a:t>R v G and Another</a:t>
            </a:r>
            <a:r>
              <a:rPr lang="en-GB" altLang="en-US" sz="2800"/>
              <a:t> [2003] UKHL 50. </a:t>
            </a:r>
          </a:p>
          <a:p>
            <a:pPr algn="just" eaLnBrk="1" hangingPunct="1"/>
            <a:endParaRPr lang="en-GB" altLang="en-US" sz="2800"/>
          </a:p>
          <a:p>
            <a:pPr algn="just" eaLnBrk="1" hangingPunct="1"/>
            <a:r>
              <a:rPr lang="en-GB" altLang="en-US" sz="2800"/>
              <a:t>A subjective test for recklessness now applies to criminal damage</a:t>
            </a:r>
            <a:endParaRPr lang="en-GB" altLang="en-US" sz="250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p:transition advTm="183867"/>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GB" altLang="en-US"/>
              <a:t>Negligence</a:t>
            </a:r>
          </a:p>
        </p:txBody>
      </p:sp>
      <p:sp>
        <p:nvSpPr>
          <p:cNvPr id="39939" name="Content Placeholder 2"/>
          <p:cNvSpPr>
            <a:spLocks noGrp="1"/>
          </p:cNvSpPr>
          <p:nvPr>
            <p:ph idx="1"/>
          </p:nvPr>
        </p:nvSpPr>
        <p:spPr/>
        <p:txBody>
          <a:bodyPr/>
          <a:lstStyle/>
          <a:p>
            <a:r>
              <a:rPr lang="en-GB" altLang="en-US" dirty="0"/>
              <a:t>Failure to achieve standard of conduct to be expected of a reasonable person</a:t>
            </a:r>
          </a:p>
          <a:p>
            <a:r>
              <a:rPr lang="en-GB" altLang="en-US" dirty="0"/>
              <a:t>Specialist knowledge – expected to achieve the standard of the reasonable person possessed with that knowledge</a:t>
            </a:r>
          </a:p>
          <a:p>
            <a:r>
              <a:rPr lang="en-GB" altLang="en-US" i="1" dirty="0" err="1">
                <a:solidFill>
                  <a:srgbClr val="FF0000"/>
                </a:solidFill>
              </a:rPr>
              <a:t>Adomako</a:t>
            </a:r>
            <a:r>
              <a:rPr lang="en-GB" altLang="en-US" i="1" dirty="0">
                <a:solidFill>
                  <a:srgbClr val="FF0000"/>
                </a:solidFill>
              </a:rPr>
              <a:t> [1994]</a:t>
            </a:r>
          </a:p>
          <a:p>
            <a:r>
              <a:rPr lang="en-GB" altLang="en-US" dirty="0"/>
              <a:t>Levels/degrees of negligence – </a:t>
            </a:r>
            <a:r>
              <a:rPr lang="en-GB" altLang="en-US" b="1" i="1" dirty="0"/>
              <a:t>RTA 1988</a:t>
            </a:r>
          </a:p>
          <a:p>
            <a:r>
              <a:rPr lang="en-GB" altLang="en-US" dirty="0"/>
              <a:t>Negligence sufficient for some sexual offences </a:t>
            </a:r>
            <a:r>
              <a:rPr lang="en-GB" altLang="en-US" dirty="0" err="1"/>
              <a:t>eg</a:t>
            </a:r>
            <a:r>
              <a:rPr lang="en-GB" altLang="en-US" dirty="0"/>
              <a:t> rape</a:t>
            </a:r>
          </a:p>
          <a:p>
            <a:endParaRPr lang="en-GB" altLang="en-US" dirty="0"/>
          </a:p>
        </p:txBody>
      </p:sp>
      <p:sp>
        <p:nvSpPr>
          <p:cNvPr id="39941"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ct val="0"/>
              </a:spcBef>
              <a:buClrTx/>
              <a:buSzTx/>
              <a:buFontTx/>
              <a:buNone/>
            </a:pPr>
            <a:fld id="{D65871B9-FC64-46A2-9F16-566A4BC0FEE3}" type="slidenum">
              <a:rPr lang="en-GB" altLang="en-US" sz="1000" smtClean="0"/>
              <a:pPr>
                <a:spcBef>
                  <a:spcPct val="0"/>
                </a:spcBef>
                <a:buClrTx/>
                <a:buSzTx/>
                <a:buFontTx/>
                <a:buNone/>
              </a:pPr>
              <a:t>15</a:t>
            </a:fld>
            <a:endParaRPr lang="en-GB" altLang="en-US" sz="100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4302"/>
    </mc:Choice>
    <mc:Fallback xmlns="">
      <p:transition spd="slow" advTm="1943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r>
              <a:rPr lang="en-GB" altLang="en-US"/>
              <a:t>Transferred malice</a:t>
            </a:r>
          </a:p>
        </p:txBody>
      </p:sp>
      <p:sp>
        <p:nvSpPr>
          <p:cNvPr id="3" name="Content Placeholder 2"/>
          <p:cNvSpPr>
            <a:spLocks noGrp="1"/>
          </p:cNvSpPr>
          <p:nvPr>
            <p:ph idx="1"/>
          </p:nvPr>
        </p:nvSpPr>
        <p:spPr/>
        <p:txBody>
          <a:bodyPr/>
          <a:lstStyle/>
          <a:p>
            <a:pPr>
              <a:defRPr/>
            </a:pPr>
            <a:r>
              <a:rPr lang="en-GB" sz="2000" dirty="0"/>
              <a:t>May be relied upon where the MR of the offence cannot be established </a:t>
            </a:r>
            <a:r>
              <a:rPr lang="en-GB" sz="2000" b="1" i="1" dirty="0"/>
              <a:t>            Latimer [1886], Mitchell [1983]</a:t>
            </a:r>
          </a:p>
          <a:p>
            <a:pPr marL="0" indent="0">
              <a:buFont typeface="Wingdings" panose="05000000000000000000" pitchFamily="2" charset="2"/>
              <a:buNone/>
              <a:defRPr/>
            </a:pPr>
            <a:endParaRPr lang="en-GB" sz="2000" b="1" i="1" dirty="0"/>
          </a:p>
          <a:p>
            <a:pPr>
              <a:defRPr/>
            </a:pPr>
            <a:r>
              <a:rPr lang="en-GB" sz="2000" dirty="0"/>
              <a:t>Transfers reckless state of mind as well as intention</a:t>
            </a:r>
          </a:p>
          <a:p>
            <a:pPr marL="0" indent="0">
              <a:buFont typeface="Wingdings" panose="05000000000000000000" pitchFamily="2" charset="2"/>
              <a:buNone/>
              <a:defRPr/>
            </a:pPr>
            <a:endParaRPr lang="en-GB" sz="2000" dirty="0"/>
          </a:p>
          <a:p>
            <a:pPr>
              <a:defRPr/>
            </a:pPr>
            <a:r>
              <a:rPr lang="en-GB" sz="2000" dirty="0"/>
              <a:t>Cannot be replied upon where D has MR for one crime but commits AR of a different crime </a:t>
            </a:r>
            <a:r>
              <a:rPr lang="en-GB" sz="2000" b="1" i="1" dirty="0" err="1"/>
              <a:t>Pembliton</a:t>
            </a:r>
            <a:r>
              <a:rPr lang="en-GB" sz="2000" b="1" i="1" dirty="0"/>
              <a:t> [1874]</a:t>
            </a:r>
          </a:p>
          <a:p>
            <a:pPr marL="0" indent="0">
              <a:buFont typeface="Wingdings" panose="05000000000000000000" pitchFamily="2" charset="2"/>
              <a:buNone/>
              <a:defRPr/>
            </a:pPr>
            <a:endParaRPr lang="en-GB" sz="2000" dirty="0"/>
          </a:p>
          <a:p>
            <a:pPr>
              <a:defRPr/>
            </a:pPr>
            <a:r>
              <a:rPr lang="en-GB" sz="2000" dirty="0"/>
              <a:t>Applied even if mistake of identity</a:t>
            </a:r>
          </a:p>
          <a:p>
            <a:pPr marL="0" indent="0">
              <a:buFont typeface="Wingdings" panose="05000000000000000000" pitchFamily="2" charset="2"/>
              <a:buNone/>
              <a:defRPr/>
            </a:pPr>
            <a:endParaRPr lang="en-GB" sz="2000" dirty="0"/>
          </a:p>
        </p:txBody>
      </p:sp>
      <p:sp>
        <p:nvSpPr>
          <p:cNvPr id="41989"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ct val="0"/>
              </a:spcBef>
              <a:buClrTx/>
              <a:buSzTx/>
              <a:buFontTx/>
              <a:buNone/>
            </a:pPr>
            <a:fld id="{A34BE832-265E-48B4-911F-A54DF798B67B}" type="slidenum">
              <a:rPr lang="en-GB" altLang="en-US" sz="1000" smtClean="0"/>
              <a:pPr>
                <a:spcBef>
                  <a:spcPct val="0"/>
                </a:spcBef>
                <a:buClrTx/>
                <a:buSzTx/>
                <a:buFontTx/>
                <a:buNone/>
              </a:pPr>
              <a:t>16</a:t>
            </a:fld>
            <a:endParaRPr lang="en-GB" altLang="en-US" sz="100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1868"/>
    </mc:Choice>
    <mc:Fallback xmlns="">
      <p:transition spd="slow" advTm="2918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r>
              <a:rPr lang="en-GB" altLang="en-US"/>
              <a:t>Strict liabilty</a:t>
            </a:r>
          </a:p>
        </p:txBody>
      </p:sp>
      <p:sp>
        <p:nvSpPr>
          <p:cNvPr id="19459" name="Content Placeholder 2"/>
          <p:cNvSpPr>
            <a:spLocks noGrp="1"/>
          </p:cNvSpPr>
          <p:nvPr>
            <p:ph idx="1"/>
          </p:nvPr>
        </p:nvSpPr>
        <p:spPr>
          <a:xfrm>
            <a:off x="395288" y="1484313"/>
            <a:ext cx="8229600" cy="4608512"/>
          </a:xfrm>
        </p:spPr>
        <p:txBody>
          <a:bodyPr/>
          <a:lstStyle/>
          <a:p>
            <a:pPr>
              <a:defRPr/>
            </a:pPr>
            <a:r>
              <a:rPr lang="en-US" dirty="0"/>
              <a:t>Criminal Liability without </a:t>
            </a:r>
            <a:r>
              <a:rPr lang="en-US" dirty="0" err="1"/>
              <a:t>Mens</a:t>
            </a:r>
            <a:r>
              <a:rPr lang="en-US" dirty="0"/>
              <a:t> Rea</a:t>
            </a:r>
          </a:p>
          <a:p>
            <a:pPr marL="0" indent="0">
              <a:buFont typeface="Wingdings" panose="05000000000000000000" pitchFamily="2" charset="2"/>
              <a:buNone/>
              <a:defRPr/>
            </a:pPr>
            <a:endParaRPr lang="en-US" dirty="0"/>
          </a:p>
          <a:p>
            <a:pPr>
              <a:defRPr/>
            </a:pPr>
            <a:r>
              <a:rPr lang="en-US" dirty="0"/>
              <a:t>Regarded as “quasi- criminal” – often regulatory in nature </a:t>
            </a:r>
            <a:r>
              <a:rPr lang="en-US" dirty="0" err="1"/>
              <a:t>eg</a:t>
            </a:r>
            <a:r>
              <a:rPr lang="en-US" dirty="0"/>
              <a:t> parking offences, driving without MOT/insurance</a:t>
            </a:r>
          </a:p>
          <a:p>
            <a:pPr>
              <a:defRPr/>
            </a:pPr>
            <a:endParaRPr lang="en-US" dirty="0"/>
          </a:p>
          <a:p>
            <a:pPr>
              <a:defRPr/>
            </a:pPr>
            <a:r>
              <a:rPr lang="en-US" dirty="0"/>
              <a:t>May be strict liability even if some elements of AR may attract MR </a:t>
            </a:r>
            <a:r>
              <a:rPr lang="en-US" dirty="0" err="1"/>
              <a:t>eg</a:t>
            </a:r>
            <a:r>
              <a:rPr lang="en-US" dirty="0"/>
              <a:t> </a:t>
            </a:r>
            <a:r>
              <a:rPr lang="en-US" b="1" i="1" dirty="0"/>
              <a:t>s89 Police Act 1996, </a:t>
            </a:r>
            <a:r>
              <a:rPr lang="en-US" i="1" dirty="0"/>
              <a:t>assault PC</a:t>
            </a:r>
          </a:p>
          <a:p>
            <a:pPr marL="0" indent="0">
              <a:buFont typeface="Wingdings" panose="05000000000000000000" pitchFamily="2" charset="2"/>
              <a:buNone/>
              <a:defRPr/>
            </a:pPr>
            <a:r>
              <a:rPr lang="en-US" dirty="0"/>
              <a:t> </a:t>
            </a:r>
          </a:p>
        </p:txBody>
      </p:sp>
      <p:sp>
        <p:nvSpPr>
          <p:cNvPr id="44037"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ct val="0"/>
              </a:spcBef>
              <a:buClrTx/>
              <a:buSzTx/>
              <a:buFontTx/>
              <a:buNone/>
            </a:pPr>
            <a:fld id="{14697D35-4A60-488A-8A2D-F2D1064A548C}" type="slidenum">
              <a:rPr lang="en-GB" altLang="en-US" sz="1000" smtClean="0"/>
              <a:pPr>
                <a:spcBef>
                  <a:spcPct val="0"/>
                </a:spcBef>
                <a:buClrTx/>
                <a:buSzTx/>
                <a:buFontTx/>
                <a:buNone/>
              </a:pPr>
              <a:t>17</a:t>
            </a:fld>
            <a:endParaRPr lang="en-GB" altLang="en-US" sz="1000"/>
          </a:p>
        </p:txBody>
      </p:sp>
      <p:pic>
        <p:nvPicPr>
          <p:cNvPr id="2" name="Audio 1">
            <a:hlinkClick r:id="" action="ppaction://media"/>
          </p:cNvPr>
          <p:cNvPicPr>
            <a:picLocks noChangeAspect="1"/>
          </p:cNvPicPr>
          <p:nvPr>
            <a:audioFile r:link="rId1"/>
            <p:extLst>
              <p:ext uri="{DAA4B4D4-6D71-4841-9C94-3DE7FCFB9230}">
                <p14:media xmlns:p14="http://schemas.microsoft.com/office/powerpoint/2010/main" r:embed="rId2">
                  <p14:trim st="31200"/>
                </p14:media>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6110"/>
    </mc:Choice>
    <mc:Fallback xmlns="">
      <p:transition spd="slow" advTm="1661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r>
              <a:rPr lang="en-GB" altLang="en-US"/>
              <a:t>MR - summary</a:t>
            </a:r>
          </a:p>
        </p:txBody>
      </p:sp>
      <p:sp>
        <p:nvSpPr>
          <p:cNvPr id="3" name="Content Placeholder 2"/>
          <p:cNvSpPr>
            <a:spLocks noGrp="1"/>
          </p:cNvSpPr>
          <p:nvPr>
            <p:ph idx="1"/>
          </p:nvPr>
        </p:nvSpPr>
        <p:spPr/>
        <p:txBody>
          <a:bodyPr/>
          <a:lstStyle/>
          <a:p>
            <a:pPr>
              <a:defRPr/>
            </a:pPr>
            <a:r>
              <a:rPr lang="en-GB" sz="2400" dirty="0"/>
              <a:t>Most important types:</a:t>
            </a:r>
          </a:p>
          <a:p>
            <a:pPr lvl="1">
              <a:defRPr/>
            </a:pPr>
            <a:r>
              <a:rPr lang="en-GB" sz="2400" dirty="0"/>
              <a:t>Intention</a:t>
            </a:r>
          </a:p>
          <a:p>
            <a:pPr lvl="1">
              <a:defRPr/>
            </a:pPr>
            <a:r>
              <a:rPr lang="en-GB" sz="2400" dirty="0"/>
              <a:t>Recklessness</a:t>
            </a:r>
          </a:p>
          <a:p>
            <a:pPr lvl="1">
              <a:defRPr/>
            </a:pPr>
            <a:r>
              <a:rPr lang="en-GB" sz="2400" dirty="0"/>
              <a:t>Negligence</a:t>
            </a:r>
          </a:p>
          <a:p>
            <a:pPr marL="344487" lvl="1" indent="0">
              <a:buFont typeface="Wingdings" panose="05000000000000000000" pitchFamily="2" charset="2"/>
              <a:buNone/>
              <a:defRPr/>
            </a:pPr>
            <a:endParaRPr lang="en-GB" sz="2400" dirty="0"/>
          </a:p>
          <a:p>
            <a:pPr>
              <a:defRPr/>
            </a:pPr>
            <a:r>
              <a:rPr lang="en-GB" sz="2400" dirty="0"/>
              <a:t>Intention can be classified:</a:t>
            </a:r>
          </a:p>
          <a:p>
            <a:pPr lvl="1">
              <a:defRPr/>
            </a:pPr>
            <a:r>
              <a:rPr lang="en-GB" sz="2400" dirty="0"/>
              <a:t>Direct – purpose to bring about prohibited result</a:t>
            </a:r>
          </a:p>
          <a:p>
            <a:pPr lvl="1">
              <a:defRPr/>
            </a:pPr>
            <a:r>
              <a:rPr lang="en-GB" sz="2400" dirty="0"/>
              <a:t>Indirect – outcome virtually certain</a:t>
            </a:r>
          </a:p>
          <a:p>
            <a:pPr lvl="1">
              <a:defRPr/>
            </a:pPr>
            <a:r>
              <a:rPr lang="en-GB" sz="2400" dirty="0"/>
              <a:t>Specific intent – only intention will suffice as MR</a:t>
            </a:r>
          </a:p>
          <a:p>
            <a:pPr lvl="1">
              <a:defRPr/>
            </a:pPr>
            <a:r>
              <a:rPr lang="en-GB" sz="2400" dirty="0"/>
              <a:t>Basic intent – intention or recklessness</a:t>
            </a:r>
          </a:p>
          <a:p>
            <a:pPr marL="344487" lvl="1" indent="0">
              <a:buFont typeface="Wingdings" panose="05000000000000000000" pitchFamily="2" charset="2"/>
              <a:buNone/>
              <a:defRPr/>
            </a:pPr>
            <a:endParaRPr lang="en-GB" dirty="0"/>
          </a:p>
        </p:txBody>
      </p:sp>
      <p:sp>
        <p:nvSpPr>
          <p:cNvPr id="46085"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ct val="0"/>
              </a:spcBef>
              <a:buClrTx/>
              <a:buSzTx/>
              <a:buFontTx/>
              <a:buNone/>
            </a:pPr>
            <a:fld id="{D10B93D0-9474-43CC-8663-95C26BB37CFD}" type="slidenum">
              <a:rPr lang="en-GB" altLang="en-US" sz="1000" smtClean="0"/>
              <a:pPr>
                <a:spcBef>
                  <a:spcPct val="0"/>
                </a:spcBef>
                <a:buClrTx/>
                <a:buSzTx/>
                <a:buFontTx/>
                <a:buNone/>
              </a:pPr>
              <a:t>18</a:t>
            </a:fld>
            <a:endParaRPr lang="en-GB" altLang="en-US" sz="100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1215"/>
    </mc:Choice>
    <mc:Fallback xmlns="">
      <p:transition spd="slow" advTm="512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r>
              <a:rPr lang="en-GB" altLang="en-US"/>
              <a:t>MR - summary</a:t>
            </a:r>
          </a:p>
        </p:txBody>
      </p:sp>
      <p:sp>
        <p:nvSpPr>
          <p:cNvPr id="48131" name="Content Placeholder 2"/>
          <p:cNvSpPr>
            <a:spLocks noGrp="1"/>
          </p:cNvSpPr>
          <p:nvPr>
            <p:ph idx="1"/>
          </p:nvPr>
        </p:nvSpPr>
        <p:spPr>
          <a:xfrm>
            <a:off x="457200" y="1341438"/>
            <a:ext cx="8229600" cy="4789487"/>
          </a:xfrm>
        </p:spPr>
        <p:txBody>
          <a:bodyPr/>
          <a:lstStyle/>
          <a:p>
            <a:r>
              <a:rPr lang="en-GB" altLang="en-US" sz="2000"/>
              <a:t>Subjective recklessness</a:t>
            </a:r>
          </a:p>
          <a:p>
            <a:pPr lvl="1"/>
            <a:r>
              <a:rPr lang="en-GB" altLang="en-US" sz="2000"/>
              <a:t>Aware of risk, and</a:t>
            </a:r>
          </a:p>
          <a:p>
            <a:pPr lvl="1"/>
            <a:r>
              <a:rPr lang="en-GB" altLang="en-US" sz="2000"/>
              <a:t>Unreasonable to take risk</a:t>
            </a:r>
          </a:p>
          <a:p>
            <a:r>
              <a:rPr lang="en-GB" altLang="en-US" sz="2000"/>
              <a:t>Objective recklessness</a:t>
            </a:r>
          </a:p>
          <a:p>
            <a:pPr lvl="1"/>
            <a:r>
              <a:rPr lang="en-GB" altLang="en-US" sz="2000"/>
              <a:t>No longer applies</a:t>
            </a:r>
          </a:p>
          <a:p>
            <a:pPr lvl="1"/>
            <a:endParaRPr lang="en-GB" altLang="en-US" sz="2000"/>
          </a:p>
          <a:p>
            <a:r>
              <a:rPr lang="en-GB" altLang="en-US" sz="2000"/>
              <a:t>Negligence</a:t>
            </a:r>
          </a:p>
          <a:p>
            <a:pPr lvl="1"/>
            <a:r>
              <a:rPr lang="en-GB" altLang="en-US" sz="2000"/>
              <a:t>Failure to conform to the conduct expected of  reasonable person</a:t>
            </a:r>
          </a:p>
          <a:p>
            <a:pPr lvl="1"/>
            <a:endParaRPr lang="en-GB" altLang="en-US" sz="2000"/>
          </a:p>
          <a:p>
            <a:r>
              <a:rPr lang="en-GB" altLang="en-US" sz="2000"/>
              <a:t>Strict liability</a:t>
            </a:r>
          </a:p>
          <a:p>
            <a:pPr lvl="1"/>
            <a:r>
              <a:rPr lang="en-GB" altLang="en-US" sz="2000"/>
              <a:t>Usually statutory, regulatory, carry minor/moderate penalties</a:t>
            </a:r>
          </a:p>
          <a:p>
            <a:pPr lvl="1"/>
            <a:r>
              <a:rPr lang="en-GB" altLang="en-US" sz="2000"/>
              <a:t>A number of tests can be applied to establish whether offence is strict liability</a:t>
            </a:r>
          </a:p>
        </p:txBody>
      </p:sp>
      <p:sp>
        <p:nvSpPr>
          <p:cNvPr id="48133"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ct val="0"/>
              </a:spcBef>
              <a:buClrTx/>
              <a:buSzTx/>
              <a:buFontTx/>
              <a:buNone/>
            </a:pPr>
            <a:fld id="{E2026DE1-7358-4DF0-99DA-DB35C261823C}" type="slidenum">
              <a:rPr lang="en-GB" altLang="en-US" sz="1000" smtClean="0"/>
              <a:pPr>
                <a:spcBef>
                  <a:spcPct val="0"/>
                </a:spcBef>
                <a:buClrTx/>
                <a:buSzTx/>
                <a:buFontTx/>
                <a:buNone/>
              </a:pPr>
              <a:t>19</a:t>
            </a:fld>
            <a:endParaRPr lang="en-GB" altLang="en-US" sz="100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9557"/>
    </mc:Choice>
    <mc:Fallback xmlns="">
      <p:transition spd="slow" advTm="995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Lecture Powerpoints Mens Rea">
  <a:themeElements>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Netwo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Lecture Powerpoints Mens Rea</Template>
  <TotalTime>0</TotalTime>
  <Words>2549</Words>
  <Application>Microsoft Office PowerPoint</Application>
  <PresentationFormat>On-screen Show (4:3)</PresentationFormat>
  <Paragraphs>246</Paragraphs>
  <Slides>19</Slides>
  <Notes>19</Notes>
  <HiddenSlides>0</HiddenSlides>
  <MMClips>19</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Bookman Old Style</vt:lpstr>
      <vt:lpstr>Tahoma</vt:lpstr>
      <vt:lpstr>Times New Roman</vt:lpstr>
      <vt:lpstr>Wingdings</vt:lpstr>
      <vt:lpstr>Lecture Powerpoints Mens Rea</vt:lpstr>
      <vt:lpstr>THE MENTAL ELEMENTS OF A CRIME</vt:lpstr>
      <vt:lpstr>PowerPoint Presentation</vt:lpstr>
      <vt:lpstr>PowerPoint Presentation</vt:lpstr>
      <vt:lpstr>Intention</vt:lpstr>
      <vt:lpstr>Intention</vt:lpstr>
      <vt:lpstr>Intention – direct intent</vt:lpstr>
      <vt:lpstr>Intention – indirect/oblique intent</vt:lpstr>
      <vt:lpstr>PowerPoint Presentation</vt:lpstr>
      <vt:lpstr>Intention- indirect</vt:lpstr>
      <vt:lpstr>Intention - indirect</vt:lpstr>
      <vt:lpstr>HINTS AND TIPS</vt:lpstr>
      <vt:lpstr>Recklessness</vt:lpstr>
      <vt:lpstr>Development of recklessness </vt:lpstr>
      <vt:lpstr>The end of objective recklessnes</vt:lpstr>
      <vt:lpstr>Negligence</vt:lpstr>
      <vt:lpstr>Transferred malice</vt:lpstr>
      <vt:lpstr>Strict liabilty</vt:lpstr>
      <vt:lpstr>MR - summary</vt:lpstr>
      <vt:lpstr>MR - summary</vt:lpstr>
    </vt:vector>
  </TitlesOfParts>
  <Company>University of Glamorgan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TOPIC 3 THE MENTAL ELEMENTS OF A CRIME</dc:title>
  <dc:creator>hpower</dc:creator>
  <cp:lastModifiedBy>Laura Knight</cp:lastModifiedBy>
  <cp:revision>97</cp:revision>
  <cp:lastPrinted>2017-09-21T11:46:03Z</cp:lastPrinted>
  <dcterms:created xsi:type="dcterms:W3CDTF">2007-11-14T11:36:14Z</dcterms:created>
  <dcterms:modified xsi:type="dcterms:W3CDTF">2021-09-28T09:48:50Z</dcterms:modified>
</cp:coreProperties>
</file>