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493" r:id="rId2"/>
    <p:sldId id="278" r:id="rId3"/>
    <p:sldId id="321" r:id="rId4"/>
    <p:sldId id="322" r:id="rId5"/>
    <p:sldId id="324" r:id="rId6"/>
    <p:sldId id="323" r:id="rId7"/>
    <p:sldId id="494" r:id="rId8"/>
    <p:sldId id="495" r:id="rId9"/>
    <p:sldId id="496" r:id="rId10"/>
    <p:sldId id="497" r:id="rId11"/>
    <p:sldId id="499" r:id="rId12"/>
    <p:sldId id="498" r:id="rId13"/>
    <p:sldId id="500" r:id="rId14"/>
    <p:sldId id="501" r:id="rId15"/>
    <p:sldId id="502" r:id="rId16"/>
    <p:sldId id="503" r:id="rId17"/>
    <p:sldId id="508" r:id="rId18"/>
    <p:sldId id="510" r:id="rId19"/>
    <p:sldId id="504" r:id="rId20"/>
    <p:sldId id="505" r:id="rId21"/>
    <p:sldId id="506" r:id="rId22"/>
    <p:sldId id="507" r:id="rId23"/>
    <p:sldId id="509" r:id="rId24"/>
    <p:sldId id="341" r:id="rId25"/>
    <p:sldId id="511" r:id="rId26"/>
    <p:sldId id="512" r:id="rId2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673" autoAdjust="0"/>
    <p:restoredTop sz="93376" autoAdjust="0"/>
  </p:normalViewPr>
  <p:slideViewPr>
    <p:cSldViewPr>
      <p:cViewPr varScale="1">
        <p:scale>
          <a:sx n="99" d="100"/>
          <a:sy n="99" d="100"/>
        </p:scale>
        <p:origin x="834"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upam Mazumdar" userId="c87ce139-0231-4c89-a3e2-4d619aba2c0a" providerId="ADAL" clId="{AE101EC8-1E9C-4EBD-B3C3-DD3CF2F9E102}"/>
    <pc:docChg chg="modSld">
      <pc:chgData name="Anupam Mazumdar" userId="c87ce139-0231-4c89-a3e2-4d619aba2c0a" providerId="ADAL" clId="{AE101EC8-1E9C-4EBD-B3C3-DD3CF2F9E102}" dt="2024-02-14T10:12:24.874" v="5" actId="20577"/>
      <pc:docMkLst>
        <pc:docMk/>
      </pc:docMkLst>
      <pc:sldChg chg="modSp mod">
        <pc:chgData name="Anupam Mazumdar" userId="c87ce139-0231-4c89-a3e2-4d619aba2c0a" providerId="ADAL" clId="{AE101EC8-1E9C-4EBD-B3C3-DD3CF2F9E102}" dt="2024-02-14T10:12:24.874" v="5" actId="20577"/>
        <pc:sldMkLst>
          <pc:docMk/>
          <pc:sldMk cId="604096960" sldId="511"/>
        </pc:sldMkLst>
        <pc:spChg chg="mod">
          <ac:chgData name="Anupam Mazumdar" userId="c87ce139-0231-4c89-a3e2-4d619aba2c0a" providerId="ADAL" clId="{AE101EC8-1E9C-4EBD-B3C3-DD3CF2F9E102}" dt="2024-02-14T10:12:24.874" v="5" actId="20577"/>
          <ac:spMkLst>
            <pc:docMk/>
            <pc:sldMk cId="604096960" sldId="511"/>
            <ac:spMk id="7" creationId="{4A9B7A22-6EFA-3447-AFA5-8C4897DE4D7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14/02/2024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14/02/2024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14/02/2024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14/02/2024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14/02/2024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14/02/2024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14/02/2024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14/02/2024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14/02/2024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14/02/2024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14/02/2024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14/02/2024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59383" y="4058706"/>
            <a:ext cx="7772400" cy="1235066"/>
          </a:xfrm>
        </p:spPr>
        <p:txBody>
          <a:bodyPr/>
          <a:lstStyle/>
          <a:p>
            <a:pPr algn="r" eaLnBrk="1" hangingPunct="1"/>
            <a:r>
              <a:rPr lang="en-GB" altLang="en-US" sz="2400" b="1" dirty="0"/>
              <a:t>Week 1: Session 1: </a:t>
            </a:r>
            <a:br>
              <a:rPr lang="en-GB" altLang="en-US" sz="2400" b="1" dirty="0"/>
            </a:br>
            <a:r>
              <a:rPr lang="en-GB" altLang="en-US" sz="2400" b="1" dirty="0"/>
              <a:t>Introduction to BI</a:t>
            </a:r>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dirty="0">
                <a:solidFill>
                  <a:schemeClr val="tx1"/>
                </a:solidFill>
              </a:rPr>
              <a:t>LCBB5000</a:t>
            </a: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528638" y="538163"/>
            <a:ext cx="8229600" cy="706437"/>
          </a:xfrm>
        </p:spPr>
        <p:txBody>
          <a:bodyPr/>
          <a:lstStyle/>
          <a:p>
            <a:pPr eaLnBrk="1" hangingPunct="1"/>
            <a:r>
              <a:rPr lang="en-GB" altLang="en-US" sz="3200" b="1"/>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14/02/2024</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684213" y="1474788"/>
            <a:ext cx="7775575" cy="4031873"/>
          </a:xfrm>
          <a:prstGeom prst="rect">
            <a:avLst/>
          </a:prstGeom>
        </p:spPr>
        <p:txBody>
          <a:bodyPr>
            <a:spAutoFit/>
          </a:bodyPr>
          <a:lstStyle/>
          <a:p>
            <a:pPr algn="just" eaLnBrk="1" hangingPunct="1">
              <a:buFont typeface="Arial" panose="020B0604020202020204" pitchFamily="34" charset="0"/>
              <a:buNone/>
              <a:defRPr/>
            </a:pPr>
            <a:r>
              <a:rPr lang="en-GB" sz="2800" dirty="0">
                <a:latin typeface="+mn-lt"/>
              </a:rPr>
              <a:t>By the end of this session, students should be aware of:</a:t>
            </a:r>
            <a:r>
              <a:rPr lang="en-GB" sz="2400" dirty="0">
                <a:latin typeface="+mn-lt"/>
              </a:rPr>
              <a:t> </a:t>
            </a:r>
          </a:p>
          <a:p>
            <a:pPr algn="just" eaLnBrk="1" hangingPunct="1">
              <a:buFont typeface="Arial" panose="020B0604020202020204" pitchFamily="34" charset="0"/>
              <a:buNone/>
              <a:defRPr/>
            </a:pPr>
            <a:endParaRPr lang="en-GB" sz="2400" dirty="0">
              <a:latin typeface="+mn-lt"/>
            </a:endParaRPr>
          </a:p>
          <a:p>
            <a:pPr marL="342900" indent="-342900" eaLnBrk="1" hangingPunct="1">
              <a:buFont typeface="Arial" panose="020B0604020202020204" pitchFamily="34" charset="0"/>
              <a:buChar char="•"/>
              <a:defRPr/>
            </a:pPr>
            <a:r>
              <a:rPr lang="en-GB" sz="2200" dirty="0">
                <a:latin typeface="+mn-lt"/>
              </a:rPr>
              <a:t>Basic Rules </a:t>
            </a:r>
          </a:p>
          <a:p>
            <a:pPr marL="342900" indent="-342900" eaLnBrk="1" hangingPunct="1">
              <a:buFont typeface="Arial" panose="020B0604020202020204" pitchFamily="34" charset="0"/>
              <a:buChar char="•"/>
              <a:defRPr/>
            </a:pPr>
            <a:r>
              <a:rPr lang="en-GB" sz="2200" dirty="0">
                <a:latin typeface="+mn-lt"/>
              </a:rPr>
              <a:t>Module Aim &amp; Learning Objectives</a:t>
            </a:r>
          </a:p>
          <a:p>
            <a:pPr marL="342900" indent="-342900" eaLnBrk="1" hangingPunct="1">
              <a:buFont typeface="Arial" panose="020B0604020202020204" pitchFamily="34" charset="0"/>
              <a:buChar char="•"/>
              <a:defRPr/>
            </a:pPr>
            <a:r>
              <a:rPr lang="en-GB" sz="2200" dirty="0">
                <a:latin typeface="+mn-lt"/>
              </a:rPr>
              <a:t>Indicative Contents </a:t>
            </a:r>
          </a:p>
          <a:p>
            <a:pPr marL="342900" indent="-342900" eaLnBrk="1" hangingPunct="1">
              <a:buFont typeface="Arial" panose="020B0604020202020204" pitchFamily="34" charset="0"/>
              <a:buChar char="•"/>
              <a:defRPr/>
            </a:pPr>
            <a:r>
              <a:rPr lang="en-GB" sz="2200" dirty="0">
                <a:latin typeface="+mn-lt"/>
              </a:rPr>
              <a:t>Assessments</a:t>
            </a:r>
          </a:p>
          <a:p>
            <a:pPr marL="342900" indent="-342900" eaLnBrk="1" hangingPunct="1">
              <a:buFont typeface="Arial" panose="020B0604020202020204" pitchFamily="34" charset="0"/>
              <a:buChar char="•"/>
              <a:defRPr/>
            </a:pPr>
            <a:r>
              <a:rPr lang="en-GB" sz="2200" dirty="0">
                <a:latin typeface="+mn-lt"/>
              </a:rPr>
              <a:t>What is Business Intelligence? </a:t>
            </a:r>
          </a:p>
          <a:p>
            <a:pPr marL="342900" indent="-342900" eaLnBrk="1" hangingPunct="1">
              <a:buFont typeface="Arial" panose="020B0604020202020204" pitchFamily="34" charset="0"/>
              <a:buChar char="•"/>
              <a:defRPr/>
            </a:pPr>
            <a:r>
              <a:rPr lang="en-GB" sz="2200" dirty="0">
                <a:latin typeface="+mn-lt"/>
              </a:rPr>
              <a:t>What is Data, Information and Knowledge? </a:t>
            </a:r>
          </a:p>
          <a:p>
            <a:pPr marL="342900" indent="-342900" eaLnBrk="1" hangingPunct="1">
              <a:buFont typeface="Arial" panose="020B0604020202020204" pitchFamily="34" charset="0"/>
              <a:buChar char="•"/>
              <a:defRPr/>
            </a:pPr>
            <a:r>
              <a:rPr lang="en-GB" sz="2200" dirty="0">
                <a:latin typeface="+mn-lt"/>
              </a:rPr>
              <a:t>Benefits of BI</a:t>
            </a:r>
          </a:p>
          <a:p>
            <a:pPr marL="342900" indent="-342900" eaLnBrk="1" hangingPunct="1">
              <a:buFont typeface="Arial" panose="020B0604020202020204" pitchFamily="34" charset="0"/>
              <a:buChar char="•"/>
              <a:defRPr/>
            </a:pPr>
            <a:r>
              <a:rPr lang="en-GB" sz="2200" dirty="0">
                <a:latin typeface="+mn-lt"/>
              </a:rPr>
              <a:t>Terms &amp; Terminologies of BI</a:t>
            </a:r>
          </a:p>
        </p:txBody>
      </p:sp>
    </p:spTree>
    <p:extLst>
      <p:ext uri="{BB962C8B-B14F-4D97-AF65-F5344CB8AC3E}">
        <p14:creationId xmlns:p14="http://schemas.microsoft.com/office/powerpoint/2010/main" val="2905722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415E8F-F6E5-7F40-A75E-C91714037B04}"/>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18434" name="Slide Number Placeholder 5">
            <a:extLst>
              <a:ext uri="{FF2B5EF4-FFF2-40B4-BE49-F238E27FC236}">
                <a16:creationId xmlns:a16="http://schemas.microsoft.com/office/drawing/2014/main" id="{8EDCDC82-B319-E040-9841-114D9420FD4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1A063BA-F406-4249-8CC5-1A48653D778C}"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17411" name="TextBox 7">
            <a:extLst>
              <a:ext uri="{FF2B5EF4-FFF2-40B4-BE49-F238E27FC236}">
                <a16:creationId xmlns:a16="http://schemas.microsoft.com/office/drawing/2014/main" id="{E45E4159-8B49-7941-8732-B819A635EB21}"/>
              </a:ext>
            </a:extLst>
          </p:cNvPr>
          <p:cNvSpPr txBox="1">
            <a:spLocks noChangeArrowheads="1"/>
          </p:cNvSpPr>
          <p:nvPr/>
        </p:nvSpPr>
        <p:spPr bwMode="auto">
          <a:xfrm>
            <a:off x="827088" y="476250"/>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Aim of the Module</a:t>
            </a:r>
          </a:p>
        </p:txBody>
      </p:sp>
      <p:sp>
        <p:nvSpPr>
          <p:cNvPr id="3" name="Rectangle 2">
            <a:extLst>
              <a:ext uri="{FF2B5EF4-FFF2-40B4-BE49-F238E27FC236}">
                <a16:creationId xmlns:a16="http://schemas.microsoft.com/office/drawing/2014/main" id="{5DC52173-CB4D-B443-B2DB-42747A61E6EE}"/>
              </a:ext>
            </a:extLst>
          </p:cNvPr>
          <p:cNvSpPr/>
          <p:nvPr/>
        </p:nvSpPr>
        <p:spPr>
          <a:xfrm>
            <a:off x="900113" y="1341438"/>
            <a:ext cx="7489825" cy="3108543"/>
          </a:xfrm>
          <a:prstGeom prst="rect">
            <a:avLst/>
          </a:prstGeom>
        </p:spPr>
        <p:txBody>
          <a:bodyPr>
            <a:spAutoFit/>
          </a:bodyPr>
          <a:lstStyle/>
          <a:p>
            <a:pPr algn="just"/>
            <a:endParaRPr lang="en-GB" sz="2800" dirty="0">
              <a:latin typeface="+mn-lt"/>
            </a:endParaRPr>
          </a:p>
          <a:p>
            <a:pPr marL="342900" indent="-342900" algn="just">
              <a:buFont typeface="Arial" panose="020B0604020202020204" pitchFamily="34" charset="0"/>
              <a:buChar char="•"/>
            </a:pPr>
            <a:r>
              <a:rPr lang="en-GB" sz="2800" dirty="0">
                <a:latin typeface="+mn-lt"/>
              </a:rPr>
              <a:t>To provide the student with a comprehensive understanding of how data systems work, how their benefits can be optimised. </a:t>
            </a:r>
          </a:p>
          <a:p>
            <a:pPr marL="342900" indent="-342900" algn="just">
              <a:buFont typeface="Arial" panose="020B0604020202020204" pitchFamily="34" charset="0"/>
              <a:buChar char="•"/>
            </a:pPr>
            <a:endParaRPr lang="en-GB" sz="2800" dirty="0">
              <a:latin typeface="+mn-lt"/>
            </a:endParaRPr>
          </a:p>
          <a:p>
            <a:pPr marL="342900" indent="-342900" algn="just">
              <a:buFont typeface="Arial" panose="020B0604020202020204" pitchFamily="34" charset="0"/>
              <a:buChar char="•"/>
            </a:pPr>
            <a:r>
              <a:rPr lang="en-GB" sz="2800" dirty="0">
                <a:latin typeface="+mn-lt"/>
              </a:rPr>
              <a:t>To analyse and evaluate the information in the systems in order to obtain maximum benefit. </a:t>
            </a:r>
          </a:p>
        </p:txBody>
      </p:sp>
    </p:spTree>
    <p:extLst>
      <p:ext uri="{BB962C8B-B14F-4D97-AF65-F5344CB8AC3E}">
        <p14:creationId xmlns:p14="http://schemas.microsoft.com/office/powerpoint/2010/main" val="3623286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24BF4C-9C6B-7F44-BA05-B1588A8CD5AC}"/>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19458" name="Slide Number Placeholder 5">
            <a:extLst>
              <a:ext uri="{FF2B5EF4-FFF2-40B4-BE49-F238E27FC236}">
                <a16:creationId xmlns:a16="http://schemas.microsoft.com/office/drawing/2014/main" id="{22CC6FB0-424D-624B-9DE5-CC6DF5DC455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EB55985-707B-084F-963A-BD7BFF252032}"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17411" name="TextBox 7">
            <a:extLst>
              <a:ext uri="{FF2B5EF4-FFF2-40B4-BE49-F238E27FC236}">
                <a16:creationId xmlns:a16="http://schemas.microsoft.com/office/drawing/2014/main" id="{55A38810-819B-CA48-99DE-0AA245C7BF4A}"/>
              </a:ext>
            </a:extLst>
          </p:cNvPr>
          <p:cNvSpPr txBox="1">
            <a:spLocks noChangeArrowheads="1"/>
          </p:cNvSpPr>
          <p:nvPr/>
        </p:nvSpPr>
        <p:spPr bwMode="auto">
          <a:xfrm>
            <a:off x="827088" y="33337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Learning Outcomes</a:t>
            </a:r>
          </a:p>
        </p:txBody>
      </p:sp>
      <p:sp>
        <p:nvSpPr>
          <p:cNvPr id="3" name="Rectangle 2">
            <a:extLst>
              <a:ext uri="{FF2B5EF4-FFF2-40B4-BE49-F238E27FC236}">
                <a16:creationId xmlns:a16="http://schemas.microsoft.com/office/drawing/2014/main" id="{A8970698-1F3B-F741-B721-5226483ACF4B}"/>
              </a:ext>
            </a:extLst>
          </p:cNvPr>
          <p:cNvSpPr/>
          <p:nvPr/>
        </p:nvSpPr>
        <p:spPr>
          <a:xfrm>
            <a:off x="611560" y="1268760"/>
            <a:ext cx="7920880" cy="3416320"/>
          </a:xfrm>
          <a:prstGeom prst="rect">
            <a:avLst/>
          </a:prstGeom>
        </p:spPr>
        <p:txBody>
          <a:bodyPr wrap="square">
            <a:spAutoFit/>
          </a:bodyPr>
          <a:lstStyle/>
          <a:p>
            <a:pPr algn="just"/>
            <a:r>
              <a:rPr lang="en-GB" sz="2400" dirty="0">
                <a:latin typeface="+mn-lt"/>
              </a:rPr>
              <a:t>Upon the successful completion of this module, the student should be able to: </a:t>
            </a:r>
          </a:p>
          <a:p>
            <a:pPr algn="just"/>
            <a:endParaRPr lang="en-GB" sz="2400" dirty="0">
              <a:latin typeface="+mn-lt"/>
            </a:endParaRPr>
          </a:p>
          <a:p>
            <a:pPr marL="342900" indent="-342900" algn="just">
              <a:buFont typeface="Arial" panose="020B0604020202020204" pitchFamily="34" charset="0"/>
              <a:buChar char="•"/>
            </a:pPr>
            <a:r>
              <a:rPr lang="en-GB" sz="2400" dirty="0">
                <a:latin typeface="+mn-lt"/>
              </a:rPr>
              <a:t>Identify and critically evaluate the current trends in data warehousing, business intelligence, and data mining</a:t>
            </a:r>
          </a:p>
          <a:p>
            <a:pPr marL="342900" indent="-342900" algn="just">
              <a:buFont typeface="Arial" panose="020B0604020202020204" pitchFamily="34" charset="0"/>
              <a:buChar char="•"/>
            </a:pPr>
            <a:endParaRPr lang="en-GB" sz="2400" dirty="0">
              <a:latin typeface="+mn-lt"/>
            </a:endParaRPr>
          </a:p>
          <a:p>
            <a:pPr marL="342900" indent="-342900" algn="just">
              <a:buFont typeface="Arial" panose="020B0604020202020204" pitchFamily="34" charset="0"/>
              <a:buChar char="•"/>
            </a:pPr>
            <a:r>
              <a:rPr lang="en-GB" sz="2400" dirty="0">
                <a:latin typeface="+mn-lt"/>
              </a:rPr>
              <a:t>Demonstrate a comprehensive knowledge and systematic understanding of essential concepts and principles, by using predictive analytic software. </a:t>
            </a:r>
          </a:p>
        </p:txBody>
      </p:sp>
    </p:spTree>
    <p:extLst>
      <p:ext uri="{BB962C8B-B14F-4D97-AF65-F5344CB8AC3E}">
        <p14:creationId xmlns:p14="http://schemas.microsoft.com/office/powerpoint/2010/main" val="1312254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827088" y="33337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Indicative Contents</a:t>
            </a:r>
          </a:p>
        </p:txBody>
      </p:sp>
      <p:sp>
        <p:nvSpPr>
          <p:cNvPr id="3" name="Rectangle 2">
            <a:extLst>
              <a:ext uri="{FF2B5EF4-FFF2-40B4-BE49-F238E27FC236}">
                <a16:creationId xmlns:a16="http://schemas.microsoft.com/office/drawing/2014/main" id="{6251B1DA-E04D-0B46-B7F1-2277CC5D9D67}"/>
              </a:ext>
            </a:extLst>
          </p:cNvPr>
          <p:cNvSpPr/>
          <p:nvPr/>
        </p:nvSpPr>
        <p:spPr>
          <a:xfrm>
            <a:off x="539750" y="1149350"/>
            <a:ext cx="8064500" cy="3416320"/>
          </a:xfrm>
          <a:prstGeom prst="rect">
            <a:avLst/>
          </a:prstGeom>
        </p:spPr>
        <p:txBody>
          <a:bodyPr>
            <a:spAutoFit/>
          </a:bodyPr>
          <a:lstStyle/>
          <a:p>
            <a:pPr marL="342900" indent="-342900">
              <a:buFont typeface="Arial" panose="020B0604020202020204" pitchFamily="34" charset="0"/>
              <a:buChar char="•"/>
            </a:pPr>
            <a:r>
              <a:rPr lang="en-GB" sz="2400" dirty="0">
                <a:latin typeface="+mn-lt"/>
              </a:rPr>
              <a:t>Knowledge management fundamentals </a:t>
            </a:r>
          </a:p>
          <a:p>
            <a:pPr marL="342900" indent="-342900">
              <a:buFont typeface="Arial" panose="020B0604020202020204" pitchFamily="34" charset="0"/>
              <a:buChar char="•"/>
            </a:pPr>
            <a:r>
              <a:rPr lang="en-GB" sz="2400" dirty="0">
                <a:latin typeface="+mn-lt"/>
              </a:rPr>
              <a:t>Database systems and management</a:t>
            </a:r>
          </a:p>
          <a:p>
            <a:pPr marL="342900" indent="-342900">
              <a:buFont typeface="Arial" panose="020B0604020202020204" pitchFamily="34" charset="0"/>
              <a:buChar char="•"/>
            </a:pPr>
            <a:r>
              <a:rPr lang="en-GB" sz="2400" dirty="0">
                <a:latin typeface="+mn-lt"/>
              </a:rPr>
              <a:t>Data governance, architecture and analysis </a:t>
            </a:r>
          </a:p>
          <a:p>
            <a:pPr marL="342900" indent="-342900">
              <a:buFont typeface="Arial" panose="020B0604020202020204" pitchFamily="34" charset="0"/>
              <a:buChar char="•"/>
            </a:pPr>
            <a:r>
              <a:rPr lang="en-GB" sz="2400" dirty="0">
                <a:latin typeface="+mn-lt"/>
              </a:rPr>
              <a:t>Data security and quality management </a:t>
            </a:r>
          </a:p>
          <a:p>
            <a:pPr marL="342900" indent="-342900">
              <a:buFont typeface="Arial" panose="020B0604020202020204" pitchFamily="34" charset="0"/>
              <a:buChar char="•"/>
            </a:pPr>
            <a:r>
              <a:rPr lang="en-GB" sz="2400" dirty="0">
                <a:latin typeface="+mn-lt"/>
              </a:rPr>
              <a:t>Data warehousing and business intelligence </a:t>
            </a:r>
          </a:p>
          <a:p>
            <a:pPr marL="342900" indent="-342900">
              <a:buFont typeface="Arial" panose="020B0604020202020204" pitchFamily="34" charset="0"/>
              <a:buChar char="•"/>
            </a:pPr>
            <a:r>
              <a:rPr lang="en-GB" sz="2400" dirty="0">
                <a:latin typeface="+mn-lt"/>
              </a:rPr>
              <a:t>Practical issues in data management </a:t>
            </a:r>
          </a:p>
          <a:p>
            <a:pPr marL="342900" indent="-342900">
              <a:buFont typeface="Arial" panose="020B0604020202020204" pitchFamily="34" charset="0"/>
              <a:buChar char="•"/>
            </a:pPr>
            <a:r>
              <a:rPr lang="en-GB" sz="2400" dirty="0">
                <a:latin typeface="+mn-lt"/>
              </a:rPr>
              <a:t>Online Analytic Processing (OLAP)</a:t>
            </a:r>
          </a:p>
          <a:p>
            <a:pPr marL="342900" indent="-342900">
              <a:buFont typeface="Arial" panose="020B0604020202020204" pitchFamily="34" charset="0"/>
              <a:buChar char="•"/>
            </a:pPr>
            <a:r>
              <a:rPr lang="en-GB" sz="2400" dirty="0">
                <a:latin typeface="+mn-lt"/>
              </a:rPr>
              <a:t>The Data Mining Cycle </a:t>
            </a:r>
          </a:p>
          <a:p>
            <a:pPr marL="342900" indent="-342900">
              <a:buFont typeface="Arial" panose="020B0604020202020204" pitchFamily="34" charset="0"/>
              <a:buChar char="•"/>
            </a:pPr>
            <a:r>
              <a:rPr lang="en-GB" sz="2400" dirty="0">
                <a:latin typeface="+mn-lt"/>
              </a:rPr>
              <a:t>Reporting </a:t>
            </a:r>
            <a:endParaRPr lang="el-GR" sz="2400" dirty="0">
              <a:latin typeface="+mn-lt"/>
            </a:endParaRPr>
          </a:p>
        </p:txBody>
      </p:sp>
    </p:spTree>
    <p:extLst>
      <p:ext uri="{BB962C8B-B14F-4D97-AF65-F5344CB8AC3E}">
        <p14:creationId xmlns:p14="http://schemas.microsoft.com/office/powerpoint/2010/main" val="4167322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D7F0825-0FA1-8544-8678-C0CE30361558}"/>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20482" name="Slide Number Placeholder 5">
            <a:extLst>
              <a:ext uri="{FF2B5EF4-FFF2-40B4-BE49-F238E27FC236}">
                <a16:creationId xmlns:a16="http://schemas.microsoft.com/office/drawing/2014/main" id="{6F90B037-BD3F-6140-92E8-016F6311E09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005A34C-7CF0-F049-BAA1-758DD30F67C3}"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17411" name="TextBox 7">
            <a:extLst>
              <a:ext uri="{FF2B5EF4-FFF2-40B4-BE49-F238E27FC236}">
                <a16:creationId xmlns:a16="http://schemas.microsoft.com/office/drawing/2014/main" id="{4374629E-0B95-0640-8D28-6AB97E1C6BED}"/>
              </a:ext>
            </a:extLst>
          </p:cNvPr>
          <p:cNvSpPr txBox="1">
            <a:spLocks noChangeArrowheads="1"/>
          </p:cNvSpPr>
          <p:nvPr/>
        </p:nvSpPr>
        <p:spPr bwMode="auto">
          <a:xfrm>
            <a:off x="827088" y="33337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Arial" panose="020B0604020202020204" pitchFamily="34" charset="0"/>
              </a:rPr>
              <a:t>Assessments</a:t>
            </a:r>
            <a:endParaRPr lang="en-US" altLang="en-US" b="1" dirty="0">
              <a:latin typeface="+mj-lt"/>
            </a:endParaRPr>
          </a:p>
        </p:txBody>
      </p:sp>
      <p:pic>
        <p:nvPicPr>
          <p:cNvPr id="4" name="Picture 3">
            <a:extLst>
              <a:ext uri="{FF2B5EF4-FFF2-40B4-BE49-F238E27FC236}">
                <a16:creationId xmlns:a16="http://schemas.microsoft.com/office/drawing/2014/main" id="{E674C9A9-E58B-A645-AC96-F46949B3F93E}"/>
              </a:ext>
            </a:extLst>
          </p:cNvPr>
          <p:cNvPicPr>
            <a:picLocks noChangeAspect="1"/>
          </p:cNvPicPr>
          <p:nvPr/>
        </p:nvPicPr>
        <p:blipFill>
          <a:blip r:embed="rId2"/>
          <a:stretch>
            <a:fillRect/>
          </a:stretch>
        </p:blipFill>
        <p:spPr>
          <a:xfrm>
            <a:off x="882232" y="1181894"/>
            <a:ext cx="7454900" cy="3471242"/>
          </a:xfrm>
          <a:prstGeom prst="rect">
            <a:avLst/>
          </a:prstGeom>
        </p:spPr>
      </p:pic>
      <p:sp>
        <p:nvSpPr>
          <p:cNvPr id="6" name="Rectangle 5">
            <a:extLst>
              <a:ext uri="{FF2B5EF4-FFF2-40B4-BE49-F238E27FC236}">
                <a16:creationId xmlns:a16="http://schemas.microsoft.com/office/drawing/2014/main" id="{E01FF5F4-29CB-2241-8140-EBBC4BD66B4D}"/>
              </a:ext>
            </a:extLst>
          </p:cNvPr>
          <p:cNvSpPr/>
          <p:nvPr/>
        </p:nvSpPr>
        <p:spPr>
          <a:xfrm>
            <a:off x="611560" y="4977205"/>
            <a:ext cx="8075240" cy="369332"/>
          </a:xfrm>
          <a:prstGeom prst="rect">
            <a:avLst/>
          </a:prstGeom>
        </p:spPr>
        <p:txBody>
          <a:bodyPr wrap="square">
            <a:spAutoFit/>
          </a:bodyPr>
          <a:lstStyle/>
          <a:p>
            <a:pPr lvl="1" algn="ctr">
              <a:defRPr/>
            </a:pPr>
            <a:r>
              <a:rPr lang="en-GB" b="1" dirty="0">
                <a:latin typeface="+mn-lt"/>
              </a:rPr>
              <a:t>N.B.: Assessments components and tasks will be discussed in detail in week 3</a:t>
            </a:r>
          </a:p>
        </p:txBody>
      </p:sp>
    </p:spTree>
    <p:extLst>
      <p:ext uri="{BB962C8B-B14F-4D97-AF65-F5344CB8AC3E}">
        <p14:creationId xmlns:p14="http://schemas.microsoft.com/office/powerpoint/2010/main" val="3748423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827088" y="33337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What is Business Intelligence?</a:t>
            </a:r>
          </a:p>
        </p:txBody>
      </p:sp>
      <p:sp>
        <p:nvSpPr>
          <p:cNvPr id="3" name="Rectangle 2">
            <a:extLst>
              <a:ext uri="{FF2B5EF4-FFF2-40B4-BE49-F238E27FC236}">
                <a16:creationId xmlns:a16="http://schemas.microsoft.com/office/drawing/2014/main" id="{6251B1DA-E04D-0B46-B7F1-2277CC5D9D67}"/>
              </a:ext>
            </a:extLst>
          </p:cNvPr>
          <p:cNvSpPr/>
          <p:nvPr/>
        </p:nvSpPr>
        <p:spPr>
          <a:xfrm>
            <a:off x="539750" y="1149350"/>
            <a:ext cx="8064500" cy="4154984"/>
          </a:xfrm>
          <a:prstGeom prst="rect">
            <a:avLst/>
          </a:prstGeom>
        </p:spPr>
        <p:txBody>
          <a:bodyPr>
            <a:spAutoFit/>
          </a:bodyPr>
          <a:lstStyle/>
          <a:p>
            <a:pPr marL="342900" indent="-342900" algn="just">
              <a:buFont typeface="Arial" panose="020B0604020202020204" pitchFamily="34" charset="0"/>
              <a:buChar char="•"/>
            </a:pPr>
            <a:r>
              <a:rPr lang="en-GB" sz="2200" dirty="0">
                <a:latin typeface="+mn-lt"/>
              </a:rPr>
              <a:t>Business intelligence is not business as usual. It is about making better decisions easier and making them more quickly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Business intelligence may be defined as a set of mathematical models and analysis methodologies that exploit the available data to generate information and knowledge useful for complex decision-making process</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Business intelligence to present data to business people so they can use it to gain knowledge. It enables access and delivery of information to business users. </a:t>
            </a:r>
          </a:p>
          <a:p>
            <a:pPr marL="342900" indent="-342900" algn="just">
              <a:buFont typeface="Arial" panose="020B0604020202020204" pitchFamily="34" charset="0"/>
              <a:buChar char="•"/>
            </a:pPr>
            <a:endParaRPr lang="el-GR" sz="2200" dirty="0">
              <a:latin typeface="+mn-lt"/>
            </a:endParaRPr>
          </a:p>
        </p:txBody>
      </p:sp>
    </p:spTree>
    <p:extLst>
      <p:ext uri="{BB962C8B-B14F-4D97-AF65-F5344CB8AC3E}">
        <p14:creationId xmlns:p14="http://schemas.microsoft.com/office/powerpoint/2010/main" val="1095150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What is Business Intelligence?</a:t>
            </a:r>
          </a:p>
        </p:txBody>
      </p:sp>
      <p:pic>
        <p:nvPicPr>
          <p:cNvPr id="2" name="Picture 1">
            <a:extLst>
              <a:ext uri="{FF2B5EF4-FFF2-40B4-BE49-F238E27FC236}">
                <a16:creationId xmlns:a16="http://schemas.microsoft.com/office/drawing/2014/main" id="{6DA0D287-2EEE-F444-B3A4-1356A9ADCC9B}"/>
              </a:ext>
            </a:extLst>
          </p:cNvPr>
          <p:cNvPicPr>
            <a:picLocks noChangeAspect="1"/>
          </p:cNvPicPr>
          <p:nvPr/>
        </p:nvPicPr>
        <p:blipFill>
          <a:blip r:embed="rId2"/>
          <a:stretch>
            <a:fillRect/>
          </a:stretch>
        </p:blipFill>
        <p:spPr>
          <a:xfrm>
            <a:off x="1115616" y="946394"/>
            <a:ext cx="6912768" cy="3906490"/>
          </a:xfrm>
          <a:prstGeom prst="rect">
            <a:avLst/>
          </a:prstGeom>
        </p:spPr>
      </p:pic>
      <p:sp>
        <p:nvSpPr>
          <p:cNvPr id="4" name="Rectangle 3">
            <a:extLst>
              <a:ext uri="{FF2B5EF4-FFF2-40B4-BE49-F238E27FC236}">
                <a16:creationId xmlns:a16="http://schemas.microsoft.com/office/drawing/2014/main" id="{E3254536-068B-F54A-8D79-E77A49531B2B}"/>
              </a:ext>
            </a:extLst>
          </p:cNvPr>
          <p:cNvSpPr/>
          <p:nvPr/>
        </p:nvSpPr>
        <p:spPr>
          <a:xfrm>
            <a:off x="359532" y="5085184"/>
            <a:ext cx="8424936" cy="707886"/>
          </a:xfrm>
          <a:prstGeom prst="rect">
            <a:avLst/>
          </a:prstGeom>
        </p:spPr>
        <p:txBody>
          <a:bodyPr wrap="square">
            <a:spAutoFit/>
          </a:bodyPr>
          <a:lstStyle/>
          <a:p>
            <a:pPr lvl="1" algn="ctr">
              <a:defRPr/>
            </a:pPr>
            <a:r>
              <a:rPr lang="en-GB" sz="2000" dirty="0">
                <a:latin typeface="+mn-lt"/>
              </a:rPr>
              <a:t>Business intelligence is what business people see via tools and dashboards</a:t>
            </a:r>
          </a:p>
        </p:txBody>
      </p:sp>
    </p:spTree>
    <p:extLst>
      <p:ext uri="{BB962C8B-B14F-4D97-AF65-F5344CB8AC3E}">
        <p14:creationId xmlns:p14="http://schemas.microsoft.com/office/powerpoint/2010/main" val="777814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2322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sz="2800" b="1" dirty="0">
                <a:latin typeface="+mj-lt"/>
              </a:rPr>
              <a:t>What is Data, Information &amp; Knowledge?</a:t>
            </a:r>
          </a:p>
        </p:txBody>
      </p:sp>
      <p:sp>
        <p:nvSpPr>
          <p:cNvPr id="7" name="Rectangle 6">
            <a:extLst>
              <a:ext uri="{FF2B5EF4-FFF2-40B4-BE49-F238E27FC236}">
                <a16:creationId xmlns:a16="http://schemas.microsoft.com/office/drawing/2014/main" id="{16FB2E30-C234-EC4F-8DB4-C7F1221385C7}"/>
              </a:ext>
            </a:extLst>
          </p:cNvPr>
          <p:cNvSpPr/>
          <p:nvPr/>
        </p:nvSpPr>
        <p:spPr>
          <a:xfrm>
            <a:off x="539750" y="980728"/>
            <a:ext cx="8064500" cy="4708981"/>
          </a:xfrm>
          <a:prstGeom prst="rect">
            <a:avLst/>
          </a:prstGeom>
        </p:spPr>
        <p:txBody>
          <a:bodyPr>
            <a:spAutoFit/>
          </a:bodyPr>
          <a:lstStyle/>
          <a:p>
            <a:pPr marL="342900" indent="-342900" algn="just">
              <a:buFont typeface="Arial" panose="020B0604020202020204" pitchFamily="34" charset="0"/>
              <a:buChar char="•"/>
            </a:pPr>
            <a:r>
              <a:rPr lang="en-GB" sz="2000" b="1" dirty="0">
                <a:latin typeface="+mn-lt"/>
              </a:rPr>
              <a:t>Data: </a:t>
            </a:r>
            <a:r>
              <a:rPr lang="en-GB" sz="2000" dirty="0">
                <a:latin typeface="+mn-lt"/>
              </a:rPr>
              <a:t>Generally, data represents a structured codification of single primary entities, as well as of transactions involving two or more primary entities. </a:t>
            </a:r>
          </a:p>
          <a:p>
            <a:pPr algn="just"/>
            <a:r>
              <a:rPr lang="en-GB" sz="2000" b="1" dirty="0">
                <a:latin typeface="+mn-lt"/>
              </a:rPr>
              <a:t>	</a:t>
            </a:r>
          </a:p>
          <a:p>
            <a:pPr lvl="2" algn="just"/>
            <a:r>
              <a:rPr lang="en-GB" sz="2000" b="1" dirty="0">
                <a:latin typeface="+mn-lt"/>
              </a:rPr>
              <a:t>Example: </a:t>
            </a:r>
            <a:r>
              <a:rPr lang="en-GB" sz="2000" dirty="0">
                <a:latin typeface="+mn-lt"/>
              </a:rPr>
              <a:t>for a retailer data refer to primary entities such as customers, points of sale and items, while sales receipt represents the commercial transactions</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Information: </a:t>
            </a:r>
            <a:r>
              <a:rPr lang="en-GB" sz="2000" dirty="0">
                <a:latin typeface="+mn-lt"/>
              </a:rPr>
              <a:t>Information is the outcome of extraction and processing activities carried out on data, and it appears meaningful for those who receive it in a specific domain. </a:t>
            </a:r>
          </a:p>
          <a:p>
            <a:pPr algn="just"/>
            <a:r>
              <a:rPr lang="en-GB" sz="2000" b="1" dirty="0">
                <a:latin typeface="+mn-lt"/>
              </a:rPr>
              <a:t>	</a:t>
            </a:r>
          </a:p>
          <a:p>
            <a:pPr lvl="2" algn="just"/>
            <a:r>
              <a:rPr lang="en-GB" sz="2000" b="1" dirty="0">
                <a:latin typeface="+mn-lt"/>
              </a:rPr>
              <a:t>Example: </a:t>
            </a:r>
            <a:r>
              <a:rPr lang="en-GB" sz="2000" dirty="0">
                <a:latin typeface="+mn-lt"/>
              </a:rPr>
              <a:t>the proportion of sales receipts in the amount of over £100 per week represents meaningful pieces of information that can be extracted from raw stored data </a:t>
            </a:r>
            <a:endParaRPr lang="el-GR" sz="2000" b="1" dirty="0">
              <a:latin typeface="+mn-lt"/>
            </a:endParaRPr>
          </a:p>
        </p:txBody>
      </p:sp>
    </p:spTree>
    <p:extLst>
      <p:ext uri="{BB962C8B-B14F-4D97-AF65-F5344CB8AC3E}">
        <p14:creationId xmlns:p14="http://schemas.microsoft.com/office/powerpoint/2010/main" val="477358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2322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sz="2800" b="1" dirty="0">
                <a:latin typeface="+mj-lt"/>
              </a:rPr>
              <a:t>What is Data, Information &amp; Knowledge?</a:t>
            </a:r>
          </a:p>
        </p:txBody>
      </p:sp>
      <p:sp>
        <p:nvSpPr>
          <p:cNvPr id="7" name="Rectangle 6">
            <a:extLst>
              <a:ext uri="{FF2B5EF4-FFF2-40B4-BE49-F238E27FC236}">
                <a16:creationId xmlns:a16="http://schemas.microsoft.com/office/drawing/2014/main" id="{16FB2E30-C234-EC4F-8DB4-C7F1221385C7}"/>
              </a:ext>
            </a:extLst>
          </p:cNvPr>
          <p:cNvSpPr/>
          <p:nvPr/>
        </p:nvSpPr>
        <p:spPr>
          <a:xfrm>
            <a:off x="539750" y="977551"/>
            <a:ext cx="8064500" cy="4493538"/>
          </a:xfrm>
          <a:prstGeom prst="rect">
            <a:avLst/>
          </a:prstGeom>
        </p:spPr>
        <p:txBody>
          <a:bodyPr>
            <a:spAutoFit/>
          </a:bodyPr>
          <a:lstStyle/>
          <a:p>
            <a:pPr marL="342900" indent="-342900" algn="just">
              <a:buFont typeface="Arial" panose="020B0604020202020204" pitchFamily="34" charset="0"/>
              <a:buChar char="•"/>
            </a:pPr>
            <a:r>
              <a:rPr lang="en-GB" sz="2200" b="1" dirty="0">
                <a:latin typeface="+mn-lt"/>
              </a:rPr>
              <a:t>Knowledge: </a:t>
            </a:r>
          </a:p>
          <a:p>
            <a:pPr marL="342900" indent="-342900" algn="just">
              <a:buFontTx/>
              <a:buChar char="-"/>
            </a:pPr>
            <a:r>
              <a:rPr lang="en-GB" sz="2200" dirty="0">
                <a:latin typeface="+mn-lt"/>
              </a:rPr>
              <a:t>Information is transformed into knowledge when it is used to make decisions and develop the corresponding actions</a:t>
            </a:r>
          </a:p>
          <a:p>
            <a:pPr marL="342900" indent="-342900" algn="just">
              <a:buFontTx/>
              <a:buChar char="-"/>
            </a:pPr>
            <a:endParaRPr lang="en-GB" sz="2200" dirty="0">
              <a:latin typeface="+mn-lt"/>
            </a:endParaRPr>
          </a:p>
          <a:p>
            <a:pPr marL="342900" indent="-342900" algn="just">
              <a:buFontTx/>
              <a:buChar char="-"/>
            </a:pPr>
            <a:r>
              <a:rPr lang="en-GB" sz="2200" dirty="0">
                <a:latin typeface="+mn-lt"/>
              </a:rPr>
              <a:t>We can think of knowledge as consisting of information put to work into a specific domain, enhanced by the experience and competence of decision makers in tackling and solving complex problems</a:t>
            </a:r>
          </a:p>
          <a:p>
            <a:pPr algn="just"/>
            <a:endParaRPr lang="en-GB" sz="2200" dirty="0">
              <a:latin typeface="+mn-lt"/>
            </a:endParaRPr>
          </a:p>
          <a:p>
            <a:pPr lvl="2" algn="just"/>
            <a:r>
              <a:rPr lang="en-GB" sz="2200" b="1" dirty="0">
                <a:latin typeface="+mn-lt"/>
              </a:rPr>
              <a:t>Example: </a:t>
            </a:r>
            <a:r>
              <a:rPr lang="en-GB" sz="2200" dirty="0">
                <a:latin typeface="+mn-lt"/>
              </a:rPr>
              <a:t>for a retail company, a sales analysis may detect 	that a group of customers, living in an area where a competitor has recently opened a new point of sale and have reduced their usual amount of business </a:t>
            </a:r>
            <a:endParaRPr lang="el-GR" sz="2200" dirty="0">
              <a:latin typeface="+mn-lt"/>
            </a:endParaRPr>
          </a:p>
        </p:txBody>
      </p:sp>
    </p:spTree>
    <p:extLst>
      <p:ext uri="{BB962C8B-B14F-4D97-AF65-F5344CB8AC3E}">
        <p14:creationId xmlns:p14="http://schemas.microsoft.com/office/powerpoint/2010/main" val="26877238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Benefits of Business Intelligence</a:t>
            </a:r>
          </a:p>
        </p:txBody>
      </p:sp>
      <p:sp>
        <p:nvSpPr>
          <p:cNvPr id="6" name="Rectangle 5">
            <a:extLst>
              <a:ext uri="{FF2B5EF4-FFF2-40B4-BE49-F238E27FC236}">
                <a16:creationId xmlns:a16="http://schemas.microsoft.com/office/drawing/2014/main" id="{69A95897-2526-CC4E-A149-C1894C367E28}"/>
              </a:ext>
            </a:extLst>
          </p:cNvPr>
          <p:cNvSpPr/>
          <p:nvPr/>
        </p:nvSpPr>
        <p:spPr>
          <a:xfrm>
            <a:off x="575655" y="980728"/>
            <a:ext cx="7992690" cy="4832092"/>
          </a:xfrm>
          <a:prstGeom prst="rect">
            <a:avLst/>
          </a:prstGeom>
        </p:spPr>
        <p:txBody>
          <a:bodyPr wrap="square">
            <a:spAutoFit/>
          </a:bodyPr>
          <a:lstStyle/>
          <a:p>
            <a:pPr algn="just"/>
            <a:r>
              <a:rPr lang="en-GB" sz="2200" dirty="0">
                <a:latin typeface="+mn-lt"/>
              </a:rPr>
              <a:t>The main purpose of BI systems is to provide knowledge workers with tools and methodologies that allow them to make </a:t>
            </a:r>
            <a:r>
              <a:rPr lang="en-GB" sz="2200" b="1" i="1" dirty="0">
                <a:latin typeface="+mn-lt"/>
              </a:rPr>
              <a:t>effective</a:t>
            </a:r>
            <a:r>
              <a:rPr lang="en-GB" sz="2200" dirty="0">
                <a:latin typeface="+mn-lt"/>
              </a:rPr>
              <a:t> and </a:t>
            </a:r>
            <a:r>
              <a:rPr lang="en-GB" sz="2200" b="1" i="1" dirty="0">
                <a:latin typeface="+mn-lt"/>
              </a:rPr>
              <a:t>timely</a:t>
            </a:r>
            <a:r>
              <a:rPr lang="en-GB" sz="2200" dirty="0">
                <a:latin typeface="+mn-lt"/>
              </a:rPr>
              <a:t> decisions. </a:t>
            </a:r>
          </a:p>
          <a:p>
            <a:pPr algn="just"/>
            <a:endParaRPr lang="en-GB" sz="2200" dirty="0">
              <a:latin typeface="+mn-lt"/>
            </a:endParaRPr>
          </a:p>
          <a:p>
            <a:pPr marL="342900" indent="-342900" algn="just">
              <a:buFont typeface="Arial" panose="020B0604020202020204" pitchFamily="34" charset="0"/>
              <a:buChar char="•"/>
            </a:pPr>
            <a:r>
              <a:rPr lang="en-GB" sz="2000" b="1" dirty="0">
                <a:latin typeface="+mn-lt"/>
              </a:rPr>
              <a:t>Effective decisions: </a:t>
            </a:r>
            <a:r>
              <a:rPr lang="en-GB" sz="2000" dirty="0">
                <a:latin typeface="+mn-lt"/>
              </a:rPr>
              <a:t>The application of rigorous analytical methods allow decision makers to rely on information and knowledge which are dependable. Therefore, they are able to make better decisions and devise action plans that allow their objectives to be reached in a more effective way</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Timely decisions: </a:t>
            </a:r>
            <a:r>
              <a:rPr lang="en-GB" sz="2000" dirty="0">
                <a:latin typeface="+mn-lt"/>
              </a:rPr>
              <a:t>Enterprises operate in economic environments characterised by growing levels of competition and high dynamism. So, the ability to rapidly react to the actions of competitors and to new market conditions is a critical factor in the success or even survival of a company. </a:t>
            </a:r>
            <a:endParaRPr lang="en-GB" sz="2000" b="1" dirty="0">
              <a:latin typeface="+mn-lt"/>
            </a:endParaRPr>
          </a:p>
        </p:txBody>
      </p:sp>
    </p:spTree>
    <p:extLst>
      <p:ext uri="{BB962C8B-B14F-4D97-AF65-F5344CB8AC3E}">
        <p14:creationId xmlns:p14="http://schemas.microsoft.com/office/powerpoint/2010/main" val="37678662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Benefits of Business Intelligence</a:t>
            </a:r>
          </a:p>
        </p:txBody>
      </p:sp>
      <p:pic>
        <p:nvPicPr>
          <p:cNvPr id="2" name="Picture 1">
            <a:extLst>
              <a:ext uri="{FF2B5EF4-FFF2-40B4-BE49-F238E27FC236}">
                <a16:creationId xmlns:a16="http://schemas.microsoft.com/office/drawing/2014/main" id="{0CD382E5-C687-474F-9D89-F78F03BC1B57}"/>
              </a:ext>
            </a:extLst>
          </p:cNvPr>
          <p:cNvPicPr>
            <a:picLocks noChangeAspect="1"/>
          </p:cNvPicPr>
          <p:nvPr/>
        </p:nvPicPr>
        <p:blipFill>
          <a:blip r:embed="rId2"/>
          <a:stretch>
            <a:fillRect/>
          </a:stretch>
        </p:blipFill>
        <p:spPr>
          <a:xfrm>
            <a:off x="616819" y="1196752"/>
            <a:ext cx="7704856" cy="4089400"/>
          </a:xfrm>
          <a:prstGeom prst="rect">
            <a:avLst/>
          </a:prstGeom>
        </p:spPr>
      </p:pic>
    </p:spTree>
    <p:extLst>
      <p:ext uri="{BB962C8B-B14F-4D97-AF65-F5344CB8AC3E}">
        <p14:creationId xmlns:p14="http://schemas.microsoft.com/office/powerpoint/2010/main" val="1870296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980728"/>
            <a:ext cx="7992690" cy="769441"/>
          </a:xfrm>
          <a:prstGeom prst="rect">
            <a:avLst/>
          </a:prstGeom>
        </p:spPr>
        <p:txBody>
          <a:bodyPr wrap="square">
            <a:spAutoFit/>
          </a:bodyPr>
          <a:lstStyle/>
          <a:p>
            <a:pPr algn="just"/>
            <a:r>
              <a:rPr lang="en-GB" sz="2200" dirty="0">
                <a:latin typeface="+mn-lt"/>
              </a:rPr>
              <a:t>Before we get into more detail about BI, it is important for us to be familiar with some of the terms related to BI. </a:t>
            </a:r>
            <a:endParaRPr lang="en-GB" sz="2000" b="1" dirty="0">
              <a:latin typeface="+mn-lt"/>
            </a:endParaRPr>
          </a:p>
        </p:txBody>
      </p:sp>
      <p:pic>
        <p:nvPicPr>
          <p:cNvPr id="3" name="Picture 2">
            <a:extLst>
              <a:ext uri="{FF2B5EF4-FFF2-40B4-BE49-F238E27FC236}">
                <a16:creationId xmlns:a16="http://schemas.microsoft.com/office/drawing/2014/main" id="{DBD401D1-59CA-2946-AD99-E0DEF710FC7B}"/>
              </a:ext>
            </a:extLst>
          </p:cNvPr>
          <p:cNvPicPr>
            <a:picLocks noChangeAspect="1"/>
          </p:cNvPicPr>
          <p:nvPr/>
        </p:nvPicPr>
        <p:blipFill>
          <a:blip r:embed="rId2"/>
          <a:stretch>
            <a:fillRect/>
          </a:stretch>
        </p:blipFill>
        <p:spPr>
          <a:xfrm>
            <a:off x="844550" y="1844824"/>
            <a:ext cx="7454900" cy="3683000"/>
          </a:xfrm>
          <a:prstGeom prst="rect">
            <a:avLst/>
          </a:prstGeom>
          <a:ln w="12700">
            <a:solidFill>
              <a:schemeClr val="tx1"/>
            </a:solidFill>
          </a:ln>
        </p:spPr>
      </p:pic>
    </p:spTree>
    <p:extLst>
      <p:ext uri="{BB962C8B-B14F-4D97-AF65-F5344CB8AC3E}">
        <p14:creationId xmlns:p14="http://schemas.microsoft.com/office/powerpoint/2010/main" val="22852964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980728"/>
            <a:ext cx="7992690" cy="4832092"/>
          </a:xfrm>
          <a:prstGeom prst="rect">
            <a:avLst/>
          </a:prstGeom>
        </p:spPr>
        <p:txBody>
          <a:bodyPr wrap="square">
            <a:spAutoFit/>
          </a:bodyPr>
          <a:lstStyle/>
          <a:p>
            <a:pPr marL="342900" indent="-342900" algn="just">
              <a:buFont typeface="Arial" panose="020B0604020202020204" pitchFamily="34" charset="0"/>
              <a:buChar char="•"/>
            </a:pPr>
            <a:r>
              <a:rPr lang="en-GB" sz="2200" b="1" dirty="0">
                <a:latin typeface="+mn-lt"/>
              </a:rPr>
              <a:t>Operational databases: </a:t>
            </a:r>
            <a:r>
              <a:rPr lang="en-GB" sz="2200" dirty="0">
                <a:latin typeface="+mn-lt"/>
              </a:rPr>
              <a:t>are detailed oriented databases defined to meet the needs of sometimes very complex processes in a company. </a:t>
            </a:r>
          </a:p>
          <a:p>
            <a:pPr marL="342900" indent="-342900" algn="just">
              <a:buFont typeface="Arial" panose="020B0604020202020204" pitchFamily="34" charset="0"/>
              <a:buChar char="•"/>
            </a:pPr>
            <a:endParaRPr lang="en-GB" sz="2200" b="1" dirty="0">
              <a:latin typeface="+mn-lt"/>
            </a:endParaRPr>
          </a:p>
          <a:p>
            <a:pPr marL="342900" indent="-342900" algn="just">
              <a:buFont typeface="Arial" panose="020B0604020202020204" pitchFamily="34" charset="0"/>
              <a:buChar char="•"/>
            </a:pPr>
            <a:r>
              <a:rPr lang="en-GB" sz="2200" b="1" dirty="0">
                <a:latin typeface="+mn-lt"/>
              </a:rPr>
              <a:t>On-Line Transaction Processing (OLTP): </a:t>
            </a:r>
            <a:r>
              <a:rPr lang="en-GB" sz="2200" dirty="0">
                <a:latin typeface="+mn-lt"/>
              </a:rPr>
              <a:t>describes the way data is processed by an end user or a computer system. It is detail oriented, highly repetitive with massive amounts of updates and changes of the data by the end users </a:t>
            </a:r>
          </a:p>
          <a:p>
            <a:pPr marL="342900" indent="-342900" algn="just">
              <a:buFont typeface="Arial" panose="020B0604020202020204" pitchFamily="34" charset="0"/>
              <a:buChar char="•"/>
            </a:pPr>
            <a:endParaRPr lang="en-GB" sz="2200" b="1" dirty="0">
              <a:latin typeface="+mn-lt"/>
            </a:endParaRPr>
          </a:p>
          <a:p>
            <a:pPr marL="342900" indent="-342900" algn="just">
              <a:buFont typeface="Arial" panose="020B0604020202020204" pitchFamily="34" charset="0"/>
              <a:buChar char="•"/>
            </a:pPr>
            <a:r>
              <a:rPr lang="en-GB" sz="2200" b="1" dirty="0">
                <a:latin typeface="+mn-lt"/>
              </a:rPr>
              <a:t>Data warehouse: </a:t>
            </a:r>
            <a:r>
              <a:rPr lang="en-GB" sz="2200" dirty="0">
                <a:latin typeface="+mn-lt"/>
              </a:rPr>
              <a:t>A data warehouse is a database where data is collected for the purpose of being analysed. A data warehouse collects, organises, and makes data available for the purpose of analysis – to give management the ability to access and analyse information about business. </a:t>
            </a:r>
            <a:endParaRPr lang="en-GB" sz="2000" b="1" dirty="0">
              <a:latin typeface="+mn-lt"/>
            </a:endParaRPr>
          </a:p>
        </p:txBody>
      </p:sp>
    </p:spTree>
    <p:extLst>
      <p:ext uri="{BB962C8B-B14F-4D97-AF65-F5344CB8AC3E}">
        <p14:creationId xmlns:p14="http://schemas.microsoft.com/office/powerpoint/2010/main" val="37066189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1052736"/>
            <a:ext cx="4932449" cy="4708981"/>
          </a:xfrm>
          <a:prstGeom prst="rect">
            <a:avLst/>
          </a:prstGeom>
        </p:spPr>
        <p:txBody>
          <a:bodyPr wrap="square">
            <a:spAutoFit/>
          </a:bodyPr>
          <a:lstStyle/>
          <a:p>
            <a:pPr algn="just"/>
            <a:r>
              <a:rPr lang="en-GB" sz="2000" b="1" dirty="0">
                <a:latin typeface="+mn-lt"/>
              </a:rPr>
              <a:t>Data warehouse: </a:t>
            </a:r>
            <a:r>
              <a:rPr lang="en-GB" sz="2000" dirty="0">
                <a:latin typeface="+mn-lt"/>
              </a:rPr>
              <a:t>A data warehouse is a </a:t>
            </a:r>
            <a:r>
              <a:rPr lang="en-GB" sz="2000" b="1" dirty="0">
                <a:latin typeface="+mn-lt"/>
              </a:rPr>
              <a:t>subject-oriented, time variant </a:t>
            </a:r>
            <a:r>
              <a:rPr lang="en-GB" sz="2000" dirty="0">
                <a:latin typeface="+mn-lt"/>
              </a:rPr>
              <a:t>and </a:t>
            </a:r>
            <a:r>
              <a:rPr lang="en-GB" sz="2000" b="1" dirty="0">
                <a:latin typeface="+mn-lt"/>
              </a:rPr>
              <a:t>non-volatile </a:t>
            </a:r>
            <a:r>
              <a:rPr lang="en-GB" sz="2000" dirty="0">
                <a:latin typeface="+mn-lt"/>
              </a:rPr>
              <a:t>collection of data in support of management’s decision-making process. </a:t>
            </a:r>
          </a:p>
          <a:p>
            <a:pPr algn="just"/>
            <a:endParaRPr lang="en-GB" sz="2000" dirty="0">
              <a:latin typeface="+mn-lt"/>
            </a:endParaRPr>
          </a:p>
          <a:p>
            <a:pPr marL="342900" indent="-342900" algn="just">
              <a:buFont typeface="Arial" panose="020B0604020202020204" pitchFamily="34" charset="0"/>
              <a:buChar char="•"/>
            </a:pPr>
            <a:r>
              <a:rPr lang="en-GB" sz="2000" b="1" dirty="0">
                <a:latin typeface="+mn-lt"/>
              </a:rPr>
              <a:t>Subject-oriented: </a:t>
            </a:r>
            <a:r>
              <a:rPr lang="en-GB" sz="2000" dirty="0">
                <a:latin typeface="+mn-lt"/>
              </a:rPr>
              <a:t>Data that gives information about a particular subject instead of about a company’s on-going operations </a:t>
            </a:r>
          </a:p>
          <a:p>
            <a:pPr marL="342900" indent="-342900" algn="just">
              <a:buFont typeface="Arial" panose="020B0604020202020204" pitchFamily="34" charset="0"/>
              <a:buChar char="•"/>
            </a:pPr>
            <a:r>
              <a:rPr lang="en-GB" sz="2000" b="1" dirty="0">
                <a:latin typeface="+mn-lt"/>
              </a:rPr>
              <a:t>Integrated: </a:t>
            </a:r>
            <a:r>
              <a:rPr lang="en-GB" sz="2000" dirty="0">
                <a:latin typeface="+mn-lt"/>
              </a:rPr>
              <a:t>Data that is gathered into the data warehouse from a variety of sources and merged into a coherent whole</a:t>
            </a:r>
          </a:p>
          <a:p>
            <a:pPr marL="342900" indent="-342900" algn="just">
              <a:buFont typeface="Arial" panose="020B0604020202020204" pitchFamily="34" charset="0"/>
              <a:buChar char="•"/>
            </a:pPr>
            <a:r>
              <a:rPr lang="en-GB" sz="2000" b="1" dirty="0">
                <a:latin typeface="+mn-lt"/>
              </a:rPr>
              <a:t>Time-variant: </a:t>
            </a:r>
            <a:r>
              <a:rPr lang="en-GB" sz="2000" dirty="0">
                <a:latin typeface="+mn-lt"/>
              </a:rPr>
              <a:t>All data in the data warehouse is identified with a particular time period  </a:t>
            </a:r>
            <a:endParaRPr lang="en-GB" sz="2000" b="1" dirty="0">
              <a:latin typeface="+mn-lt"/>
            </a:endParaRPr>
          </a:p>
        </p:txBody>
      </p:sp>
      <p:pic>
        <p:nvPicPr>
          <p:cNvPr id="2" name="Picture 1">
            <a:extLst>
              <a:ext uri="{FF2B5EF4-FFF2-40B4-BE49-F238E27FC236}">
                <a16:creationId xmlns:a16="http://schemas.microsoft.com/office/drawing/2014/main" id="{91C81A36-9B54-7B45-83E9-262BFE1FB723}"/>
              </a:ext>
            </a:extLst>
          </p:cNvPr>
          <p:cNvPicPr>
            <a:picLocks noChangeAspect="1"/>
          </p:cNvPicPr>
          <p:nvPr/>
        </p:nvPicPr>
        <p:blipFill>
          <a:blip r:embed="rId2"/>
          <a:stretch>
            <a:fillRect/>
          </a:stretch>
        </p:blipFill>
        <p:spPr>
          <a:xfrm>
            <a:off x="5472161" y="1052736"/>
            <a:ext cx="3492327" cy="4464496"/>
          </a:xfrm>
          <a:prstGeom prst="rect">
            <a:avLst/>
          </a:prstGeom>
        </p:spPr>
      </p:pic>
    </p:spTree>
    <p:extLst>
      <p:ext uri="{BB962C8B-B14F-4D97-AF65-F5344CB8AC3E}">
        <p14:creationId xmlns:p14="http://schemas.microsoft.com/office/powerpoint/2010/main" val="5602904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1196752"/>
            <a:ext cx="7992690" cy="1107996"/>
          </a:xfrm>
          <a:prstGeom prst="rect">
            <a:avLst/>
          </a:prstGeom>
        </p:spPr>
        <p:txBody>
          <a:bodyPr wrap="square">
            <a:spAutoFit/>
          </a:bodyPr>
          <a:lstStyle/>
          <a:p>
            <a:pPr marL="342900" indent="-342900" algn="just">
              <a:buFont typeface="Arial" panose="020B0604020202020204" pitchFamily="34" charset="0"/>
              <a:buChar char="•"/>
            </a:pPr>
            <a:r>
              <a:rPr lang="en-GB" sz="2200" b="1" dirty="0">
                <a:latin typeface="+mn-lt"/>
              </a:rPr>
              <a:t>Database: </a:t>
            </a:r>
            <a:r>
              <a:rPr lang="en-GB" sz="2200" dirty="0">
                <a:latin typeface="+mn-lt"/>
              </a:rPr>
              <a:t>A database is a modelled collection of data that is accessible in many ways. A data model can be designed to integrate the operational data of the organisation. </a:t>
            </a:r>
            <a:endParaRPr lang="en-GB" sz="2000" b="1" dirty="0">
              <a:latin typeface="+mn-lt"/>
            </a:endParaRPr>
          </a:p>
        </p:txBody>
      </p:sp>
      <p:pic>
        <p:nvPicPr>
          <p:cNvPr id="2" name="Picture 1">
            <a:extLst>
              <a:ext uri="{FF2B5EF4-FFF2-40B4-BE49-F238E27FC236}">
                <a16:creationId xmlns:a16="http://schemas.microsoft.com/office/drawing/2014/main" id="{43EED47B-697F-FF48-8EAC-2221698A6295}"/>
              </a:ext>
            </a:extLst>
          </p:cNvPr>
          <p:cNvPicPr>
            <a:picLocks noChangeAspect="1"/>
          </p:cNvPicPr>
          <p:nvPr/>
        </p:nvPicPr>
        <p:blipFill>
          <a:blip r:embed="rId2"/>
          <a:stretch>
            <a:fillRect/>
          </a:stretch>
        </p:blipFill>
        <p:spPr>
          <a:xfrm>
            <a:off x="899593" y="2708920"/>
            <a:ext cx="7668752" cy="2489200"/>
          </a:xfrm>
          <a:prstGeom prst="rect">
            <a:avLst/>
          </a:prstGeom>
        </p:spPr>
      </p:pic>
    </p:spTree>
    <p:extLst>
      <p:ext uri="{BB962C8B-B14F-4D97-AF65-F5344CB8AC3E}">
        <p14:creationId xmlns:p14="http://schemas.microsoft.com/office/powerpoint/2010/main" val="2115721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1196752"/>
            <a:ext cx="7992690" cy="430887"/>
          </a:xfrm>
          <a:prstGeom prst="rect">
            <a:avLst/>
          </a:prstGeom>
        </p:spPr>
        <p:txBody>
          <a:bodyPr wrap="square">
            <a:spAutoFit/>
          </a:bodyPr>
          <a:lstStyle/>
          <a:p>
            <a:pPr algn="ctr"/>
            <a:r>
              <a:rPr lang="en-GB" sz="2200" b="1" dirty="0">
                <a:latin typeface="+mn-lt"/>
              </a:rPr>
              <a:t>Operational versus Informational Databases </a:t>
            </a:r>
            <a:endParaRPr lang="en-GB" sz="2000" b="1" dirty="0">
              <a:latin typeface="+mn-lt"/>
            </a:endParaRPr>
          </a:p>
        </p:txBody>
      </p:sp>
      <p:pic>
        <p:nvPicPr>
          <p:cNvPr id="3" name="Picture 2">
            <a:extLst>
              <a:ext uri="{FF2B5EF4-FFF2-40B4-BE49-F238E27FC236}">
                <a16:creationId xmlns:a16="http://schemas.microsoft.com/office/drawing/2014/main" id="{A05CC7CA-3669-4343-B4E2-56AE3D2DB376}"/>
              </a:ext>
            </a:extLst>
          </p:cNvPr>
          <p:cNvPicPr>
            <a:picLocks noChangeAspect="1"/>
          </p:cNvPicPr>
          <p:nvPr/>
        </p:nvPicPr>
        <p:blipFill>
          <a:blip r:embed="rId2"/>
          <a:stretch>
            <a:fillRect/>
          </a:stretch>
        </p:blipFill>
        <p:spPr>
          <a:xfrm>
            <a:off x="914400" y="1594637"/>
            <a:ext cx="7315200" cy="4066611"/>
          </a:xfrm>
          <a:prstGeom prst="rect">
            <a:avLst/>
          </a:prstGeom>
        </p:spPr>
      </p:pic>
    </p:spTree>
    <p:extLst>
      <p:ext uri="{BB962C8B-B14F-4D97-AF65-F5344CB8AC3E}">
        <p14:creationId xmlns:p14="http://schemas.microsoft.com/office/powerpoint/2010/main" val="37438663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250824" y="977551"/>
            <a:ext cx="8713663" cy="430887"/>
          </a:xfrm>
          <a:prstGeom prst="rect">
            <a:avLst/>
          </a:prstGeom>
        </p:spPr>
        <p:txBody>
          <a:bodyPr wrap="square">
            <a:spAutoFit/>
          </a:bodyPr>
          <a:lstStyle/>
          <a:p>
            <a:pPr algn="ctr"/>
            <a:r>
              <a:rPr lang="en-GB" sz="2200" b="1" dirty="0">
                <a:latin typeface="+mn-lt"/>
              </a:rPr>
              <a:t>Comparisons between database systems with data warehousing systems  </a:t>
            </a:r>
            <a:endParaRPr lang="en-GB" sz="2000" b="1" dirty="0">
              <a:latin typeface="+mn-lt"/>
            </a:endParaRPr>
          </a:p>
        </p:txBody>
      </p:sp>
      <p:pic>
        <p:nvPicPr>
          <p:cNvPr id="2" name="Picture 1">
            <a:extLst>
              <a:ext uri="{FF2B5EF4-FFF2-40B4-BE49-F238E27FC236}">
                <a16:creationId xmlns:a16="http://schemas.microsoft.com/office/drawing/2014/main" id="{94BF69B2-75A4-7040-A5D2-0EAD64E0C52F}"/>
              </a:ext>
            </a:extLst>
          </p:cNvPr>
          <p:cNvPicPr>
            <a:picLocks noChangeAspect="1"/>
          </p:cNvPicPr>
          <p:nvPr/>
        </p:nvPicPr>
        <p:blipFill>
          <a:blip r:embed="rId2"/>
          <a:stretch>
            <a:fillRect/>
          </a:stretch>
        </p:blipFill>
        <p:spPr>
          <a:xfrm>
            <a:off x="611560" y="1408438"/>
            <a:ext cx="8075240" cy="4252810"/>
          </a:xfrm>
          <a:prstGeom prst="rect">
            <a:avLst/>
          </a:prstGeom>
        </p:spPr>
      </p:pic>
    </p:spTree>
    <p:extLst>
      <p:ext uri="{BB962C8B-B14F-4D97-AF65-F5344CB8AC3E}">
        <p14:creationId xmlns:p14="http://schemas.microsoft.com/office/powerpoint/2010/main" val="20581009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1124744"/>
            <a:ext cx="4500401" cy="4708981"/>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Data mart: </a:t>
            </a:r>
            <a:r>
              <a:rPr lang="en-GB" sz="2000" dirty="0">
                <a:latin typeface="+mn-lt"/>
              </a:rPr>
              <a:t>A data mart contains a subset of corporate data that is of value to a specific business unit, department, or set of users. This subset consists of historical summarized, and possibly detailed data captured from transaction processing systems, or from an enterprise data warehouse.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External data source: </a:t>
            </a:r>
            <a:r>
              <a:rPr lang="en-GB" sz="2000" dirty="0">
                <a:latin typeface="+mn-lt"/>
              </a:rPr>
              <a:t>External data is data that can not be found in the OLTP systems but is required to enhance the information quality in the data warehouse</a:t>
            </a:r>
            <a:endParaRPr lang="en-GB" sz="2000" b="1" dirty="0">
              <a:latin typeface="+mn-lt"/>
            </a:endParaRPr>
          </a:p>
        </p:txBody>
      </p:sp>
      <p:pic>
        <p:nvPicPr>
          <p:cNvPr id="3" name="Picture 2">
            <a:extLst>
              <a:ext uri="{FF2B5EF4-FFF2-40B4-BE49-F238E27FC236}">
                <a16:creationId xmlns:a16="http://schemas.microsoft.com/office/drawing/2014/main" id="{F14782AD-A4CF-254C-9CEF-C9B9CDDD5F78}"/>
              </a:ext>
            </a:extLst>
          </p:cNvPr>
          <p:cNvPicPr>
            <a:picLocks noChangeAspect="1"/>
          </p:cNvPicPr>
          <p:nvPr/>
        </p:nvPicPr>
        <p:blipFill>
          <a:blip r:embed="rId2"/>
          <a:stretch>
            <a:fillRect/>
          </a:stretch>
        </p:blipFill>
        <p:spPr>
          <a:xfrm>
            <a:off x="5076057" y="1273248"/>
            <a:ext cx="3816424" cy="4243984"/>
          </a:xfrm>
          <a:prstGeom prst="rect">
            <a:avLst/>
          </a:prstGeom>
        </p:spPr>
      </p:pic>
    </p:spTree>
    <p:extLst>
      <p:ext uri="{BB962C8B-B14F-4D97-AF65-F5344CB8AC3E}">
        <p14:creationId xmlns:p14="http://schemas.microsoft.com/office/powerpoint/2010/main" val="14324343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1124744"/>
            <a:ext cx="7812769" cy="4401205"/>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On-Line Analytical Processing (OLAP): </a:t>
            </a:r>
          </a:p>
          <a:p>
            <a:pPr marL="342900" indent="-342900" algn="just">
              <a:buFontTx/>
              <a:buChar char="-"/>
            </a:pPr>
            <a:r>
              <a:rPr lang="en-GB" sz="2000" dirty="0">
                <a:latin typeface="+mn-lt"/>
              </a:rPr>
              <a:t>is a category of software technology that enables analysts, managers and executives to gain insights into data through fast, consistent, interactive access to a wide variety of possible views of information that has been transformed from raw data to reflect the real dimensionality of the enterprise as understood by the user</a:t>
            </a:r>
          </a:p>
          <a:p>
            <a:pPr marL="342900" indent="-342900" algn="just">
              <a:buFontTx/>
              <a:buChar char="-"/>
            </a:pPr>
            <a:endParaRPr lang="en-GB" sz="2000" b="1" dirty="0">
              <a:latin typeface="+mn-lt"/>
            </a:endParaRPr>
          </a:p>
          <a:p>
            <a:pPr marL="342900" indent="-342900" algn="just">
              <a:buFontTx/>
              <a:buChar char="-"/>
            </a:pPr>
            <a:r>
              <a:rPr lang="en-GB" sz="2000" dirty="0">
                <a:latin typeface="+mn-lt"/>
              </a:rPr>
              <a:t>OLAP is implemented in a multi-user client/server mode and offers consistently rapid response to queries, regardless of database size and complexity</a:t>
            </a:r>
          </a:p>
          <a:p>
            <a:pPr algn="just"/>
            <a:endParaRPr lang="en-GB" sz="2000" dirty="0">
              <a:latin typeface="+mn-lt"/>
            </a:endParaRPr>
          </a:p>
          <a:p>
            <a:pPr marL="342900" indent="-342900" algn="just">
              <a:buFont typeface="Arial" panose="020B0604020202020204" pitchFamily="34" charset="0"/>
              <a:buChar char="•"/>
            </a:pPr>
            <a:r>
              <a:rPr lang="en-GB" sz="2000" b="1" dirty="0">
                <a:latin typeface="+mn-lt"/>
              </a:rPr>
              <a:t>OLAP server: </a:t>
            </a:r>
            <a:r>
              <a:rPr lang="en-GB" sz="2000" dirty="0">
                <a:latin typeface="+mn-lt"/>
              </a:rPr>
              <a:t>An OLAP server is a high-capacity, multi-user data manipulation engine specifically designed to support and operate on multi-dimensional data structure. </a:t>
            </a:r>
            <a:endParaRPr lang="en-GB" sz="2000" b="1" dirty="0">
              <a:latin typeface="+mn-lt"/>
            </a:endParaRPr>
          </a:p>
        </p:txBody>
      </p:sp>
    </p:spTree>
    <p:extLst>
      <p:ext uri="{BB962C8B-B14F-4D97-AF65-F5344CB8AC3E}">
        <p14:creationId xmlns:p14="http://schemas.microsoft.com/office/powerpoint/2010/main" val="34414389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1124744"/>
            <a:ext cx="7812769" cy="3785652"/>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Metadata: </a:t>
            </a:r>
            <a:r>
              <a:rPr lang="en-GB" sz="2000" dirty="0">
                <a:latin typeface="+mn-lt"/>
              </a:rPr>
              <a:t>Metadata is the kind of information that describes the data stored in a database and includes such information as: </a:t>
            </a:r>
          </a:p>
          <a:p>
            <a:pPr marL="342900" indent="-342900" algn="just">
              <a:buFont typeface="Arial" panose="020B0604020202020204" pitchFamily="34" charset="0"/>
              <a:buChar char="•"/>
            </a:pPr>
            <a:endParaRPr lang="en-GB" sz="2000" dirty="0">
              <a:latin typeface="+mn-lt"/>
            </a:endParaRPr>
          </a:p>
          <a:p>
            <a:pPr marL="342900" indent="-342900" algn="just">
              <a:buFontTx/>
              <a:buChar char="-"/>
            </a:pPr>
            <a:r>
              <a:rPr lang="en-GB" sz="2000" dirty="0">
                <a:latin typeface="+mn-lt"/>
              </a:rPr>
              <a:t>A description of tables and fields in the data warehouse, including data types and the range of acceptable values </a:t>
            </a:r>
          </a:p>
          <a:p>
            <a:pPr marL="342900" indent="-342900" algn="just">
              <a:buFontTx/>
              <a:buChar char="-"/>
            </a:pPr>
            <a:r>
              <a:rPr lang="en-GB" sz="2000" dirty="0">
                <a:latin typeface="+mn-lt"/>
              </a:rPr>
              <a:t>A similar description of tables and fields in the source databases, with a mapping of fields from the source to the warehouse </a:t>
            </a:r>
          </a:p>
          <a:p>
            <a:pPr marL="342900" indent="-342900" algn="just">
              <a:buFontTx/>
              <a:buChar char="-"/>
            </a:pPr>
            <a:r>
              <a:rPr lang="en-GB" sz="2000" dirty="0">
                <a:latin typeface="+mn-lt"/>
              </a:rPr>
              <a:t>A description of how the data has been transformed, including formulae, formatting, currency conversion, and time aggregation </a:t>
            </a:r>
          </a:p>
          <a:p>
            <a:pPr marL="342900" indent="-342900" algn="just">
              <a:buFontTx/>
              <a:buChar char="-"/>
            </a:pPr>
            <a:r>
              <a:rPr lang="en-GB" sz="2000" dirty="0">
                <a:latin typeface="+mn-lt"/>
              </a:rPr>
              <a:t>Any other information that is needed to support and manage the operation of the data warehouse</a:t>
            </a:r>
          </a:p>
          <a:p>
            <a:pPr marL="342900" indent="-342900" algn="just">
              <a:buFontTx/>
              <a:buChar char="-"/>
            </a:pPr>
            <a:endParaRPr lang="en-GB" sz="2000" b="1" dirty="0">
              <a:latin typeface="+mn-lt"/>
            </a:endParaRPr>
          </a:p>
        </p:txBody>
      </p:sp>
    </p:spTree>
    <p:extLst>
      <p:ext uri="{BB962C8B-B14F-4D97-AF65-F5344CB8AC3E}">
        <p14:creationId xmlns:p14="http://schemas.microsoft.com/office/powerpoint/2010/main" val="41125251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75655" y="1124744"/>
            <a:ext cx="7812769" cy="707886"/>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Drill-down: </a:t>
            </a:r>
            <a:r>
              <a:rPr lang="en-GB" sz="2000" dirty="0">
                <a:latin typeface="+mn-lt"/>
              </a:rPr>
              <a:t>Drill-down can be defined as the capability to browse through information following a hierarchical structure. </a:t>
            </a:r>
            <a:endParaRPr lang="en-GB" sz="2000" b="1" dirty="0">
              <a:latin typeface="+mn-lt"/>
            </a:endParaRPr>
          </a:p>
        </p:txBody>
      </p:sp>
      <p:pic>
        <p:nvPicPr>
          <p:cNvPr id="2" name="Picture 1">
            <a:extLst>
              <a:ext uri="{FF2B5EF4-FFF2-40B4-BE49-F238E27FC236}">
                <a16:creationId xmlns:a16="http://schemas.microsoft.com/office/drawing/2014/main" id="{CCBCAAE7-A772-0B41-AB8B-AA9F56532F39}"/>
              </a:ext>
            </a:extLst>
          </p:cNvPr>
          <p:cNvPicPr>
            <a:picLocks noChangeAspect="1"/>
          </p:cNvPicPr>
          <p:nvPr/>
        </p:nvPicPr>
        <p:blipFill>
          <a:blip r:embed="rId2"/>
          <a:stretch>
            <a:fillRect/>
          </a:stretch>
        </p:blipFill>
        <p:spPr>
          <a:xfrm>
            <a:off x="971550" y="1832630"/>
            <a:ext cx="7200900" cy="3742670"/>
          </a:xfrm>
          <a:prstGeom prst="rect">
            <a:avLst/>
          </a:prstGeom>
        </p:spPr>
      </p:pic>
    </p:spTree>
    <p:extLst>
      <p:ext uri="{BB962C8B-B14F-4D97-AF65-F5344CB8AC3E}">
        <p14:creationId xmlns:p14="http://schemas.microsoft.com/office/powerpoint/2010/main" val="7529540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Main BI Terms &amp; Terminologies</a:t>
            </a:r>
          </a:p>
        </p:txBody>
      </p:sp>
      <p:sp>
        <p:nvSpPr>
          <p:cNvPr id="7" name="Rectangle 6">
            <a:extLst>
              <a:ext uri="{FF2B5EF4-FFF2-40B4-BE49-F238E27FC236}">
                <a16:creationId xmlns:a16="http://schemas.microsoft.com/office/drawing/2014/main" id="{4A9B7A22-6EFA-3447-AFA5-8C4897DE4D77}"/>
              </a:ext>
            </a:extLst>
          </p:cNvPr>
          <p:cNvSpPr/>
          <p:nvPr/>
        </p:nvSpPr>
        <p:spPr>
          <a:xfrm>
            <a:off x="508906" y="1340768"/>
            <a:ext cx="7812769" cy="3477875"/>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Data mining: </a:t>
            </a:r>
          </a:p>
          <a:p>
            <a:pPr marL="342900" indent="-342900" algn="just">
              <a:buFontTx/>
              <a:buChar char="-"/>
            </a:pPr>
            <a:r>
              <a:rPr lang="en-GB" sz="2000" dirty="0">
                <a:latin typeface="+mn-lt"/>
              </a:rPr>
              <a:t>Data mining is the process of extracting valid, useful, previously unknown and comprehensible information from data and using it to make business decisions</a:t>
            </a:r>
          </a:p>
          <a:p>
            <a:pPr marL="342900" indent="-342900" algn="just">
              <a:buFontTx/>
              <a:buChar char="-"/>
            </a:pPr>
            <a:endParaRPr lang="en-GB" sz="2000" dirty="0">
              <a:latin typeface="+mn-lt"/>
            </a:endParaRPr>
          </a:p>
          <a:p>
            <a:pPr marL="342900" indent="-342900" algn="just">
              <a:buFontTx/>
              <a:buChar char="-"/>
            </a:pPr>
            <a:r>
              <a:rPr lang="en-GB" sz="2000" dirty="0">
                <a:latin typeface="+mn-lt"/>
              </a:rPr>
              <a:t>Data mining is the art and science of discovering useful innovative patterns from data. There is a wide variety of patterns that can be found in the data. There are many techniques, simple or complex, that help with finding patterns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endParaRPr lang="en-GB" sz="2000" b="1" dirty="0">
              <a:latin typeface="+mn-lt"/>
            </a:endParaRPr>
          </a:p>
        </p:txBody>
      </p:sp>
    </p:spTree>
    <p:extLst>
      <p:ext uri="{BB962C8B-B14F-4D97-AF65-F5344CB8AC3E}">
        <p14:creationId xmlns:p14="http://schemas.microsoft.com/office/powerpoint/2010/main" val="23316309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24</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3816429"/>
          </a:xfrm>
          <a:prstGeom prst="rect">
            <a:avLst/>
          </a:prstGeom>
        </p:spPr>
        <p:txBody>
          <a:bodyPr>
            <a:spAutoFit/>
          </a:bodyPr>
          <a:lstStyle/>
          <a:p>
            <a:pPr marL="342900" indent="-342900" algn="just">
              <a:buFont typeface="Arial" panose="020B0604020202020204" pitchFamily="34" charset="0"/>
              <a:buChar char="•"/>
              <a:defRPr/>
            </a:pPr>
            <a:r>
              <a:rPr lang="en-US" sz="2200" dirty="0" err="1">
                <a:latin typeface="+mn-lt"/>
              </a:rPr>
              <a:t>Reinschmidt</a:t>
            </a:r>
            <a:r>
              <a:rPr lang="en-US" sz="2200" dirty="0">
                <a:latin typeface="+mn-lt"/>
              </a:rPr>
              <a:t>, J. &amp; Francoise, A. (2000). Business Intelligence Certification Guide, </a:t>
            </a:r>
            <a:r>
              <a:rPr lang="en-US" sz="2200" i="1" dirty="0">
                <a:latin typeface="+mn-lt"/>
              </a:rPr>
              <a:t>International Technical Support Organization. </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Sherman, R. (2015). Business Intelligence Guidebook: From Data Integration to Analytics. Morgan Kaufmann. USA</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Maheshwari, A. K. (2015). Business Intelligence and Data Mining. Business Expert Press, LLC. New York</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err="1">
                <a:latin typeface="+mn-lt"/>
              </a:rPr>
              <a:t>Vercellis</a:t>
            </a:r>
            <a:r>
              <a:rPr lang="en-US" sz="2200" dirty="0">
                <a:latin typeface="+mn-lt"/>
              </a:rPr>
              <a:t>, C. (2009). Business Intelligence: Data Mining and Optimization for Decision Making. Wiley &amp; Sons, Ltd. </a:t>
            </a:r>
          </a:p>
        </p:txBody>
      </p:sp>
    </p:spTree>
    <p:extLst>
      <p:ext uri="{BB962C8B-B14F-4D97-AF65-F5344CB8AC3E}">
        <p14:creationId xmlns:p14="http://schemas.microsoft.com/office/powerpoint/2010/main" val="6858957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975229" y="98072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Class Activity</a:t>
            </a:r>
          </a:p>
        </p:txBody>
      </p:sp>
      <p:sp>
        <p:nvSpPr>
          <p:cNvPr id="7" name="Rectangle 6">
            <a:extLst>
              <a:ext uri="{FF2B5EF4-FFF2-40B4-BE49-F238E27FC236}">
                <a16:creationId xmlns:a16="http://schemas.microsoft.com/office/drawing/2014/main" id="{4A9B7A22-6EFA-3447-AFA5-8C4897DE4D77}"/>
              </a:ext>
            </a:extLst>
          </p:cNvPr>
          <p:cNvSpPr/>
          <p:nvPr/>
        </p:nvSpPr>
        <p:spPr>
          <a:xfrm>
            <a:off x="756911" y="2092091"/>
            <a:ext cx="7566099" cy="2554545"/>
          </a:xfrm>
          <a:prstGeom prst="rect">
            <a:avLst/>
          </a:prstGeom>
        </p:spPr>
        <p:txBody>
          <a:bodyPr wrap="square">
            <a:spAutoFit/>
          </a:bodyPr>
          <a:lstStyle/>
          <a:p>
            <a:pPr marL="457200" indent="-457200" algn="just">
              <a:buFont typeface="+mj-lt"/>
              <a:buAutoNum type="arabicPeriod"/>
            </a:pPr>
            <a:r>
              <a:rPr lang="en-GB" sz="2000" dirty="0">
                <a:latin typeface="+mn-lt"/>
              </a:rPr>
              <a:t>What does business intelligence mean to you? </a:t>
            </a:r>
          </a:p>
          <a:p>
            <a:pPr marL="457200" indent="-457200" algn="just">
              <a:buFont typeface="+mj-lt"/>
              <a:buAutoNum type="arabicPeriod"/>
            </a:pPr>
            <a:endParaRPr lang="en-GB" sz="2000" dirty="0">
              <a:latin typeface="+mn-lt"/>
            </a:endParaRPr>
          </a:p>
          <a:p>
            <a:pPr marL="457200" indent="-457200" algn="just">
              <a:buFont typeface="+mj-lt"/>
              <a:buAutoNum type="arabicPeriod"/>
            </a:pPr>
            <a:r>
              <a:rPr lang="en-GB" sz="2000" dirty="0">
                <a:latin typeface="+mn-lt"/>
              </a:rPr>
              <a:t>What are the differences between database, data warehouse and data mining? </a:t>
            </a:r>
          </a:p>
          <a:p>
            <a:pPr algn="just"/>
            <a:endParaRPr lang="en-GB" sz="2000" dirty="0">
              <a:latin typeface="+mn-lt"/>
            </a:endParaRPr>
          </a:p>
          <a:p>
            <a:pPr algn="just"/>
            <a:r>
              <a:rPr lang="en-GB" sz="2000" dirty="0">
                <a:latin typeface="+mn-lt"/>
              </a:rPr>
              <a:t>Write briefly your answers and post them in Week 1 Discussion Forum (please use your respective lecturer’s name to post your answer).</a:t>
            </a:r>
          </a:p>
        </p:txBody>
      </p:sp>
    </p:spTree>
    <p:extLst>
      <p:ext uri="{BB962C8B-B14F-4D97-AF65-F5344CB8AC3E}">
        <p14:creationId xmlns:p14="http://schemas.microsoft.com/office/powerpoint/2010/main" val="6040969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14/02/2024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26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0608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Any Questions???</a:t>
            </a:r>
          </a:p>
        </p:txBody>
      </p:sp>
    </p:spTree>
    <p:extLst>
      <p:ext uri="{BB962C8B-B14F-4D97-AF65-F5344CB8AC3E}">
        <p14:creationId xmlns:p14="http://schemas.microsoft.com/office/powerpoint/2010/main" val="40153993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1553</Words>
  <Application>Microsoft Office PowerPoint</Application>
  <PresentationFormat>On-screen Show (4:3)</PresentationFormat>
  <Paragraphs>177</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Myriad Pro</vt:lpstr>
      <vt:lpstr>Arial</vt:lpstr>
      <vt:lpstr>Verdana</vt:lpstr>
      <vt:lpstr>20140311PresentationUWTSDTemplate</vt:lpstr>
      <vt:lpstr>Week 1: Session 1:  Introduction to BI</vt:lpstr>
      <vt:lpstr>Lesson 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Anupam Mazumdar</cp:lastModifiedBy>
  <cp:revision>32</cp:revision>
  <dcterms:created xsi:type="dcterms:W3CDTF">2020-06-23T16:08:04Z</dcterms:created>
  <dcterms:modified xsi:type="dcterms:W3CDTF">2024-02-14T10:12:28Z</dcterms:modified>
</cp:coreProperties>
</file>