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9CD8F"/>
    <a:srgbClr val="F1DEB5"/>
    <a:srgbClr val="E4C275"/>
    <a:srgbClr val="FBE09B"/>
    <a:srgbClr val="FAF3D6"/>
    <a:srgbClr val="FDF7D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B52C6A-44EF-30B7-44A1-0580ECD0730C}"/>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E48CF0F-0B7E-4F43-501B-829C31AF8B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D1B86E75-C385-C4D6-81F7-6F426E4D9297}"/>
              </a:ext>
            </a:extLst>
          </p:cNvPr>
          <p:cNvSpPr>
            <a:spLocks noGrp="1"/>
          </p:cNvSpPr>
          <p:nvPr>
            <p:ph type="dt" sz="half" idx="10"/>
          </p:nvPr>
        </p:nvSpPr>
        <p:spPr/>
        <p:txBody>
          <a:bodyPr/>
          <a:lstStyle/>
          <a:p>
            <a:fld id="{671795DA-BE5C-4584-A7F1-99342A3E010E}" type="datetimeFigureOut">
              <a:rPr lang="en-GB" smtClean="0"/>
              <a:t>22/01/2026</a:t>
            </a:fld>
            <a:endParaRPr lang="en-GB"/>
          </a:p>
        </p:txBody>
      </p:sp>
      <p:sp>
        <p:nvSpPr>
          <p:cNvPr id="5" name="Footer Placeholder 4">
            <a:extLst>
              <a:ext uri="{FF2B5EF4-FFF2-40B4-BE49-F238E27FC236}">
                <a16:creationId xmlns:a16="http://schemas.microsoft.com/office/drawing/2014/main" id="{56733145-0CCC-3FF9-E9E6-574292C7546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E46BDF3-383D-9D29-BF1F-3AE0C1A213D1}"/>
              </a:ext>
            </a:extLst>
          </p:cNvPr>
          <p:cNvSpPr>
            <a:spLocks noGrp="1"/>
          </p:cNvSpPr>
          <p:nvPr>
            <p:ph type="sldNum" sz="quarter" idx="12"/>
          </p:nvPr>
        </p:nvSpPr>
        <p:spPr/>
        <p:txBody>
          <a:bodyPr/>
          <a:lstStyle/>
          <a:p>
            <a:fld id="{5A03A8C0-5CD1-452E-BE63-EE068634BDDD}" type="slidenum">
              <a:rPr lang="en-GB" smtClean="0"/>
              <a:t>‹#›</a:t>
            </a:fld>
            <a:endParaRPr lang="en-GB"/>
          </a:p>
        </p:txBody>
      </p:sp>
    </p:spTree>
    <p:extLst>
      <p:ext uri="{BB962C8B-B14F-4D97-AF65-F5344CB8AC3E}">
        <p14:creationId xmlns:p14="http://schemas.microsoft.com/office/powerpoint/2010/main" val="40752255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1DA2DD-F088-ECB5-A969-F301AFC1C91E}"/>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34CB683-D543-6782-3957-082B3BA8EF2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2A1B6ED-902B-FF59-8870-9EA5BF4989CE}"/>
              </a:ext>
            </a:extLst>
          </p:cNvPr>
          <p:cNvSpPr>
            <a:spLocks noGrp="1"/>
          </p:cNvSpPr>
          <p:nvPr>
            <p:ph type="dt" sz="half" idx="10"/>
          </p:nvPr>
        </p:nvSpPr>
        <p:spPr/>
        <p:txBody>
          <a:bodyPr/>
          <a:lstStyle/>
          <a:p>
            <a:fld id="{671795DA-BE5C-4584-A7F1-99342A3E010E}" type="datetimeFigureOut">
              <a:rPr lang="en-GB" smtClean="0"/>
              <a:t>22/01/2026</a:t>
            </a:fld>
            <a:endParaRPr lang="en-GB"/>
          </a:p>
        </p:txBody>
      </p:sp>
      <p:sp>
        <p:nvSpPr>
          <p:cNvPr id="5" name="Footer Placeholder 4">
            <a:extLst>
              <a:ext uri="{FF2B5EF4-FFF2-40B4-BE49-F238E27FC236}">
                <a16:creationId xmlns:a16="http://schemas.microsoft.com/office/drawing/2014/main" id="{D3A7A38B-8CDD-EB57-3877-A37D4049EC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F1DEE49-8B2E-252E-0B5A-87240AE19919}"/>
              </a:ext>
            </a:extLst>
          </p:cNvPr>
          <p:cNvSpPr>
            <a:spLocks noGrp="1"/>
          </p:cNvSpPr>
          <p:nvPr>
            <p:ph type="sldNum" sz="quarter" idx="12"/>
          </p:nvPr>
        </p:nvSpPr>
        <p:spPr/>
        <p:txBody>
          <a:bodyPr/>
          <a:lstStyle/>
          <a:p>
            <a:fld id="{5A03A8C0-5CD1-452E-BE63-EE068634BDDD}" type="slidenum">
              <a:rPr lang="en-GB" smtClean="0"/>
              <a:t>‹#›</a:t>
            </a:fld>
            <a:endParaRPr lang="en-GB"/>
          </a:p>
        </p:txBody>
      </p:sp>
    </p:spTree>
    <p:extLst>
      <p:ext uri="{BB962C8B-B14F-4D97-AF65-F5344CB8AC3E}">
        <p14:creationId xmlns:p14="http://schemas.microsoft.com/office/powerpoint/2010/main" val="28690603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1A44A1-B903-90C1-E46C-0348936DD092}"/>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1FBE20CB-875F-3C24-1A70-6F972C80516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793D253-B2FB-10E3-CF9E-F9D5842BA7CC}"/>
              </a:ext>
            </a:extLst>
          </p:cNvPr>
          <p:cNvSpPr>
            <a:spLocks noGrp="1"/>
          </p:cNvSpPr>
          <p:nvPr>
            <p:ph type="dt" sz="half" idx="10"/>
          </p:nvPr>
        </p:nvSpPr>
        <p:spPr/>
        <p:txBody>
          <a:bodyPr/>
          <a:lstStyle/>
          <a:p>
            <a:fld id="{671795DA-BE5C-4584-A7F1-99342A3E010E}" type="datetimeFigureOut">
              <a:rPr lang="en-GB" smtClean="0"/>
              <a:t>22/01/2026</a:t>
            </a:fld>
            <a:endParaRPr lang="en-GB"/>
          </a:p>
        </p:txBody>
      </p:sp>
      <p:sp>
        <p:nvSpPr>
          <p:cNvPr id="5" name="Footer Placeholder 4">
            <a:extLst>
              <a:ext uri="{FF2B5EF4-FFF2-40B4-BE49-F238E27FC236}">
                <a16:creationId xmlns:a16="http://schemas.microsoft.com/office/drawing/2014/main" id="{DEA7D5A9-1CE2-570F-EA14-6F0AD6DAEBC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CC07612-FED6-9C9B-6657-FDEDC4F4B16F}"/>
              </a:ext>
            </a:extLst>
          </p:cNvPr>
          <p:cNvSpPr>
            <a:spLocks noGrp="1"/>
          </p:cNvSpPr>
          <p:nvPr>
            <p:ph type="sldNum" sz="quarter" idx="12"/>
          </p:nvPr>
        </p:nvSpPr>
        <p:spPr/>
        <p:txBody>
          <a:bodyPr/>
          <a:lstStyle/>
          <a:p>
            <a:fld id="{5A03A8C0-5CD1-452E-BE63-EE068634BDDD}" type="slidenum">
              <a:rPr lang="en-GB" smtClean="0"/>
              <a:t>‹#›</a:t>
            </a:fld>
            <a:endParaRPr lang="en-GB"/>
          </a:p>
        </p:txBody>
      </p:sp>
    </p:spTree>
    <p:extLst>
      <p:ext uri="{BB962C8B-B14F-4D97-AF65-F5344CB8AC3E}">
        <p14:creationId xmlns:p14="http://schemas.microsoft.com/office/powerpoint/2010/main" val="39054281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FA028B-9E9D-ECE6-A0BA-D62C6C658E1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A1E0EE6D-FE3F-ED6E-6550-9696F88228CB}"/>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E372539A-E177-00E9-0BBB-6EE48D5EC671}"/>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FAF24EF3-48DA-8885-70C0-7E5685A2E126}"/>
              </a:ext>
            </a:extLst>
          </p:cNvPr>
          <p:cNvSpPr>
            <a:spLocks noGrp="1"/>
          </p:cNvSpPr>
          <p:nvPr>
            <p:ph type="dt" sz="half" idx="10"/>
          </p:nvPr>
        </p:nvSpPr>
        <p:spPr/>
        <p:txBody>
          <a:bodyPr/>
          <a:lstStyle/>
          <a:p>
            <a:fld id="{671795DA-BE5C-4584-A7F1-99342A3E010E}" type="datetimeFigureOut">
              <a:rPr lang="en-GB" smtClean="0"/>
              <a:t>22/01/2026</a:t>
            </a:fld>
            <a:endParaRPr lang="en-GB"/>
          </a:p>
        </p:txBody>
      </p:sp>
      <p:sp>
        <p:nvSpPr>
          <p:cNvPr id="6" name="Footer Placeholder 5">
            <a:extLst>
              <a:ext uri="{FF2B5EF4-FFF2-40B4-BE49-F238E27FC236}">
                <a16:creationId xmlns:a16="http://schemas.microsoft.com/office/drawing/2014/main" id="{ABAD2975-62E6-0A77-46D4-94991BDBA12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3785F12-5BAA-3972-7D93-28A9E17C245A}"/>
              </a:ext>
            </a:extLst>
          </p:cNvPr>
          <p:cNvSpPr>
            <a:spLocks noGrp="1"/>
          </p:cNvSpPr>
          <p:nvPr>
            <p:ph type="sldNum" sz="quarter" idx="12"/>
          </p:nvPr>
        </p:nvSpPr>
        <p:spPr/>
        <p:txBody>
          <a:bodyPr/>
          <a:lstStyle/>
          <a:p>
            <a:fld id="{5A03A8C0-5CD1-452E-BE63-EE068634BDDD}" type="slidenum">
              <a:rPr lang="en-GB" smtClean="0"/>
              <a:t>‹#›</a:t>
            </a:fld>
            <a:endParaRPr lang="en-GB"/>
          </a:p>
        </p:txBody>
      </p:sp>
    </p:spTree>
    <p:extLst>
      <p:ext uri="{BB962C8B-B14F-4D97-AF65-F5344CB8AC3E}">
        <p14:creationId xmlns:p14="http://schemas.microsoft.com/office/powerpoint/2010/main" val="16991865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7DD535-F874-6C7B-6704-C8337C0F1826}"/>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7C2F25C-5BC9-FFAF-88E1-9788B3C66E9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B660BBC-C5D1-8C19-F42A-0E6DE447728C}"/>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979E2CE6-75F8-8631-3988-BD56D9B7211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C20E8F3-2870-A1C5-850B-792073378F46}"/>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80AA735E-58D5-4A05-A20F-C97DDA6B2854}"/>
              </a:ext>
            </a:extLst>
          </p:cNvPr>
          <p:cNvSpPr>
            <a:spLocks noGrp="1"/>
          </p:cNvSpPr>
          <p:nvPr>
            <p:ph type="dt" sz="half" idx="10"/>
          </p:nvPr>
        </p:nvSpPr>
        <p:spPr/>
        <p:txBody>
          <a:bodyPr/>
          <a:lstStyle/>
          <a:p>
            <a:fld id="{671795DA-BE5C-4584-A7F1-99342A3E010E}" type="datetimeFigureOut">
              <a:rPr lang="en-GB" smtClean="0"/>
              <a:t>22/01/2026</a:t>
            </a:fld>
            <a:endParaRPr lang="en-GB"/>
          </a:p>
        </p:txBody>
      </p:sp>
      <p:sp>
        <p:nvSpPr>
          <p:cNvPr id="8" name="Footer Placeholder 7">
            <a:extLst>
              <a:ext uri="{FF2B5EF4-FFF2-40B4-BE49-F238E27FC236}">
                <a16:creationId xmlns:a16="http://schemas.microsoft.com/office/drawing/2014/main" id="{1C764161-20E5-CD22-D600-C698FC82DDC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0498B3A-8D11-6268-10E4-C1257C581D7E}"/>
              </a:ext>
            </a:extLst>
          </p:cNvPr>
          <p:cNvSpPr>
            <a:spLocks noGrp="1"/>
          </p:cNvSpPr>
          <p:nvPr>
            <p:ph type="sldNum" sz="quarter" idx="12"/>
          </p:nvPr>
        </p:nvSpPr>
        <p:spPr/>
        <p:txBody>
          <a:bodyPr/>
          <a:lstStyle/>
          <a:p>
            <a:fld id="{5A03A8C0-5CD1-452E-BE63-EE068634BDDD}" type="slidenum">
              <a:rPr lang="en-GB" smtClean="0"/>
              <a:t>‹#›</a:t>
            </a:fld>
            <a:endParaRPr lang="en-GB"/>
          </a:p>
        </p:txBody>
      </p:sp>
    </p:spTree>
    <p:extLst>
      <p:ext uri="{BB962C8B-B14F-4D97-AF65-F5344CB8AC3E}">
        <p14:creationId xmlns:p14="http://schemas.microsoft.com/office/powerpoint/2010/main" val="1314921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E48D7E-67C2-8FBC-3E55-EAE069746A34}"/>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686ADF58-F511-202E-1FCB-593045920FDE}"/>
              </a:ext>
            </a:extLst>
          </p:cNvPr>
          <p:cNvSpPr>
            <a:spLocks noGrp="1"/>
          </p:cNvSpPr>
          <p:nvPr>
            <p:ph type="dt" sz="half" idx="10"/>
          </p:nvPr>
        </p:nvSpPr>
        <p:spPr/>
        <p:txBody>
          <a:bodyPr/>
          <a:lstStyle/>
          <a:p>
            <a:fld id="{671795DA-BE5C-4584-A7F1-99342A3E010E}" type="datetimeFigureOut">
              <a:rPr lang="en-GB" smtClean="0"/>
              <a:t>22/01/2026</a:t>
            </a:fld>
            <a:endParaRPr lang="en-GB"/>
          </a:p>
        </p:txBody>
      </p:sp>
      <p:sp>
        <p:nvSpPr>
          <p:cNvPr id="4" name="Footer Placeholder 3">
            <a:extLst>
              <a:ext uri="{FF2B5EF4-FFF2-40B4-BE49-F238E27FC236}">
                <a16:creationId xmlns:a16="http://schemas.microsoft.com/office/drawing/2014/main" id="{C9073DDC-469A-6E1E-F48A-0C179590503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DC90C00-89A6-841B-CDCC-4403630969E3}"/>
              </a:ext>
            </a:extLst>
          </p:cNvPr>
          <p:cNvSpPr>
            <a:spLocks noGrp="1"/>
          </p:cNvSpPr>
          <p:nvPr>
            <p:ph type="sldNum" sz="quarter" idx="12"/>
          </p:nvPr>
        </p:nvSpPr>
        <p:spPr/>
        <p:txBody>
          <a:bodyPr/>
          <a:lstStyle/>
          <a:p>
            <a:fld id="{5A03A8C0-5CD1-452E-BE63-EE068634BDDD}" type="slidenum">
              <a:rPr lang="en-GB" smtClean="0"/>
              <a:t>‹#›</a:t>
            </a:fld>
            <a:endParaRPr lang="en-GB"/>
          </a:p>
        </p:txBody>
      </p:sp>
    </p:spTree>
    <p:extLst>
      <p:ext uri="{BB962C8B-B14F-4D97-AF65-F5344CB8AC3E}">
        <p14:creationId xmlns:p14="http://schemas.microsoft.com/office/powerpoint/2010/main" val="6168869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FADB994-182E-0AB8-FBD9-D195D458E54F}"/>
              </a:ext>
            </a:extLst>
          </p:cNvPr>
          <p:cNvSpPr>
            <a:spLocks noGrp="1"/>
          </p:cNvSpPr>
          <p:nvPr>
            <p:ph type="dt" sz="half" idx="10"/>
          </p:nvPr>
        </p:nvSpPr>
        <p:spPr/>
        <p:txBody>
          <a:bodyPr/>
          <a:lstStyle/>
          <a:p>
            <a:fld id="{671795DA-BE5C-4584-A7F1-99342A3E010E}" type="datetimeFigureOut">
              <a:rPr lang="en-GB" smtClean="0"/>
              <a:t>22/01/2026</a:t>
            </a:fld>
            <a:endParaRPr lang="en-GB"/>
          </a:p>
        </p:txBody>
      </p:sp>
      <p:sp>
        <p:nvSpPr>
          <p:cNvPr id="3" name="Footer Placeholder 2">
            <a:extLst>
              <a:ext uri="{FF2B5EF4-FFF2-40B4-BE49-F238E27FC236}">
                <a16:creationId xmlns:a16="http://schemas.microsoft.com/office/drawing/2014/main" id="{BEC69A19-665A-8AD4-E4FE-AE4B1492BD9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B90EB70-4891-B16F-DE41-BACE923F5A52}"/>
              </a:ext>
            </a:extLst>
          </p:cNvPr>
          <p:cNvSpPr>
            <a:spLocks noGrp="1"/>
          </p:cNvSpPr>
          <p:nvPr>
            <p:ph type="sldNum" sz="quarter" idx="12"/>
          </p:nvPr>
        </p:nvSpPr>
        <p:spPr/>
        <p:txBody>
          <a:bodyPr/>
          <a:lstStyle/>
          <a:p>
            <a:fld id="{5A03A8C0-5CD1-452E-BE63-EE068634BDDD}" type="slidenum">
              <a:rPr lang="en-GB" smtClean="0"/>
              <a:t>‹#›</a:t>
            </a:fld>
            <a:endParaRPr lang="en-GB"/>
          </a:p>
        </p:txBody>
      </p:sp>
    </p:spTree>
    <p:extLst>
      <p:ext uri="{BB962C8B-B14F-4D97-AF65-F5344CB8AC3E}">
        <p14:creationId xmlns:p14="http://schemas.microsoft.com/office/powerpoint/2010/main" val="41943496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CED6D-DF49-CDBE-0AE8-C8730043122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B67EC454-21CB-00B2-BB13-DFA3D892041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5D85D8FD-F94A-41E3-3E9A-0213F949258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52A7A86-B379-B2A1-E974-205201AC1D75}"/>
              </a:ext>
            </a:extLst>
          </p:cNvPr>
          <p:cNvSpPr>
            <a:spLocks noGrp="1"/>
          </p:cNvSpPr>
          <p:nvPr>
            <p:ph type="dt" sz="half" idx="10"/>
          </p:nvPr>
        </p:nvSpPr>
        <p:spPr/>
        <p:txBody>
          <a:bodyPr/>
          <a:lstStyle/>
          <a:p>
            <a:fld id="{671795DA-BE5C-4584-A7F1-99342A3E010E}" type="datetimeFigureOut">
              <a:rPr lang="en-GB" smtClean="0"/>
              <a:t>22/01/2026</a:t>
            </a:fld>
            <a:endParaRPr lang="en-GB"/>
          </a:p>
        </p:txBody>
      </p:sp>
      <p:sp>
        <p:nvSpPr>
          <p:cNvPr id="6" name="Footer Placeholder 5">
            <a:extLst>
              <a:ext uri="{FF2B5EF4-FFF2-40B4-BE49-F238E27FC236}">
                <a16:creationId xmlns:a16="http://schemas.microsoft.com/office/drawing/2014/main" id="{6AC1AD7D-0AB0-E93B-5500-5C2B50628CB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ADC7BB5-7795-D7CA-2325-1217BFFD12E8}"/>
              </a:ext>
            </a:extLst>
          </p:cNvPr>
          <p:cNvSpPr>
            <a:spLocks noGrp="1"/>
          </p:cNvSpPr>
          <p:nvPr>
            <p:ph type="sldNum" sz="quarter" idx="12"/>
          </p:nvPr>
        </p:nvSpPr>
        <p:spPr/>
        <p:txBody>
          <a:bodyPr/>
          <a:lstStyle/>
          <a:p>
            <a:fld id="{5A03A8C0-5CD1-452E-BE63-EE068634BDDD}" type="slidenum">
              <a:rPr lang="en-GB" smtClean="0"/>
              <a:t>‹#›</a:t>
            </a:fld>
            <a:endParaRPr lang="en-GB"/>
          </a:p>
        </p:txBody>
      </p:sp>
    </p:spTree>
    <p:extLst>
      <p:ext uri="{BB962C8B-B14F-4D97-AF65-F5344CB8AC3E}">
        <p14:creationId xmlns:p14="http://schemas.microsoft.com/office/powerpoint/2010/main" val="39129946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B23539-2629-BCC3-1741-05F056E4A99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4C55C2CA-366E-3FE6-E6B7-642F2D677D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8E4265A-E976-3C90-6C8D-F2675496A4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8B48B9-2ED0-1258-67F9-082DCE05DE08}"/>
              </a:ext>
            </a:extLst>
          </p:cNvPr>
          <p:cNvSpPr>
            <a:spLocks noGrp="1"/>
          </p:cNvSpPr>
          <p:nvPr>
            <p:ph type="dt" sz="half" idx="10"/>
          </p:nvPr>
        </p:nvSpPr>
        <p:spPr/>
        <p:txBody>
          <a:bodyPr/>
          <a:lstStyle/>
          <a:p>
            <a:fld id="{671795DA-BE5C-4584-A7F1-99342A3E010E}" type="datetimeFigureOut">
              <a:rPr lang="en-GB" smtClean="0"/>
              <a:t>22/01/2026</a:t>
            </a:fld>
            <a:endParaRPr lang="en-GB"/>
          </a:p>
        </p:txBody>
      </p:sp>
      <p:sp>
        <p:nvSpPr>
          <p:cNvPr id="6" name="Footer Placeholder 5">
            <a:extLst>
              <a:ext uri="{FF2B5EF4-FFF2-40B4-BE49-F238E27FC236}">
                <a16:creationId xmlns:a16="http://schemas.microsoft.com/office/drawing/2014/main" id="{23B461FA-B1BC-CD32-232A-27850E72372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FD4262E-D326-7B58-CC29-1B68C90B512B}"/>
              </a:ext>
            </a:extLst>
          </p:cNvPr>
          <p:cNvSpPr>
            <a:spLocks noGrp="1"/>
          </p:cNvSpPr>
          <p:nvPr>
            <p:ph type="sldNum" sz="quarter" idx="12"/>
          </p:nvPr>
        </p:nvSpPr>
        <p:spPr/>
        <p:txBody>
          <a:bodyPr/>
          <a:lstStyle/>
          <a:p>
            <a:fld id="{5A03A8C0-5CD1-452E-BE63-EE068634BDDD}" type="slidenum">
              <a:rPr lang="en-GB" smtClean="0"/>
              <a:t>‹#›</a:t>
            </a:fld>
            <a:endParaRPr lang="en-GB"/>
          </a:p>
        </p:txBody>
      </p:sp>
    </p:spTree>
    <p:extLst>
      <p:ext uri="{BB962C8B-B14F-4D97-AF65-F5344CB8AC3E}">
        <p14:creationId xmlns:p14="http://schemas.microsoft.com/office/powerpoint/2010/main" val="1264904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C3E6B7-F092-3C30-51C0-B93DC2F0E75E}"/>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8986140B-B41E-8EA7-81DD-F0A3E4B0BD34}"/>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775B9FE-C038-2841-3680-A145CE8123CC}"/>
              </a:ext>
            </a:extLst>
          </p:cNvPr>
          <p:cNvSpPr>
            <a:spLocks noGrp="1"/>
          </p:cNvSpPr>
          <p:nvPr>
            <p:ph type="dt" sz="half" idx="10"/>
          </p:nvPr>
        </p:nvSpPr>
        <p:spPr/>
        <p:txBody>
          <a:bodyPr/>
          <a:lstStyle/>
          <a:p>
            <a:fld id="{671795DA-BE5C-4584-A7F1-99342A3E010E}" type="datetimeFigureOut">
              <a:rPr lang="en-GB" smtClean="0"/>
              <a:t>22/01/2026</a:t>
            </a:fld>
            <a:endParaRPr lang="en-GB"/>
          </a:p>
        </p:txBody>
      </p:sp>
      <p:sp>
        <p:nvSpPr>
          <p:cNvPr id="5" name="Footer Placeholder 4">
            <a:extLst>
              <a:ext uri="{FF2B5EF4-FFF2-40B4-BE49-F238E27FC236}">
                <a16:creationId xmlns:a16="http://schemas.microsoft.com/office/drawing/2014/main" id="{0D1C9C20-86E1-35B1-328B-0A25E17531F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32E8AD3-4A4A-170F-093C-5917FCF49AA9}"/>
              </a:ext>
            </a:extLst>
          </p:cNvPr>
          <p:cNvSpPr>
            <a:spLocks noGrp="1"/>
          </p:cNvSpPr>
          <p:nvPr>
            <p:ph type="sldNum" sz="quarter" idx="12"/>
          </p:nvPr>
        </p:nvSpPr>
        <p:spPr/>
        <p:txBody>
          <a:bodyPr/>
          <a:lstStyle/>
          <a:p>
            <a:fld id="{5A03A8C0-5CD1-452E-BE63-EE068634BDDD}" type="slidenum">
              <a:rPr lang="en-GB" smtClean="0"/>
              <a:t>‹#›</a:t>
            </a:fld>
            <a:endParaRPr lang="en-GB"/>
          </a:p>
        </p:txBody>
      </p:sp>
    </p:spTree>
    <p:extLst>
      <p:ext uri="{BB962C8B-B14F-4D97-AF65-F5344CB8AC3E}">
        <p14:creationId xmlns:p14="http://schemas.microsoft.com/office/powerpoint/2010/main" val="4626725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4DD83F2-EBED-2D02-3201-73C1747AB679}"/>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84AA495E-ED38-59E4-3622-9E277D89CA42}"/>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F896551-EEB5-5473-B855-00D407D39211}"/>
              </a:ext>
            </a:extLst>
          </p:cNvPr>
          <p:cNvSpPr>
            <a:spLocks noGrp="1"/>
          </p:cNvSpPr>
          <p:nvPr>
            <p:ph type="dt" sz="half" idx="10"/>
          </p:nvPr>
        </p:nvSpPr>
        <p:spPr/>
        <p:txBody>
          <a:bodyPr/>
          <a:lstStyle/>
          <a:p>
            <a:fld id="{671795DA-BE5C-4584-A7F1-99342A3E010E}" type="datetimeFigureOut">
              <a:rPr lang="en-GB" smtClean="0"/>
              <a:t>22/01/2026</a:t>
            </a:fld>
            <a:endParaRPr lang="en-GB"/>
          </a:p>
        </p:txBody>
      </p:sp>
      <p:sp>
        <p:nvSpPr>
          <p:cNvPr id="5" name="Footer Placeholder 4">
            <a:extLst>
              <a:ext uri="{FF2B5EF4-FFF2-40B4-BE49-F238E27FC236}">
                <a16:creationId xmlns:a16="http://schemas.microsoft.com/office/drawing/2014/main" id="{93632D77-D59C-2F41-58FF-652A3F46905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97911B-E5F8-EA76-CBFA-C1E9B9DA154E}"/>
              </a:ext>
            </a:extLst>
          </p:cNvPr>
          <p:cNvSpPr>
            <a:spLocks noGrp="1"/>
          </p:cNvSpPr>
          <p:nvPr>
            <p:ph type="sldNum" sz="quarter" idx="12"/>
          </p:nvPr>
        </p:nvSpPr>
        <p:spPr/>
        <p:txBody>
          <a:bodyPr/>
          <a:lstStyle/>
          <a:p>
            <a:fld id="{5A03A8C0-5CD1-452E-BE63-EE068634BDDD}" type="slidenum">
              <a:rPr lang="en-GB" smtClean="0"/>
              <a:t>‹#›</a:t>
            </a:fld>
            <a:endParaRPr lang="en-GB"/>
          </a:p>
        </p:txBody>
      </p:sp>
    </p:spTree>
    <p:extLst>
      <p:ext uri="{BB962C8B-B14F-4D97-AF65-F5344CB8AC3E}">
        <p14:creationId xmlns:p14="http://schemas.microsoft.com/office/powerpoint/2010/main" val="32612085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D59C48-135D-ECDD-8095-24932CE5E6B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DBAE5703-2390-C360-5A6E-8234FF87228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2E21F52-6FED-CF7B-54BD-C742E4FC300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1795DA-BE5C-4584-A7F1-99342A3E010E}" type="datetimeFigureOut">
              <a:rPr lang="en-GB" smtClean="0"/>
              <a:t>22/01/2026</a:t>
            </a:fld>
            <a:endParaRPr lang="en-GB"/>
          </a:p>
        </p:txBody>
      </p:sp>
      <p:sp>
        <p:nvSpPr>
          <p:cNvPr id="5" name="Footer Placeholder 4">
            <a:extLst>
              <a:ext uri="{FF2B5EF4-FFF2-40B4-BE49-F238E27FC236}">
                <a16:creationId xmlns:a16="http://schemas.microsoft.com/office/drawing/2014/main" id="{D3785280-03A8-6AF1-6DF3-78905EAE9CB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4F3BB6E-C1E8-8D7A-07C9-DE802CE9A98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A03A8C0-5CD1-452E-BE63-EE068634BDDD}" type="slidenum">
              <a:rPr lang="en-GB" smtClean="0"/>
              <a:t>‹#›</a:t>
            </a:fld>
            <a:endParaRPr lang="en-GB"/>
          </a:p>
        </p:txBody>
      </p:sp>
    </p:spTree>
    <p:extLst>
      <p:ext uri="{BB962C8B-B14F-4D97-AF65-F5344CB8AC3E}">
        <p14:creationId xmlns:p14="http://schemas.microsoft.com/office/powerpoint/2010/main" val="15701278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AF3D6">
            <a:alpha val="85000"/>
          </a:srgbClr>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4BCB1C2-07CC-F67A-7E0E-A81227DF0C2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51350" y="1059700"/>
            <a:ext cx="2476709" cy="2602440"/>
          </a:xfrm>
          <a:prstGeom prst="rect">
            <a:avLst/>
          </a:prstGeom>
        </p:spPr>
      </p:pic>
      <p:sp>
        <p:nvSpPr>
          <p:cNvPr id="6" name="TextBox 5">
            <a:extLst>
              <a:ext uri="{FF2B5EF4-FFF2-40B4-BE49-F238E27FC236}">
                <a16:creationId xmlns:a16="http://schemas.microsoft.com/office/drawing/2014/main" id="{4990D85D-7C36-CFAB-61B3-0546521A2C8B}"/>
              </a:ext>
            </a:extLst>
          </p:cNvPr>
          <p:cNvSpPr txBox="1"/>
          <p:nvPr/>
        </p:nvSpPr>
        <p:spPr>
          <a:xfrm>
            <a:off x="4247534" y="167148"/>
            <a:ext cx="3696929" cy="892552"/>
          </a:xfrm>
          <a:prstGeom prst="rect">
            <a:avLst/>
          </a:prstGeom>
          <a:noFill/>
        </p:spPr>
        <p:txBody>
          <a:bodyPr wrap="square" rtlCol="0">
            <a:spAutoFit/>
          </a:bodyPr>
          <a:lstStyle/>
          <a:p>
            <a:pPr algn="ctr"/>
            <a:r>
              <a:rPr lang="en-GB" sz="2000" b="1" u="sng" dirty="0"/>
              <a:t>Pompeii Amphitheatre</a:t>
            </a:r>
          </a:p>
          <a:p>
            <a:pPr algn="ctr"/>
            <a:r>
              <a:rPr lang="en-GB" sz="1600" dirty="0"/>
              <a:t>Iwa Lewis</a:t>
            </a:r>
          </a:p>
          <a:p>
            <a:pPr algn="ctr"/>
            <a:r>
              <a:rPr lang="en-GB" sz="1600" dirty="0"/>
              <a:t>2406068</a:t>
            </a:r>
            <a:endParaRPr lang="en-GB" sz="1400" dirty="0"/>
          </a:p>
        </p:txBody>
      </p:sp>
      <p:pic>
        <p:nvPicPr>
          <p:cNvPr id="8" name="Picture 7">
            <a:extLst>
              <a:ext uri="{FF2B5EF4-FFF2-40B4-BE49-F238E27FC236}">
                <a16:creationId xmlns:a16="http://schemas.microsoft.com/office/drawing/2014/main" id="{8AE716B6-A07A-95D5-FBDD-8D0A2B97A11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70100" y="4521133"/>
            <a:ext cx="3605487" cy="1617962"/>
          </a:xfrm>
          <a:prstGeom prst="rect">
            <a:avLst/>
          </a:prstGeom>
        </p:spPr>
      </p:pic>
      <p:pic>
        <p:nvPicPr>
          <p:cNvPr id="10" name="Picture 9">
            <a:extLst>
              <a:ext uri="{FF2B5EF4-FFF2-40B4-BE49-F238E27FC236}">
                <a16:creationId xmlns:a16="http://schemas.microsoft.com/office/drawing/2014/main" id="{384FD3F3-EF0E-B86D-4217-B3CCB22A563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7096" y="115889"/>
            <a:ext cx="2204001" cy="1461134"/>
          </a:xfrm>
          <a:prstGeom prst="rect">
            <a:avLst/>
          </a:prstGeom>
        </p:spPr>
      </p:pic>
      <p:pic>
        <p:nvPicPr>
          <p:cNvPr id="12" name="Picture 11">
            <a:extLst>
              <a:ext uri="{FF2B5EF4-FFF2-40B4-BE49-F238E27FC236}">
                <a16:creationId xmlns:a16="http://schemas.microsoft.com/office/drawing/2014/main" id="{62A378AB-93AE-C994-8C0E-0356E6A29D5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11465" y="119664"/>
            <a:ext cx="2194270" cy="1474549"/>
          </a:xfrm>
          <a:prstGeom prst="rect">
            <a:avLst/>
          </a:prstGeom>
        </p:spPr>
      </p:pic>
      <p:sp>
        <p:nvSpPr>
          <p:cNvPr id="13" name="TextBox 12">
            <a:extLst>
              <a:ext uri="{FF2B5EF4-FFF2-40B4-BE49-F238E27FC236}">
                <a16:creationId xmlns:a16="http://schemas.microsoft.com/office/drawing/2014/main" id="{10938D91-12A2-D379-9B32-213B8E6419CE}"/>
              </a:ext>
            </a:extLst>
          </p:cNvPr>
          <p:cNvSpPr txBox="1"/>
          <p:nvPr/>
        </p:nvSpPr>
        <p:spPr>
          <a:xfrm>
            <a:off x="4031222" y="4364289"/>
            <a:ext cx="4129549" cy="2462213"/>
          </a:xfrm>
          <a:prstGeom prst="rect">
            <a:avLst/>
          </a:prstGeom>
          <a:noFill/>
          <a:ln w="28575">
            <a:solidFill>
              <a:srgbClr val="E9CD8F"/>
            </a:solidFill>
          </a:ln>
        </p:spPr>
        <p:txBody>
          <a:bodyPr wrap="square" rtlCol="0">
            <a:spAutoFit/>
          </a:bodyPr>
          <a:lstStyle/>
          <a:p>
            <a:pPr algn="ctr"/>
            <a:r>
              <a:rPr lang="en-GB" sz="1400" dirty="0"/>
              <a:t>The Amphitheatre of Pompeii is one of the earliest known stone amphitheatres in the Roman world, built in the late Republican period (around 80–70 BC) and capable of seating around 20,000 spectators for gladiatorial contests and public spectacles. Its preservation under volcanic ash provides a rare insight into Roman urban and social life before the eruption of Vesuvius in 79 AD.</a:t>
            </a:r>
          </a:p>
          <a:p>
            <a:pPr algn="ctr"/>
            <a:r>
              <a:rPr lang="en-GB" sz="1400" dirty="0"/>
              <a:t>The amphitheatre was funded by Gaius Quinctius Valgus and Marcus Porcius, commissioned shortly after Pompeii became a Roman colony.</a:t>
            </a:r>
          </a:p>
        </p:txBody>
      </p:sp>
      <p:sp>
        <p:nvSpPr>
          <p:cNvPr id="14" name="TextBox 13">
            <a:extLst>
              <a:ext uri="{FF2B5EF4-FFF2-40B4-BE49-F238E27FC236}">
                <a16:creationId xmlns:a16="http://schemas.microsoft.com/office/drawing/2014/main" id="{83BDAC6E-DAD5-EE70-1701-36CA393B73CA}"/>
              </a:ext>
            </a:extLst>
          </p:cNvPr>
          <p:cNvSpPr txBox="1"/>
          <p:nvPr/>
        </p:nvSpPr>
        <p:spPr>
          <a:xfrm>
            <a:off x="5097347" y="3994957"/>
            <a:ext cx="1997298" cy="369332"/>
          </a:xfrm>
          <a:prstGeom prst="rect">
            <a:avLst/>
          </a:prstGeom>
          <a:noFill/>
          <a:ln w="28575">
            <a:solidFill>
              <a:srgbClr val="E9CD8F"/>
            </a:solidFill>
          </a:ln>
        </p:spPr>
        <p:txBody>
          <a:bodyPr wrap="square" rtlCol="0">
            <a:spAutoFit/>
          </a:bodyPr>
          <a:lstStyle/>
          <a:p>
            <a:pPr algn="ctr"/>
            <a:r>
              <a:rPr lang="en-GB" dirty="0"/>
              <a:t>General info</a:t>
            </a:r>
          </a:p>
        </p:txBody>
      </p:sp>
      <p:sp>
        <p:nvSpPr>
          <p:cNvPr id="15" name="TextBox 14">
            <a:extLst>
              <a:ext uri="{FF2B5EF4-FFF2-40B4-BE49-F238E27FC236}">
                <a16:creationId xmlns:a16="http://schemas.microsoft.com/office/drawing/2014/main" id="{EB681AED-4E87-1320-AEA8-8EC8607F19F6}"/>
              </a:ext>
            </a:extLst>
          </p:cNvPr>
          <p:cNvSpPr txBox="1"/>
          <p:nvPr/>
        </p:nvSpPr>
        <p:spPr>
          <a:xfrm>
            <a:off x="0" y="2334748"/>
            <a:ext cx="4031222" cy="3108543"/>
          </a:xfrm>
          <a:prstGeom prst="rect">
            <a:avLst/>
          </a:prstGeom>
          <a:noFill/>
          <a:ln w="28575">
            <a:solidFill>
              <a:srgbClr val="E9CD8F"/>
            </a:solidFill>
          </a:ln>
        </p:spPr>
        <p:txBody>
          <a:bodyPr wrap="square" rtlCol="0">
            <a:spAutoFit/>
          </a:bodyPr>
          <a:lstStyle/>
          <a:p>
            <a:pPr algn="ctr"/>
            <a:r>
              <a:rPr lang="en-GB" sz="1400" dirty="0"/>
              <a:t>The building has an elliptical plan, roughly 135 m by 104 m, with the arena sunk about 6 m below ground level. Scholars argue that understanding of mathematics and </a:t>
            </a:r>
            <a:r>
              <a:rPr lang="en-GB" sz="1400" dirty="0" err="1"/>
              <a:t>spacial</a:t>
            </a:r>
            <a:r>
              <a:rPr lang="en-GB" sz="1400" dirty="0"/>
              <a:t> planning was used to construct the Pompeii amphitheatre. Analysis has been done that combines data from ancient geometric tools as well as modern computer methods that shows the building followed an elliptic pattern rather than a simpler oval. (Springer, 2014)</a:t>
            </a:r>
          </a:p>
          <a:p>
            <a:pPr algn="ctr"/>
            <a:r>
              <a:rPr lang="en-GB" sz="1400" dirty="0"/>
              <a:t>Seating was divided into three sections (named </a:t>
            </a:r>
            <a:r>
              <a:rPr lang="en-GB" sz="1400" dirty="0" err="1"/>
              <a:t>ima</a:t>
            </a:r>
            <a:r>
              <a:rPr lang="en-GB" sz="1400" dirty="0"/>
              <a:t>, media, and summa </a:t>
            </a:r>
            <a:r>
              <a:rPr lang="en-GB" sz="1400" dirty="0" err="1"/>
              <a:t>cavea</a:t>
            </a:r>
            <a:r>
              <a:rPr lang="en-GB" sz="1400" dirty="0"/>
              <a:t>), each section was designated for elite citizens, ordinary men, and women + the lower classes respectively. (The origins and early development of the amphitheatre 2026)</a:t>
            </a:r>
          </a:p>
        </p:txBody>
      </p:sp>
      <p:sp>
        <p:nvSpPr>
          <p:cNvPr id="16" name="TextBox 15">
            <a:extLst>
              <a:ext uri="{FF2B5EF4-FFF2-40B4-BE49-F238E27FC236}">
                <a16:creationId xmlns:a16="http://schemas.microsoft.com/office/drawing/2014/main" id="{ABCD0BF0-BCBA-68F1-2718-E8A4743B9A6D}"/>
              </a:ext>
            </a:extLst>
          </p:cNvPr>
          <p:cNvSpPr txBox="1"/>
          <p:nvPr/>
        </p:nvSpPr>
        <p:spPr>
          <a:xfrm>
            <a:off x="494200" y="1965416"/>
            <a:ext cx="2758761" cy="369332"/>
          </a:xfrm>
          <a:prstGeom prst="rect">
            <a:avLst/>
          </a:prstGeom>
          <a:noFill/>
          <a:ln w="28575">
            <a:solidFill>
              <a:srgbClr val="E9CD8F"/>
            </a:solidFill>
          </a:ln>
        </p:spPr>
        <p:txBody>
          <a:bodyPr wrap="square" rtlCol="0">
            <a:spAutoFit/>
          </a:bodyPr>
          <a:lstStyle/>
          <a:p>
            <a:r>
              <a:rPr lang="en-GB" dirty="0"/>
              <a:t>Architecture and seating</a:t>
            </a:r>
          </a:p>
        </p:txBody>
      </p:sp>
      <p:sp>
        <p:nvSpPr>
          <p:cNvPr id="17" name="TextBox 16">
            <a:extLst>
              <a:ext uri="{FF2B5EF4-FFF2-40B4-BE49-F238E27FC236}">
                <a16:creationId xmlns:a16="http://schemas.microsoft.com/office/drawing/2014/main" id="{0053FF62-8DBA-19DB-B42A-EE416EDB1777}"/>
              </a:ext>
            </a:extLst>
          </p:cNvPr>
          <p:cNvSpPr txBox="1"/>
          <p:nvPr/>
        </p:nvSpPr>
        <p:spPr>
          <a:xfrm>
            <a:off x="74302" y="5534732"/>
            <a:ext cx="3770112" cy="1200329"/>
          </a:xfrm>
          <a:prstGeom prst="rect">
            <a:avLst/>
          </a:prstGeom>
          <a:solidFill>
            <a:srgbClr val="F1DEB5"/>
          </a:solidFill>
        </p:spPr>
        <p:txBody>
          <a:bodyPr wrap="square" rtlCol="0">
            <a:spAutoFit/>
          </a:bodyPr>
          <a:lstStyle/>
          <a:p>
            <a:r>
              <a:rPr lang="en-GB" sz="400" dirty="0"/>
              <a:t>Bibliography</a:t>
            </a:r>
          </a:p>
          <a:p>
            <a:r>
              <a:rPr lang="en-GB" sz="400" dirty="0"/>
              <a:t>2.1 Evidence | </a:t>
            </a:r>
            <a:r>
              <a:rPr lang="en-GB" sz="400" dirty="0" err="1"/>
              <a:t>Amarantus</a:t>
            </a:r>
            <a:r>
              <a:rPr lang="en-GB" sz="400" dirty="0"/>
              <a:t> [WWW Document], n.d. URL https://www.cambridgeamarantus.com/topics/topic-ii/21/21-evidence (accessed 1.22.26).Anderson, S., n.d. The Children of Pompeii Saw Gladiators Fight to the Death—and They Drew Graffiti About It [WWW Document]. Smithsonian Magazine. URL https://www.smithsonianmag.com/smart-news/the-children-of-pompeii-saw-gladiators-fight-to-the-death-and-they-drew-graffiti-about-it-180984432/ (accessed 1.22.26).</a:t>
            </a:r>
            <a:r>
              <a:rPr lang="en-GB" sz="400" dirty="0" err="1"/>
              <a:t>Duvernoy</a:t>
            </a:r>
            <a:r>
              <a:rPr lang="en-GB" sz="400" dirty="0"/>
              <a:t>, S., Rosin, P.L., 2015. The Compass, the Ruler and the Computer: An Analysis of the Design of the Amphitheatre of Pompeii, in: Williams, K., Ostwald, M.J. (Eds.), Architecture and Mathematics from Antiquity to the Future: Volume II: The 1500s to the Future. Springer International Publishing, Cham, pp. 525–540. https://doi.org/10.1007/978-3-319-00143-2_36HSC Pompeii and Herculaneum - Amphitheatre [WWW Document], n.d. URL https://sites.google.com/narrabeenhs.com/pompeiiandherculaneum/public-buildings/amphitheatre (accessed 1.22.26).Milnor, K., 2014a. Landscape and Literature in the Roman City, in: Milnor, K. (Ed.), Graffiti and the Literary Landscape in Roman Pompeii. Oxford University Press, p. 0. https://doi.org/10.1093/acprof:oso/9780199684618.003.0002Milnor, K., 2014b. Graffiti and the Literary Landscape in Roman Pompeii. Oxford University Press. https://doi.org/10.1093/acprof:oso/9780199684618.001.0001Milnor, K. (Ed.), 2014c. List of Illustrations, in: Graffiti and the Literary Landscape in Roman Pompeii. Oxford University Press, p. 0. https://doi.org/10.1093/acprof:oso/9780199684618.002.0007Pompeii </a:t>
            </a:r>
            <a:r>
              <a:rPr lang="en-GB" sz="400" dirty="0" err="1"/>
              <a:t>amphitheater</a:t>
            </a:r>
            <a:r>
              <a:rPr lang="en-GB" sz="400" dirty="0"/>
              <a:t> [WWW Document], n.d. URL https://penelope.uchicago.edu/encyclopaedia_romana/gladiators/pompeii.html (accessed 1.5.26).Pompeii Amphitheatre [WWW Document], 2025. . Pompeii Online. URL https://www.pompeionline.net/en/archaeological-park-of-pompeii/pompeii-amphitheatre (accessed 1.5.26).pompeiiinpictures.com/</a:t>
            </a:r>
            <a:r>
              <a:rPr lang="en-GB" sz="400" dirty="0" err="1"/>
              <a:t>pompeiiinpictures</a:t>
            </a:r>
            <a:r>
              <a:rPr lang="en-GB" sz="400" dirty="0"/>
              <a:t>/R2/2 06 00 p7.htm [WWW Document], n.d. URL https://pompeiiinpictures.com/pompeiiinpictures/R2/2%2006%2000%20p7.htm (accessed 1.5.26).Sheldon, N., 2018. The World’s Oldest Arena: The Amphitheatre of Pompeii. History and Archaeology Online. URL https://historyandarchaeologyonline.com/the-worlds-oldest-arena-the-amphitheatre-of-pompeii/ (accessed 1.5.26).Snacks from the Colosseum in Ancient Rome, </a:t>
            </a:r>
            <a:r>
              <a:rPr lang="en-GB" sz="400" dirty="0" err="1"/>
              <a:t>n.d.The</a:t>
            </a:r>
            <a:r>
              <a:rPr lang="en-GB" sz="400" dirty="0"/>
              <a:t> seating bank - The Story of the Roman Amphitheatre [WWW Document], n.d. . Ebrary. URL https://ebrary.net/147697/history/seating_bank (accessed 1.22.26).</a:t>
            </a:r>
          </a:p>
        </p:txBody>
      </p:sp>
      <p:sp>
        <p:nvSpPr>
          <p:cNvPr id="18" name="TextBox 17">
            <a:extLst>
              <a:ext uri="{FF2B5EF4-FFF2-40B4-BE49-F238E27FC236}">
                <a16:creationId xmlns:a16="http://schemas.microsoft.com/office/drawing/2014/main" id="{D39207D2-E868-BAEA-DBAD-E82ECECCA359}"/>
              </a:ext>
            </a:extLst>
          </p:cNvPr>
          <p:cNvSpPr txBox="1"/>
          <p:nvPr/>
        </p:nvSpPr>
        <p:spPr>
          <a:xfrm>
            <a:off x="8556472" y="428758"/>
            <a:ext cx="2595716" cy="369332"/>
          </a:xfrm>
          <a:prstGeom prst="rect">
            <a:avLst/>
          </a:prstGeom>
          <a:noFill/>
          <a:ln w="28575">
            <a:solidFill>
              <a:srgbClr val="E9CD8F"/>
            </a:solidFill>
          </a:ln>
        </p:spPr>
        <p:txBody>
          <a:bodyPr wrap="square" rtlCol="0">
            <a:spAutoFit/>
          </a:bodyPr>
          <a:lstStyle/>
          <a:p>
            <a:r>
              <a:rPr lang="en-GB" dirty="0"/>
              <a:t>Games and graffiti</a:t>
            </a:r>
          </a:p>
        </p:txBody>
      </p:sp>
      <p:sp>
        <p:nvSpPr>
          <p:cNvPr id="21" name="TextBox 20">
            <a:extLst>
              <a:ext uri="{FF2B5EF4-FFF2-40B4-BE49-F238E27FC236}">
                <a16:creationId xmlns:a16="http://schemas.microsoft.com/office/drawing/2014/main" id="{7255F4AD-755A-5720-F0A8-C158AA5EC2A1}"/>
              </a:ext>
            </a:extLst>
          </p:cNvPr>
          <p:cNvSpPr txBox="1"/>
          <p:nvPr/>
        </p:nvSpPr>
        <p:spPr>
          <a:xfrm>
            <a:off x="8277177" y="6139095"/>
            <a:ext cx="3914816" cy="307777"/>
          </a:xfrm>
          <a:prstGeom prst="rect">
            <a:avLst/>
          </a:prstGeom>
          <a:noFill/>
        </p:spPr>
        <p:txBody>
          <a:bodyPr wrap="square" rtlCol="0">
            <a:spAutoFit/>
          </a:bodyPr>
          <a:lstStyle/>
          <a:p>
            <a:r>
              <a:rPr lang="en-GB" sz="1400" dirty="0"/>
              <a:t>Pompeii amphitheatre graffiti, Marcus Cyron, 2026</a:t>
            </a:r>
          </a:p>
        </p:txBody>
      </p:sp>
      <p:sp>
        <p:nvSpPr>
          <p:cNvPr id="22" name="TextBox 21">
            <a:extLst>
              <a:ext uri="{FF2B5EF4-FFF2-40B4-BE49-F238E27FC236}">
                <a16:creationId xmlns:a16="http://schemas.microsoft.com/office/drawing/2014/main" id="{FE13DEE0-E2A7-1771-1A97-B1C821309A74}"/>
              </a:ext>
            </a:extLst>
          </p:cNvPr>
          <p:cNvSpPr txBox="1"/>
          <p:nvPr/>
        </p:nvSpPr>
        <p:spPr>
          <a:xfrm>
            <a:off x="7608332" y="798090"/>
            <a:ext cx="4202617" cy="1815882"/>
          </a:xfrm>
          <a:prstGeom prst="rect">
            <a:avLst/>
          </a:prstGeom>
          <a:noFill/>
          <a:ln w="28575">
            <a:solidFill>
              <a:srgbClr val="E9CD8F"/>
            </a:solidFill>
          </a:ln>
        </p:spPr>
        <p:txBody>
          <a:bodyPr wrap="square" rtlCol="0">
            <a:spAutoFit/>
          </a:bodyPr>
          <a:lstStyle/>
          <a:p>
            <a:r>
              <a:rPr lang="en-GB" sz="1400" dirty="0"/>
              <a:t>Pompeii’s amphitheatre drew in large crowds to watch a variety of events. These events ranged from gladiatorial combat between armed fighters, to </a:t>
            </a:r>
            <a:r>
              <a:rPr lang="en-GB" sz="1400" dirty="0" err="1"/>
              <a:t>venationes</a:t>
            </a:r>
            <a:r>
              <a:rPr lang="en-GB" sz="1400" dirty="0"/>
              <a:t> (wild animal hunts) and athletic contests such as boxing. Paintings and graffiti were often found depicting specific matches or hunts as well as advertising the amphitheatre. (HSC, 2026)</a:t>
            </a:r>
          </a:p>
          <a:p>
            <a:endParaRPr lang="en-GB" sz="1400" dirty="0"/>
          </a:p>
        </p:txBody>
      </p:sp>
      <p:pic>
        <p:nvPicPr>
          <p:cNvPr id="24" name="Picture 23">
            <a:extLst>
              <a:ext uri="{FF2B5EF4-FFF2-40B4-BE49-F238E27FC236}">
                <a16:creationId xmlns:a16="http://schemas.microsoft.com/office/drawing/2014/main" id="{A7910446-DBA8-F2D8-0565-D75C272A7F8F}"/>
              </a:ext>
            </a:extLst>
          </p:cNvPr>
          <p:cNvPicPr>
            <a:picLocks noChangeAspect="1"/>
          </p:cNvPicPr>
          <p:nvPr/>
        </p:nvPicPr>
        <p:blipFill>
          <a:blip r:embed="rId6">
            <a:extLst>
              <a:ext uri="{28A0092B-C50C-407E-A947-70E740481C1C}">
                <a14:useLocalDpi xmlns:a14="http://schemas.microsoft.com/office/drawing/2010/main" val="0"/>
              </a:ext>
            </a:extLst>
          </a:blip>
          <a:srcRect t="30537" r="23336"/>
          <a:stretch>
            <a:fillRect/>
          </a:stretch>
        </p:blipFill>
        <p:spPr>
          <a:xfrm>
            <a:off x="7360235" y="2692838"/>
            <a:ext cx="1541426" cy="1472324"/>
          </a:xfrm>
          <a:prstGeom prst="rect">
            <a:avLst/>
          </a:prstGeom>
        </p:spPr>
      </p:pic>
      <p:sp>
        <p:nvSpPr>
          <p:cNvPr id="25" name="TextBox 24">
            <a:extLst>
              <a:ext uri="{FF2B5EF4-FFF2-40B4-BE49-F238E27FC236}">
                <a16:creationId xmlns:a16="http://schemas.microsoft.com/office/drawing/2014/main" id="{D4CE3EB9-BF4C-B887-FC5C-483464C0CD7B}"/>
              </a:ext>
            </a:extLst>
          </p:cNvPr>
          <p:cNvSpPr txBox="1"/>
          <p:nvPr/>
        </p:nvSpPr>
        <p:spPr>
          <a:xfrm>
            <a:off x="8967749" y="2603632"/>
            <a:ext cx="3023051" cy="1815882"/>
          </a:xfrm>
          <a:prstGeom prst="rect">
            <a:avLst/>
          </a:prstGeom>
          <a:noFill/>
          <a:ln w="28575">
            <a:solidFill>
              <a:srgbClr val="E9CD8F"/>
            </a:solidFill>
          </a:ln>
        </p:spPr>
        <p:txBody>
          <a:bodyPr wrap="square" rtlCol="0">
            <a:spAutoFit/>
          </a:bodyPr>
          <a:lstStyle/>
          <a:p>
            <a:r>
              <a:rPr lang="en-GB" sz="1400" dirty="0"/>
              <a:t>The graffiti and wall inscriptions around the amphitheatre tell archaeologists and historians a lot about the performances and engagement with the events, they show the enthusiasm of attendees as well as showcasing familiar fighters. (Smithsonian, 2024)</a:t>
            </a:r>
          </a:p>
        </p:txBody>
      </p:sp>
      <p:sp>
        <p:nvSpPr>
          <p:cNvPr id="26" name="TextBox 25">
            <a:extLst>
              <a:ext uri="{FF2B5EF4-FFF2-40B4-BE49-F238E27FC236}">
                <a16:creationId xmlns:a16="http://schemas.microsoft.com/office/drawing/2014/main" id="{9D571A9F-9D2A-EB04-1A14-2686AFD88925}"/>
              </a:ext>
            </a:extLst>
          </p:cNvPr>
          <p:cNvSpPr txBox="1"/>
          <p:nvPr/>
        </p:nvSpPr>
        <p:spPr>
          <a:xfrm>
            <a:off x="7228059" y="4105529"/>
            <a:ext cx="2772698" cy="276999"/>
          </a:xfrm>
          <a:prstGeom prst="rect">
            <a:avLst/>
          </a:prstGeom>
          <a:noFill/>
        </p:spPr>
        <p:txBody>
          <a:bodyPr wrap="square" rtlCol="0">
            <a:spAutoFit/>
          </a:bodyPr>
          <a:lstStyle/>
          <a:p>
            <a:r>
              <a:rPr lang="en-GB" sz="1200" dirty="0"/>
              <a:t>Pompeii in pictures, 1950</a:t>
            </a:r>
          </a:p>
        </p:txBody>
      </p:sp>
      <p:sp>
        <p:nvSpPr>
          <p:cNvPr id="27" name="TextBox 26">
            <a:extLst>
              <a:ext uri="{FF2B5EF4-FFF2-40B4-BE49-F238E27FC236}">
                <a16:creationId xmlns:a16="http://schemas.microsoft.com/office/drawing/2014/main" id="{82A15AF0-3918-B19A-D3ED-7F54D7010554}"/>
              </a:ext>
            </a:extLst>
          </p:cNvPr>
          <p:cNvSpPr txBox="1"/>
          <p:nvPr/>
        </p:nvSpPr>
        <p:spPr>
          <a:xfrm>
            <a:off x="4857642" y="3637328"/>
            <a:ext cx="2264123" cy="307777"/>
          </a:xfrm>
          <a:prstGeom prst="rect">
            <a:avLst/>
          </a:prstGeom>
          <a:noFill/>
        </p:spPr>
        <p:txBody>
          <a:bodyPr wrap="square" rtlCol="0">
            <a:spAutoFit/>
          </a:bodyPr>
          <a:lstStyle/>
          <a:p>
            <a:r>
              <a:rPr lang="en-GB" sz="1400" dirty="0"/>
              <a:t>Amphitheatre fresco, 2026</a:t>
            </a:r>
          </a:p>
        </p:txBody>
      </p:sp>
      <p:sp>
        <p:nvSpPr>
          <p:cNvPr id="28" name="TextBox 27">
            <a:extLst>
              <a:ext uri="{FF2B5EF4-FFF2-40B4-BE49-F238E27FC236}">
                <a16:creationId xmlns:a16="http://schemas.microsoft.com/office/drawing/2014/main" id="{AA25DBE5-ABDF-806D-1CEF-001154F94D87}"/>
              </a:ext>
            </a:extLst>
          </p:cNvPr>
          <p:cNvSpPr txBox="1"/>
          <p:nvPr/>
        </p:nvSpPr>
        <p:spPr>
          <a:xfrm>
            <a:off x="2341097" y="1535654"/>
            <a:ext cx="2476709" cy="461665"/>
          </a:xfrm>
          <a:prstGeom prst="rect">
            <a:avLst/>
          </a:prstGeom>
          <a:noFill/>
        </p:spPr>
        <p:txBody>
          <a:bodyPr wrap="square" rtlCol="0">
            <a:spAutoFit/>
          </a:bodyPr>
          <a:lstStyle/>
          <a:p>
            <a:r>
              <a:rPr lang="en-GB" sz="1200" dirty="0"/>
              <a:t>Pompeii amphitheatre, Tiberio </a:t>
            </a:r>
            <a:r>
              <a:rPr lang="en-GB" sz="1200" dirty="0" err="1"/>
              <a:t>Gracco</a:t>
            </a:r>
            <a:r>
              <a:rPr lang="en-GB" sz="1200" dirty="0"/>
              <a:t>, 2025</a:t>
            </a:r>
          </a:p>
        </p:txBody>
      </p:sp>
      <p:sp>
        <p:nvSpPr>
          <p:cNvPr id="29" name="TextBox 28">
            <a:extLst>
              <a:ext uri="{FF2B5EF4-FFF2-40B4-BE49-F238E27FC236}">
                <a16:creationId xmlns:a16="http://schemas.microsoft.com/office/drawing/2014/main" id="{6304D28E-BC79-AEA8-23ED-68F35C79C342}"/>
              </a:ext>
            </a:extLst>
          </p:cNvPr>
          <p:cNvSpPr txBox="1"/>
          <p:nvPr/>
        </p:nvSpPr>
        <p:spPr>
          <a:xfrm>
            <a:off x="74301" y="1535653"/>
            <a:ext cx="2134620" cy="461665"/>
          </a:xfrm>
          <a:prstGeom prst="rect">
            <a:avLst/>
          </a:prstGeom>
          <a:noFill/>
        </p:spPr>
        <p:txBody>
          <a:bodyPr wrap="square" rtlCol="0">
            <a:spAutoFit/>
          </a:bodyPr>
          <a:lstStyle/>
          <a:p>
            <a:r>
              <a:rPr lang="en-GB" sz="1200" dirty="0"/>
              <a:t>Pompeii amphitheatre exterior, Natasha Sheldon, 2018</a:t>
            </a:r>
          </a:p>
        </p:txBody>
      </p:sp>
    </p:spTree>
    <p:extLst>
      <p:ext uri="{BB962C8B-B14F-4D97-AF65-F5344CB8AC3E}">
        <p14:creationId xmlns:p14="http://schemas.microsoft.com/office/powerpoint/2010/main" val="16458204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929677-21A4-820D-3BD0-FF4D054A267F}"/>
              </a:ext>
            </a:extLst>
          </p:cNvPr>
          <p:cNvSpPr>
            <a:spLocks noGrp="1"/>
          </p:cNvSpPr>
          <p:nvPr>
            <p:ph type="title"/>
          </p:nvPr>
        </p:nvSpPr>
        <p:spPr/>
        <p:txBody>
          <a:bodyPr>
            <a:normAutofit/>
          </a:bodyPr>
          <a:lstStyle/>
          <a:p>
            <a:r>
              <a:rPr lang="en-GB" sz="3600" dirty="0"/>
              <a:t>Bibliography (but visible)</a:t>
            </a:r>
          </a:p>
        </p:txBody>
      </p:sp>
      <p:sp>
        <p:nvSpPr>
          <p:cNvPr id="3" name="Content Placeholder 2">
            <a:extLst>
              <a:ext uri="{FF2B5EF4-FFF2-40B4-BE49-F238E27FC236}">
                <a16:creationId xmlns:a16="http://schemas.microsoft.com/office/drawing/2014/main" id="{2186BE69-435D-2E6B-945F-E01FB69FB028}"/>
              </a:ext>
            </a:extLst>
          </p:cNvPr>
          <p:cNvSpPr>
            <a:spLocks noGrp="1"/>
          </p:cNvSpPr>
          <p:nvPr>
            <p:ph idx="1"/>
          </p:nvPr>
        </p:nvSpPr>
        <p:spPr/>
        <p:txBody>
          <a:bodyPr>
            <a:normAutofit fontScale="47500" lnSpcReduction="20000"/>
          </a:bodyPr>
          <a:lstStyle/>
          <a:p>
            <a:pPr marL="0" indent="0">
              <a:buNone/>
            </a:pPr>
            <a:r>
              <a:rPr lang="en-GB" dirty="0"/>
              <a:t>2.1 Evidence | </a:t>
            </a:r>
            <a:r>
              <a:rPr lang="en-GB" dirty="0" err="1"/>
              <a:t>Amarantus</a:t>
            </a:r>
            <a:r>
              <a:rPr lang="en-GB" dirty="0"/>
              <a:t> [WWW Document], n.d. URL https://www.cambridgeamarantus.com/topics/topic-ii/21/21-evidence (accessed 1.22.26).</a:t>
            </a:r>
          </a:p>
          <a:p>
            <a:pPr marL="0" indent="0">
              <a:buNone/>
            </a:pPr>
            <a:r>
              <a:rPr lang="en-GB" dirty="0"/>
              <a:t>Anderson, S., n.d. The Children of Pompeii Saw Gladiators Fight to the Death—and They Drew Graffiti About It [WWW Document]. Smithsonian Magazine. URL https://www.smithsonianmag.com/smart-news/the-children-of-pompeii-saw-gladiators-fight-to-the-death-and-they-drew-graffiti-about-it-180984432/ (accessed 1.22.26)</a:t>
            </a:r>
          </a:p>
          <a:p>
            <a:pPr marL="0" indent="0">
              <a:buNone/>
            </a:pPr>
            <a:r>
              <a:rPr lang="en-GB" dirty="0"/>
              <a:t>.</a:t>
            </a:r>
            <a:r>
              <a:rPr lang="en-GB" dirty="0" err="1"/>
              <a:t>Duvernoy</a:t>
            </a:r>
            <a:r>
              <a:rPr lang="en-GB" dirty="0"/>
              <a:t>, S., Rosin, P.L., 2015. The Compass, the Ruler and the Computer: An Analysis of the Design of the Amphitheatre of Pompeii, in: Williams, K., Ostwald, M.J. (Eds.), Architecture and Mathematics from Antiquity to the Future: Volume II: The 1500s to the Future. Springer International Publishing, Cham, pp. 525–540. https://doi.org/10.1007/978-3-319-00143-2_36HSC Pompeii and Herculaneum - Amphitheatre [WWW Document], n.d. URL https://sites.google.com/narrabeenhs.com/pompeiiandherculaneum/public-buildings/amphitheatre (accessed 1.22.26).</a:t>
            </a:r>
          </a:p>
          <a:p>
            <a:pPr marL="0" indent="0">
              <a:buNone/>
            </a:pPr>
            <a:r>
              <a:rPr lang="en-GB" dirty="0"/>
              <a:t>Milnor, K., 2014a. Landscape and Literature in the Roman City, in: Milnor, K. (Ed.), Graffiti and the Literary Landscape in Roman Pompeii. Oxford University Press, p. 0. https://doi.org/10.1093/acprof:oso/9780199684618.003.0002Milnor, K., 2014b. Graffiti and the Literary Landscape in Roman Pompeii. Oxford University Press. https://doi.org/10.1093/acprof:oso/9780199684618.001.0001Milnor, K. (Ed.), 2014c. List of Illustrations, in: Graffiti and the Literary Landscape in Roman Pompeii. Oxford University Press, p. 0. https://doi.org/10.1093/acprof:oso/9780199684618.002.0007Pompeii </a:t>
            </a:r>
            <a:r>
              <a:rPr lang="en-GB" dirty="0" err="1"/>
              <a:t>amphitheater</a:t>
            </a:r>
            <a:r>
              <a:rPr lang="en-GB" dirty="0"/>
              <a:t> [WWW Document], n.d. URL https://penelope.uchicago.edu/encyclopaedia_romana/gladiators/pompeii.html (accessed 1.5.26).</a:t>
            </a:r>
          </a:p>
          <a:p>
            <a:pPr marL="0" indent="0">
              <a:buNone/>
            </a:pPr>
            <a:r>
              <a:rPr lang="en-GB" dirty="0"/>
              <a:t>Pompeii Amphitheatre [WWW Document], 2025. . Pompeii Online. URL https://www.pompeionline.net/en/archaeological-park-of-pompeii/pompeii-amphitheatre (accessed 1.5.26).</a:t>
            </a:r>
          </a:p>
          <a:p>
            <a:pPr marL="0" indent="0">
              <a:buNone/>
            </a:pPr>
            <a:r>
              <a:rPr lang="en-GB" dirty="0"/>
              <a:t>pompeiiinpictures.com/</a:t>
            </a:r>
            <a:r>
              <a:rPr lang="en-GB" dirty="0" err="1"/>
              <a:t>pompeiiinpictures</a:t>
            </a:r>
            <a:r>
              <a:rPr lang="en-GB" dirty="0"/>
              <a:t>/R2/2 06 00 p7.htm [WWW Document], n.d. URL https://pompeiiinpictures.com/pompeiiinpictures/R2/2%2006%2000%20p7.htm (accessed 1.5.26).</a:t>
            </a:r>
          </a:p>
          <a:p>
            <a:pPr marL="0" indent="0">
              <a:buNone/>
            </a:pPr>
            <a:r>
              <a:rPr lang="en-GB" dirty="0"/>
              <a:t>Sheldon, N., 2018. The World’s Oldest Arena: The Amphitheatre of Pompeii. History and Archaeology Online. URL https://historyandarchaeologyonline.com/the-worlds-oldest-arena-the-amphitheatre-of-pompeii/ (accessed 1.5.26).</a:t>
            </a:r>
          </a:p>
          <a:p>
            <a:pPr marL="0" indent="0">
              <a:buNone/>
            </a:pPr>
            <a:r>
              <a:rPr lang="en-GB" dirty="0"/>
              <a:t>Snacks from the Colosseum in Ancient Rome, </a:t>
            </a:r>
            <a:r>
              <a:rPr lang="en-GB" dirty="0" err="1"/>
              <a:t>n.d.The</a:t>
            </a:r>
            <a:r>
              <a:rPr lang="en-GB" dirty="0"/>
              <a:t> seating bank - The Story of the Roman Amphitheatre [WWW Document], n.d. . Ebrary. URL https://ebrary.net/147697/history/seating_bank (accessed 1.22.26).</a:t>
            </a:r>
          </a:p>
        </p:txBody>
      </p:sp>
    </p:spTree>
    <p:extLst>
      <p:ext uri="{BB962C8B-B14F-4D97-AF65-F5344CB8AC3E}">
        <p14:creationId xmlns:p14="http://schemas.microsoft.com/office/powerpoint/2010/main" val="30272841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1376</Words>
  <Application>Microsoft Office PowerPoint</Application>
  <PresentationFormat>Widescreen</PresentationFormat>
  <Paragraphs>28</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Bibliography (but visible)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Deena Lewis</dc:creator>
  <cp:lastModifiedBy>Deena Lewis</cp:lastModifiedBy>
  <cp:revision>1</cp:revision>
  <dcterms:created xsi:type="dcterms:W3CDTF">2026-01-22T03:44:30Z</dcterms:created>
  <dcterms:modified xsi:type="dcterms:W3CDTF">2026-01-22T03:44:53Z</dcterms:modified>
</cp:coreProperties>
</file>