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66" r:id="rId2"/>
    <p:sldId id="257" r:id="rId3"/>
    <p:sldId id="269" r:id="rId4"/>
    <p:sldId id="270" r:id="rId5"/>
    <p:sldId id="258" r:id="rId6"/>
    <p:sldId id="259" r:id="rId7"/>
    <p:sldId id="267" r:id="rId8"/>
    <p:sldId id="261" r:id="rId9"/>
    <p:sldId id="262" r:id="rId10"/>
    <p:sldId id="263" r:id="rId11"/>
    <p:sldId id="271" r:id="rId12"/>
    <p:sldId id="268" r:id="rId13"/>
    <p:sldId id="264" r:id="rId14"/>
    <p:sldId id="256" r:id="rId15"/>
    <p:sldId id="26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8" autoAdjust="0"/>
    <p:restoredTop sz="86395" autoAdjust="0"/>
  </p:normalViewPr>
  <p:slideViewPr>
    <p:cSldViewPr snapToGrid="0">
      <p:cViewPr varScale="1">
        <p:scale>
          <a:sx n="66" d="100"/>
          <a:sy n="66" d="100"/>
        </p:scale>
        <p:origin x="53" y="-19"/>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7FF96D-3542-4726-BC6C-ECE6381844D9}" type="datetimeFigureOut">
              <a:rPr lang="en-GB" smtClean="0"/>
              <a:t>28/03/2023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B9A835-17B2-4D24-9E9B-64139CB6AA5E}" type="slidenum">
              <a:rPr lang="en-GB" smtClean="0"/>
              <a:t>‹#›</a:t>
            </a:fld>
            <a:endParaRPr lang="en-GB"/>
          </a:p>
        </p:txBody>
      </p:sp>
    </p:spTree>
    <p:extLst>
      <p:ext uri="{BB962C8B-B14F-4D97-AF65-F5344CB8AC3E}">
        <p14:creationId xmlns:p14="http://schemas.microsoft.com/office/powerpoint/2010/main" val="1214983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4B9A835-17B2-4D24-9E9B-64139CB6AA5E}" type="slidenum">
              <a:rPr lang="en-GB" smtClean="0"/>
              <a:t>1</a:t>
            </a:fld>
            <a:endParaRPr lang="en-GB"/>
          </a:p>
        </p:txBody>
      </p:sp>
    </p:spTree>
    <p:extLst>
      <p:ext uri="{BB962C8B-B14F-4D97-AF65-F5344CB8AC3E}">
        <p14:creationId xmlns:p14="http://schemas.microsoft.com/office/powerpoint/2010/main" val="3154526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4B9A835-17B2-4D24-9E9B-64139CB6AA5E}" type="slidenum">
              <a:rPr lang="en-GB" smtClean="0"/>
              <a:t>2</a:t>
            </a:fld>
            <a:endParaRPr lang="en-GB"/>
          </a:p>
        </p:txBody>
      </p:sp>
    </p:spTree>
    <p:extLst>
      <p:ext uri="{BB962C8B-B14F-4D97-AF65-F5344CB8AC3E}">
        <p14:creationId xmlns:p14="http://schemas.microsoft.com/office/powerpoint/2010/main" val="2915767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4B9A835-17B2-4D24-9E9B-64139CB6AA5E}" type="slidenum">
              <a:rPr lang="en-GB" smtClean="0"/>
              <a:t>7</a:t>
            </a:fld>
            <a:endParaRPr lang="en-GB"/>
          </a:p>
        </p:txBody>
      </p:sp>
    </p:spTree>
    <p:extLst>
      <p:ext uri="{BB962C8B-B14F-4D97-AF65-F5344CB8AC3E}">
        <p14:creationId xmlns:p14="http://schemas.microsoft.com/office/powerpoint/2010/main" val="42891069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4B9A835-17B2-4D24-9E9B-64139CB6AA5E}" type="slidenum">
              <a:rPr lang="en-GB" smtClean="0"/>
              <a:t>9</a:t>
            </a:fld>
            <a:endParaRPr lang="en-GB"/>
          </a:p>
        </p:txBody>
      </p:sp>
    </p:spTree>
    <p:extLst>
      <p:ext uri="{BB962C8B-B14F-4D97-AF65-F5344CB8AC3E}">
        <p14:creationId xmlns:p14="http://schemas.microsoft.com/office/powerpoint/2010/main" val="42478363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4B9A835-17B2-4D24-9E9B-64139CB6AA5E}" type="slidenum">
              <a:rPr lang="en-GB" smtClean="0"/>
              <a:t>12</a:t>
            </a:fld>
            <a:endParaRPr lang="en-GB"/>
          </a:p>
        </p:txBody>
      </p:sp>
    </p:spTree>
    <p:extLst>
      <p:ext uri="{BB962C8B-B14F-4D97-AF65-F5344CB8AC3E}">
        <p14:creationId xmlns:p14="http://schemas.microsoft.com/office/powerpoint/2010/main" val="2475846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4B9A835-17B2-4D24-9E9B-64139CB6AA5E}" type="slidenum">
              <a:rPr lang="en-GB" smtClean="0"/>
              <a:t>13</a:t>
            </a:fld>
            <a:endParaRPr lang="en-GB"/>
          </a:p>
        </p:txBody>
      </p:sp>
    </p:spTree>
    <p:extLst>
      <p:ext uri="{BB962C8B-B14F-4D97-AF65-F5344CB8AC3E}">
        <p14:creationId xmlns:p14="http://schemas.microsoft.com/office/powerpoint/2010/main" val="4133555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4B9A835-17B2-4D24-9E9B-64139CB6AA5E}" type="slidenum">
              <a:rPr lang="en-GB" smtClean="0"/>
              <a:t>14</a:t>
            </a:fld>
            <a:endParaRPr lang="en-GB"/>
          </a:p>
        </p:txBody>
      </p:sp>
    </p:spTree>
    <p:extLst>
      <p:ext uri="{BB962C8B-B14F-4D97-AF65-F5344CB8AC3E}">
        <p14:creationId xmlns:p14="http://schemas.microsoft.com/office/powerpoint/2010/main" val="963832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1D38DBD-ABD8-448B-AA25-1650A0F9E2B8}" type="datetimeFigureOut">
              <a:rPr lang="en-GB" smtClean="0"/>
              <a:t>28/03/2023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1745970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31D38DBD-ABD8-448B-AA25-1650A0F9E2B8}" type="datetimeFigureOut">
              <a:rPr lang="en-GB" smtClean="0"/>
              <a:t>28/03/2023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6745141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D38DBD-ABD8-448B-AA25-1650A0F9E2B8}" type="datetimeFigureOut">
              <a:rPr lang="en-GB" smtClean="0"/>
              <a:t>28/03/2023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108925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1D38DBD-ABD8-448B-AA25-1650A0F9E2B8}" type="datetimeFigureOut">
              <a:rPr lang="en-GB" smtClean="0"/>
              <a:t>28/03/2023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23814104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1D38DBD-ABD8-448B-AA25-1650A0F9E2B8}" type="datetimeFigureOut">
              <a:rPr lang="en-GB" smtClean="0"/>
              <a:t>28/03/2023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35617822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31D38DBD-ABD8-448B-AA25-1650A0F9E2B8}" type="datetimeFigureOut">
              <a:rPr lang="en-GB" smtClean="0"/>
              <a:t>28/03/2023</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1926627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31D38DBD-ABD8-448B-AA25-1650A0F9E2B8}" type="datetimeFigureOut">
              <a:rPr lang="en-GB" smtClean="0"/>
              <a:t>28/03/2023</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31904137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31D38DBD-ABD8-448B-AA25-1650A0F9E2B8}" type="datetimeFigureOut">
              <a:rPr lang="en-GB" smtClean="0"/>
              <a:t>28/03/2023</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3496468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D38DBD-ABD8-448B-AA25-1650A0F9E2B8}" type="datetimeFigureOut">
              <a:rPr lang="en-GB" smtClean="0"/>
              <a:t>28/03/2023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753012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D38DBD-ABD8-448B-AA25-1650A0F9E2B8}" type="datetimeFigureOut">
              <a:rPr lang="en-GB" smtClean="0"/>
              <a:t>28/03/2023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1459373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1D38DBD-ABD8-448B-AA25-1650A0F9E2B8}" type="datetimeFigureOut">
              <a:rPr lang="en-GB" smtClean="0"/>
              <a:t>28/03/2023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25344527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1D38DBD-ABD8-448B-AA25-1650A0F9E2B8}" type="datetimeFigureOut">
              <a:rPr lang="en-GB" smtClean="0"/>
              <a:t>28/03/2023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EC3F0-FD05-4321-87CE-AE1B82388C86}"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476310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D38DBD-ABD8-448B-AA25-1650A0F9E2B8}" type="datetimeFigureOut">
              <a:rPr lang="en-GB" smtClean="0"/>
              <a:t>28/03/2023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22466030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1D38DBD-ABD8-448B-AA25-1650A0F9E2B8}" type="datetimeFigureOut">
              <a:rPr lang="en-GB" smtClean="0"/>
              <a:t>28/03/2023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15598439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1D38DBD-ABD8-448B-AA25-1650A0F9E2B8}" type="datetimeFigureOut">
              <a:rPr lang="en-GB" smtClean="0"/>
              <a:t>28/03/2023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39314329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D38DBD-ABD8-448B-AA25-1650A0F9E2B8}" type="datetimeFigureOut">
              <a:rPr lang="en-GB" smtClean="0"/>
              <a:t>28/03/2023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17029978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1D38DBD-ABD8-448B-AA25-1650A0F9E2B8}" type="datetimeFigureOut">
              <a:rPr lang="en-GB" smtClean="0"/>
              <a:t>28/03/2023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4EC3F0-FD05-4321-87CE-AE1B82388C86}" type="slidenum">
              <a:rPr lang="en-GB" smtClean="0"/>
              <a:t>‹#›</a:t>
            </a:fld>
            <a:endParaRPr lang="en-GB"/>
          </a:p>
        </p:txBody>
      </p:sp>
    </p:spTree>
    <p:extLst>
      <p:ext uri="{BB962C8B-B14F-4D97-AF65-F5344CB8AC3E}">
        <p14:creationId xmlns:p14="http://schemas.microsoft.com/office/powerpoint/2010/main" val="2883248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1D38DBD-ABD8-448B-AA25-1650A0F9E2B8}" type="datetimeFigureOut">
              <a:rPr lang="en-GB" smtClean="0"/>
              <a:t>28/03/2023</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1D4EC3F0-FD05-4321-87CE-AE1B82388C86}" type="slidenum">
              <a:rPr lang="en-GB" smtClean="0"/>
              <a:t>‹#›</a:t>
            </a:fld>
            <a:endParaRPr lang="en-GB"/>
          </a:p>
        </p:txBody>
      </p:sp>
    </p:spTree>
    <p:extLst>
      <p:ext uri="{BB962C8B-B14F-4D97-AF65-F5344CB8AC3E}">
        <p14:creationId xmlns:p14="http://schemas.microsoft.com/office/powerpoint/2010/main" val="208501790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340F6D9-D3CB-C752-BB65-E339F3B1A4C6}"/>
              </a:ext>
            </a:extLst>
          </p:cNvPr>
          <p:cNvPicPr>
            <a:picLocks noChangeAspect="1"/>
          </p:cNvPicPr>
          <p:nvPr/>
        </p:nvPicPr>
        <p:blipFill>
          <a:blip r:embed="rId3"/>
          <a:stretch>
            <a:fillRect/>
          </a:stretch>
        </p:blipFill>
        <p:spPr>
          <a:xfrm>
            <a:off x="4653022" y="141970"/>
            <a:ext cx="2326511" cy="1296365"/>
          </a:xfrm>
          <a:prstGeom prst="rect">
            <a:avLst/>
          </a:prstGeom>
        </p:spPr>
      </p:pic>
      <p:sp>
        <p:nvSpPr>
          <p:cNvPr id="5" name="TextBox 4">
            <a:extLst>
              <a:ext uri="{FF2B5EF4-FFF2-40B4-BE49-F238E27FC236}">
                <a16:creationId xmlns:a16="http://schemas.microsoft.com/office/drawing/2014/main" id="{C91CB015-CB56-F12A-08D7-61DC62442015}"/>
              </a:ext>
            </a:extLst>
          </p:cNvPr>
          <p:cNvSpPr txBox="1"/>
          <p:nvPr/>
        </p:nvSpPr>
        <p:spPr>
          <a:xfrm>
            <a:off x="1458409" y="1438335"/>
            <a:ext cx="8715735" cy="6186309"/>
          </a:xfrm>
          <a:prstGeom prst="rect">
            <a:avLst/>
          </a:prstGeom>
          <a:noFill/>
        </p:spPr>
        <p:txBody>
          <a:bodyPr wrap="square">
            <a:spAutoFit/>
          </a:bodyPr>
          <a:lstStyle/>
          <a:p>
            <a:pPr algn="ctr"/>
            <a:endParaRPr lang="en-GB" dirty="0"/>
          </a:p>
          <a:p>
            <a:pPr algn="ctr"/>
            <a:r>
              <a:rPr lang="en-GB" sz="3600" b="1" dirty="0">
                <a:latin typeface="Arial" panose="020B0604020202020204" pitchFamily="34" charset="0"/>
                <a:cs typeface="Arial" panose="020B0604020202020204" pitchFamily="34" charset="0"/>
              </a:rPr>
              <a:t>Module Title: Community Care and Development</a:t>
            </a:r>
          </a:p>
          <a:p>
            <a:pPr algn="ctr"/>
            <a:r>
              <a:rPr lang="en-GB" sz="3600" b="1" dirty="0">
                <a:latin typeface="Arial" panose="020B0604020202020204" pitchFamily="34" charset="0"/>
                <a:cs typeface="Arial" panose="020B0604020202020204" pitchFamily="34" charset="0"/>
              </a:rPr>
              <a:t>Module Code: BMHP6022</a:t>
            </a:r>
          </a:p>
          <a:p>
            <a:pPr algn="ctr"/>
            <a:endParaRPr lang="en-GB" sz="3600" b="1" dirty="0">
              <a:latin typeface="Arial" panose="020B0604020202020204" pitchFamily="34" charset="0"/>
              <a:cs typeface="Arial" panose="020B0604020202020204" pitchFamily="34" charset="0"/>
            </a:endParaRPr>
          </a:p>
          <a:p>
            <a:pPr algn="ctr"/>
            <a:r>
              <a:rPr lang="en-GB" sz="3600" b="1" dirty="0">
                <a:latin typeface="Arial" panose="020B0604020202020204" pitchFamily="34" charset="0"/>
                <a:cs typeface="Arial" panose="020B0604020202020204" pitchFamily="34" charset="0"/>
              </a:rPr>
              <a:t>Student Name: Johnson Babatunde Akeju</a:t>
            </a:r>
          </a:p>
          <a:p>
            <a:pPr algn="ctr"/>
            <a:r>
              <a:rPr lang="en-GB" sz="3600" b="1" dirty="0">
                <a:latin typeface="Arial" panose="020B0604020202020204" pitchFamily="34" charset="0"/>
                <a:cs typeface="Arial" panose="020B0604020202020204" pitchFamily="34" charset="0"/>
              </a:rPr>
              <a:t>Student ID:1919481</a:t>
            </a:r>
          </a:p>
          <a:p>
            <a:pPr algn="ctr"/>
            <a:endParaRPr lang="en-GB" sz="3600" b="1" dirty="0">
              <a:latin typeface="Arial" panose="020B0604020202020204" pitchFamily="34" charset="0"/>
              <a:cs typeface="Arial" panose="020B0604020202020204" pitchFamily="34" charset="0"/>
            </a:endParaRPr>
          </a:p>
          <a:p>
            <a:pPr algn="ctr"/>
            <a:r>
              <a:rPr lang="en-GB" sz="3600" b="1" dirty="0">
                <a:latin typeface="Arial" panose="020B0604020202020204" pitchFamily="34" charset="0"/>
                <a:cs typeface="Arial" panose="020B0604020202020204" pitchFamily="34" charset="0"/>
              </a:rPr>
              <a:t>Lecturer: </a:t>
            </a:r>
            <a:r>
              <a:rPr lang="en-GB" sz="3600" b="1" dirty="0" err="1">
                <a:latin typeface="Arial" panose="020B0604020202020204" pitchFamily="34" charset="0"/>
                <a:cs typeface="Arial" panose="020B0604020202020204" pitchFamily="34" charset="0"/>
              </a:rPr>
              <a:t>Dr.</a:t>
            </a:r>
            <a:r>
              <a:rPr lang="en-GB" sz="3600" b="1" dirty="0">
                <a:latin typeface="Arial" panose="020B0604020202020204" pitchFamily="34" charset="0"/>
                <a:cs typeface="Arial" panose="020B0604020202020204" pitchFamily="34" charset="0"/>
              </a:rPr>
              <a:t> Laila </a:t>
            </a:r>
            <a:r>
              <a:rPr lang="en-GB" sz="3600" b="1" dirty="0" err="1">
                <a:latin typeface="Arial" panose="020B0604020202020204" pitchFamily="34" charset="0"/>
                <a:cs typeface="Arial" panose="020B0604020202020204" pitchFamily="34" charset="0"/>
              </a:rPr>
              <a:t>Surani</a:t>
            </a:r>
            <a:r>
              <a:rPr lang="en-GB" sz="3600" b="1" dirty="0">
                <a:latin typeface="Arial" panose="020B0604020202020204" pitchFamily="34" charset="0"/>
                <a:cs typeface="Arial" panose="020B0604020202020204" pitchFamily="34" charset="0"/>
              </a:rPr>
              <a:t>.</a:t>
            </a:r>
          </a:p>
          <a:p>
            <a:pPr algn="ctr"/>
            <a:endParaRPr lang="en-GB" sz="3600" b="1" dirty="0">
              <a:latin typeface="Arial" panose="020B0604020202020204" pitchFamily="34" charset="0"/>
              <a:cs typeface="Arial" panose="020B0604020202020204" pitchFamily="34" charset="0"/>
            </a:endParaRPr>
          </a:p>
          <a:p>
            <a:pPr algn="ctr"/>
            <a:endParaRPr lang="en-GB" dirty="0"/>
          </a:p>
        </p:txBody>
      </p:sp>
    </p:spTree>
    <p:extLst>
      <p:ext uri="{BB962C8B-B14F-4D97-AF65-F5344CB8AC3E}">
        <p14:creationId xmlns:p14="http://schemas.microsoft.com/office/powerpoint/2010/main" val="2300807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4EE86E2-C54D-40EF-2858-CDCE23C23BFC}"/>
              </a:ext>
            </a:extLst>
          </p:cNvPr>
          <p:cNvSpPr txBox="1"/>
          <p:nvPr/>
        </p:nvSpPr>
        <p:spPr>
          <a:xfrm>
            <a:off x="354577" y="487654"/>
            <a:ext cx="11992131" cy="9571851"/>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a:t>
            </a:r>
            <a:r>
              <a:rPr lang="en-GB" sz="4000" b="1" dirty="0">
                <a:latin typeface="Arial" panose="020B0604020202020204" pitchFamily="34" charset="0"/>
                <a:cs typeface="Arial" panose="020B0604020202020204" pitchFamily="34" charset="0"/>
              </a:rPr>
              <a:t>Introduction</a:t>
            </a:r>
          </a:p>
          <a:p>
            <a:endParaRPr lang="en-GB" sz="2000" b="1"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GB" sz="4000" b="1" dirty="0">
                <a:latin typeface="Arial" panose="020B0604020202020204" pitchFamily="34" charset="0"/>
                <a:cs typeface="Arial" panose="020B0604020202020204" pitchFamily="34" charset="0"/>
              </a:rPr>
              <a:t>Definition of a community: </a:t>
            </a:r>
          </a:p>
          <a:p>
            <a:endParaRPr lang="en-GB" sz="2800" b="1"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 </a:t>
            </a:r>
            <a:r>
              <a:rPr lang="en-GB" sz="3600" dirty="0">
                <a:latin typeface="Arial" panose="020B0604020202020204" pitchFamily="34" charset="0"/>
                <a:cs typeface="Arial" panose="020B0604020202020204" pitchFamily="34" charset="0"/>
              </a:rPr>
              <a:t>This could be define as a group of people who lives together, sharing or having certain characteristics and interests or attitude in common. An example is a common government institution shared together, common geographical location shared together, sharing of culture or inheritance together Yoruba community. </a:t>
            </a:r>
            <a:r>
              <a:rPr lang="en-GB" sz="3600" i="1" dirty="0">
                <a:latin typeface="Arial" panose="020B0604020202020204" pitchFamily="34" charset="0"/>
                <a:cs typeface="Arial" panose="020B0604020202020204" pitchFamily="34" charset="0"/>
              </a:rPr>
              <a:t>(Nina Simon, 2022).</a:t>
            </a:r>
          </a:p>
          <a:p>
            <a:endParaRPr lang="en-GB" sz="4000" b="1" i="1"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endParaRPr lang="en-GB" sz="2400" dirty="0"/>
          </a:p>
          <a:p>
            <a:endParaRPr lang="en-GB" sz="2400"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5158746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DC53533-9E33-D89D-03BA-A453D314C9D5}"/>
              </a:ext>
            </a:extLst>
          </p:cNvPr>
          <p:cNvSpPr txBox="1"/>
          <p:nvPr/>
        </p:nvSpPr>
        <p:spPr>
          <a:xfrm>
            <a:off x="0" y="131286"/>
            <a:ext cx="11875626" cy="7386638"/>
          </a:xfrm>
          <a:prstGeom prst="rect">
            <a:avLst/>
          </a:prstGeom>
          <a:noFill/>
        </p:spPr>
        <p:txBody>
          <a:bodyPr wrap="square" rtlCol="0">
            <a:spAutoFit/>
          </a:bodyPr>
          <a:lstStyle/>
          <a:p>
            <a:r>
              <a:rPr lang="en-GB" dirty="0"/>
              <a:t> </a:t>
            </a:r>
            <a:r>
              <a:rPr lang="en-GB" sz="3600" b="1" dirty="0"/>
              <a:t>Demographics of Enfield Community</a:t>
            </a:r>
          </a:p>
          <a:p>
            <a:endParaRPr lang="en-GB" dirty="0"/>
          </a:p>
          <a:p>
            <a:pPr marL="457200" indent="-457200">
              <a:buFont typeface="Wingdings" panose="05000000000000000000" pitchFamily="2" charset="2"/>
              <a:buChar char="Ø"/>
            </a:pPr>
            <a:r>
              <a:rPr lang="en-GB" sz="3200" dirty="0"/>
              <a:t>The Borough of Enfield is in the North-Western London is a diverse, and rapidly growing population. According to the Borough Profile 2020, Many languages are spoken there. Main language is English.</a:t>
            </a:r>
          </a:p>
          <a:p>
            <a:pPr marL="457200" indent="-457200">
              <a:buFont typeface="Wingdings" panose="05000000000000000000" pitchFamily="2" charset="2"/>
              <a:buChar char="Ø"/>
            </a:pPr>
            <a:endParaRPr lang="en-GB" sz="3200" dirty="0"/>
          </a:p>
          <a:p>
            <a:pPr marL="457200" indent="-457200">
              <a:buFont typeface="Wingdings" panose="05000000000000000000" pitchFamily="2" charset="2"/>
              <a:buChar char="Ø"/>
            </a:pPr>
            <a:r>
              <a:rPr lang="en-GB" sz="3200" dirty="0"/>
              <a:t>The borough has been noted for its diversity for many years, with many distinct ethnic groups coexisting. Muslim 18.6%, Christiaan 46%, Jewish 1.2% </a:t>
            </a:r>
            <a:r>
              <a:rPr lang="en-GB" sz="3200" i="1" dirty="0"/>
              <a:t>(Census 2021).</a:t>
            </a:r>
          </a:p>
          <a:p>
            <a:pPr marL="457200" indent="-457200">
              <a:buFont typeface="Wingdings" panose="05000000000000000000" pitchFamily="2" charset="2"/>
              <a:buChar char="Ø"/>
            </a:pPr>
            <a:endParaRPr lang="en-GB" sz="3200" i="1" dirty="0"/>
          </a:p>
          <a:p>
            <a:pPr marL="457200" indent="-457200">
              <a:buFont typeface="Wingdings" panose="05000000000000000000" pitchFamily="2" charset="2"/>
              <a:buChar char="Ø"/>
            </a:pPr>
            <a:r>
              <a:rPr lang="en-GB" sz="3200" dirty="0"/>
              <a:t> Life expectancy 82yrs -84yrs between two genders both male and female. </a:t>
            </a:r>
          </a:p>
          <a:p>
            <a:endParaRPr lang="en-GB" sz="3200" dirty="0"/>
          </a:p>
          <a:p>
            <a:endParaRPr lang="en-GB" dirty="0"/>
          </a:p>
          <a:p>
            <a:endParaRPr lang="en-GB" dirty="0"/>
          </a:p>
        </p:txBody>
      </p:sp>
    </p:spTree>
    <p:extLst>
      <p:ext uri="{BB962C8B-B14F-4D97-AF65-F5344CB8AC3E}">
        <p14:creationId xmlns:p14="http://schemas.microsoft.com/office/powerpoint/2010/main" val="12367791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88424D-4FE3-69C5-7A02-2CFC095EBD6C}"/>
              </a:ext>
            </a:extLst>
          </p:cNvPr>
          <p:cNvSpPr txBox="1"/>
          <p:nvPr/>
        </p:nvSpPr>
        <p:spPr>
          <a:xfrm>
            <a:off x="135038" y="243512"/>
            <a:ext cx="11921924" cy="6832640"/>
          </a:xfrm>
          <a:prstGeom prst="rect">
            <a:avLst/>
          </a:prstGeom>
          <a:noFill/>
        </p:spPr>
        <p:txBody>
          <a:bodyPr wrap="square" rtlCol="0">
            <a:spAutoFit/>
          </a:bodyPr>
          <a:lstStyle/>
          <a:p>
            <a:r>
              <a:rPr lang="en-GB" sz="3600" b="1" dirty="0">
                <a:latin typeface="Arial" panose="020B0604020202020204" pitchFamily="34" charset="0"/>
                <a:cs typeface="Arial" panose="020B0604020202020204" pitchFamily="34" charset="0"/>
              </a:rPr>
              <a:t>The population Growth</a:t>
            </a:r>
          </a:p>
          <a:p>
            <a:pPr marL="457200" indent="-457200">
              <a:buFont typeface="Wingdings" panose="05000000000000000000" pitchFamily="2" charset="2"/>
              <a:buChar char="Ø"/>
            </a:pPr>
            <a:r>
              <a:rPr lang="en-GB" sz="3200" dirty="0">
                <a:latin typeface="Arial" panose="020B0604020202020204" pitchFamily="34" charset="0"/>
                <a:cs typeface="Arial" panose="020B0604020202020204" pitchFamily="34" charset="0"/>
              </a:rPr>
              <a:t>This grew by 5.6% between 2011 and 2021, the growth was about 0.1%  from about 312,500 to 330,000 </a:t>
            </a:r>
            <a:r>
              <a:rPr lang="en-GB" sz="3200" i="1" dirty="0">
                <a:latin typeface="Arial" panose="020B0604020202020204" pitchFamily="34" charset="0"/>
                <a:cs typeface="Arial" panose="020B0604020202020204" pitchFamily="34" charset="0"/>
              </a:rPr>
              <a:t>(ONS, 2022). </a:t>
            </a:r>
            <a:r>
              <a:rPr lang="en-GB" sz="3200" dirty="0">
                <a:latin typeface="Arial" panose="020B0604020202020204" pitchFamily="34" charset="0"/>
                <a:cs typeface="Arial" panose="020B0604020202020204" pitchFamily="34" charset="0"/>
              </a:rPr>
              <a:t>Enfield’s employment rate is lower than the national and London norms despite population growth. </a:t>
            </a:r>
          </a:p>
          <a:p>
            <a:pPr marL="457200" indent="-457200">
              <a:buFont typeface="Wingdings" panose="05000000000000000000" pitchFamily="2" charset="2"/>
              <a:buChar char="Ø"/>
            </a:pPr>
            <a:endParaRPr lang="en-GB" sz="32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Ø"/>
            </a:pPr>
            <a:r>
              <a:rPr lang="en-GB" sz="3200" dirty="0">
                <a:latin typeface="Arial" panose="020B0604020202020204" pitchFamily="34" charset="0"/>
                <a:cs typeface="Arial" panose="020B0604020202020204" pitchFamily="34" charset="0"/>
              </a:rPr>
              <a:t>On the other hand, the economy is one of the biggest in the nation, and there are lots of small and medium-sized businesses operating there. </a:t>
            </a:r>
          </a:p>
          <a:p>
            <a:pPr marL="457200" indent="-457200">
              <a:buFont typeface="Wingdings" panose="05000000000000000000" pitchFamily="2" charset="2"/>
              <a:buChar char="Ø"/>
            </a:pPr>
            <a:endParaRPr lang="en-GB" sz="32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Ø"/>
            </a:pPr>
            <a:r>
              <a:rPr lang="en-GB" sz="3200" dirty="0">
                <a:latin typeface="Arial" panose="020B0604020202020204" pitchFamily="34" charset="0"/>
                <a:cs typeface="Arial" panose="020B0604020202020204" pitchFamily="34" charset="0"/>
              </a:rPr>
              <a:t>Population includes a significant numbers of elderly, single parents, families, people with learning disabilities and the minority group. </a:t>
            </a:r>
          </a:p>
          <a:p>
            <a:endParaRPr lang="en-GB" dirty="0"/>
          </a:p>
        </p:txBody>
      </p:sp>
    </p:spTree>
    <p:extLst>
      <p:ext uri="{BB962C8B-B14F-4D97-AF65-F5344CB8AC3E}">
        <p14:creationId xmlns:p14="http://schemas.microsoft.com/office/powerpoint/2010/main" val="706111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4E8B24-CE74-D6CE-A5AB-D23EA358F35C}"/>
              </a:ext>
            </a:extLst>
          </p:cNvPr>
          <p:cNvSpPr txBox="1"/>
          <p:nvPr/>
        </p:nvSpPr>
        <p:spPr>
          <a:xfrm>
            <a:off x="0" y="0"/>
            <a:ext cx="12302838" cy="8494633"/>
          </a:xfrm>
          <a:prstGeom prst="rect">
            <a:avLst/>
          </a:prstGeom>
          <a:noFill/>
        </p:spPr>
        <p:txBody>
          <a:bodyPr wrap="square" rtlCol="0">
            <a:spAutoFit/>
          </a:bodyPr>
          <a:lstStyle/>
          <a:p>
            <a:endParaRPr lang="en-GB" sz="2000" b="1" dirty="0"/>
          </a:p>
          <a:p>
            <a:pPr marL="285750" indent="-285750">
              <a:buFont typeface="Wingdings" panose="05000000000000000000" pitchFamily="2" charset="2"/>
              <a:buChar char="Ø"/>
            </a:pPr>
            <a:r>
              <a:rPr lang="en-GB" sz="3600" b="1" dirty="0">
                <a:latin typeface="Arial" panose="020B0604020202020204" pitchFamily="34" charset="0"/>
                <a:cs typeface="Arial" panose="020B0604020202020204" pitchFamily="34" charset="0"/>
              </a:rPr>
              <a:t>The Borough of Enfield</a:t>
            </a:r>
          </a:p>
          <a:p>
            <a:pPr marL="285750" indent="-285750">
              <a:buFont typeface="Wingdings" panose="05000000000000000000" pitchFamily="2" charset="2"/>
              <a:buChar char="Ø"/>
            </a:pPr>
            <a:endParaRPr lang="en-GB" sz="2800" b="1"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GB" sz="3200" b="1" dirty="0">
                <a:latin typeface="Arial" panose="020B0604020202020204" pitchFamily="34" charset="0"/>
                <a:cs typeface="Arial" panose="020B0604020202020204" pitchFamily="34" charset="0"/>
              </a:rPr>
              <a:t>Black British Community- (Edmonton)</a:t>
            </a:r>
          </a:p>
          <a:p>
            <a:r>
              <a:rPr lang="en-GB" sz="3600" dirty="0">
                <a:latin typeface="Arial" panose="020B0604020202020204" pitchFamily="34" charset="0"/>
                <a:cs typeface="Arial" panose="020B0604020202020204" pitchFamily="34" charset="0"/>
              </a:rPr>
              <a:t>The Borough of Enfield is a multicultural community with an expanding population. Edmonton is a suburban constituency area which is located in the borough of Enfield in North London</a:t>
            </a:r>
            <a:r>
              <a:rPr lang="en-GB" sz="3600" i="1" dirty="0">
                <a:latin typeface="Arial" panose="020B0604020202020204" pitchFamily="34" charset="0"/>
                <a:cs typeface="Arial" panose="020B0604020202020204" pitchFamily="34" charset="0"/>
              </a:rPr>
              <a:t>. (enfield.gov.uk)</a:t>
            </a:r>
          </a:p>
          <a:p>
            <a:pPr marL="571500" indent="-571500">
              <a:buFont typeface="Wingdings" panose="05000000000000000000" pitchFamily="2" charset="2"/>
              <a:buChar char="Ø"/>
            </a:pPr>
            <a:r>
              <a:rPr lang="en-GB" sz="3600" b="1" dirty="0">
                <a:latin typeface="Arial" panose="020B0604020202020204" pitchFamily="34" charset="0"/>
                <a:cs typeface="Arial" panose="020B0604020202020204" pitchFamily="34" charset="0"/>
              </a:rPr>
              <a:t>AIM</a:t>
            </a:r>
          </a:p>
          <a:p>
            <a:r>
              <a:rPr lang="en-GB" sz="3600" dirty="0">
                <a:latin typeface="Arial" panose="020B0604020202020204" pitchFamily="34" charset="0"/>
                <a:cs typeface="Arial" panose="020B0604020202020204" pitchFamily="34" charset="0"/>
              </a:rPr>
              <a:t>To improve Edmonton Community in Borough of Enfield's health and social conditions, one specific approach and initiative must be implemented. </a:t>
            </a:r>
            <a:r>
              <a:rPr lang="en-GB" sz="3600" i="1" dirty="0">
                <a:latin typeface="Arial" panose="020B0604020202020204" pitchFamily="34" charset="0"/>
                <a:cs typeface="Arial" panose="020B0604020202020204" pitchFamily="34" charset="0"/>
              </a:rPr>
              <a:t>Office for National Statistics (ONS)</a:t>
            </a:r>
          </a:p>
          <a:p>
            <a:endParaRPr lang="en-GB" sz="3600" dirty="0">
              <a:latin typeface="Arial" panose="020B0604020202020204" pitchFamily="34" charset="0"/>
              <a:cs typeface="Arial" panose="020B0604020202020204" pitchFamily="34" charset="0"/>
            </a:endParaRPr>
          </a:p>
          <a:p>
            <a:endParaRPr lang="en-GB" sz="2800" b="1" dirty="0">
              <a:latin typeface="Arial" panose="020B0604020202020204" pitchFamily="34" charset="0"/>
              <a:cs typeface="Arial" panose="020B0604020202020204" pitchFamily="34" charset="0"/>
            </a:endParaRPr>
          </a:p>
          <a:p>
            <a:endParaRPr lang="en-GB" sz="2400" b="1"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8999875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6BABDA-6629-4A09-6AAD-957B881CC192}"/>
              </a:ext>
            </a:extLst>
          </p:cNvPr>
          <p:cNvSpPr txBox="1"/>
          <p:nvPr/>
        </p:nvSpPr>
        <p:spPr>
          <a:xfrm>
            <a:off x="0" y="-177010"/>
            <a:ext cx="12192000" cy="7140416"/>
          </a:xfrm>
          <a:prstGeom prst="rect">
            <a:avLst/>
          </a:prstGeom>
          <a:noFill/>
        </p:spPr>
        <p:txBody>
          <a:bodyPr wrap="square" rtlCol="0">
            <a:spAutoFit/>
          </a:bodyPr>
          <a:lstStyle/>
          <a:p>
            <a:endParaRPr lang="en-GB" sz="2000" b="1" dirty="0"/>
          </a:p>
          <a:p>
            <a:pPr marL="457200" indent="-457200">
              <a:buFont typeface="Wingdings" panose="05000000000000000000" pitchFamily="2" charset="2"/>
              <a:buChar char="Ø"/>
            </a:pPr>
            <a:r>
              <a:rPr lang="en-GB" sz="3600" b="1" dirty="0">
                <a:latin typeface="Arial" panose="020B0604020202020204" pitchFamily="34" charset="0"/>
                <a:cs typeface="Arial" panose="020B0604020202020204" pitchFamily="34" charset="0"/>
              </a:rPr>
              <a:t>Health and Social  Needs of the Community</a:t>
            </a:r>
            <a:endParaRPr lang="en-GB" sz="36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n-GB" sz="3200" b="1" dirty="0">
                <a:latin typeface="Arial" panose="020B0604020202020204" pitchFamily="34" charset="0"/>
                <a:cs typeface="Arial" panose="020B0604020202020204" pitchFamily="34" charset="0"/>
              </a:rPr>
              <a:t>Poverty Level:</a:t>
            </a:r>
            <a:r>
              <a:rPr lang="en-GB" sz="3200" dirty="0">
                <a:latin typeface="Arial" panose="020B0604020202020204" pitchFamily="34" charset="0"/>
                <a:cs typeface="Arial" panose="020B0604020202020204" pitchFamily="34" charset="0"/>
              </a:rPr>
              <a:t> Significant amounts of people live in poverty in Enfield, </a:t>
            </a:r>
          </a:p>
          <a:p>
            <a:pPr marL="457200" indent="-457200">
              <a:buFont typeface="Wingdings" panose="05000000000000000000" pitchFamily="2" charset="2"/>
              <a:buChar char="§"/>
            </a:pPr>
            <a:r>
              <a:rPr lang="en-GB" sz="3200" b="1" dirty="0">
                <a:latin typeface="Arial" panose="020B0604020202020204" pitchFamily="34" charset="0"/>
                <a:cs typeface="Arial" panose="020B0604020202020204" pitchFamily="34" charset="0"/>
              </a:rPr>
              <a:t>Social Care Needs; </a:t>
            </a:r>
            <a:r>
              <a:rPr lang="en-GB" sz="3200" dirty="0">
                <a:latin typeface="Arial" panose="020B0604020202020204" pitchFamily="34" charset="0"/>
                <a:cs typeface="Arial" panose="020B0604020202020204" pitchFamily="34" charset="0"/>
              </a:rPr>
              <a:t>Physical, emotional and support care of vulnerable people, mental health, Homelessness, disabilities.</a:t>
            </a:r>
          </a:p>
          <a:p>
            <a:pPr marL="457200" indent="-457200">
              <a:buFont typeface="Wingdings" panose="05000000000000000000" pitchFamily="2" charset="2"/>
              <a:buChar char="§"/>
            </a:pPr>
            <a:r>
              <a:rPr lang="en-GB" sz="3200" b="1" dirty="0">
                <a:latin typeface="Arial" panose="020B0604020202020204" pitchFamily="34" charset="0"/>
                <a:cs typeface="Arial" panose="020B0604020202020204" pitchFamily="34" charset="0"/>
              </a:rPr>
              <a:t>Psychological needs; </a:t>
            </a:r>
            <a:r>
              <a:rPr lang="en-GB" sz="3200" dirty="0">
                <a:latin typeface="Arial" panose="020B0604020202020204" pitchFamily="34" charset="0"/>
                <a:cs typeface="Arial" panose="020B0604020202020204" pitchFamily="34" charset="0"/>
              </a:rPr>
              <a:t>hunger, thirst, sleep, air, water, and food</a:t>
            </a:r>
          </a:p>
          <a:p>
            <a:pPr marL="457200" indent="-457200">
              <a:buFont typeface="Wingdings" panose="05000000000000000000" pitchFamily="2" charset="2"/>
              <a:buChar char="§"/>
            </a:pPr>
            <a:r>
              <a:rPr lang="en-GB" sz="3200" dirty="0">
                <a:latin typeface="Arial" panose="020B0604020202020204" pitchFamily="34" charset="0"/>
                <a:cs typeface="Arial" panose="020B0604020202020204" pitchFamily="34" charset="0"/>
              </a:rPr>
              <a:t> </a:t>
            </a:r>
            <a:r>
              <a:rPr lang="en-GB" sz="3200" b="1" dirty="0">
                <a:latin typeface="Arial" panose="020B0604020202020204" pitchFamily="34" charset="0"/>
                <a:cs typeface="Arial" panose="020B0604020202020204" pitchFamily="34" charset="0"/>
              </a:rPr>
              <a:t>Safety;  </a:t>
            </a:r>
            <a:r>
              <a:rPr lang="en-GB" sz="3200" dirty="0">
                <a:latin typeface="Arial" panose="020B0604020202020204" pitchFamily="34" charset="0"/>
                <a:cs typeface="Arial" panose="020B0604020202020204" pitchFamily="34" charset="0"/>
              </a:rPr>
              <a:t>safeguarding of adult and young ones, fair trial.  </a:t>
            </a:r>
          </a:p>
          <a:p>
            <a:pPr marL="457200" indent="-457200">
              <a:buFont typeface="Wingdings" panose="05000000000000000000" pitchFamily="2" charset="2"/>
              <a:buChar char="§"/>
            </a:pPr>
            <a:r>
              <a:rPr lang="en-GB" sz="3200" b="1" dirty="0">
                <a:latin typeface="Arial" panose="020B0604020202020204" pitchFamily="34" charset="0"/>
                <a:cs typeface="Arial" panose="020B0604020202020204" pitchFamily="34" charset="0"/>
              </a:rPr>
              <a:t>Love and belongings</a:t>
            </a:r>
            <a:r>
              <a:rPr lang="en-GB" sz="3200" dirty="0">
                <a:latin typeface="Arial" panose="020B0604020202020204" pitchFamily="34" charset="0"/>
                <a:cs typeface="Arial" panose="020B0604020202020204" pitchFamily="34" charset="0"/>
              </a:rPr>
              <a:t>; Emotional behaviours toward others, friendship. </a:t>
            </a:r>
            <a:r>
              <a:rPr lang="en-GB" sz="3200" i="1" dirty="0">
                <a:latin typeface="Arial" panose="020B0604020202020204" pitchFamily="34" charset="0"/>
                <a:cs typeface="Arial" panose="020B0604020202020204" pitchFamily="34" charset="0"/>
              </a:rPr>
              <a:t>(</a:t>
            </a:r>
            <a:r>
              <a:rPr lang="en-GB" sz="3200" i="1" dirty="0" err="1">
                <a:latin typeface="Arial" panose="020B0604020202020204" pitchFamily="34" charset="0"/>
                <a:cs typeface="Arial" panose="020B0604020202020204" pitchFamily="34" charset="0"/>
              </a:rPr>
              <a:t>Manslow’s</a:t>
            </a:r>
            <a:r>
              <a:rPr lang="en-GB" sz="3200" i="1" dirty="0">
                <a:latin typeface="Arial" panose="020B0604020202020204" pitchFamily="34" charset="0"/>
                <a:cs typeface="Arial" panose="020B0604020202020204" pitchFamily="34" charset="0"/>
              </a:rPr>
              <a:t> Hierarchy, 2023).</a:t>
            </a:r>
          </a:p>
          <a:p>
            <a:pPr marL="457200" indent="-457200">
              <a:buFont typeface="Wingdings" panose="05000000000000000000" pitchFamily="2" charset="2"/>
              <a:buChar char="§"/>
            </a:pPr>
            <a:r>
              <a:rPr lang="en-GB" sz="3200" dirty="0">
                <a:latin typeface="Arial" panose="020B0604020202020204" pitchFamily="34" charset="0"/>
                <a:cs typeface="Arial" panose="020B0604020202020204" pitchFamily="34" charset="0"/>
              </a:rPr>
              <a:t> </a:t>
            </a:r>
            <a:r>
              <a:rPr lang="en-GB" sz="3200" b="1" dirty="0">
                <a:latin typeface="Arial" panose="020B0604020202020204" pitchFamily="34" charset="0"/>
                <a:cs typeface="Arial" panose="020B0604020202020204" pitchFamily="34" charset="0"/>
              </a:rPr>
              <a:t>Self actualisation; </a:t>
            </a:r>
            <a:r>
              <a:rPr lang="en-GB" sz="3200" dirty="0">
                <a:latin typeface="Arial" panose="020B0604020202020204" pitchFamily="34" charset="0"/>
                <a:cs typeface="Arial" panose="020B0604020202020204" pitchFamily="34" charset="0"/>
              </a:rPr>
              <a:t>morality and creativity and lack of prejudice.</a:t>
            </a:r>
          </a:p>
          <a:p>
            <a:pPr marL="457200" indent="-457200">
              <a:buFont typeface="Wingdings" panose="05000000000000000000" pitchFamily="2" charset="2"/>
              <a:buChar char="§"/>
            </a:pPr>
            <a:r>
              <a:rPr lang="en-GB" sz="3200" b="1" dirty="0">
                <a:latin typeface="Arial" panose="020B0604020202020204" pitchFamily="34" charset="0"/>
                <a:cs typeface="Arial" panose="020B0604020202020204" pitchFamily="34" charset="0"/>
              </a:rPr>
              <a:t>Peer;</a:t>
            </a:r>
            <a:r>
              <a:rPr lang="en-GB" sz="3200" dirty="0">
                <a:latin typeface="Arial" panose="020B0604020202020204" pitchFamily="34" charset="0"/>
                <a:cs typeface="Arial" panose="020B0604020202020204" pitchFamily="34" charset="0"/>
              </a:rPr>
              <a:t> pressure from peer groups</a:t>
            </a:r>
          </a:p>
          <a:p>
            <a:r>
              <a:rPr lang="en-GB" sz="3200" i="1" dirty="0">
                <a:latin typeface="Arial" panose="020B0604020202020204" pitchFamily="34" charset="0"/>
                <a:cs typeface="Arial" panose="020B0604020202020204" pitchFamily="34" charset="0"/>
              </a:rPr>
              <a:t>(Mind.Com,2021)  </a:t>
            </a:r>
          </a:p>
          <a:p>
            <a:endParaRPr lang="en-GB" dirty="0"/>
          </a:p>
        </p:txBody>
      </p:sp>
    </p:spTree>
    <p:extLst>
      <p:ext uri="{BB962C8B-B14F-4D97-AF65-F5344CB8AC3E}">
        <p14:creationId xmlns:p14="http://schemas.microsoft.com/office/powerpoint/2010/main" val="2321803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C5C79C-0F6B-8545-288E-C68E8B254333}"/>
              </a:ext>
            </a:extLst>
          </p:cNvPr>
          <p:cNvSpPr txBox="1"/>
          <p:nvPr/>
        </p:nvSpPr>
        <p:spPr>
          <a:xfrm>
            <a:off x="0" y="0"/>
            <a:ext cx="12579927" cy="19143702"/>
          </a:xfrm>
          <a:prstGeom prst="rect">
            <a:avLst/>
          </a:prstGeom>
          <a:noFill/>
        </p:spPr>
        <p:txBody>
          <a:bodyPr wrap="square" rtlCol="0">
            <a:spAutoFit/>
          </a:bodyPr>
          <a:lstStyle/>
          <a:p>
            <a:pPr marL="285750" indent="-285750">
              <a:buFont typeface="Wingdings" panose="05000000000000000000" pitchFamily="2" charset="2"/>
              <a:buChar char="Ø"/>
            </a:pPr>
            <a:endParaRPr lang="en-GB" sz="1400" b="1"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r>
              <a:rPr lang="en-GB" sz="3600" b="1" dirty="0">
                <a:latin typeface="Arial" panose="020B0604020202020204" pitchFamily="34" charset="0"/>
                <a:cs typeface="Arial" panose="020B0604020202020204" pitchFamily="34" charset="0"/>
              </a:rPr>
              <a:t>Pre exiting health issues identified within </a:t>
            </a:r>
          </a:p>
          <a:p>
            <a:r>
              <a:rPr lang="en-GB" sz="3600" b="1" dirty="0">
                <a:latin typeface="Arial" panose="020B0604020202020204" pitchFamily="34" charset="0"/>
                <a:cs typeface="Arial" panose="020B0604020202020204" pitchFamily="34" charset="0"/>
              </a:rPr>
              <a:t>the community</a:t>
            </a:r>
          </a:p>
          <a:p>
            <a:pPr marL="285750" indent="-285750">
              <a:buFont typeface="Wingdings" panose="05000000000000000000" pitchFamily="2" charset="2"/>
              <a:buChar char="§"/>
            </a:pPr>
            <a:r>
              <a:rPr lang="en-GB" sz="3200" b="1" dirty="0">
                <a:latin typeface="Arial" panose="020B0604020202020204" pitchFamily="34" charset="0"/>
                <a:cs typeface="Arial" panose="020B0604020202020204" pitchFamily="34" charset="0"/>
              </a:rPr>
              <a:t>Mental Health:  </a:t>
            </a:r>
            <a:r>
              <a:rPr lang="en-GB" sz="3600" dirty="0">
                <a:latin typeface="Arial" panose="020B0604020202020204" pitchFamily="34" charset="0"/>
                <a:cs typeface="Arial" panose="020B0604020202020204" pitchFamily="34" charset="0"/>
              </a:rPr>
              <a:t>Among young  people or youths, this is prevalence and around 20% of about 11 to 17 years of age are experiencing emotional and behavioural problems. </a:t>
            </a:r>
            <a:r>
              <a:rPr lang="en-GB" sz="3600" i="1" dirty="0">
                <a:latin typeface="Arial" panose="020B0604020202020204" pitchFamily="34" charset="0"/>
                <a:cs typeface="Arial" panose="020B0604020202020204" pitchFamily="34" charset="0"/>
              </a:rPr>
              <a:t>www.nice.org.uk</a:t>
            </a:r>
            <a:endParaRPr lang="en-GB" sz="28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sz="3200" b="1" dirty="0">
                <a:latin typeface="Arial" panose="020B0604020202020204" pitchFamily="34" charset="0"/>
                <a:cs typeface="Arial" panose="020B0604020202020204" pitchFamily="34" charset="0"/>
              </a:rPr>
              <a:t>Smoking: </a:t>
            </a:r>
            <a:r>
              <a:rPr lang="en-GB" sz="3600" dirty="0">
                <a:latin typeface="Arial" panose="020B0604020202020204" pitchFamily="34" charset="0"/>
                <a:cs typeface="Arial" panose="020B0604020202020204" pitchFamily="34" charset="0"/>
              </a:rPr>
              <a:t>the smoking rate is about 16 % mostly adults and this is averagely higher. </a:t>
            </a:r>
            <a:r>
              <a:rPr lang="en-GB" sz="3600" i="1" dirty="0">
                <a:latin typeface="Arial" panose="020B0604020202020204" pitchFamily="34" charset="0"/>
                <a:cs typeface="Arial" panose="020B0604020202020204" pitchFamily="34" charset="0"/>
              </a:rPr>
              <a:t>www.nice.org.uk</a:t>
            </a:r>
            <a:endParaRPr lang="en-GB" sz="2800" i="1"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sz="3200" b="1" dirty="0">
                <a:latin typeface="Arial" panose="020B0604020202020204" pitchFamily="34" charset="0"/>
                <a:cs typeface="Arial" panose="020B0604020202020204" pitchFamily="34" charset="0"/>
              </a:rPr>
              <a:t>Obesity:  </a:t>
            </a:r>
            <a:r>
              <a:rPr lang="en-GB" sz="3600" dirty="0">
                <a:latin typeface="Arial" panose="020B0604020202020204" pitchFamily="34" charset="0"/>
                <a:cs typeface="Arial" panose="020B0604020202020204" pitchFamily="34" charset="0"/>
              </a:rPr>
              <a:t>Enfield especially in Edmonton has a higher rates of childhood obesity. About 40.2% are overweight or obese among the year six children. </a:t>
            </a:r>
            <a:r>
              <a:rPr lang="en-GB" sz="3600" i="1" dirty="0">
                <a:latin typeface="Arial" panose="020B0604020202020204" pitchFamily="34" charset="0"/>
                <a:cs typeface="Arial" panose="020B0604020202020204" pitchFamily="34" charset="0"/>
              </a:rPr>
              <a:t>Enfield Health and wellbeing Strategy.(2019-2024)</a:t>
            </a:r>
          </a:p>
          <a:p>
            <a:pPr marL="285750" indent="-285750">
              <a:buFont typeface="Wingdings" panose="05000000000000000000" pitchFamily="2" charset="2"/>
              <a:buChar char="§"/>
            </a:pPr>
            <a:r>
              <a:rPr lang="en-GB" sz="3600" b="1" dirty="0">
                <a:solidFill>
                  <a:schemeClr val="bg1"/>
                </a:solidFill>
                <a:latin typeface="Arial" panose="020B0604020202020204" pitchFamily="34" charset="0"/>
                <a:cs typeface="Arial" panose="020B0604020202020204" pitchFamily="34" charset="0"/>
              </a:rPr>
              <a:t>Diabetes:  </a:t>
            </a:r>
            <a:r>
              <a:rPr lang="en-GB" sz="3600" dirty="0">
                <a:solidFill>
                  <a:schemeClr val="bg1"/>
                </a:solidFill>
                <a:latin typeface="Arial" panose="020B0604020202020204" pitchFamily="34" charset="0"/>
                <a:cs typeface="Arial" panose="020B0604020202020204" pitchFamily="34" charset="0"/>
              </a:rPr>
              <a:t>This is about approximately 7% of the population that are suffering from diabetes. In Enfield</a:t>
            </a:r>
            <a:r>
              <a:rPr lang="en-GB" sz="3600" i="1" dirty="0">
                <a:solidFill>
                  <a:schemeClr val="bg1"/>
                </a:solidFill>
                <a:latin typeface="Arial" panose="020B0604020202020204" pitchFamily="34" charset="0"/>
                <a:cs typeface="Arial" panose="020B0604020202020204" pitchFamily="34" charset="0"/>
              </a:rPr>
              <a:t>.(Enfield Council (2019).</a:t>
            </a:r>
            <a:endParaRPr lang="en-GB" sz="3600" dirty="0">
              <a:solidFill>
                <a:schemeClr val="bg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sz="3600" b="1" dirty="0">
                <a:solidFill>
                  <a:schemeClr val="bg1"/>
                </a:solidFill>
                <a:latin typeface="Arial" panose="020B0604020202020204" pitchFamily="34" charset="0"/>
                <a:cs typeface="Arial" panose="020B0604020202020204" pitchFamily="34" charset="0"/>
              </a:rPr>
              <a:t>Poverty: </a:t>
            </a:r>
            <a:r>
              <a:rPr lang="en-GB" sz="3600" dirty="0">
                <a:solidFill>
                  <a:schemeClr val="bg1"/>
                </a:solidFill>
                <a:latin typeface="Arial" panose="020B0604020202020204" pitchFamily="34" charset="0"/>
                <a:cs typeface="Arial" panose="020B0604020202020204" pitchFamily="34" charset="0"/>
              </a:rPr>
              <a:t>this is common among the low level of income  in community and families in Edmonton, in the borough of Enfield </a:t>
            </a:r>
            <a:r>
              <a:rPr lang="en-GB" sz="3600" i="1" dirty="0">
                <a:solidFill>
                  <a:schemeClr val="bg1"/>
                </a:solidFill>
                <a:latin typeface="Arial" panose="020B0604020202020204" pitchFamily="34" charset="0"/>
                <a:cs typeface="Arial" panose="020B0604020202020204" pitchFamily="34" charset="0"/>
              </a:rPr>
              <a:t>. (Enfield Council 2019).</a:t>
            </a:r>
            <a:endParaRPr lang="en-GB" sz="3600" dirty="0">
              <a:solidFill>
                <a:schemeClr val="bg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sz="3600" b="1" dirty="0">
                <a:solidFill>
                  <a:schemeClr val="bg1"/>
                </a:solidFill>
                <a:latin typeface="Arial" panose="020B0604020202020204" pitchFamily="34" charset="0"/>
                <a:cs typeface="Arial" panose="020B0604020202020204" pitchFamily="34" charset="0"/>
              </a:rPr>
              <a:t>Homelessness: </a:t>
            </a:r>
            <a:r>
              <a:rPr lang="en-GB" sz="3600" dirty="0">
                <a:solidFill>
                  <a:schemeClr val="bg1"/>
                </a:solidFill>
                <a:latin typeface="Arial" panose="020B0604020202020204" pitchFamily="34" charset="0"/>
                <a:cs typeface="Arial" panose="020B0604020202020204" pitchFamily="34" charset="0"/>
              </a:rPr>
              <a:t>A significant amount of people can afford to rent a house, many are homeless because of their status. </a:t>
            </a:r>
            <a:r>
              <a:rPr lang="en-GB" sz="3600" i="1" dirty="0">
                <a:solidFill>
                  <a:schemeClr val="bg1"/>
                </a:solidFill>
                <a:latin typeface="Arial" panose="020B0604020202020204" pitchFamily="34" charset="0"/>
                <a:cs typeface="Arial" panose="020B0604020202020204" pitchFamily="34" charset="0"/>
              </a:rPr>
              <a:t>(Enfield Council (2019).</a:t>
            </a:r>
          </a:p>
          <a:p>
            <a:pPr marL="285750" indent="-285750">
              <a:buFont typeface="Wingdings" panose="05000000000000000000" pitchFamily="2" charset="2"/>
              <a:buChar char="§"/>
            </a:pPr>
            <a:endParaRPr lang="en-GB" sz="3600" dirty="0">
              <a:latin typeface="Arial" panose="020B0604020202020204" pitchFamily="34" charset="0"/>
              <a:cs typeface="Arial" panose="020B0604020202020204" pitchFamily="34" charset="0"/>
            </a:endParaRPr>
          </a:p>
          <a:p>
            <a:endParaRPr lang="en-GB" sz="3600" dirty="0">
              <a:latin typeface="Arial" panose="020B0604020202020204" pitchFamily="34" charset="0"/>
              <a:cs typeface="Arial" panose="020B0604020202020204" pitchFamily="34" charset="0"/>
            </a:endParaRPr>
          </a:p>
          <a:p>
            <a:endParaRPr lang="en-GB" sz="3600" dirty="0">
              <a:latin typeface="Arial" panose="020B0604020202020204" pitchFamily="34" charset="0"/>
              <a:cs typeface="Arial" panose="020B0604020202020204" pitchFamily="34" charset="0"/>
            </a:endParaRPr>
          </a:p>
          <a:p>
            <a:endParaRPr lang="en-GB" sz="3600" dirty="0"/>
          </a:p>
          <a:p>
            <a:endParaRPr lang="en-GB" sz="3600"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641174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5A349D-EDA3-FE8F-E7FF-428B70CB3F03}"/>
              </a:ext>
            </a:extLst>
          </p:cNvPr>
          <p:cNvSpPr txBox="1"/>
          <p:nvPr/>
        </p:nvSpPr>
        <p:spPr>
          <a:xfrm>
            <a:off x="0" y="104840"/>
            <a:ext cx="12191999" cy="7817525"/>
          </a:xfrm>
          <a:prstGeom prst="rect">
            <a:avLst/>
          </a:prstGeom>
          <a:noFill/>
        </p:spPr>
        <p:txBody>
          <a:bodyPr wrap="square" rtlCol="0">
            <a:spAutoFit/>
          </a:bodyPr>
          <a:lstStyle/>
          <a:p>
            <a:pPr marL="285750" indent="-285750">
              <a:buFont typeface="Wingdings" panose="05000000000000000000" pitchFamily="2" charset="2"/>
              <a:buChar char="Ø"/>
            </a:pPr>
            <a:r>
              <a:rPr lang="en-GB" sz="3600" b="1" dirty="0">
                <a:latin typeface="Arial" panose="020B0604020202020204" pitchFamily="34" charset="0"/>
                <a:cs typeface="Arial" panose="020B0604020202020204" pitchFamily="34" charset="0"/>
              </a:rPr>
              <a:t>Approach and Initiative to address/</a:t>
            </a:r>
          </a:p>
          <a:p>
            <a:r>
              <a:rPr lang="en-GB" sz="3600" b="1" dirty="0">
                <a:latin typeface="Arial" panose="020B0604020202020204" pitchFamily="34" charset="0"/>
                <a:cs typeface="Arial" panose="020B0604020202020204" pitchFamily="34" charset="0"/>
              </a:rPr>
              <a:t>Promote physical activity and healthy living in the Borough of Enfield especially in Edmonton Community.</a:t>
            </a:r>
            <a:endParaRPr lang="en-GB" sz="2800" b="1"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n-GB" sz="3200" b="1" dirty="0">
                <a:latin typeface="Arial" panose="020B0604020202020204" pitchFamily="34" charset="0"/>
                <a:cs typeface="Arial" panose="020B0604020202020204" pitchFamily="34" charset="0"/>
              </a:rPr>
              <a:t>The social-ecological model</a:t>
            </a:r>
          </a:p>
          <a:p>
            <a:r>
              <a:rPr lang="en-GB" sz="3600" dirty="0">
                <a:latin typeface="Arial" panose="020B0604020202020204" pitchFamily="34" charset="0"/>
                <a:cs typeface="Arial" panose="020B0604020202020204" pitchFamily="34" charset="0"/>
              </a:rPr>
              <a:t>This</a:t>
            </a:r>
            <a:r>
              <a:rPr lang="en-GB" sz="3600" b="1" dirty="0">
                <a:latin typeface="Arial" panose="020B0604020202020204" pitchFamily="34" charset="0"/>
                <a:cs typeface="Arial" panose="020B0604020202020204" pitchFamily="34" charset="0"/>
              </a:rPr>
              <a:t> </a:t>
            </a:r>
            <a:r>
              <a:rPr lang="en-GB" sz="3600" dirty="0">
                <a:latin typeface="Arial" panose="020B0604020202020204" pitchFamily="34" charset="0"/>
                <a:cs typeface="Arial" panose="020B0604020202020204" pitchFamily="34" charset="0"/>
              </a:rPr>
              <a:t>is a theoretical framework that recognizes the complex interplay between individual behaviour and social, economic, factors that shape health outcomes </a:t>
            </a:r>
            <a:r>
              <a:rPr lang="en-GB" sz="3600" i="1" dirty="0">
                <a:latin typeface="Arial" panose="020B0604020202020204" pitchFamily="34" charset="0"/>
                <a:cs typeface="Arial" panose="020B0604020202020204" pitchFamily="34" charset="0"/>
              </a:rPr>
              <a:t>(</a:t>
            </a:r>
            <a:r>
              <a:rPr lang="en-GB" sz="3600" i="1" dirty="0" err="1">
                <a:latin typeface="Arial" panose="020B0604020202020204" pitchFamily="34" charset="0"/>
                <a:cs typeface="Arial" panose="020B0604020202020204" pitchFamily="34" charset="0"/>
              </a:rPr>
              <a:t>Yaqun</a:t>
            </a:r>
            <a:r>
              <a:rPr lang="en-GB" sz="3600" i="1" dirty="0">
                <a:latin typeface="Arial" panose="020B0604020202020204" pitchFamily="34" charset="0"/>
                <a:cs typeface="Arial" panose="020B0604020202020204" pitchFamily="34" charset="0"/>
              </a:rPr>
              <a:t>, 2020). </a:t>
            </a:r>
            <a:endParaRPr lang="en-GB" sz="4000" i="1"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n-GB" sz="3200" b="1" dirty="0">
                <a:latin typeface="Arial" panose="020B0604020202020204" pitchFamily="34" charset="0"/>
                <a:cs typeface="Arial" panose="020B0604020202020204" pitchFamily="34" charset="0"/>
              </a:rPr>
              <a:t>The health belief model</a:t>
            </a:r>
          </a:p>
          <a:p>
            <a:r>
              <a:rPr lang="en-GB" sz="3600" dirty="0">
                <a:latin typeface="Arial" panose="020B0604020202020204" pitchFamily="34" charset="0"/>
                <a:cs typeface="Arial" panose="020B0604020202020204" pitchFamily="34" charset="0"/>
              </a:rPr>
              <a:t>This</a:t>
            </a:r>
            <a:r>
              <a:rPr lang="en-GB" sz="3600" b="1" dirty="0">
                <a:latin typeface="Arial" panose="020B0604020202020204" pitchFamily="34" charset="0"/>
                <a:cs typeface="Arial" panose="020B0604020202020204" pitchFamily="34" charset="0"/>
              </a:rPr>
              <a:t> </a:t>
            </a:r>
            <a:r>
              <a:rPr lang="en-GB" sz="3600" dirty="0">
                <a:latin typeface="Arial" panose="020B0604020202020204" pitchFamily="34" charset="0"/>
                <a:cs typeface="Arial" panose="020B0604020202020204" pitchFamily="34" charset="0"/>
              </a:rPr>
              <a:t>is a psychological theory This model can guide the development of messages and campaigns that </a:t>
            </a:r>
            <a:r>
              <a:rPr lang="en-GB" sz="3600" dirty="0">
                <a:solidFill>
                  <a:schemeClr val="bg1"/>
                </a:solidFill>
                <a:latin typeface="Arial" panose="020B0604020202020204" pitchFamily="34" charset="0"/>
                <a:cs typeface="Arial" panose="020B0604020202020204" pitchFamily="34" charset="0"/>
              </a:rPr>
              <a:t>promote the benefits of physical activity and healthy living.</a:t>
            </a:r>
          </a:p>
          <a:p>
            <a:endParaRPr lang="en-GB" sz="2400" dirty="0">
              <a:solidFill>
                <a:schemeClr val="bg1"/>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182299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E2B462-529A-22BE-73A4-AD4A52F78D14}"/>
              </a:ext>
            </a:extLst>
          </p:cNvPr>
          <p:cNvSpPr txBox="1"/>
          <p:nvPr/>
        </p:nvSpPr>
        <p:spPr>
          <a:xfrm>
            <a:off x="0" y="-162046"/>
            <a:ext cx="11794602" cy="24622125"/>
          </a:xfrm>
          <a:prstGeom prst="rect">
            <a:avLst/>
          </a:prstGeom>
          <a:noFill/>
        </p:spPr>
        <p:txBody>
          <a:bodyPr wrap="square" rtlCol="0">
            <a:spAutoFit/>
          </a:bodyPr>
          <a:lstStyle/>
          <a:p>
            <a:r>
              <a:rPr lang="en-GB" sz="3600" b="1" dirty="0">
                <a:latin typeface="Arial" panose="020B0604020202020204" pitchFamily="34" charset="0"/>
                <a:cs typeface="Arial" panose="020B0604020202020204" pitchFamily="34" charset="0"/>
              </a:rPr>
              <a:t>Actions That will Address/ Promote Physical Activity and Healthy Living in Enfield Borough.</a:t>
            </a:r>
          </a:p>
          <a:p>
            <a:pPr marL="285750" indent="-285750">
              <a:buFont typeface="Wingdings" panose="05000000000000000000" pitchFamily="2" charset="2"/>
              <a:buChar char="Ø"/>
            </a:pPr>
            <a:r>
              <a:rPr lang="en-GB" sz="2800" b="1" dirty="0">
                <a:latin typeface="Arial" panose="020B0604020202020204" pitchFamily="34" charset="0"/>
                <a:cs typeface="Arial" panose="020B0604020202020204" pitchFamily="34" charset="0"/>
              </a:rPr>
              <a:t>OBESITY</a:t>
            </a:r>
          </a:p>
          <a:p>
            <a:r>
              <a:rPr lang="en-GB" sz="3600" dirty="0">
                <a:latin typeface="Arial" panose="020B0604020202020204" pitchFamily="34" charset="0"/>
                <a:cs typeface="Arial" panose="020B0604020202020204" pitchFamily="34" charset="0"/>
              </a:rPr>
              <a:t>This could be define as a condition with excessive accumulation of fat also known as begin overweight.  In the UK, It was estimated that almost 1 in every 4 adults and 1 in every 5 children aged 10 to 11 are obsessed</a:t>
            </a:r>
            <a:r>
              <a:rPr lang="en-GB" sz="3200" dirty="0">
                <a:latin typeface="Arial" panose="020B0604020202020204" pitchFamily="34" charset="0"/>
                <a:cs typeface="Arial" panose="020B0604020202020204" pitchFamily="34" charset="0"/>
              </a:rPr>
              <a:t>. </a:t>
            </a:r>
            <a:endParaRPr lang="en-GB" sz="2800" dirty="0">
              <a:latin typeface="Arial" panose="020B0604020202020204" pitchFamily="34" charset="0"/>
              <a:cs typeface="Arial" panose="020B0604020202020204" pitchFamily="34" charset="0"/>
            </a:endParaRPr>
          </a:p>
          <a:p>
            <a:r>
              <a:rPr lang="en-GB" sz="3600" b="1" dirty="0">
                <a:latin typeface="Arial" panose="020B0604020202020204" pitchFamily="34" charset="0"/>
                <a:cs typeface="Arial" panose="020B0604020202020204" pitchFamily="34" charset="0"/>
              </a:rPr>
              <a:t>Causes: </a:t>
            </a:r>
            <a:r>
              <a:rPr lang="en-GB" sz="3600" dirty="0">
                <a:latin typeface="Arial" panose="020B0604020202020204" pitchFamily="34" charset="0"/>
                <a:cs typeface="Arial" panose="020B0604020202020204" pitchFamily="34" charset="0"/>
              </a:rPr>
              <a:t>Obesity has many causes but when many calories (extra fat ) is stored in the body as fat. Genetics also is another cause.</a:t>
            </a:r>
            <a:endParaRPr lang="en-GB" sz="3600" b="1" dirty="0">
              <a:latin typeface="Arial" panose="020B0604020202020204" pitchFamily="34" charset="0"/>
              <a:cs typeface="Arial" panose="020B0604020202020204" pitchFamily="34" charset="0"/>
            </a:endParaRPr>
          </a:p>
          <a:p>
            <a:r>
              <a:rPr lang="en-GB" sz="3600" dirty="0">
                <a:latin typeface="Arial" panose="020B0604020202020204" pitchFamily="34" charset="0"/>
                <a:cs typeface="Arial" panose="020B0604020202020204" pitchFamily="34" charset="0"/>
              </a:rPr>
              <a:t>Related Problems with obesity are difficulty in exercising the body, joint and back pain, snoring, tiredness, breathlessness.</a:t>
            </a:r>
            <a:endParaRPr lang="en-GB" sz="4000" b="1" dirty="0">
              <a:solidFill>
                <a:schemeClr val="bg1"/>
              </a:solidFill>
              <a:latin typeface="Arial" panose="020B0604020202020204" pitchFamily="34" charset="0"/>
              <a:cs typeface="Arial" panose="020B0604020202020204" pitchFamily="34" charset="0"/>
            </a:endParaRPr>
          </a:p>
          <a:p>
            <a:r>
              <a:rPr lang="en-GB" sz="4000" dirty="0">
                <a:solidFill>
                  <a:schemeClr val="bg1"/>
                </a:solidFill>
                <a:latin typeface="Arial" panose="020B0604020202020204" pitchFamily="34" charset="0"/>
                <a:cs typeface="Arial" panose="020B0604020202020204" pitchFamily="34" charset="0"/>
              </a:rPr>
              <a:t>Addressing the issue, the Borough of Enfield especially </a:t>
            </a:r>
            <a:r>
              <a:rPr lang="en-GB" sz="3600" dirty="0">
                <a:solidFill>
                  <a:schemeClr val="bg1"/>
                </a:solidFill>
                <a:latin typeface="Arial" panose="020B0604020202020204" pitchFamily="34" charset="0"/>
                <a:cs typeface="Arial" panose="020B0604020202020204" pitchFamily="34" charset="0"/>
              </a:rPr>
              <a:t>Edmonton Green, should emphasise community events and activities like walks, races, and fitness classes as part of its program to encourage physical activity and healthy living. It should also provide citizens with information and services to help them lead healthier lives. </a:t>
            </a:r>
          </a:p>
          <a:p>
            <a:endParaRPr lang="en-GB" sz="3600" dirty="0">
              <a:solidFill>
                <a:schemeClr val="bg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sz="3600" dirty="0">
                <a:solidFill>
                  <a:schemeClr val="bg1"/>
                </a:solidFill>
                <a:latin typeface="Arial" panose="020B0604020202020204" pitchFamily="34" charset="0"/>
                <a:cs typeface="Arial" panose="020B0604020202020204" pitchFamily="34" charset="0"/>
              </a:rPr>
              <a:t>One distinct approach to promoting physical activity and healthy living is through the creation of community programs and events (Rutter et al., 2019). These events might be advertised through regional media, social media, radios, and community organisations to reach a wider audience. These events can encourage more people to engage in physical activity.</a:t>
            </a:r>
          </a:p>
          <a:p>
            <a:endParaRPr lang="en-GB" sz="3600" dirty="0">
              <a:solidFill>
                <a:schemeClr val="bg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sz="3600" dirty="0">
                <a:solidFill>
                  <a:schemeClr val="bg1"/>
                </a:solidFill>
                <a:latin typeface="Arial" panose="020B0604020202020204" pitchFamily="34" charset="0"/>
                <a:cs typeface="Arial" panose="020B0604020202020204" pitchFamily="34" charset="0"/>
              </a:rPr>
              <a:t>The initiative can collaborate with local organisations and businesses to provide inexpensive and accessible physical activity options, such as free or low-cost fitness programmes and transportation to and from exercise facilities </a:t>
            </a:r>
            <a:r>
              <a:rPr lang="en-GB" sz="3600" i="1" dirty="0">
                <a:solidFill>
                  <a:schemeClr val="bg1"/>
                </a:solidFill>
                <a:latin typeface="Arial" panose="020B0604020202020204" pitchFamily="34" charset="0"/>
                <a:cs typeface="Arial" panose="020B0604020202020204" pitchFamily="34" charset="0"/>
              </a:rPr>
              <a:t>(Pelletier et al., 2020).</a:t>
            </a:r>
          </a:p>
          <a:p>
            <a:endParaRPr lang="en-GB" sz="3600" dirty="0">
              <a:solidFill>
                <a:schemeClr val="bg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sz="3600" dirty="0">
                <a:solidFill>
                  <a:schemeClr val="bg1"/>
                </a:solidFill>
                <a:latin typeface="Arial" panose="020B0604020202020204" pitchFamily="34" charset="0"/>
                <a:cs typeface="Arial" panose="020B0604020202020204" pitchFamily="34" charset="0"/>
              </a:rPr>
              <a:t>These programs can be used to educate residents on the benefits of physical activity and healthy living and to provide access to resources such as nutritional information and physical activity plans. For example, the council collaborate with local schools to provide physical activity and nutrition education programs for children and young people.</a:t>
            </a:r>
          </a:p>
          <a:p>
            <a:endParaRPr lang="en-GB" sz="3600" dirty="0">
              <a:solidFill>
                <a:schemeClr val="bg1"/>
              </a:solidFill>
              <a:latin typeface="Arial" panose="020B0604020202020204" pitchFamily="34" charset="0"/>
              <a:cs typeface="Arial" panose="020B0604020202020204" pitchFamily="34" charset="0"/>
            </a:endParaRPr>
          </a:p>
          <a:p>
            <a:endParaRPr lang="en-GB" sz="3600" dirty="0">
              <a:solidFill>
                <a:schemeClr val="bg1"/>
              </a:solidFill>
            </a:endParaRPr>
          </a:p>
          <a:p>
            <a:endParaRPr lang="en-GB" dirty="0"/>
          </a:p>
        </p:txBody>
      </p:sp>
    </p:spTree>
    <p:extLst>
      <p:ext uri="{BB962C8B-B14F-4D97-AF65-F5344CB8AC3E}">
        <p14:creationId xmlns:p14="http://schemas.microsoft.com/office/powerpoint/2010/main" val="12190564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DD48DA-0281-872F-132E-014897818083}"/>
              </a:ext>
            </a:extLst>
          </p:cNvPr>
          <p:cNvSpPr txBox="1"/>
          <p:nvPr/>
        </p:nvSpPr>
        <p:spPr>
          <a:xfrm>
            <a:off x="0" y="0"/>
            <a:ext cx="11806687" cy="7509748"/>
          </a:xfrm>
          <a:prstGeom prst="rect">
            <a:avLst/>
          </a:prstGeom>
          <a:noFill/>
        </p:spPr>
        <p:txBody>
          <a:bodyPr wrap="square" rtlCol="0">
            <a:spAutoFit/>
          </a:bodyPr>
          <a:lstStyle/>
          <a:p>
            <a:r>
              <a:rPr lang="en-GB" sz="3600" b="1" dirty="0">
                <a:latin typeface="Arial" panose="020B0604020202020204" pitchFamily="34" charset="0"/>
                <a:cs typeface="Arial" panose="020B0604020202020204" pitchFamily="34" charset="0"/>
              </a:rPr>
              <a:t>Addressing common barriers to behaviour change, such as time constraints and lack of resources</a:t>
            </a:r>
          </a:p>
          <a:p>
            <a:pPr marL="285750" indent="-285750">
              <a:buFont typeface="Wingdings" panose="05000000000000000000" pitchFamily="2" charset="2"/>
              <a:buChar char="Ø"/>
            </a:pPr>
            <a:r>
              <a:rPr lang="en-GB" sz="3600" b="1" dirty="0">
                <a:latin typeface="Arial" panose="020B0604020202020204" pitchFamily="34" charset="0"/>
                <a:cs typeface="Arial" panose="020B0604020202020204" pitchFamily="34" charset="0"/>
              </a:rPr>
              <a:t>Methods of Communication to the population</a:t>
            </a:r>
          </a:p>
          <a:p>
            <a:pPr marL="285750" indent="-285750">
              <a:buFont typeface="Wingdings" panose="05000000000000000000" pitchFamily="2" charset="2"/>
              <a:buChar char="Ø"/>
            </a:pPr>
            <a:endParaRPr lang="en-GB" sz="1200" b="1" dirty="0">
              <a:latin typeface="Arial" panose="020B0604020202020204" pitchFamily="34" charset="0"/>
              <a:cs typeface="Arial" panose="020B0604020202020204" pitchFamily="34" charset="0"/>
            </a:endParaRPr>
          </a:p>
          <a:p>
            <a:r>
              <a:rPr lang="en-GB" sz="3200" dirty="0">
                <a:latin typeface="Arial" panose="020B0604020202020204" pitchFamily="34" charset="0"/>
                <a:cs typeface="Arial" panose="020B0604020202020204" pitchFamily="34" charset="0"/>
              </a:rPr>
              <a:t>The programme was done by utilising a variety of media to reach as many people as possible to promote physical exercise and healthy living in the Borough of Enfield. </a:t>
            </a:r>
          </a:p>
          <a:p>
            <a:pPr marL="457200" indent="-457200">
              <a:buFont typeface="Wingdings" panose="05000000000000000000" pitchFamily="2" charset="2"/>
              <a:buChar char="§"/>
            </a:pPr>
            <a:r>
              <a:rPr lang="en-GB" sz="3200" dirty="0">
                <a:latin typeface="Arial" panose="020B0604020202020204" pitchFamily="34" charset="0"/>
                <a:cs typeface="Arial" panose="020B0604020202020204" pitchFamily="34" charset="0"/>
              </a:rPr>
              <a:t>Social media was an effective tool for interacting with locals because so many people are connected. </a:t>
            </a:r>
          </a:p>
          <a:p>
            <a:pPr marL="457200" indent="-457200">
              <a:buFont typeface="Wingdings" panose="05000000000000000000" pitchFamily="2" charset="2"/>
              <a:buChar char="§"/>
            </a:pPr>
            <a:r>
              <a:rPr lang="en-GB" sz="3200" dirty="0">
                <a:latin typeface="Arial" panose="020B0604020202020204" pitchFamily="34" charset="0"/>
                <a:cs typeface="Arial" panose="020B0604020202020204" pitchFamily="34" charset="0"/>
              </a:rPr>
              <a:t>Advertisement of events and activities by using Facebook and Twitter What's app, Instagram and tick talk </a:t>
            </a:r>
            <a:r>
              <a:rPr lang="en-GB" sz="3200" i="1" dirty="0">
                <a:latin typeface="Arial" panose="020B0604020202020204" pitchFamily="34" charset="0"/>
                <a:cs typeface="Arial" panose="020B0604020202020204" pitchFamily="34" charset="0"/>
              </a:rPr>
              <a:t>(</a:t>
            </a:r>
            <a:r>
              <a:rPr lang="en-GB" sz="3200" i="1" dirty="0" err="1">
                <a:latin typeface="Arial" panose="020B0604020202020204" pitchFamily="34" charset="0"/>
                <a:cs typeface="Arial" panose="020B0604020202020204" pitchFamily="34" charset="0"/>
              </a:rPr>
              <a:t>Pianese</a:t>
            </a:r>
            <a:r>
              <a:rPr lang="en-GB" sz="3200" i="1" dirty="0">
                <a:latin typeface="Arial" panose="020B0604020202020204" pitchFamily="34" charset="0"/>
                <a:cs typeface="Arial" panose="020B0604020202020204" pitchFamily="34" charset="0"/>
              </a:rPr>
              <a:t> and Belfiore, 2021).</a:t>
            </a:r>
          </a:p>
          <a:p>
            <a:pPr marL="285750" indent="-285750">
              <a:buFont typeface="Wingdings" panose="05000000000000000000" pitchFamily="2" charset="2"/>
              <a:buChar char="§"/>
            </a:pPr>
            <a:r>
              <a:rPr lang="en-GB" sz="3200" b="1" dirty="0">
                <a:latin typeface="Arial" panose="020B0604020202020204" pitchFamily="34" charset="0"/>
                <a:cs typeface="Arial" panose="020B0604020202020204" pitchFamily="34" charset="0"/>
              </a:rPr>
              <a:t> D</a:t>
            </a:r>
            <a:r>
              <a:rPr lang="en-GB" sz="3200" dirty="0">
                <a:latin typeface="Arial" panose="020B0604020202020204" pitchFamily="34" charset="0"/>
                <a:cs typeface="Arial" panose="020B0604020202020204" pitchFamily="34" charset="0"/>
              </a:rPr>
              <a:t>issemination of information regarding the project</a:t>
            </a:r>
            <a:r>
              <a:rPr lang="en-GB" sz="3200" i="1" dirty="0">
                <a:latin typeface="Arial" panose="020B0604020202020204" pitchFamily="34" charset="0"/>
                <a:cs typeface="Arial" panose="020B0604020202020204" pitchFamily="34" charset="0"/>
              </a:rPr>
              <a:t>, (Enfield Council2021) </a:t>
            </a:r>
          </a:p>
          <a:p>
            <a:pPr marL="285750" indent="-285750">
              <a:buFont typeface="Wingdings" panose="05000000000000000000" pitchFamily="2" charset="2"/>
              <a:buChar char="§"/>
            </a:pPr>
            <a:endParaRPr lang="en-GB" sz="2400" i="1"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0655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721CF1-7544-7718-9F14-EA12289B2AD7}"/>
              </a:ext>
            </a:extLst>
          </p:cNvPr>
          <p:cNvSpPr txBox="1"/>
          <p:nvPr/>
        </p:nvSpPr>
        <p:spPr>
          <a:xfrm>
            <a:off x="310176" y="502075"/>
            <a:ext cx="11264508" cy="9479518"/>
          </a:xfrm>
          <a:prstGeom prst="rect">
            <a:avLst/>
          </a:prstGeom>
          <a:noFill/>
        </p:spPr>
        <p:txBody>
          <a:bodyPr wrap="square" rtlCol="0">
            <a:spAutoFit/>
          </a:bodyPr>
          <a:lstStyle/>
          <a:p>
            <a:r>
              <a:rPr lang="en-GB" sz="3600" b="1" dirty="0"/>
              <a:t>Method of communication to address the issue (Cont.)</a:t>
            </a:r>
          </a:p>
          <a:p>
            <a:endParaRPr lang="en-GB" sz="2800" b="1" dirty="0"/>
          </a:p>
          <a:p>
            <a:pPr marL="571500" indent="-571500">
              <a:buFont typeface="Wingdings" panose="05000000000000000000" pitchFamily="2" charset="2"/>
              <a:buChar char="§"/>
            </a:pPr>
            <a:r>
              <a:rPr lang="en-GB" sz="3600" dirty="0">
                <a:latin typeface="Arial" panose="020B0604020202020204" pitchFamily="34" charset="0"/>
                <a:cs typeface="Arial" panose="020B0604020202020204" pitchFamily="34" charset="0"/>
              </a:rPr>
              <a:t>The council publish bulletins that are sent to locals by mail or email. </a:t>
            </a:r>
          </a:p>
          <a:p>
            <a:pPr marL="571500" indent="-571500">
              <a:buFont typeface="Wingdings" panose="05000000000000000000" pitchFamily="2" charset="2"/>
              <a:buChar char="§"/>
            </a:pPr>
            <a:r>
              <a:rPr lang="en-GB" sz="3600" dirty="0">
                <a:latin typeface="Arial" panose="020B0604020202020204" pitchFamily="34" charset="0"/>
                <a:cs typeface="Arial" panose="020B0604020202020204" pitchFamily="34" charset="0"/>
              </a:rPr>
              <a:t>Community events are a further channel of communication for the council as available. Example of bicycle ridding or cycling.</a:t>
            </a:r>
          </a:p>
          <a:p>
            <a:pPr marL="571500" indent="-571500">
              <a:buFont typeface="Wingdings" panose="05000000000000000000" pitchFamily="2" charset="2"/>
              <a:buChar char="§"/>
            </a:pPr>
            <a:r>
              <a:rPr lang="en-GB" sz="3600" dirty="0">
                <a:latin typeface="Arial" panose="020B0604020202020204" pitchFamily="34" charset="0"/>
                <a:cs typeface="Arial" panose="020B0604020202020204" pitchFamily="34" charset="0"/>
              </a:rPr>
              <a:t>The council offer activities that encourage physical activity and good living, such as health fairs or outdoor fitness, bicycle riding. </a:t>
            </a:r>
            <a:endParaRPr lang="en-GB" sz="3600" dirty="0">
              <a:solidFill>
                <a:schemeClr val="bg1"/>
              </a:solidFill>
              <a:latin typeface="Arial" panose="020B0604020202020204" pitchFamily="34" charset="0"/>
              <a:cs typeface="Arial" panose="020B0604020202020204" pitchFamily="34" charset="0"/>
            </a:endParaRPr>
          </a:p>
          <a:p>
            <a:endParaRPr lang="en-GB" sz="3600" dirty="0">
              <a:solidFill>
                <a:schemeClr val="bg1"/>
              </a:solidFill>
              <a:latin typeface="Arial" panose="020B0604020202020204" pitchFamily="34" charset="0"/>
              <a:cs typeface="Arial" panose="020B0604020202020204" pitchFamily="34" charset="0"/>
            </a:endParaRPr>
          </a:p>
          <a:p>
            <a:pPr marL="571500" indent="-571500">
              <a:buFont typeface="Wingdings" panose="05000000000000000000" pitchFamily="2" charset="2"/>
              <a:buChar char="§"/>
            </a:pPr>
            <a:r>
              <a:rPr lang="en-GB" sz="3600" dirty="0">
                <a:solidFill>
                  <a:schemeClr val="bg1"/>
                </a:solidFill>
                <a:latin typeface="Arial" panose="020B0604020202020204" pitchFamily="34" charset="0"/>
                <a:cs typeface="Arial" panose="020B0604020202020204" pitchFamily="34" charset="0"/>
              </a:rPr>
              <a:t>The council offer activities that encourage physical activity and good living, such as cooking classes. </a:t>
            </a:r>
          </a:p>
          <a:p>
            <a:endParaRPr lang="en-GB" sz="3600" dirty="0">
              <a:solidFill>
                <a:schemeClr val="bg1"/>
              </a:solidFill>
              <a:latin typeface="Arial" panose="020B0604020202020204" pitchFamily="34" charset="0"/>
              <a:cs typeface="Arial" panose="020B0604020202020204" pitchFamily="34" charset="0"/>
            </a:endParaRPr>
          </a:p>
          <a:p>
            <a:endParaRPr lang="en-GB" sz="3600" dirty="0">
              <a:solidFill>
                <a:schemeClr val="bg1"/>
              </a:solidFill>
              <a:latin typeface="Arial" panose="020B0604020202020204" pitchFamily="34" charset="0"/>
              <a:cs typeface="Arial" panose="020B0604020202020204" pitchFamily="34" charset="0"/>
            </a:endParaRPr>
          </a:p>
          <a:p>
            <a:endParaRPr lang="en-GB" sz="2400" b="1" dirty="0"/>
          </a:p>
        </p:txBody>
      </p:sp>
    </p:spTree>
    <p:extLst>
      <p:ext uri="{BB962C8B-B14F-4D97-AF65-F5344CB8AC3E}">
        <p14:creationId xmlns:p14="http://schemas.microsoft.com/office/powerpoint/2010/main" val="449246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873B33-CC11-BACB-A455-8EDD9B0142C6}"/>
              </a:ext>
            </a:extLst>
          </p:cNvPr>
          <p:cNvSpPr txBox="1"/>
          <p:nvPr/>
        </p:nvSpPr>
        <p:spPr>
          <a:xfrm>
            <a:off x="138545" y="0"/>
            <a:ext cx="12053455" cy="9694962"/>
          </a:xfrm>
          <a:prstGeom prst="rect">
            <a:avLst/>
          </a:prstGeom>
          <a:noFill/>
        </p:spPr>
        <p:txBody>
          <a:bodyPr wrap="square" rtlCol="0">
            <a:spAutoFit/>
          </a:bodyPr>
          <a:lstStyle/>
          <a:p>
            <a:pPr marL="285750" indent="-285750">
              <a:buFont typeface="Wingdings" panose="05000000000000000000" pitchFamily="2" charset="2"/>
              <a:buChar char="Ø"/>
            </a:pPr>
            <a:r>
              <a:rPr lang="en-GB" sz="3600" b="1" dirty="0">
                <a:latin typeface="Arial" panose="020B0604020202020204" pitchFamily="34" charset="0"/>
                <a:cs typeface="Arial" panose="020B0604020202020204" pitchFamily="34" charset="0"/>
              </a:rPr>
              <a:t>Legislations/Policy: </a:t>
            </a:r>
          </a:p>
          <a:p>
            <a:endParaRPr lang="en-GB" sz="1200"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sz="3600" dirty="0">
                <a:latin typeface="Arial" panose="020B0604020202020204" pitchFamily="34" charset="0"/>
                <a:cs typeface="Arial" panose="020B0604020202020204" pitchFamily="34" charset="0"/>
              </a:rPr>
              <a:t>The legislation that could impacts the growth of Enfield community could be local and National. Among the local regulations could be Zoning Laws, building codes, and planning regulations</a:t>
            </a:r>
            <a:r>
              <a:rPr lang="en-GB" sz="3600" b="1" dirty="0">
                <a:latin typeface="Arial" panose="020B0604020202020204" pitchFamily="34" charset="0"/>
                <a:cs typeface="Arial" panose="020B0604020202020204" pitchFamily="34" charset="0"/>
              </a:rPr>
              <a:t>, </a:t>
            </a:r>
          </a:p>
          <a:p>
            <a:pPr marL="285750" indent="-285750">
              <a:buFont typeface="Wingdings" panose="05000000000000000000" pitchFamily="2" charset="2"/>
              <a:buChar char="§"/>
            </a:pPr>
            <a:r>
              <a:rPr lang="en-GB" sz="2800" b="1" dirty="0">
                <a:latin typeface="Arial" panose="020B0604020202020204" pitchFamily="34" charset="0"/>
                <a:cs typeface="Arial" panose="020B0604020202020204" pitchFamily="34" charset="0"/>
              </a:rPr>
              <a:t>National Legislations: </a:t>
            </a:r>
            <a:r>
              <a:rPr lang="en-GB" sz="3600" dirty="0">
                <a:latin typeface="Arial" panose="020B0604020202020204" pitchFamily="34" charset="0"/>
                <a:cs typeface="Arial" panose="020B0604020202020204" pitchFamily="34" charset="0"/>
              </a:rPr>
              <a:t>May be tax laws, immigration Laws, public Health laws, and environmental regulations</a:t>
            </a:r>
            <a:endParaRPr lang="en-GB" sz="2800" dirty="0">
              <a:latin typeface="Arial" panose="020B0604020202020204" pitchFamily="34" charset="0"/>
              <a:cs typeface="Arial" panose="020B0604020202020204" pitchFamily="34" charset="0"/>
            </a:endParaRPr>
          </a:p>
          <a:p>
            <a:pPr marL="457200" indent="-457200">
              <a:buFont typeface="Wingdings" panose="05000000000000000000" pitchFamily="2" charset="2"/>
              <a:buChar char="§"/>
            </a:pPr>
            <a:r>
              <a:rPr lang="en-GB" sz="2800" b="1" dirty="0">
                <a:latin typeface="Arial" panose="020B0604020202020204" pitchFamily="34" charset="0"/>
                <a:cs typeface="Arial" panose="020B0604020202020204" pitchFamily="34" charset="0"/>
              </a:rPr>
              <a:t>The health and social Care Act 2008:  </a:t>
            </a:r>
            <a:r>
              <a:rPr lang="en-GB" sz="3600" dirty="0">
                <a:latin typeface="Arial" panose="020B0604020202020204" pitchFamily="34" charset="0"/>
                <a:cs typeface="Arial" panose="020B0604020202020204" pitchFamily="34" charset="0"/>
              </a:rPr>
              <a:t>Established the care quality commission. This is a regulator of all health and social care services in the </a:t>
            </a:r>
            <a:r>
              <a:rPr lang="en-GB" sz="3600" dirty="0" err="1">
                <a:latin typeface="Arial" panose="020B0604020202020204" pitchFamily="34" charset="0"/>
                <a:cs typeface="Arial" panose="020B0604020202020204" pitchFamily="34" charset="0"/>
              </a:rPr>
              <a:t>Uk</a:t>
            </a:r>
            <a:r>
              <a:rPr lang="en-GB" sz="3600" dirty="0">
                <a:latin typeface="Arial" panose="020B0604020202020204" pitchFamily="34" charset="0"/>
                <a:cs typeface="Arial" panose="020B0604020202020204" pitchFamily="34" charset="0"/>
              </a:rPr>
              <a:t>.</a:t>
            </a:r>
          </a:p>
          <a:p>
            <a:pPr marL="285750" indent="-285750">
              <a:buFont typeface="Wingdings" panose="05000000000000000000" pitchFamily="2" charset="2"/>
              <a:buChar char="§"/>
            </a:pPr>
            <a:r>
              <a:rPr lang="en-GB" sz="2800" dirty="0">
                <a:latin typeface="Arial" panose="020B0604020202020204" pitchFamily="34" charset="0"/>
                <a:cs typeface="Arial" panose="020B0604020202020204" pitchFamily="34" charset="0"/>
              </a:rPr>
              <a:t>. </a:t>
            </a:r>
            <a:r>
              <a:rPr lang="en-GB" sz="2800" b="1" dirty="0">
                <a:latin typeface="Arial" panose="020B0604020202020204" pitchFamily="34" charset="0"/>
                <a:cs typeface="Arial" panose="020B0604020202020204" pitchFamily="34" charset="0"/>
              </a:rPr>
              <a:t>The 2014 Care Act: </a:t>
            </a:r>
            <a:r>
              <a:rPr lang="en-GB" sz="3600" dirty="0">
                <a:latin typeface="Arial" panose="020B0604020202020204" pitchFamily="34" charset="0"/>
                <a:cs typeface="Arial" panose="020B0604020202020204" pitchFamily="34" charset="0"/>
              </a:rPr>
              <a:t>Mental Health Act 2010: This legislation is mainly for assessment and treatment  of people </a:t>
            </a:r>
            <a:r>
              <a:rPr lang="en-GB" sz="3600" dirty="0">
                <a:solidFill>
                  <a:schemeClr val="bg1"/>
                </a:solidFill>
                <a:latin typeface="Arial" panose="020B0604020202020204" pitchFamily="34" charset="0"/>
                <a:cs typeface="Arial" panose="020B0604020202020204" pitchFamily="34" charset="0"/>
              </a:rPr>
              <a:t>with Mental health issues.</a:t>
            </a:r>
            <a:endParaRPr lang="en-GB" sz="3600" b="1" dirty="0">
              <a:solidFill>
                <a:schemeClr val="bg1"/>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GB" sz="3600" b="1" dirty="0">
                <a:solidFill>
                  <a:schemeClr val="bg1"/>
                </a:solidFill>
                <a:latin typeface="Arial" panose="020B0604020202020204" pitchFamily="34" charset="0"/>
                <a:cs typeface="Arial" panose="020B0604020202020204" pitchFamily="34" charset="0"/>
              </a:rPr>
              <a:t>The mental capacity Act: 2005: </a:t>
            </a:r>
            <a:r>
              <a:rPr lang="en-GB" sz="3600" dirty="0">
                <a:solidFill>
                  <a:schemeClr val="bg1"/>
                </a:solidFill>
                <a:latin typeface="Arial" panose="020B0604020202020204" pitchFamily="34" charset="0"/>
                <a:cs typeface="Arial" panose="020B0604020202020204" pitchFamily="34" charset="0"/>
              </a:rPr>
              <a:t>This is important for health and social Care practitioners.</a:t>
            </a:r>
            <a:r>
              <a:rPr lang="en-GB" sz="2800" dirty="0">
                <a:solidFill>
                  <a:schemeClr val="bg1"/>
                </a:solidFill>
                <a:latin typeface="Arial" panose="020B0604020202020204" pitchFamily="34" charset="0"/>
                <a:cs typeface="Arial" panose="020B0604020202020204" pitchFamily="34" charset="0"/>
              </a:rPr>
              <a:t> </a:t>
            </a:r>
          </a:p>
          <a:p>
            <a:pPr marL="285750" indent="-285750">
              <a:buFont typeface="Wingdings" panose="05000000000000000000" pitchFamily="2" charset="2"/>
              <a:buChar char="§"/>
            </a:pPr>
            <a:r>
              <a:rPr lang="en-GB" sz="3600" b="1" dirty="0">
                <a:solidFill>
                  <a:schemeClr val="bg1"/>
                </a:solidFill>
                <a:latin typeface="Arial" panose="020B0604020202020204" pitchFamily="34" charset="0"/>
                <a:cs typeface="Arial" panose="020B0604020202020204" pitchFamily="34" charset="0"/>
              </a:rPr>
              <a:t>Local Government Act: </a:t>
            </a:r>
            <a:r>
              <a:rPr lang="en-GB" sz="3600" dirty="0">
                <a:solidFill>
                  <a:schemeClr val="bg1"/>
                </a:solidFill>
                <a:latin typeface="Arial" panose="020B0604020202020204" pitchFamily="34" charset="0"/>
                <a:cs typeface="Arial" panose="020B0604020202020204" pitchFamily="34" charset="0"/>
              </a:rPr>
              <a:t>this is for provision of local services, like social care and housing</a:t>
            </a:r>
          </a:p>
        </p:txBody>
      </p:sp>
      <p:sp>
        <p:nvSpPr>
          <p:cNvPr id="3" name="Flowchart: Or 2">
            <a:extLst>
              <a:ext uri="{FF2B5EF4-FFF2-40B4-BE49-F238E27FC236}">
                <a16:creationId xmlns:a16="http://schemas.microsoft.com/office/drawing/2014/main" id="{355BCAD2-0D4E-0AD8-2E04-3674C381C496}"/>
              </a:ext>
            </a:extLst>
          </p:cNvPr>
          <p:cNvSpPr/>
          <p:nvPr/>
        </p:nvSpPr>
        <p:spPr>
          <a:xfrm>
            <a:off x="8218027" y="3952423"/>
            <a:ext cx="3275634" cy="2731626"/>
          </a:xfrm>
          <a:prstGeom prst="flowChar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02667448-18B7-F49C-1745-61C04FEFDA8A}"/>
              </a:ext>
            </a:extLst>
          </p:cNvPr>
          <p:cNvSpPr txBox="1"/>
          <p:nvPr/>
        </p:nvSpPr>
        <p:spPr>
          <a:xfrm>
            <a:off x="8868137" y="4036884"/>
            <a:ext cx="1122744" cy="1200329"/>
          </a:xfrm>
          <a:prstGeom prst="rect">
            <a:avLst/>
          </a:prstGeom>
          <a:noFill/>
        </p:spPr>
        <p:txBody>
          <a:bodyPr wrap="square" rtlCol="0">
            <a:spAutoFit/>
          </a:bodyPr>
          <a:lstStyle/>
          <a:p>
            <a:endParaRPr lang="en-GB" dirty="0"/>
          </a:p>
          <a:p>
            <a:r>
              <a:rPr lang="en-GB" dirty="0"/>
              <a:t>Care Act 2014</a:t>
            </a:r>
          </a:p>
          <a:p>
            <a:endParaRPr lang="en-GB" dirty="0"/>
          </a:p>
        </p:txBody>
      </p:sp>
      <p:sp>
        <p:nvSpPr>
          <p:cNvPr id="5" name="TextBox 4">
            <a:extLst>
              <a:ext uri="{FF2B5EF4-FFF2-40B4-BE49-F238E27FC236}">
                <a16:creationId xmlns:a16="http://schemas.microsoft.com/office/drawing/2014/main" id="{9625F352-CA12-34A3-0206-20C171D9019F}"/>
              </a:ext>
            </a:extLst>
          </p:cNvPr>
          <p:cNvSpPr txBox="1"/>
          <p:nvPr/>
        </p:nvSpPr>
        <p:spPr>
          <a:xfrm>
            <a:off x="10197297" y="4051139"/>
            <a:ext cx="1122744" cy="923330"/>
          </a:xfrm>
          <a:prstGeom prst="rect">
            <a:avLst/>
          </a:prstGeom>
          <a:noFill/>
        </p:spPr>
        <p:txBody>
          <a:bodyPr wrap="square" rtlCol="0">
            <a:spAutoFit/>
          </a:bodyPr>
          <a:lstStyle/>
          <a:p>
            <a:r>
              <a:rPr lang="en-GB" dirty="0"/>
              <a:t>Mental </a:t>
            </a:r>
          </a:p>
          <a:p>
            <a:r>
              <a:rPr lang="en-GB" dirty="0"/>
              <a:t>Capacity Act 2005</a:t>
            </a:r>
          </a:p>
        </p:txBody>
      </p:sp>
      <p:sp>
        <p:nvSpPr>
          <p:cNvPr id="6" name="TextBox 5">
            <a:extLst>
              <a:ext uri="{FF2B5EF4-FFF2-40B4-BE49-F238E27FC236}">
                <a16:creationId xmlns:a16="http://schemas.microsoft.com/office/drawing/2014/main" id="{58A09B65-CD2B-0E93-6F47-C41D2D69830A}"/>
              </a:ext>
            </a:extLst>
          </p:cNvPr>
          <p:cNvSpPr txBox="1"/>
          <p:nvPr/>
        </p:nvSpPr>
        <p:spPr>
          <a:xfrm>
            <a:off x="8802549" y="5237213"/>
            <a:ext cx="1261639" cy="923330"/>
          </a:xfrm>
          <a:prstGeom prst="rect">
            <a:avLst/>
          </a:prstGeom>
          <a:noFill/>
        </p:spPr>
        <p:txBody>
          <a:bodyPr wrap="square" rtlCol="0">
            <a:spAutoFit/>
          </a:bodyPr>
          <a:lstStyle/>
          <a:p>
            <a:r>
              <a:rPr lang="en-GB" dirty="0"/>
              <a:t>Health and safety at work Act</a:t>
            </a:r>
          </a:p>
        </p:txBody>
      </p:sp>
      <p:sp>
        <p:nvSpPr>
          <p:cNvPr id="7" name="TextBox 6">
            <a:extLst>
              <a:ext uri="{FF2B5EF4-FFF2-40B4-BE49-F238E27FC236}">
                <a16:creationId xmlns:a16="http://schemas.microsoft.com/office/drawing/2014/main" id="{34BF3B4B-BFA6-4EAC-D23E-AB209A1361C1}"/>
              </a:ext>
            </a:extLst>
          </p:cNvPr>
          <p:cNvSpPr txBox="1"/>
          <p:nvPr/>
        </p:nvSpPr>
        <p:spPr>
          <a:xfrm>
            <a:off x="10064188" y="5237213"/>
            <a:ext cx="1122744" cy="1231106"/>
          </a:xfrm>
          <a:prstGeom prst="rect">
            <a:avLst/>
          </a:prstGeom>
          <a:noFill/>
        </p:spPr>
        <p:txBody>
          <a:bodyPr wrap="square" rtlCol="0">
            <a:spAutoFit/>
          </a:bodyPr>
          <a:lstStyle/>
          <a:p>
            <a:r>
              <a:rPr lang="en-GB" sz="1400" dirty="0"/>
              <a:t>Deprivation of liberty and safeguarding</a:t>
            </a:r>
            <a:r>
              <a:rPr lang="en-GB" dirty="0"/>
              <a:t>.</a:t>
            </a:r>
          </a:p>
        </p:txBody>
      </p:sp>
    </p:spTree>
    <p:extLst>
      <p:ext uri="{BB962C8B-B14F-4D97-AF65-F5344CB8AC3E}">
        <p14:creationId xmlns:p14="http://schemas.microsoft.com/office/powerpoint/2010/main" val="936530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3CACD6-A415-A57E-3028-AE92AA2785A4}"/>
              </a:ext>
            </a:extLst>
          </p:cNvPr>
          <p:cNvSpPr txBox="1"/>
          <p:nvPr/>
        </p:nvSpPr>
        <p:spPr>
          <a:xfrm>
            <a:off x="124691" y="373546"/>
            <a:ext cx="12248646" cy="9879628"/>
          </a:xfrm>
          <a:prstGeom prst="rect">
            <a:avLst/>
          </a:prstGeom>
          <a:noFill/>
        </p:spPr>
        <p:txBody>
          <a:bodyPr wrap="square" rtlCol="0">
            <a:spAutoFit/>
          </a:bodyPr>
          <a:lstStyle/>
          <a:p>
            <a:r>
              <a:rPr lang="en-GB" dirty="0"/>
              <a:t> </a:t>
            </a:r>
          </a:p>
          <a:p>
            <a:pPr marL="285750" indent="-285750">
              <a:buFont typeface="Wingdings" panose="05000000000000000000" pitchFamily="2" charset="2"/>
              <a:buChar char="Ø"/>
            </a:pPr>
            <a:r>
              <a:rPr lang="en-GB" sz="3600" b="1" dirty="0">
                <a:latin typeface="Arial" panose="020B0604020202020204" pitchFamily="34" charset="0"/>
                <a:cs typeface="Arial" panose="020B0604020202020204" pitchFamily="34" charset="0"/>
              </a:rPr>
              <a:t>Recommendations for Adapting to a Digital World/ Social media- Use of  Exiting Technology </a:t>
            </a:r>
          </a:p>
          <a:p>
            <a:endParaRPr lang="en-GB" sz="2400" b="1" dirty="0">
              <a:latin typeface="Arial" panose="020B0604020202020204" pitchFamily="34" charset="0"/>
              <a:cs typeface="Arial" panose="020B0604020202020204" pitchFamily="34" charset="0"/>
            </a:endParaRPr>
          </a:p>
          <a:p>
            <a:pPr marL="571500" indent="-571500">
              <a:buFont typeface="Wingdings" panose="05000000000000000000" pitchFamily="2" charset="2"/>
              <a:buChar char="§"/>
            </a:pPr>
            <a:r>
              <a:rPr lang="en-GB" sz="3600" dirty="0">
                <a:latin typeface="Arial" panose="020B0604020202020204" pitchFamily="34" charset="0"/>
                <a:cs typeface="Arial" panose="020B0604020202020204" pitchFamily="34" charset="0"/>
              </a:rPr>
              <a:t>It is essential to adapt to the increasing use of existing technology in people's lives. The use of what’s apps, twitter, histergram, </a:t>
            </a:r>
            <a:r>
              <a:rPr lang="en-GB" sz="3600" dirty="0" err="1">
                <a:latin typeface="Arial" panose="020B0604020202020204" pitchFamily="34" charset="0"/>
                <a:cs typeface="Arial" panose="020B0604020202020204" pitchFamily="34" charset="0"/>
              </a:rPr>
              <a:t>telegramme</a:t>
            </a:r>
            <a:r>
              <a:rPr lang="en-GB" sz="3600" dirty="0">
                <a:latin typeface="Arial" panose="020B0604020202020204" pitchFamily="34" charset="0"/>
                <a:cs typeface="Arial" panose="020B0604020202020204" pitchFamily="34" charset="0"/>
              </a:rPr>
              <a:t> and Facebook  in communicating to each other’s. </a:t>
            </a:r>
          </a:p>
          <a:p>
            <a:pPr marL="571500" indent="-571500">
              <a:buFont typeface="Wingdings" panose="05000000000000000000" pitchFamily="2" charset="2"/>
              <a:buChar char="Ø"/>
            </a:pPr>
            <a:r>
              <a:rPr lang="en-GB" sz="3600" b="1" dirty="0">
                <a:latin typeface="Arial" panose="020B0604020202020204" pitchFamily="34" charset="0"/>
                <a:cs typeface="Arial" panose="020B0604020202020204" pitchFamily="34" charset="0"/>
              </a:rPr>
              <a:t>Conclusion</a:t>
            </a:r>
          </a:p>
          <a:p>
            <a:r>
              <a:rPr lang="en-GB" sz="3600" dirty="0">
                <a:latin typeface="Arial" panose="020B0604020202020204" pitchFamily="34" charset="0"/>
                <a:cs typeface="Arial" panose="020B0604020202020204" pitchFamily="34" charset="0"/>
              </a:rPr>
              <a:t>Enfield, is a multicultural and quickly growing town, Edmonton inclusive, with serious health and social care issues like poverty, low employment rates, and worse health than the rest of the country must be addressed in the </a:t>
            </a:r>
            <a:r>
              <a:rPr lang="en-GB" sz="3600" dirty="0">
                <a:solidFill>
                  <a:schemeClr val="bg1"/>
                </a:solidFill>
                <a:latin typeface="Arial" panose="020B0604020202020204" pitchFamily="34" charset="0"/>
                <a:cs typeface="Arial" panose="020B0604020202020204" pitchFamily="34" charset="0"/>
              </a:rPr>
              <a:t>borough. By developing community-based health clinics and promoting physical activity and healthy living, social and health services for the community can be improved. </a:t>
            </a:r>
          </a:p>
          <a:p>
            <a:endParaRPr lang="en-GB" sz="3600" dirty="0">
              <a:solidFill>
                <a:schemeClr val="bg1"/>
              </a:solidFill>
              <a:latin typeface="Arial" panose="020B0604020202020204" pitchFamily="34" charset="0"/>
              <a:cs typeface="Arial" panose="020B0604020202020204" pitchFamily="34" charset="0"/>
            </a:endParaRPr>
          </a:p>
          <a:p>
            <a:endParaRPr lang="en-GB" sz="3600" dirty="0">
              <a:solidFill>
                <a:schemeClr val="bg1"/>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377660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EC3C8-81EB-CB83-4424-8D733E33B210}"/>
              </a:ext>
            </a:extLst>
          </p:cNvPr>
          <p:cNvSpPr>
            <a:spLocks noGrp="1"/>
          </p:cNvSpPr>
          <p:nvPr>
            <p:ph type="ctrTitle"/>
          </p:nvPr>
        </p:nvSpPr>
        <p:spPr/>
        <p:txBody>
          <a:bodyPr>
            <a:normAutofit fontScale="90000"/>
          </a:bodyPr>
          <a:lstStyle/>
          <a:p>
            <a:br>
              <a:rPr lang="en-GB" dirty="0"/>
            </a:br>
            <a:br>
              <a:rPr lang="en-GB" dirty="0"/>
            </a:br>
            <a:br>
              <a:rPr lang="en-GB" dirty="0"/>
            </a:br>
            <a:endParaRPr lang="en-GB" dirty="0"/>
          </a:p>
        </p:txBody>
      </p:sp>
      <p:sp>
        <p:nvSpPr>
          <p:cNvPr id="6" name="TextBox 5">
            <a:extLst>
              <a:ext uri="{FF2B5EF4-FFF2-40B4-BE49-F238E27FC236}">
                <a16:creationId xmlns:a16="http://schemas.microsoft.com/office/drawing/2014/main" id="{D4D47EE1-3AE9-E83C-3EB8-5C74BB1D1F2B}"/>
              </a:ext>
            </a:extLst>
          </p:cNvPr>
          <p:cNvSpPr txBox="1"/>
          <p:nvPr/>
        </p:nvSpPr>
        <p:spPr>
          <a:xfrm>
            <a:off x="166254" y="360787"/>
            <a:ext cx="11859491" cy="9448740"/>
          </a:xfrm>
          <a:prstGeom prst="rect">
            <a:avLst/>
          </a:prstGeom>
          <a:noFill/>
        </p:spPr>
        <p:txBody>
          <a:bodyPr wrap="square">
            <a:spAutoFit/>
          </a:bodyPr>
          <a:lstStyle/>
          <a:p>
            <a:r>
              <a:rPr lang="en-GB" sz="3600" b="1" i="1" dirty="0" err="1">
                <a:latin typeface="Arial" panose="020B0604020202020204" pitchFamily="34" charset="0"/>
                <a:cs typeface="Arial" panose="020B0604020202020204" pitchFamily="34" charset="0"/>
              </a:rPr>
              <a:t>Refrence</a:t>
            </a:r>
            <a:endParaRPr lang="en-GB" sz="3600" b="1" i="1" dirty="0">
              <a:latin typeface="Arial" panose="020B0604020202020204" pitchFamily="34" charset="0"/>
              <a:cs typeface="Arial" panose="020B0604020202020204" pitchFamily="34" charset="0"/>
            </a:endParaRPr>
          </a:p>
          <a:p>
            <a:r>
              <a:rPr lang="en-GB" sz="2800" i="1" dirty="0">
                <a:latin typeface="Arial" panose="020B0604020202020204" pitchFamily="34" charset="0"/>
                <a:cs typeface="Arial" panose="020B0604020202020204" pitchFamily="34" charset="0"/>
              </a:rPr>
              <a:t>Medical education during pandemics: a UK perspective. BMC medicine, 18, pp.1-2.</a:t>
            </a:r>
          </a:p>
          <a:p>
            <a:endParaRPr lang="en-GB" sz="2400" i="1" dirty="0">
              <a:latin typeface="Arial" panose="020B0604020202020204" pitchFamily="34" charset="0"/>
              <a:cs typeface="Arial" panose="020B0604020202020204" pitchFamily="34" charset="0"/>
            </a:endParaRPr>
          </a:p>
          <a:p>
            <a:r>
              <a:rPr lang="en-GB" sz="2800" i="1" dirty="0">
                <a:latin typeface="Arial" panose="020B0604020202020204" pitchFamily="34" charset="0"/>
                <a:cs typeface="Arial" panose="020B0604020202020204" pitchFamily="34" charset="0"/>
              </a:rPr>
              <a:t>ONS (2022). How the population changed in Enfield: Census 2021. [online] Ons.gov.uk. Available </a:t>
            </a:r>
            <a:r>
              <a:rPr lang="en-GB" sz="2800" i="1" dirty="0" err="1">
                <a:latin typeface="Arial" panose="020B0604020202020204" pitchFamily="34" charset="0"/>
                <a:cs typeface="Arial" panose="020B0604020202020204" pitchFamily="34" charset="0"/>
              </a:rPr>
              <a:t>at:https</a:t>
            </a:r>
            <a:r>
              <a:rPr lang="en-GB" sz="2800" i="1" dirty="0">
                <a:latin typeface="Arial" panose="020B0604020202020204" pitchFamily="34" charset="0"/>
                <a:cs typeface="Arial" panose="020B0604020202020204" pitchFamily="34" charset="0"/>
              </a:rPr>
              <a:t>://www.ons.gov.uk/visualisations/censuspopulationchange/E09000010/ [Accessed 27 Feb. 2023].</a:t>
            </a:r>
          </a:p>
          <a:p>
            <a:endParaRPr lang="en-GB" sz="3200" b="1" i="1" dirty="0">
              <a:latin typeface="Arial" panose="020B0604020202020204" pitchFamily="34" charset="0"/>
              <a:cs typeface="Arial" panose="020B0604020202020204" pitchFamily="34" charset="0"/>
            </a:endParaRPr>
          </a:p>
          <a:p>
            <a:r>
              <a:rPr lang="en-GB" sz="2800" b="1" i="1" dirty="0">
                <a:latin typeface="Arial" panose="020B0604020202020204" pitchFamily="34" charset="0"/>
                <a:cs typeface="Arial" panose="020B0604020202020204" pitchFamily="34" charset="0"/>
              </a:rPr>
              <a:t>of </a:t>
            </a:r>
            <a:r>
              <a:rPr lang="en-GB" sz="2800" i="1" dirty="0">
                <a:latin typeface="Arial" panose="020B0604020202020204" pitchFamily="34" charset="0"/>
                <a:cs typeface="Arial" panose="020B0604020202020204" pitchFamily="34" charset="0"/>
              </a:rPr>
              <a:t>physical activity interventions in rural, remote, and northern communities: a scoping review. INQUIRY: The Journal of Health Care Organization, Provision, and Financing, 57, p.0046958020935662.</a:t>
            </a:r>
          </a:p>
          <a:p>
            <a:endParaRPr lang="en-GB" sz="2800" i="1" dirty="0">
              <a:latin typeface="Arial" panose="020B0604020202020204" pitchFamily="34" charset="0"/>
              <a:cs typeface="Arial" panose="020B0604020202020204" pitchFamily="34" charset="0"/>
            </a:endParaRPr>
          </a:p>
          <a:p>
            <a:r>
              <a:rPr lang="en-GB" sz="2800" i="1" dirty="0" err="1">
                <a:latin typeface="Arial" panose="020B0604020202020204" pitchFamily="34" charset="0"/>
                <a:cs typeface="Arial" panose="020B0604020202020204" pitchFamily="34" charset="0"/>
              </a:rPr>
              <a:t>Pianese</a:t>
            </a:r>
            <a:r>
              <a:rPr lang="en-GB" sz="2800" i="1" dirty="0">
                <a:latin typeface="Arial" panose="020B0604020202020204" pitchFamily="34" charset="0"/>
                <a:cs typeface="Arial" panose="020B0604020202020204" pitchFamily="34" charset="0"/>
              </a:rPr>
              <a:t>, T. and Belfiore, P., (2021). Exploring the social networks’ use in the health-care industry: a multi-level analysis.</a:t>
            </a:r>
          </a:p>
          <a:p>
            <a:endParaRPr lang="en-GB" sz="2400" i="1" dirty="0">
              <a:solidFill>
                <a:schemeClr val="bg1"/>
              </a:solidFill>
              <a:latin typeface="Arial" panose="020B0604020202020204" pitchFamily="34" charset="0"/>
              <a:cs typeface="Arial" panose="020B0604020202020204" pitchFamily="34" charset="0"/>
            </a:endParaRPr>
          </a:p>
          <a:p>
            <a:r>
              <a:rPr lang="en-GB" sz="2400" b="1" i="1" dirty="0">
                <a:solidFill>
                  <a:schemeClr val="bg1"/>
                </a:solidFill>
                <a:latin typeface="Arial" panose="020B0604020202020204" pitchFamily="34" charset="0"/>
                <a:cs typeface="Arial" panose="020B0604020202020204" pitchFamily="34" charset="0"/>
              </a:rPr>
              <a:t> International Journal of Environmental Research and Public Health, 18(14), p.7295.</a:t>
            </a:r>
          </a:p>
          <a:p>
            <a:endParaRPr lang="en-GB" sz="2400" b="1" i="1" dirty="0">
              <a:solidFill>
                <a:schemeClr val="bg1"/>
              </a:solidFill>
              <a:latin typeface="Arial" panose="020B0604020202020204" pitchFamily="34" charset="0"/>
              <a:cs typeface="Arial" panose="020B0604020202020204" pitchFamily="34" charset="0"/>
            </a:endParaRPr>
          </a:p>
          <a:p>
            <a:r>
              <a:rPr lang="en-GB" sz="2400" b="1" i="1" dirty="0" err="1">
                <a:solidFill>
                  <a:schemeClr val="bg1"/>
                </a:solidFill>
                <a:latin typeface="Arial" panose="020B0604020202020204" pitchFamily="34" charset="0"/>
                <a:cs typeface="Arial" panose="020B0604020202020204" pitchFamily="34" charset="0"/>
              </a:rPr>
              <a:t>Proença</a:t>
            </a:r>
            <a:r>
              <a:rPr lang="en-GB" sz="2400" b="1" i="1" dirty="0">
                <a:solidFill>
                  <a:schemeClr val="bg1"/>
                </a:solidFill>
                <a:latin typeface="Arial" panose="020B0604020202020204" pitchFamily="34" charset="0"/>
                <a:cs typeface="Arial" panose="020B0604020202020204" pitchFamily="34" charset="0"/>
              </a:rPr>
              <a:t>, M.H.D., (2022). The application of social media for marketing strategies in pharma healthcare.</a:t>
            </a:r>
          </a:p>
          <a:p>
            <a:endParaRPr lang="en-GB" sz="2400" b="1" dirty="0">
              <a:solidFill>
                <a:schemeClr val="bg1"/>
              </a:solidFill>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49770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A03ED4-6C6A-E8CF-4ED9-6CCD0D496C6D}"/>
              </a:ext>
            </a:extLst>
          </p:cNvPr>
          <p:cNvSpPr txBox="1"/>
          <p:nvPr/>
        </p:nvSpPr>
        <p:spPr>
          <a:xfrm>
            <a:off x="0" y="92598"/>
            <a:ext cx="11921925" cy="769441"/>
          </a:xfrm>
          <a:prstGeom prst="rect">
            <a:avLst/>
          </a:prstGeom>
          <a:noFill/>
        </p:spPr>
        <p:txBody>
          <a:bodyPr wrap="square" rtlCol="0">
            <a:spAutoFit/>
          </a:bodyPr>
          <a:lstStyle/>
          <a:p>
            <a:endParaRPr lang="en-GB" sz="1200" dirty="0">
              <a:latin typeface="Arial" panose="020B0604020202020204" pitchFamily="34" charset="0"/>
              <a:cs typeface="Arial" panose="020B0604020202020204" pitchFamily="34" charset="0"/>
            </a:endParaRPr>
          </a:p>
          <a:p>
            <a:endParaRPr lang="en-GB" sz="1400" b="1" dirty="0">
              <a:latin typeface="Arial" panose="020B0604020202020204" pitchFamily="34" charset="0"/>
              <a:cs typeface="Arial" panose="020B0604020202020204" pitchFamily="34" charset="0"/>
            </a:endParaRPr>
          </a:p>
          <a:p>
            <a:endParaRPr lang="en-GB" dirty="0"/>
          </a:p>
        </p:txBody>
      </p:sp>
      <p:sp>
        <p:nvSpPr>
          <p:cNvPr id="3" name="TextBox 2">
            <a:extLst>
              <a:ext uri="{FF2B5EF4-FFF2-40B4-BE49-F238E27FC236}">
                <a16:creationId xmlns:a16="http://schemas.microsoft.com/office/drawing/2014/main" id="{C88CD17E-0E0D-4E39-A44D-E71C9859C349}"/>
              </a:ext>
            </a:extLst>
          </p:cNvPr>
          <p:cNvSpPr txBox="1"/>
          <p:nvPr/>
        </p:nvSpPr>
        <p:spPr>
          <a:xfrm>
            <a:off x="196771" y="1180618"/>
            <a:ext cx="11239018" cy="4862870"/>
          </a:xfrm>
          <a:prstGeom prst="rect">
            <a:avLst/>
          </a:prstGeom>
          <a:noFill/>
        </p:spPr>
        <p:txBody>
          <a:bodyPr wrap="square" rtlCol="0">
            <a:spAutoFit/>
          </a:bodyPr>
          <a:lstStyle/>
          <a:p>
            <a:r>
              <a:rPr lang="en-GB" sz="2800" i="1" dirty="0">
                <a:latin typeface="Arial" panose="020B0604020202020204" pitchFamily="34" charset="0"/>
                <a:cs typeface="Arial" panose="020B0604020202020204" pitchFamily="34" charset="0"/>
              </a:rPr>
              <a:t>Rutter, H., </a:t>
            </a:r>
            <a:r>
              <a:rPr lang="en-GB" sz="2800" i="1" dirty="0" err="1">
                <a:latin typeface="Arial" panose="020B0604020202020204" pitchFamily="34" charset="0"/>
                <a:cs typeface="Arial" panose="020B0604020202020204" pitchFamily="34" charset="0"/>
              </a:rPr>
              <a:t>Cavill</a:t>
            </a:r>
            <a:r>
              <a:rPr lang="en-GB" sz="2800" i="1" dirty="0">
                <a:latin typeface="Arial" panose="020B0604020202020204" pitchFamily="34" charset="0"/>
                <a:cs typeface="Arial" panose="020B0604020202020204" pitchFamily="34" charset="0"/>
              </a:rPr>
              <a:t>, N., Bauman, A. and Bull, F., (2019). Systems approaches to global and national physical activity plans. Bulletin of the World Health Organization, 97(2), p.162.</a:t>
            </a:r>
          </a:p>
          <a:p>
            <a:endParaRPr lang="en-GB" sz="2800" i="1" dirty="0">
              <a:latin typeface="Arial" panose="020B0604020202020204" pitchFamily="34" charset="0"/>
              <a:cs typeface="Arial" panose="020B0604020202020204" pitchFamily="34" charset="0"/>
            </a:endParaRPr>
          </a:p>
          <a:p>
            <a:r>
              <a:rPr lang="en-GB" sz="2800" i="1" dirty="0" err="1">
                <a:latin typeface="Arial" panose="020B0604020202020204" pitchFamily="34" charset="0"/>
                <a:cs typeface="Arial" panose="020B0604020202020204" pitchFamily="34" charset="0"/>
              </a:rPr>
              <a:t>Yaqun</a:t>
            </a:r>
            <a:r>
              <a:rPr lang="en-GB" sz="2800" i="1" dirty="0">
                <a:latin typeface="Arial" panose="020B0604020202020204" pitchFamily="34" charset="0"/>
                <a:cs typeface="Arial" panose="020B0604020202020204" pitchFamily="34" charset="0"/>
              </a:rPr>
              <a:t>, Z., (2020). Application of social ecological model in the field of physical activity research. </a:t>
            </a:r>
            <a:r>
              <a:rPr lang="az-Cyrl-AZ" sz="2800" i="1" dirty="0">
                <a:latin typeface="Arial" panose="020B0604020202020204" pitchFamily="34" charset="0"/>
                <a:cs typeface="Arial" panose="020B0604020202020204" pitchFamily="34" charset="0"/>
              </a:rPr>
              <a:t>Физическая культура. Спорт. Туризм. Двигательная рекреация, 5(3), </a:t>
            </a:r>
            <a:r>
              <a:rPr lang="en-GB" sz="2800" i="1" dirty="0">
                <a:latin typeface="Arial" panose="020B0604020202020204" pitchFamily="34" charset="0"/>
                <a:cs typeface="Arial" panose="020B0604020202020204" pitchFamily="34" charset="0"/>
              </a:rPr>
              <a:t>pp.69-73</a:t>
            </a:r>
          </a:p>
          <a:p>
            <a:endParaRPr lang="en-GB" sz="2400" i="1" dirty="0"/>
          </a:p>
          <a:p>
            <a:endParaRPr lang="en-GB" sz="3600" dirty="0"/>
          </a:p>
          <a:p>
            <a:endParaRPr lang="en-GB" dirty="0"/>
          </a:p>
          <a:p>
            <a:endParaRPr lang="en-GB" dirty="0"/>
          </a:p>
          <a:p>
            <a:endParaRPr lang="en-GB" dirty="0"/>
          </a:p>
        </p:txBody>
      </p:sp>
    </p:spTree>
    <p:extLst>
      <p:ext uri="{BB962C8B-B14F-4D97-AF65-F5344CB8AC3E}">
        <p14:creationId xmlns:p14="http://schemas.microsoft.com/office/powerpoint/2010/main" val="33851934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17104</TotalTime>
  <Words>1781</Words>
  <Application>Microsoft Office PowerPoint</Application>
  <PresentationFormat>Widescreen</PresentationFormat>
  <Paragraphs>164</Paragraphs>
  <Slides>15</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Century Gothic</vt:lpstr>
      <vt:lpstr>Wingdings</vt:lpstr>
      <vt:lpstr>Wingdings 3</vt:lpstr>
      <vt:lpstr>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Johnson Akeju</dc:creator>
  <cp:lastModifiedBy>Johnson Akeju</cp:lastModifiedBy>
  <cp:revision>79</cp:revision>
  <dcterms:created xsi:type="dcterms:W3CDTF">2023-03-12T00:15:11Z</dcterms:created>
  <dcterms:modified xsi:type="dcterms:W3CDTF">2023-03-30T12:07:11Z</dcterms:modified>
</cp:coreProperties>
</file>