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56" r:id="rId2"/>
  </p:sldIdLst>
  <p:sldSz cx="7562850" cy="10688638"/>
  <p:notesSz cx="10688638" cy="756285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53" d="100"/>
          <a:sy n="53" d="100"/>
        </p:scale>
        <p:origin x="2578"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A4A546E-0867-4651-A055-2BC091B7F87F}" type="doc">
      <dgm:prSet loTypeId="urn:microsoft.com/office/officeart/2005/8/layout/radial1" loCatId="cycle" qsTypeId="urn:microsoft.com/office/officeart/2005/8/quickstyle/simple2" qsCatId="simple" csTypeId="urn:microsoft.com/office/officeart/2005/8/colors/accent1_2" csCatId="accent1" phldr="1"/>
      <dgm:spPr/>
      <dgm:t>
        <a:bodyPr/>
        <a:lstStyle/>
        <a:p>
          <a:endParaRPr lang="en-IN"/>
        </a:p>
      </dgm:t>
    </dgm:pt>
    <dgm:pt modelId="{379D1BD5-B41B-45E1-B2EF-D2DA89912A26}">
      <dgm:prSet phldrT="[Text]"/>
      <dgm:spPr/>
      <dgm:t>
        <a:bodyPr/>
        <a:lstStyle/>
        <a:p>
          <a:pPr>
            <a:buNone/>
          </a:pPr>
          <a:r>
            <a:rPr lang="en-US" b="1" dirty="0">
              <a:latin typeface="Times New Roman" panose="02020603050405020304" pitchFamily="18" charset="0"/>
              <a:ea typeface="Times New Roman" pitchFamily="34" charset="-122"/>
              <a:cs typeface="Times New Roman" panose="02020603050405020304" pitchFamily="18" charset="0"/>
            </a:rPr>
            <a:t>Key Benefits</a:t>
          </a:r>
          <a:endParaRPr lang="en-IN" dirty="0"/>
        </a:p>
      </dgm:t>
    </dgm:pt>
    <dgm:pt modelId="{E443E1AE-5032-4D93-984D-D9181029985F}" type="parTrans" cxnId="{C56F59D3-3ACA-46F6-8C47-979E015699EF}">
      <dgm:prSet/>
      <dgm:spPr/>
      <dgm:t>
        <a:bodyPr/>
        <a:lstStyle/>
        <a:p>
          <a:endParaRPr lang="en-IN"/>
        </a:p>
      </dgm:t>
    </dgm:pt>
    <dgm:pt modelId="{1F98E41B-60CB-4C78-9B83-83FE07ADBE2A}" type="sibTrans" cxnId="{C56F59D3-3ACA-46F6-8C47-979E015699EF}">
      <dgm:prSet/>
      <dgm:spPr/>
      <dgm:t>
        <a:bodyPr/>
        <a:lstStyle/>
        <a:p>
          <a:endParaRPr lang="en-IN"/>
        </a:p>
      </dgm:t>
    </dgm:pt>
    <dgm:pt modelId="{E10DA4D1-D183-4C1C-BA2D-515EADA35F31}">
      <dgm:prSet phldrT="[Text]"/>
      <dgm:spPr/>
      <dgm:t>
        <a:bodyPr/>
        <a:lstStyle/>
        <a:p>
          <a:r>
            <a:rPr lang="en-US" b="1" dirty="0">
              <a:latin typeface="Times New Roman" panose="02020603050405020304" pitchFamily="18" charset="0"/>
              <a:ea typeface="Times New Roman" pitchFamily="34" charset="-122"/>
              <a:cs typeface="Times New Roman" panose="02020603050405020304" pitchFamily="18" charset="0"/>
            </a:rPr>
            <a:t>For Athletes</a:t>
          </a:r>
          <a:endParaRPr lang="en-IN" dirty="0"/>
        </a:p>
      </dgm:t>
    </dgm:pt>
    <dgm:pt modelId="{24CD749A-3E55-4025-826A-9FFB9695F585}" type="parTrans" cxnId="{30334F44-1FBB-4C6B-BE2F-4F6AF8E41D06}">
      <dgm:prSet/>
      <dgm:spPr/>
      <dgm:t>
        <a:bodyPr/>
        <a:lstStyle/>
        <a:p>
          <a:endParaRPr lang="en-IN"/>
        </a:p>
      </dgm:t>
    </dgm:pt>
    <dgm:pt modelId="{06D7A85E-C7F2-4150-BA26-5D4B6FEFF202}" type="sibTrans" cxnId="{30334F44-1FBB-4C6B-BE2F-4F6AF8E41D06}">
      <dgm:prSet/>
      <dgm:spPr/>
      <dgm:t>
        <a:bodyPr/>
        <a:lstStyle/>
        <a:p>
          <a:endParaRPr lang="en-IN"/>
        </a:p>
      </dgm:t>
    </dgm:pt>
    <dgm:pt modelId="{75ECA20D-1935-4BB8-8615-5211C587718D}">
      <dgm:prSet phldrT="[Text]"/>
      <dgm:spPr/>
      <dgm:t>
        <a:bodyPr/>
        <a:lstStyle/>
        <a:p>
          <a:r>
            <a:rPr lang="en-US" b="1">
              <a:latin typeface="Times New Roman" panose="02020603050405020304" pitchFamily="18" charset="0"/>
              <a:ea typeface="Times New Roman" pitchFamily="34" charset="-122"/>
              <a:cs typeface="Times New Roman" panose="02020603050405020304" pitchFamily="18" charset="0"/>
            </a:rPr>
            <a:t>For Adidas</a:t>
          </a:r>
          <a:endParaRPr lang="en-IN" dirty="0"/>
        </a:p>
      </dgm:t>
    </dgm:pt>
    <dgm:pt modelId="{4ED50A55-B809-4C71-8EAF-B32DBDC2BB60}" type="parTrans" cxnId="{1ED11EE3-2B68-428B-9730-B62D520C9F9B}">
      <dgm:prSet/>
      <dgm:spPr/>
      <dgm:t>
        <a:bodyPr/>
        <a:lstStyle/>
        <a:p>
          <a:endParaRPr lang="en-IN"/>
        </a:p>
      </dgm:t>
    </dgm:pt>
    <dgm:pt modelId="{E8B92C43-0BF5-42CC-BD9A-367759EB9A31}" type="sibTrans" cxnId="{1ED11EE3-2B68-428B-9730-B62D520C9F9B}">
      <dgm:prSet/>
      <dgm:spPr/>
      <dgm:t>
        <a:bodyPr/>
        <a:lstStyle/>
        <a:p>
          <a:endParaRPr lang="en-IN"/>
        </a:p>
      </dgm:t>
    </dgm:pt>
    <dgm:pt modelId="{093A16C3-C887-4CB4-B841-DAF19DA9AC5C}">
      <dgm:prSet phldrT="[Text]"/>
      <dgm:spPr/>
      <dgm:t>
        <a:bodyPr/>
        <a:lstStyle/>
        <a:p>
          <a:r>
            <a:rPr lang="en-US" b="1" dirty="0">
              <a:latin typeface="Times New Roman" panose="02020603050405020304" pitchFamily="18" charset="0"/>
              <a:ea typeface="Times New Roman" pitchFamily="34" charset="-122"/>
              <a:cs typeface="Times New Roman" panose="02020603050405020304" pitchFamily="18" charset="0"/>
            </a:rPr>
            <a:t>For the Planet</a:t>
          </a:r>
          <a:endParaRPr lang="en-IN" dirty="0"/>
        </a:p>
      </dgm:t>
    </dgm:pt>
    <dgm:pt modelId="{67FEFFEB-88E1-4ED4-B17A-DD22D42B24BE}" type="parTrans" cxnId="{A9612A48-7C45-4872-971E-2B44050EE3EB}">
      <dgm:prSet/>
      <dgm:spPr/>
      <dgm:t>
        <a:bodyPr/>
        <a:lstStyle/>
        <a:p>
          <a:endParaRPr lang="en-IN"/>
        </a:p>
      </dgm:t>
    </dgm:pt>
    <dgm:pt modelId="{8F37FAE5-6273-4083-A132-1D03874E5AEC}" type="sibTrans" cxnId="{A9612A48-7C45-4872-971E-2B44050EE3EB}">
      <dgm:prSet/>
      <dgm:spPr/>
      <dgm:t>
        <a:bodyPr/>
        <a:lstStyle/>
        <a:p>
          <a:endParaRPr lang="en-IN"/>
        </a:p>
      </dgm:t>
    </dgm:pt>
    <dgm:pt modelId="{516E4F20-96BB-42AE-AF60-CACDF0D5EC6E}" type="pres">
      <dgm:prSet presAssocID="{FA4A546E-0867-4651-A055-2BC091B7F87F}" presName="cycle" presStyleCnt="0">
        <dgm:presLayoutVars>
          <dgm:chMax val="1"/>
          <dgm:dir/>
          <dgm:animLvl val="ctr"/>
          <dgm:resizeHandles val="exact"/>
        </dgm:presLayoutVars>
      </dgm:prSet>
      <dgm:spPr/>
    </dgm:pt>
    <dgm:pt modelId="{36301177-78B7-4A90-B26B-B9C593A7A950}" type="pres">
      <dgm:prSet presAssocID="{379D1BD5-B41B-45E1-B2EF-D2DA89912A26}" presName="centerShape" presStyleLbl="node0" presStyleIdx="0" presStyleCnt="1"/>
      <dgm:spPr/>
    </dgm:pt>
    <dgm:pt modelId="{033BD640-C1BD-4DCF-935D-DA26511BC6AE}" type="pres">
      <dgm:prSet presAssocID="{24CD749A-3E55-4025-826A-9FFB9695F585}" presName="Name9" presStyleLbl="parChTrans1D2" presStyleIdx="0" presStyleCnt="3"/>
      <dgm:spPr/>
    </dgm:pt>
    <dgm:pt modelId="{964CD1C0-B7B7-422B-984C-45BA13B53CB8}" type="pres">
      <dgm:prSet presAssocID="{24CD749A-3E55-4025-826A-9FFB9695F585}" presName="connTx" presStyleLbl="parChTrans1D2" presStyleIdx="0" presStyleCnt="3"/>
      <dgm:spPr/>
    </dgm:pt>
    <dgm:pt modelId="{D626FEFD-1DC1-461C-9C93-B59D66072244}" type="pres">
      <dgm:prSet presAssocID="{E10DA4D1-D183-4C1C-BA2D-515EADA35F31}" presName="node" presStyleLbl="node1" presStyleIdx="0" presStyleCnt="3">
        <dgm:presLayoutVars>
          <dgm:bulletEnabled val="1"/>
        </dgm:presLayoutVars>
      </dgm:prSet>
      <dgm:spPr/>
    </dgm:pt>
    <dgm:pt modelId="{2FC854CE-A091-468E-A5D0-015ED49589C6}" type="pres">
      <dgm:prSet presAssocID="{4ED50A55-B809-4C71-8EAF-B32DBDC2BB60}" presName="Name9" presStyleLbl="parChTrans1D2" presStyleIdx="1" presStyleCnt="3"/>
      <dgm:spPr/>
    </dgm:pt>
    <dgm:pt modelId="{C699E65E-724D-441D-BB5A-E20B8CB3D756}" type="pres">
      <dgm:prSet presAssocID="{4ED50A55-B809-4C71-8EAF-B32DBDC2BB60}" presName="connTx" presStyleLbl="parChTrans1D2" presStyleIdx="1" presStyleCnt="3"/>
      <dgm:spPr/>
    </dgm:pt>
    <dgm:pt modelId="{5134B3F1-08A0-4DD1-B386-CE0BB3CC1584}" type="pres">
      <dgm:prSet presAssocID="{75ECA20D-1935-4BB8-8615-5211C587718D}" presName="node" presStyleLbl="node1" presStyleIdx="1" presStyleCnt="3">
        <dgm:presLayoutVars>
          <dgm:bulletEnabled val="1"/>
        </dgm:presLayoutVars>
      </dgm:prSet>
      <dgm:spPr/>
    </dgm:pt>
    <dgm:pt modelId="{52C92D9A-935C-4B97-865A-2D358190A72E}" type="pres">
      <dgm:prSet presAssocID="{67FEFFEB-88E1-4ED4-B17A-DD22D42B24BE}" presName="Name9" presStyleLbl="parChTrans1D2" presStyleIdx="2" presStyleCnt="3"/>
      <dgm:spPr/>
    </dgm:pt>
    <dgm:pt modelId="{782CD3E5-C52E-480D-ABEE-B001F4E495F8}" type="pres">
      <dgm:prSet presAssocID="{67FEFFEB-88E1-4ED4-B17A-DD22D42B24BE}" presName="connTx" presStyleLbl="parChTrans1D2" presStyleIdx="2" presStyleCnt="3"/>
      <dgm:spPr/>
    </dgm:pt>
    <dgm:pt modelId="{8FA96997-CA1B-4E92-A803-AE491DCFACB6}" type="pres">
      <dgm:prSet presAssocID="{093A16C3-C887-4CB4-B841-DAF19DA9AC5C}" presName="node" presStyleLbl="node1" presStyleIdx="2" presStyleCnt="3">
        <dgm:presLayoutVars>
          <dgm:bulletEnabled val="1"/>
        </dgm:presLayoutVars>
      </dgm:prSet>
      <dgm:spPr/>
    </dgm:pt>
  </dgm:ptLst>
  <dgm:cxnLst>
    <dgm:cxn modelId="{147ACD0B-9D99-40A0-9B18-A6F6B8D562A7}" type="presOf" srcId="{75ECA20D-1935-4BB8-8615-5211C587718D}" destId="{5134B3F1-08A0-4DD1-B386-CE0BB3CC1584}" srcOrd="0" destOrd="0" presId="urn:microsoft.com/office/officeart/2005/8/layout/radial1"/>
    <dgm:cxn modelId="{5BDE1810-E4D7-4310-879A-177109DC5782}" type="presOf" srcId="{67FEFFEB-88E1-4ED4-B17A-DD22D42B24BE}" destId="{52C92D9A-935C-4B97-865A-2D358190A72E}" srcOrd="0" destOrd="0" presId="urn:microsoft.com/office/officeart/2005/8/layout/radial1"/>
    <dgm:cxn modelId="{3D66242A-306C-46DA-94C6-B31079ADC558}" type="presOf" srcId="{24CD749A-3E55-4025-826A-9FFB9695F585}" destId="{964CD1C0-B7B7-422B-984C-45BA13B53CB8}" srcOrd="1" destOrd="0" presId="urn:microsoft.com/office/officeart/2005/8/layout/radial1"/>
    <dgm:cxn modelId="{4B9CD735-0343-4BF8-855C-A2C9E0A5805C}" type="presOf" srcId="{379D1BD5-B41B-45E1-B2EF-D2DA89912A26}" destId="{36301177-78B7-4A90-B26B-B9C593A7A950}" srcOrd="0" destOrd="0" presId="urn:microsoft.com/office/officeart/2005/8/layout/radial1"/>
    <dgm:cxn modelId="{19C8055D-BFAA-4D33-A691-AACFBF59C931}" type="presOf" srcId="{E10DA4D1-D183-4C1C-BA2D-515EADA35F31}" destId="{D626FEFD-1DC1-461C-9C93-B59D66072244}" srcOrd="0" destOrd="0" presId="urn:microsoft.com/office/officeart/2005/8/layout/radial1"/>
    <dgm:cxn modelId="{B0676E64-621C-483A-BE32-58DE8DFB5AA0}" type="presOf" srcId="{FA4A546E-0867-4651-A055-2BC091B7F87F}" destId="{516E4F20-96BB-42AE-AF60-CACDF0D5EC6E}" srcOrd="0" destOrd="0" presId="urn:microsoft.com/office/officeart/2005/8/layout/radial1"/>
    <dgm:cxn modelId="{30334F44-1FBB-4C6B-BE2F-4F6AF8E41D06}" srcId="{379D1BD5-B41B-45E1-B2EF-D2DA89912A26}" destId="{E10DA4D1-D183-4C1C-BA2D-515EADA35F31}" srcOrd="0" destOrd="0" parTransId="{24CD749A-3E55-4025-826A-9FFB9695F585}" sibTransId="{06D7A85E-C7F2-4150-BA26-5D4B6FEFF202}"/>
    <dgm:cxn modelId="{A9612A48-7C45-4872-971E-2B44050EE3EB}" srcId="{379D1BD5-B41B-45E1-B2EF-D2DA89912A26}" destId="{093A16C3-C887-4CB4-B841-DAF19DA9AC5C}" srcOrd="2" destOrd="0" parTransId="{67FEFFEB-88E1-4ED4-B17A-DD22D42B24BE}" sibTransId="{8F37FAE5-6273-4083-A132-1D03874E5AEC}"/>
    <dgm:cxn modelId="{90561079-C63F-4393-A7C7-966D70F29C76}" type="presOf" srcId="{4ED50A55-B809-4C71-8EAF-B32DBDC2BB60}" destId="{2FC854CE-A091-468E-A5D0-015ED49589C6}" srcOrd="0" destOrd="0" presId="urn:microsoft.com/office/officeart/2005/8/layout/radial1"/>
    <dgm:cxn modelId="{AA0D3E9B-380B-4AF2-88FA-B28D130B91CC}" type="presOf" srcId="{24CD749A-3E55-4025-826A-9FFB9695F585}" destId="{033BD640-C1BD-4DCF-935D-DA26511BC6AE}" srcOrd="0" destOrd="0" presId="urn:microsoft.com/office/officeart/2005/8/layout/radial1"/>
    <dgm:cxn modelId="{BC6916BB-5EC5-4130-BBCD-4E47569D2FD8}" type="presOf" srcId="{093A16C3-C887-4CB4-B841-DAF19DA9AC5C}" destId="{8FA96997-CA1B-4E92-A803-AE491DCFACB6}" srcOrd="0" destOrd="0" presId="urn:microsoft.com/office/officeart/2005/8/layout/radial1"/>
    <dgm:cxn modelId="{C56F59D3-3ACA-46F6-8C47-979E015699EF}" srcId="{FA4A546E-0867-4651-A055-2BC091B7F87F}" destId="{379D1BD5-B41B-45E1-B2EF-D2DA89912A26}" srcOrd="0" destOrd="0" parTransId="{E443E1AE-5032-4D93-984D-D9181029985F}" sibTransId="{1F98E41B-60CB-4C78-9B83-83FE07ADBE2A}"/>
    <dgm:cxn modelId="{1ED11EE3-2B68-428B-9730-B62D520C9F9B}" srcId="{379D1BD5-B41B-45E1-B2EF-D2DA89912A26}" destId="{75ECA20D-1935-4BB8-8615-5211C587718D}" srcOrd="1" destOrd="0" parTransId="{4ED50A55-B809-4C71-8EAF-B32DBDC2BB60}" sibTransId="{E8B92C43-0BF5-42CC-BD9A-367759EB9A31}"/>
    <dgm:cxn modelId="{FC9203EE-A88D-47CA-A04B-934C27706C63}" type="presOf" srcId="{67FEFFEB-88E1-4ED4-B17A-DD22D42B24BE}" destId="{782CD3E5-C52E-480D-ABEE-B001F4E495F8}" srcOrd="1" destOrd="0" presId="urn:microsoft.com/office/officeart/2005/8/layout/radial1"/>
    <dgm:cxn modelId="{E9516DF1-AC52-4360-AD5B-FE4B62ED9904}" type="presOf" srcId="{4ED50A55-B809-4C71-8EAF-B32DBDC2BB60}" destId="{C699E65E-724D-441D-BB5A-E20B8CB3D756}" srcOrd="1" destOrd="0" presId="urn:microsoft.com/office/officeart/2005/8/layout/radial1"/>
    <dgm:cxn modelId="{5061DACB-2F6E-400D-866D-DE450EDF1887}" type="presParOf" srcId="{516E4F20-96BB-42AE-AF60-CACDF0D5EC6E}" destId="{36301177-78B7-4A90-B26B-B9C593A7A950}" srcOrd="0" destOrd="0" presId="urn:microsoft.com/office/officeart/2005/8/layout/radial1"/>
    <dgm:cxn modelId="{74BE3CAE-B28D-4888-AC12-470C2BB6CF05}" type="presParOf" srcId="{516E4F20-96BB-42AE-AF60-CACDF0D5EC6E}" destId="{033BD640-C1BD-4DCF-935D-DA26511BC6AE}" srcOrd="1" destOrd="0" presId="urn:microsoft.com/office/officeart/2005/8/layout/radial1"/>
    <dgm:cxn modelId="{BEADD55D-5B1D-4F4D-BB8A-B5AEC67C739D}" type="presParOf" srcId="{033BD640-C1BD-4DCF-935D-DA26511BC6AE}" destId="{964CD1C0-B7B7-422B-984C-45BA13B53CB8}" srcOrd="0" destOrd="0" presId="urn:microsoft.com/office/officeart/2005/8/layout/radial1"/>
    <dgm:cxn modelId="{1E777FFC-B264-495E-93E8-F0C608027B69}" type="presParOf" srcId="{516E4F20-96BB-42AE-AF60-CACDF0D5EC6E}" destId="{D626FEFD-1DC1-461C-9C93-B59D66072244}" srcOrd="2" destOrd="0" presId="urn:microsoft.com/office/officeart/2005/8/layout/radial1"/>
    <dgm:cxn modelId="{37841F1D-4F56-4BC9-A1AA-5D327E222372}" type="presParOf" srcId="{516E4F20-96BB-42AE-AF60-CACDF0D5EC6E}" destId="{2FC854CE-A091-468E-A5D0-015ED49589C6}" srcOrd="3" destOrd="0" presId="urn:microsoft.com/office/officeart/2005/8/layout/radial1"/>
    <dgm:cxn modelId="{78419480-B294-4CF2-A43F-599670686C2B}" type="presParOf" srcId="{2FC854CE-A091-468E-A5D0-015ED49589C6}" destId="{C699E65E-724D-441D-BB5A-E20B8CB3D756}" srcOrd="0" destOrd="0" presId="urn:microsoft.com/office/officeart/2005/8/layout/radial1"/>
    <dgm:cxn modelId="{C26D99A4-8336-4593-8A4D-A47DD489EF4D}" type="presParOf" srcId="{516E4F20-96BB-42AE-AF60-CACDF0D5EC6E}" destId="{5134B3F1-08A0-4DD1-B386-CE0BB3CC1584}" srcOrd="4" destOrd="0" presId="urn:microsoft.com/office/officeart/2005/8/layout/radial1"/>
    <dgm:cxn modelId="{F4BF3D24-72B7-4FED-B376-A6CB0450E871}" type="presParOf" srcId="{516E4F20-96BB-42AE-AF60-CACDF0D5EC6E}" destId="{52C92D9A-935C-4B97-865A-2D358190A72E}" srcOrd="5" destOrd="0" presId="urn:microsoft.com/office/officeart/2005/8/layout/radial1"/>
    <dgm:cxn modelId="{DFEFA70C-2A1E-4141-BE9F-F82FB6EC491C}" type="presParOf" srcId="{52C92D9A-935C-4B97-865A-2D358190A72E}" destId="{782CD3E5-C52E-480D-ABEE-B001F4E495F8}" srcOrd="0" destOrd="0" presId="urn:microsoft.com/office/officeart/2005/8/layout/radial1"/>
    <dgm:cxn modelId="{25730AD1-F33D-4CDD-A1C1-770867456A2E}" type="presParOf" srcId="{516E4F20-96BB-42AE-AF60-CACDF0D5EC6E}" destId="{8FA96997-CA1B-4E92-A803-AE491DCFACB6}" srcOrd="6" destOrd="0" presId="urn:microsoft.com/office/officeart/2005/8/layout/radial1"/>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301177-78B7-4A90-B26B-B9C593A7A950}">
      <dsp:nvSpPr>
        <dsp:cNvPr id="0" name=""/>
        <dsp:cNvSpPr/>
      </dsp:nvSpPr>
      <dsp:spPr>
        <a:xfrm>
          <a:off x="1103720" y="756955"/>
          <a:ext cx="581478" cy="581478"/>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US" sz="900" b="1" kern="1200" dirty="0">
              <a:latin typeface="Times New Roman" panose="02020603050405020304" pitchFamily="18" charset="0"/>
              <a:ea typeface="Times New Roman" pitchFamily="34" charset="-122"/>
              <a:cs typeface="Times New Roman" panose="02020603050405020304" pitchFamily="18" charset="0"/>
            </a:rPr>
            <a:t>Key Benefits</a:t>
          </a:r>
          <a:endParaRPr lang="en-IN" sz="900" kern="1200" dirty="0"/>
        </a:p>
      </dsp:txBody>
      <dsp:txXfrm>
        <a:off x="1188875" y="842110"/>
        <a:ext cx="411168" cy="411168"/>
      </dsp:txXfrm>
    </dsp:sp>
    <dsp:sp modelId="{033BD640-C1BD-4DCF-935D-DA26511BC6AE}">
      <dsp:nvSpPr>
        <dsp:cNvPr id="0" name=""/>
        <dsp:cNvSpPr/>
      </dsp:nvSpPr>
      <dsp:spPr>
        <a:xfrm rot="16200000">
          <a:off x="1307235" y="650966"/>
          <a:ext cx="174448" cy="37529"/>
        </a:xfrm>
        <a:custGeom>
          <a:avLst/>
          <a:gdLst/>
          <a:ahLst/>
          <a:cxnLst/>
          <a:rect l="0" t="0" r="0" b="0"/>
          <a:pathLst>
            <a:path>
              <a:moveTo>
                <a:pt x="0" y="18764"/>
              </a:moveTo>
              <a:lnTo>
                <a:pt x="174448" y="1876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N" sz="500" kern="1200"/>
        </a:p>
      </dsp:txBody>
      <dsp:txXfrm>
        <a:off x="1390098" y="665369"/>
        <a:ext cx="8722" cy="8722"/>
      </dsp:txXfrm>
    </dsp:sp>
    <dsp:sp modelId="{D626FEFD-1DC1-461C-9C93-B59D66072244}">
      <dsp:nvSpPr>
        <dsp:cNvPr id="0" name=""/>
        <dsp:cNvSpPr/>
      </dsp:nvSpPr>
      <dsp:spPr>
        <a:xfrm>
          <a:off x="1103720" y="1028"/>
          <a:ext cx="581478" cy="581478"/>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US" sz="800" b="1" kern="1200" dirty="0">
              <a:latin typeface="Times New Roman" panose="02020603050405020304" pitchFamily="18" charset="0"/>
              <a:ea typeface="Times New Roman" pitchFamily="34" charset="-122"/>
              <a:cs typeface="Times New Roman" panose="02020603050405020304" pitchFamily="18" charset="0"/>
            </a:rPr>
            <a:t>For Athletes</a:t>
          </a:r>
          <a:endParaRPr lang="en-IN" sz="800" kern="1200" dirty="0"/>
        </a:p>
      </dsp:txBody>
      <dsp:txXfrm>
        <a:off x="1188875" y="86183"/>
        <a:ext cx="411168" cy="411168"/>
      </dsp:txXfrm>
    </dsp:sp>
    <dsp:sp modelId="{2FC854CE-A091-468E-A5D0-015ED49589C6}">
      <dsp:nvSpPr>
        <dsp:cNvPr id="0" name=""/>
        <dsp:cNvSpPr/>
      </dsp:nvSpPr>
      <dsp:spPr>
        <a:xfrm rot="1800000">
          <a:off x="1634561" y="1217912"/>
          <a:ext cx="174448" cy="37529"/>
        </a:xfrm>
        <a:custGeom>
          <a:avLst/>
          <a:gdLst/>
          <a:ahLst/>
          <a:cxnLst/>
          <a:rect l="0" t="0" r="0" b="0"/>
          <a:pathLst>
            <a:path>
              <a:moveTo>
                <a:pt x="0" y="18764"/>
              </a:moveTo>
              <a:lnTo>
                <a:pt x="174448" y="1876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N" sz="500" kern="1200"/>
        </a:p>
      </dsp:txBody>
      <dsp:txXfrm>
        <a:off x="1717424" y="1232315"/>
        <a:ext cx="8722" cy="8722"/>
      </dsp:txXfrm>
    </dsp:sp>
    <dsp:sp modelId="{5134B3F1-08A0-4DD1-B386-CE0BB3CC1584}">
      <dsp:nvSpPr>
        <dsp:cNvPr id="0" name=""/>
        <dsp:cNvSpPr/>
      </dsp:nvSpPr>
      <dsp:spPr>
        <a:xfrm>
          <a:off x="1758372" y="1134919"/>
          <a:ext cx="581478" cy="581478"/>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US" sz="800" b="1" kern="1200">
              <a:latin typeface="Times New Roman" panose="02020603050405020304" pitchFamily="18" charset="0"/>
              <a:ea typeface="Times New Roman" pitchFamily="34" charset="-122"/>
              <a:cs typeface="Times New Roman" panose="02020603050405020304" pitchFamily="18" charset="0"/>
            </a:rPr>
            <a:t>For Adidas</a:t>
          </a:r>
          <a:endParaRPr lang="en-IN" sz="800" kern="1200" dirty="0"/>
        </a:p>
      </dsp:txBody>
      <dsp:txXfrm>
        <a:off x="1843527" y="1220074"/>
        <a:ext cx="411168" cy="411168"/>
      </dsp:txXfrm>
    </dsp:sp>
    <dsp:sp modelId="{52C92D9A-935C-4B97-865A-2D358190A72E}">
      <dsp:nvSpPr>
        <dsp:cNvPr id="0" name=""/>
        <dsp:cNvSpPr/>
      </dsp:nvSpPr>
      <dsp:spPr>
        <a:xfrm rot="9000000">
          <a:off x="979908" y="1217912"/>
          <a:ext cx="174448" cy="37529"/>
        </a:xfrm>
        <a:custGeom>
          <a:avLst/>
          <a:gdLst/>
          <a:ahLst/>
          <a:cxnLst/>
          <a:rect l="0" t="0" r="0" b="0"/>
          <a:pathLst>
            <a:path>
              <a:moveTo>
                <a:pt x="0" y="18764"/>
              </a:moveTo>
              <a:lnTo>
                <a:pt x="174448" y="1876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N" sz="500" kern="1200"/>
        </a:p>
      </dsp:txBody>
      <dsp:txXfrm rot="10800000">
        <a:off x="1062772" y="1232315"/>
        <a:ext cx="8722" cy="8722"/>
      </dsp:txXfrm>
    </dsp:sp>
    <dsp:sp modelId="{8FA96997-CA1B-4E92-A803-AE491DCFACB6}">
      <dsp:nvSpPr>
        <dsp:cNvPr id="0" name=""/>
        <dsp:cNvSpPr/>
      </dsp:nvSpPr>
      <dsp:spPr>
        <a:xfrm>
          <a:off x="449067" y="1134919"/>
          <a:ext cx="581478" cy="581478"/>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US" sz="800" b="1" kern="1200" dirty="0">
              <a:latin typeface="Times New Roman" panose="02020603050405020304" pitchFamily="18" charset="0"/>
              <a:ea typeface="Times New Roman" pitchFamily="34" charset="-122"/>
              <a:cs typeface="Times New Roman" panose="02020603050405020304" pitchFamily="18" charset="0"/>
            </a:rPr>
            <a:t>For the Planet</a:t>
          </a:r>
          <a:endParaRPr lang="en-IN" sz="800" kern="1200" dirty="0"/>
        </a:p>
      </dsp:txBody>
      <dsp:txXfrm>
        <a:off x="534222" y="1220074"/>
        <a:ext cx="411168" cy="411168"/>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371586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png"/><Relationship Id="rId13" Type="http://schemas.openxmlformats.org/officeDocument/2006/relationships/diagramQuickStyle" Target="../diagrams/quickStyle1.xml"/><Relationship Id="rId3" Type="http://schemas.openxmlformats.org/officeDocument/2006/relationships/hyperlink" Target="https://doi.org/10.3390/su162411266" TargetMode="External"/><Relationship Id="rId7" Type="http://schemas.openxmlformats.org/officeDocument/2006/relationships/image" Target="../media/image1.jpeg"/><Relationship Id="rId12" Type="http://schemas.openxmlformats.org/officeDocument/2006/relationships/diagramLayout" Target="../diagrams/layout1.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s://doi.org/10.1016/j.cec.2024.100099" TargetMode="External"/><Relationship Id="rId11" Type="http://schemas.openxmlformats.org/officeDocument/2006/relationships/diagramData" Target="../diagrams/data1.xml"/><Relationship Id="rId5" Type="http://schemas.openxmlformats.org/officeDocument/2006/relationships/hyperlink" Target="https://doi.org/10.1186/s12302-025-01204-8" TargetMode="External"/><Relationship Id="rId15" Type="http://schemas.microsoft.com/office/2007/relationships/diagramDrawing" Target="../diagrams/drawing1.xml"/><Relationship Id="rId10" Type="http://schemas.openxmlformats.org/officeDocument/2006/relationships/image" Target="../media/image4.jpeg"/><Relationship Id="rId4" Type="http://schemas.openxmlformats.org/officeDocument/2006/relationships/hyperlink" Target="https://doi.org/10.7441/joc.2021.03.07" TargetMode="External"/><Relationship Id="rId9" Type="http://schemas.openxmlformats.org/officeDocument/2006/relationships/image" Target="../media/image3.jpeg"/><Relationship Id="rId14" Type="http://schemas.openxmlformats.org/officeDocument/2006/relationships/diagramColors" Target="../diagrams/colors1.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Shape 0"/>
          <p:cNvSpPr/>
          <p:nvPr/>
        </p:nvSpPr>
        <p:spPr>
          <a:xfrm>
            <a:off x="0" y="0"/>
            <a:ext cx="7562088" cy="10689336"/>
          </a:xfrm>
          <a:prstGeom prst="rect">
            <a:avLst/>
          </a:prstGeom>
          <a:solidFill>
            <a:srgbClr val="F1FAEE"/>
          </a:solidFill>
          <a:ln/>
        </p:spPr>
      </p:sp>
      <p:sp>
        <p:nvSpPr>
          <p:cNvPr id="3" name="Shape 1"/>
          <p:cNvSpPr/>
          <p:nvPr/>
        </p:nvSpPr>
        <p:spPr>
          <a:xfrm>
            <a:off x="0" y="0"/>
            <a:ext cx="7562088" cy="1051560"/>
          </a:xfrm>
          <a:prstGeom prst="rect">
            <a:avLst/>
          </a:prstGeom>
          <a:solidFill>
            <a:srgbClr val="00B050"/>
          </a:solidFill>
          <a:ln/>
        </p:spPr>
        <p:txBody>
          <a:bodyPr/>
          <a:lstStyle/>
          <a:p>
            <a:endParaRPr lang="en-IN" dirty="0">
              <a:latin typeface="Times New Roman" panose="02020603050405020304" pitchFamily="18" charset="0"/>
              <a:cs typeface="Times New Roman" panose="02020603050405020304" pitchFamily="18" charset="0"/>
            </a:endParaRPr>
          </a:p>
        </p:txBody>
      </p:sp>
      <p:sp>
        <p:nvSpPr>
          <p:cNvPr id="4" name="Text 2"/>
          <p:cNvSpPr/>
          <p:nvPr/>
        </p:nvSpPr>
        <p:spPr>
          <a:xfrm>
            <a:off x="228600" y="109728"/>
            <a:ext cx="7104888" cy="868680"/>
          </a:xfrm>
          <a:prstGeom prst="rect">
            <a:avLst/>
          </a:prstGeom>
          <a:noFill/>
          <a:ln/>
        </p:spPr>
        <p:txBody>
          <a:bodyPr wrap="square" rtlCol="0" anchor="ctr"/>
          <a:lstStyle/>
          <a:p>
            <a:pPr marL="0" indent="0" algn="ctr">
              <a:buNone/>
            </a:pPr>
            <a:endParaRPr lang="en-US" sz="1500" b="1" dirty="0">
              <a:solidFill>
                <a:schemeClr val="bg1"/>
              </a:solidFill>
              <a:latin typeface="Times New Roman" panose="02020603050405020304" pitchFamily="18" charset="0"/>
              <a:ea typeface="Times New Roman" pitchFamily="34" charset="-122"/>
              <a:cs typeface="Times New Roman" panose="02020603050405020304" pitchFamily="18" charset="0"/>
            </a:endParaRPr>
          </a:p>
          <a:p>
            <a:pPr marL="0" indent="0" algn="ctr">
              <a:buNone/>
            </a:pPr>
            <a:r>
              <a:rPr lang="en-US" sz="1500" b="1" dirty="0">
                <a:solidFill>
                  <a:schemeClr val="bg1"/>
                </a:solidFill>
                <a:latin typeface="Times New Roman" panose="02020603050405020304" pitchFamily="18" charset="0"/>
                <a:ea typeface="Times New Roman" pitchFamily="34" charset="-122"/>
                <a:cs typeface="Times New Roman" panose="02020603050405020304" pitchFamily="18" charset="0"/>
              </a:rPr>
              <a:t>Ocean to Performance: Adidas ‘Parley Evolution’</a:t>
            </a:r>
            <a:endParaRPr lang="en-US" sz="1500" dirty="0">
              <a:solidFill>
                <a:schemeClr val="bg1"/>
              </a:solidFill>
              <a:latin typeface="Times New Roman" panose="02020603050405020304" pitchFamily="18" charset="0"/>
              <a:cs typeface="Times New Roman" panose="02020603050405020304" pitchFamily="18" charset="0"/>
            </a:endParaRPr>
          </a:p>
          <a:p>
            <a:pPr marL="0" indent="0" algn="ctr">
              <a:buNone/>
            </a:pPr>
            <a:r>
              <a:rPr lang="en-US" sz="1500" b="1" dirty="0">
                <a:solidFill>
                  <a:schemeClr val="bg1"/>
                </a:solidFill>
                <a:latin typeface="Times New Roman" panose="02020603050405020304" pitchFamily="18" charset="0"/>
                <a:ea typeface="Times New Roman" pitchFamily="34" charset="-122"/>
                <a:cs typeface="Times New Roman" panose="02020603050405020304" pitchFamily="18" charset="0"/>
              </a:rPr>
              <a:t>Sustainable Brand Extension into Fully Circular Sportswear</a:t>
            </a:r>
          </a:p>
          <a:p>
            <a:pPr marL="0" indent="0" algn="ctr">
              <a:buNone/>
            </a:pPr>
            <a:r>
              <a:rPr lang="nl-NL" sz="1500" dirty="0">
                <a:solidFill>
                  <a:schemeClr val="bg1"/>
                </a:solidFill>
                <a:latin typeface="Times New Roman" panose="02020603050405020304" pitchFamily="18" charset="0"/>
                <a:cs typeface="Times New Roman" panose="02020603050405020304" pitchFamily="18" charset="0"/>
              </a:rPr>
              <a:t>Student Name: Nabeel Ahmed</a:t>
            </a:r>
          </a:p>
          <a:p>
            <a:pPr marL="0" indent="0" algn="ctr">
              <a:buNone/>
            </a:pPr>
            <a:r>
              <a:rPr lang="nl-NL" sz="1500" dirty="0">
                <a:solidFill>
                  <a:schemeClr val="bg1"/>
                </a:solidFill>
                <a:latin typeface="Times New Roman" panose="02020603050405020304" pitchFamily="18" charset="0"/>
                <a:cs typeface="Times New Roman" panose="02020603050405020304" pitchFamily="18" charset="0"/>
              </a:rPr>
              <a:t>Student ID: 2504402</a:t>
            </a:r>
          </a:p>
          <a:p>
            <a:pPr marL="0" indent="0" algn="ctr">
              <a:buNone/>
            </a:pPr>
            <a:endParaRPr lang="en-US" sz="1500" dirty="0">
              <a:solidFill>
                <a:schemeClr val="bg1"/>
              </a:solidFill>
              <a:latin typeface="Times New Roman" panose="02020603050405020304" pitchFamily="18" charset="0"/>
              <a:cs typeface="Times New Roman" panose="02020603050405020304" pitchFamily="18" charset="0"/>
            </a:endParaRPr>
          </a:p>
        </p:txBody>
      </p:sp>
      <p:sp>
        <p:nvSpPr>
          <p:cNvPr id="5" name="Shape 3"/>
          <p:cNvSpPr/>
          <p:nvPr/>
        </p:nvSpPr>
        <p:spPr>
          <a:xfrm>
            <a:off x="182880" y="1234440"/>
            <a:ext cx="3566160" cy="2194560"/>
          </a:xfrm>
          <a:prstGeom prst="roundRect">
            <a:avLst/>
          </a:prstGeom>
          <a:solidFill>
            <a:schemeClr val="accent2">
              <a:lumMod val="20000"/>
              <a:lumOff val="80000"/>
            </a:schemeClr>
          </a:solidFill>
          <a:ln w="25400">
            <a:solidFill>
              <a:srgbClr val="003049"/>
            </a:solidFill>
            <a:prstDash val="solid"/>
          </a:ln>
          <a:effectLst>
            <a:outerShdw blurRad="38100" dist="12700" dir="16200000" algn="bl" rotWithShape="0">
              <a:srgbClr val="000000">
                <a:alpha val="10000"/>
              </a:srgbClr>
            </a:outerShdw>
          </a:effectLst>
        </p:spPr>
      </p:sp>
      <p:sp>
        <p:nvSpPr>
          <p:cNvPr id="6" name="Shape 4"/>
          <p:cNvSpPr/>
          <p:nvPr/>
        </p:nvSpPr>
        <p:spPr>
          <a:xfrm>
            <a:off x="182880" y="1234440"/>
            <a:ext cx="3566160" cy="73152"/>
          </a:xfrm>
          <a:prstGeom prst="rect">
            <a:avLst/>
          </a:prstGeom>
          <a:solidFill>
            <a:srgbClr val="003049"/>
          </a:solidFill>
          <a:ln/>
        </p:spPr>
      </p:sp>
      <p:sp>
        <p:nvSpPr>
          <p:cNvPr id="7" name="Text 5"/>
          <p:cNvSpPr/>
          <p:nvPr/>
        </p:nvSpPr>
        <p:spPr>
          <a:xfrm>
            <a:off x="320040" y="1344168"/>
            <a:ext cx="3291840" cy="320040"/>
          </a:xfrm>
          <a:prstGeom prst="rect">
            <a:avLst/>
          </a:prstGeom>
          <a:solidFill>
            <a:srgbClr val="FFFF00"/>
          </a:solidFill>
          <a:ln/>
        </p:spPr>
        <p:txBody>
          <a:bodyPr wrap="square" rtlCol="0" anchor="ctr"/>
          <a:lstStyle/>
          <a:p>
            <a:pPr marL="0" indent="0">
              <a:buNone/>
            </a:pPr>
            <a:r>
              <a:rPr lang="en-US" sz="1050" b="1" dirty="0">
                <a:solidFill>
                  <a:srgbClr val="003049"/>
                </a:solidFill>
                <a:latin typeface="Times New Roman" panose="02020603050405020304" pitchFamily="18" charset="0"/>
                <a:ea typeface="Times New Roman" pitchFamily="34" charset="-122"/>
                <a:cs typeface="Times New Roman" panose="02020603050405020304" pitchFamily="18" charset="0"/>
              </a:rPr>
              <a:t>The Sustainable Challenge &amp; Brand Purpose</a:t>
            </a:r>
            <a:endParaRPr lang="en-US" sz="1050" dirty="0">
              <a:latin typeface="Times New Roman" panose="02020603050405020304" pitchFamily="18" charset="0"/>
              <a:cs typeface="Times New Roman" panose="02020603050405020304" pitchFamily="18" charset="0"/>
            </a:endParaRPr>
          </a:p>
        </p:txBody>
      </p:sp>
      <p:sp>
        <p:nvSpPr>
          <p:cNvPr id="8" name="Text 6"/>
          <p:cNvSpPr/>
          <p:nvPr/>
        </p:nvSpPr>
        <p:spPr>
          <a:xfrm>
            <a:off x="320040" y="1645920"/>
            <a:ext cx="3291840" cy="1691640"/>
          </a:xfrm>
          <a:prstGeom prst="rect">
            <a:avLst/>
          </a:prstGeom>
          <a:noFill/>
          <a:ln/>
        </p:spPr>
        <p:txBody>
          <a:bodyPr wrap="square" rtlCol="0" anchor="t"/>
          <a:lstStyle/>
          <a:p>
            <a:pPr marL="0" indent="0" algn="just">
              <a:buNone/>
            </a:pPr>
            <a:r>
              <a:rPr lang="en-US" sz="700" dirty="0">
                <a:solidFill>
                  <a:srgbClr val="1D3557"/>
                </a:solidFill>
                <a:latin typeface="Times New Roman" panose="02020603050405020304" pitchFamily="18" charset="0"/>
                <a:ea typeface="Times New Roman" pitchFamily="34" charset="-122"/>
                <a:cs typeface="Times New Roman" panose="02020603050405020304" pitchFamily="18" charset="0"/>
              </a:rPr>
              <a:t>The sportswear industry remains dependent on virgin plastics and linear production models, a key driver of ocean pollution and textile waste. Adidas has collaborated with Parley for the Oceans for some time, but Parley Evolution is a deeper commitment — transforming the partnership into a full circular performance sportswear line. The objective is to show that high performance sports apparel can be conceived, produced, utilized and recovered in a closed loop system without compromising the performance standards demanded by athletes.</a:t>
            </a:r>
            <a:endParaRPr lang="en-US" sz="700" dirty="0">
              <a:latin typeface="Times New Roman" panose="02020603050405020304" pitchFamily="18" charset="0"/>
              <a:cs typeface="Times New Roman" panose="02020603050405020304" pitchFamily="18" charset="0"/>
            </a:endParaRPr>
          </a:p>
        </p:txBody>
      </p:sp>
      <p:sp>
        <p:nvSpPr>
          <p:cNvPr id="9" name="Shape 7"/>
          <p:cNvSpPr/>
          <p:nvPr/>
        </p:nvSpPr>
        <p:spPr>
          <a:xfrm>
            <a:off x="182880" y="3520440"/>
            <a:ext cx="3566160" cy="2331720"/>
          </a:xfrm>
          <a:prstGeom prst="roundRect">
            <a:avLst/>
          </a:prstGeom>
          <a:solidFill>
            <a:srgbClr val="66FFFF"/>
          </a:solidFill>
          <a:ln w="25400">
            <a:solidFill>
              <a:srgbClr val="457B9D"/>
            </a:solidFill>
            <a:prstDash val="solid"/>
          </a:ln>
          <a:effectLst>
            <a:outerShdw blurRad="38100" dist="12700" dir="16200000" algn="bl" rotWithShape="0">
              <a:srgbClr val="000000">
                <a:alpha val="10000"/>
              </a:srgbClr>
            </a:outerShdw>
          </a:effectLst>
        </p:spPr>
      </p:sp>
      <p:sp>
        <p:nvSpPr>
          <p:cNvPr id="10" name="Shape 8"/>
          <p:cNvSpPr/>
          <p:nvPr/>
        </p:nvSpPr>
        <p:spPr>
          <a:xfrm>
            <a:off x="182880" y="3520440"/>
            <a:ext cx="3566160" cy="73152"/>
          </a:xfrm>
          <a:prstGeom prst="rect">
            <a:avLst/>
          </a:prstGeom>
          <a:solidFill>
            <a:srgbClr val="457B9D"/>
          </a:solidFill>
          <a:ln/>
        </p:spPr>
      </p:sp>
      <p:sp>
        <p:nvSpPr>
          <p:cNvPr id="11" name="Text 9"/>
          <p:cNvSpPr/>
          <p:nvPr/>
        </p:nvSpPr>
        <p:spPr>
          <a:xfrm>
            <a:off x="320040" y="3630168"/>
            <a:ext cx="3291840" cy="320040"/>
          </a:xfrm>
          <a:prstGeom prst="rect">
            <a:avLst/>
          </a:prstGeom>
          <a:solidFill>
            <a:srgbClr val="FFFF00"/>
          </a:solidFill>
          <a:ln/>
        </p:spPr>
        <p:txBody>
          <a:bodyPr wrap="square" rtlCol="0" anchor="ctr"/>
          <a:lstStyle/>
          <a:p>
            <a:pPr marL="0" indent="0">
              <a:buNone/>
            </a:pPr>
            <a:r>
              <a:rPr lang="en-US" sz="1050" b="1" dirty="0">
                <a:solidFill>
                  <a:srgbClr val="003049"/>
                </a:solidFill>
                <a:latin typeface="Times New Roman" panose="02020603050405020304" pitchFamily="18" charset="0"/>
                <a:ea typeface="Times New Roman" pitchFamily="34" charset="-122"/>
                <a:cs typeface="Times New Roman" panose="02020603050405020304" pitchFamily="18" charset="0"/>
              </a:rPr>
              <a:t>The Parley Evolution Brand Extension</a:t>
            </a:r>
            <a:endParaRPr lang="en-US" sz="1050" dirty="0">
              <a:latin typeface="Times New Roman" panose="02020603050405020304" pitchFamily="18" charset="0"/>
              <a:cs typeface="Times New Roman" panose="02020603050405020304" pitchFamily="18" charset="0"/>
            </a:endParaRPr>
          </a:p>
        </p:txBody>
      </p:sp>
      <p:sp>
        <p:nvSpPr>
          <p:cNvPr id="12" name="Text 10"/>
          <p:cNvSpPr/>
          <p:nvPr/>
        </p:nvSpPr>
        <p:spPr>
          <a:xfrm>
            <a:off x="320040" y="3931920"/>
            <a:ext cx="3291840" cy="1828800"/>
          </a:xfrm>
          <a:prstGeom prst="rect">
            <a:avLst/>
          </a:prstGeom>
          <a:noFill/>
          <a:ln/>
        </p:spPr>
        <p:txBody>
          <a:bodyPr wrap="square" rtlCol="0" anchor="t"/>
          <a:lstStyle/>
          <a:p>
            <a:pPr marL="0" indent="0" algn="just">
              <a:buNone/>
            </a:pPr>
            <a:r>
              <a:rPr lang="en-US" sz="700" dirty="0">
                <a:solidFill>
                  <a:srgbClr val="1D3557"/>
                </a:solidFill>
                <a:latin typeface="Times New Roman" panose="02020603050405020304" pitchFamily="18" charset="0"/>
                <a:ea typeface="Times New Roman" pitchFamily="34" charset="-122"/>
                <a:cs typeface="Times New Roman" panose="02020603050405020304" pitchFamily="18" charset="0"/>
              </a:rPr>
              <a:t>Parley Evolution is a high-end circular add-on for performance footwear and apparel, using mainly recycled ocean plastics and regenerative materials. It presents circular business models such as product take-back, repair services and remanufacturing, supported by digital product passports that guarantee full material traceability and end-of-life information.</a:t>
            </a:r>
            <a:endParaRPr lang="en-US" sz="700" dirty="0">
              <a:latin typeface="Times New Roman" panose="02020603050405020304" pitchFamily="18" charset="0"/>
              <a:cs typeface="Times New Roman" panose="02020603050405020304" pitchFamily="18" charset="0"/>
            </a:endParaRPr>
          </a:p>
        </p:txBody>
      </p:sp>
      <p:sp>
        <p:nvSpPr>
          <p:cNvPr id="13" name="Shape 11"/>
          <p:cNvSpPr/>
          <p:nvPr/>
        </p:nvSpPr>
        <p:spPr>
          <a:xfrm>
            <a:off x="3840480" y="1234440"/>
            <a:ext cx="3566160" cy="2194560"/>
          </a:xfrm>
          <a:prstGeom prst="roundRect">
            <a:avLst/>
          </a:prstGeom>
          <a:solidFill>
            <a:schemeClr val="accent4">
              <a:lumMod val="20000"/>
              <a:lumOff val="80000"/>
            </a:schemeClr>
          </a:solidFill>
          <a:ln w="25400">
            <a:solidFill>
              <a:srgbClr val="F77F00"/>
            </a:solidFill>
            <a:prstDash val="solid"/>
          </a:ln>
          <a:effectLst>
            <a:outerShdw blurRad="38100" dist="12700" dir="16200000" algn="bl" rotWithShape="0">
              <a:srgbClr val="000000">
                <a:alpha val="10000"/>
              </a:srgbClr>
            </a:outerShdw>
          </a:effectLst>
        </p:spPr>
      </p:sp>
      <p:sp>
        <p:nvSpPr>
          <p:cNvPr id="14" name="Shape 12"/>
          <p:cNvSpPr/>
          <p:nvPr/>
        </p:nvSpPr>
        <p:spPr>
          <a:xfrm>
            <a:off x="3840480" y="1234440"/>
            <a:ext cx="3566160" cy="73152"/>
          </a:xfrm>
          <a:prstGeom prst="rect">
            <a:avLst/>
          </a:prstGeom>
          <a:solidFill>
            <a:srgbClr val="F77F00"/>
          </a:solidFill>
          <a:ln/>
        </p:spPr>
      </p:sp>
      <p:sp>
        <p:nvSpPr>
          <p:cNvPr id="15" name="Text 13"/>
          <p:cNvSpPr/>
          <p:nvPr/>
        </p:nvSpPr>
        <p:spPr>
          <a:xfrm>
            <a:off x="3977640" y="1344168"/>
            <a:ext cx="3291840" cy="320040"/>
          </a:xfrm>
          <a:prstGeom prst="rect">
            <a:avLst/>
          </a:prstGeom>
          <a:solidFill>
            <a:srgbClr val="FFFF00"/>
          </a:solidFill>
          <a:ln/>
        </p:spPr>
        <p:txBody>
          <a:bodyPr wrap="square" rtlCol="0" anchor="ctr"/>
          <a:lstStyle/>
          <a:p>
            <a:pPr marL="0" indent="0">
              <a:buNone/>
            </a:pPr>
            <a:r>
              <a:rPr lang="en-US" sz="1050" b="1" dirty="0">
                <a:solidFill>
                  <a:srgbClr val="003049"/>
                </a:solidFill>
                <a:latin typeface="Times New Roman" panose="02020603050405020304" pitchFamily="18" charset="0"/>
                <a:ea typeface="Times New Roman" pitchFamily="34" charset="-122"/>
                <a:cs typeface="Times New Roman" panose="02020603050405020304" pitchFamily="18" charset="0"/>
              </a:rPr>
              <a:t>Why Now? Market Appeal &amp; Trends</a:t>
            </a:r>
            <a:endParaRPr lang="en-US" sz="1050" dirty="0">
              <a:latin typeface="Times New Roman" panose="02020603050405020304" pitchFamily="18" charset="0"/>
              <a:cs typeface="Times New Roman" panose="02020603050405020304" pitchFamily="18" charset="0"/>
            </a:endParaRPr>
          </a:p>
        </p:txBody>
      </p:sp>
      <p:sp>
        <p:nvSpPr>
          <p:cNvPr id="16" name="Text 14"/>
          <p:cNvSpPr/>
          <p:nvPr/>
        </p:nvSpPr>
        <p:spPr>
          <a:xfrm>
            <a:off x="3977640" y="1645920"/>
            <a:ext cx="3291840" cy="1691640"/>
          </a:xfrm>
          <a:prstGeom prst="rect">
            <a:avLst/>
          </a:prstGeom>
          <a:noFill/>
          <a:ln/>
        </p:spPr>
        <p:txBody>
          <a:bodyPr wrap="square" rtlCol="0" anchor="t"/>
          <a:lstStyle/>
          <a:p>
            <a:pPr marL="0" indent="0" algn="just">
              <a:buNone/>
            </a:pPr>
            <a:r>
              <a:rPr lang="en-US" sz="700" dirty="0">
                <a:solidFill>
                  <a:srgbClr val="1D3557"/>
                </a:solidFill>
                <a:latin typeface="Times New Roman" panose="02020603050405020304" pitchFamily="18" charset="0"/>
                <a:ea typeface="Times New Roman" pitchFamily="34" charset="-122"/>
                <a:cs typeface="Times New Roman" panose="02020603050405020304" pitchFamily="18" charset="0"/>
              </a:rPr>
              <a:t>Increased environmental consciousness among Gen Z and Millennial athletes and increased demand for sustainable performance products are fueling robust market momentum. Studies reveal that young consumers are willing to pay more for credible sustainable sportswear provided performance is not affected (Musová et al., 2021; Rahaman, 2025). Parley Evolution is appealing to both performance-focused athletes and environmentally-conscious consumers, and presents investors with a credible ESG growth story in the sportswear sector.</a:t>
            </a:r>
            <a:endParaRPr lang="en-US" sz="700" dirty="0">
              <a:latin typeface="Times New Roman" panose="02020603050405020304" pitchFamily="18" charset="0"/>
              <a:cs typeface="Times New Roman" panose="02020603050405020304" pitchFamily="18" charset="0"/>
            </a:endParaRPr>
          </a:p>
        </p:txBody>
      </p:sp>
      <p:sp>
        <p:nvSpPr>
          <p:cNvPr id="17" name="Shape 15"/>
          <p:cNvSpPr/>
          <p:nvPr/>
        </p:nvSpPr>
        <p:spPr>
          <a:xfrm>
            <a:off x="3840480" y="3520440"/>
            <a:ext cx="3566160" cy="2331720"/>
          </a:xfrm>
          <a:prstGeom prst="roundRect">
            <a:avLst/>
          </a:prstGeom>
          <a:solidFill>
            <a:schemeClr val="tx2">
              <a:lumMod val="20000"/>
              <a:lumOff val="80000"/>
            </a:schemeClr>
          </a:solidFill>
          <a:ln w="25400">
            <a:solidFill>
              <a:srgbClr val="457B9D"/>
            </a:solidFill>
            <a:prstDash val="solid"/>
          </a:ln>
          <a:effectLst>
            <a:outerShdw blurRad="38100" dist="12700" dir="16200000" algn="bl" rotWithShape="0">
              <a:srgbClr val="000000">
                <a:alpha val="10000"/>
              </a:srgbClr>
            </a:outerShdw>
          </a:effectLst>
        </p:spPr>
      </p:sp>
      <p:sp>
        <p:nvSpPr>
          <p:cNvPr id="18" name="Shape 16"/>
          <p:cNvSpPr/>
          <p:nvPr/>
        </p:nvSpPr>
        <p:spPr>
          <a:xfrm>
            <a:off x="3840480" y="3520440"/>
            <a:ext cx="3566160" cy="73152"/>
          </a:xfrm>
          <a:prstGeom prst="rect">
            <a:avLst/>
          </a:prstGeom>
          <a:solidFill>
            <a:srgbClr val="457B9D"/>
          </a:solidFill>
          <a:ln/>
        </p:spPr>
      </p:sp>
      <p:sp>
        <p:nvSpPr>
          <p:cNvPr id="19" name="Text 17"/>
          <p:cNvSpPr/>
          <p:nvPr/>
        </p:nvSpPr>
        <p:spPr>
          <a:xfrm>
            <a:off x="3977640" y="3630168"/>
            <a:ext cx="3291840" cy="320040"/>
          </a:xfrm>
          <a:prstGeom prst="rect">
            <a:avLst/>
          </a:prstGeom>
          <a:solidFill>
            <a:srgbClr val="FFFF00"/>
          </a:solidFill>
          <a:ln/>
        </p:spPr>
        <p:txBody>
          <a:bodyPr wrap="square" rtlCol="0" anchor="ctr"/>
          <a:lstStyle/>
          <a:p>
            <a:pPr marL="0" indent="0">
              <a:buNone/>
            </a:pPr>
            <a:r>
              <a:rPr lang="en-US" sz="1050" b="1" dirty="0">
                <a:solidFill>
                  <a:srgbClr val="003049"/>
                </a:solidFill>
                <a:latin typeface="Times New Roman" panose="02020603050405020304" pitchFamily="18" charset="0"/>
                <a:ea typeface="Times New Roman" pitchFamily="34" charset="-122"/>
                <a:cs typeface="Times New Roman" panose="02020603050405020304" pitchFamily="18" charset="0"/>
              </a:rPr>
              <a:t>Alignment with Sustainability Goals</a:t>
            </a:r>
            <a:endParaRPr lang="en-US" sz="1050" dirty="0">
              <a:latin typeface="Times New Roman" panose="02020603050405020304" pitchFamily="18" charset="0"/>
              <a:cs typeface="Times New Roman" panose="02020603050405020304" pitchFamily="18" charset="0"/>
            </a:endParaRPr>
          </a:p>
        </p:txBody>
      </p:sp>
      <p:sp>
        <p:nvSpPr>
          <p:cNvPr id="20" name="Text 18"/>
          <p:cNvSpPr/>
          <p:nvPr/>
        </p:nvSpPr>
        <p:spPr>
          <a:xfrm>
            <a:off x="3977640" y="3931920"/>
            <a:ext cx="3291840" cy="1828800"/>
          </a:xfrm>
          <a:prstGeom prst="rect">
            <a:avLst/>
          </a:prstGeom>
          <a:noFill/>
          <a:ln/>
        </p:spPr>
        <p:txBody>
          <a:bodyPr wrap="square" rtlCol="0" anchor="t"/>
          <a:lstStyle/>
          <a:p>
            <a:pPr marL="0" indent="0" algn="just">
              <a:buNone/>
            </a:pPr>
            <a:r>
              <a:rPr lang="en-US" sz="850" dirty="0">
                <a:solidFill>
                  <a:srgbClr val="1D3557"/>
                </a:solidFill>
                <a:latin typeface="Times New Roman" panose="02020603050405020304" pitchFamily="18" charset="0"/>
                <a:ea typeface="Times New Roman" pitchFamily="34" charset="-122"/>
                <a:cs typeface="Times New Roman" panose="02020603050405020304" pitchFamily="18" charset="0"/>
              </a:rPr>
              <a:t>Parley Evolution actively helps to promote circular economy principles by keeping materials in circulation, reducing ocean plastic pollution and limiting virgin resource extraction. It reflects broader industry trends towards circular textiles and growing regulatory and consumer pressure for transparency and accountability in fashion and sportswear (Angulo et al. 2024; Pellengahr et al. 2025).</a:t>
            </a:r>
            <a:endParaRPr lang="en-US" sz="850" dirty="0">
              <a:latin typeface="Times New Roman" panose="02020603050405020304" pitchFamily="18" charset="0"/>
              <a:cs typeface="Times New Roman" panose="02020603050405020304" pitchFamily="18" charset="0"/>
            </a:endParaRPr>
          </a:p>
        </p:txBody>
      </p:sp>
      <p:sp>
        <p:nvSpPr>
          <p:cNvPr id="21" name="Shape 19"/>
          <p:cNvSpPr/>
          <p:nvPr/>
        </p:nvSpPr>
        <p:spPr>
          <a:xfrm>
            <a:off x="182880" y="5989320"/>
            <a:ext cx="3566160" cy="4334256"/>
          </a:xfrm>
          <a:prstGeom prst="roundRect">
            <a:avLst/>
          </a:prstGeom>
          <a:solidFill>
            <a:schemeClr val="accent1">
              <a:lumMod val="75000"/>
            </a:schemeClr>
          </a:solidFill>
          <a:ln/>
          <a:effectLst>
            <a:outerShdw blurRad="50800" dist="25400" dir="16200000" algn="bl" rotWithShape="0">
              <a:srgbClr val="000000">
                <a:alpha val="15000"/>
              </a:srgbClr>
            </a:outerShdw>
          </a:effectLst>
        </p:spPr>
      </p:sp>
      <p:sp>
        <p:nvSpPr>
          <p:cNvPr id="22" name="Text 20"/>
          <p:cNvSpPr/>
          <p:nvPr/>
        </p:nvSpPr>
        <p:spPr>
          <a:xfrm>
            <a:off x="320040" y="6117336"/>
            <a:ext cx="3291840" cy="273738"/>
          </a:xfrm>
          <a:prstGeom prst="rect">
            <a:avLst/>
          </a:prstGeom>
          <a:solidFill>
            <a:srgbClr val="FFFF00"/>
          </a:solidFill>
          <a:ln/>
        </p:spPr>
        <p:txBody>
          <a:bodyPr wrap="square" rtlCol="0" anchor="ctr"/>
          <a:lstStyle/>
          <a:p>
            <a:pPr marL="0" indent="0">
              <a:buNone/>
            </a:pPr>
            <a:r>
              <a:rPr lang="en-US" sz="1100" b="1" dirty="0">
                <a:latin typeface="Times New Roman" panose="02020603050405020304" pitchFamily="18" charset="0"/>
                <a:ea typeface="Times New Roman" pitchFamily="34" charset="-122"/>
                <a:cs typeface="Times New Roman" panose="02020603050405020304" pitchFamily="18" charset="0"/>
              </a:rPr>
              <a:t>Key Benefits</a:t>
            </a:r>
            <a:endParaRPr lang="en-US" sz="1100" dirty="0">
              <a:latin typeface="Times New Roman" panose="02020603050405020304" pitchFamily="18" charset="0"/>
              <a:cs typeface="Times New Roman" panose="02020603050405020304" pitchFamily="18" charset="0"/>
            </a:endParaRPr>
          </a:p>
        </p:txBody>
      </p:sp>
      <p:sp>
        <p:nvSpPr>
          <p:cNvPr id="23" name="Text 21"/>
          <p:cNvSpPr/>
          <p:nvPr/>
        </p:nvSpPr>
        <p:spPr>
          <a:xfrm>
            <a:off x="320040" y="6500220"/>
            <a:ext cx="3291840" cy="1051560"/>
          </a:xfrm>
          <a:prstGeom prst="rect">
            <a:avLst/>
          </a:prstGeom>
          <a:noFill/>
          <a:ln/>
        </p:spPr>
        <p:txBody>
          <a:bodyPr wrap="square" rtlCol="0" anchor="t"/>
          <a:lstStyle/>
          <a:p>
            <a:pPr marL="0" indent="0">
              <a:buNone/>
            </a:pPr>
            <a:r>
              <a:rPr lang="en-US" sz="900" b="1" dirty="0">
                <a:solidFill>
                  <a:srgbClr val="F4A261"/>
                </a:solidFill>
                <a:latin typeface="Times New Roman" panose="02020603050405020304" pitchFamily="18" charset="0"/>
                <a:ea typeface="Times New Roman" pitchFamily="34" charset="-122"/>
                <a:cs typeface="Times New Roman" panose="02020603050405020304" pitchFamily="18" charset="0"/>
              </a:rPr>
              <a:t>For Athletes: </a:t>
            </a:r>
            <a:r>
              <a:rPr lang="en-US" sz="900" dirty="0">
                <a:solidFill>
                  <a:srgbClr val="FFFFFF"/>
                </a:solidFill>
                <a:latin typeface="Times New Roman" panose="02020603050405020304" pitchFamily="18" charset="0"/>
                <a:ea typeface="Times New Roman" pitchFamily="34" charset="-122"/>
                <a:cs typeface="Times New Roman" panose="02020603050405020304" pitchFamily="18" charset="0"/>
              </a:rPr>
              <a:t>High-performance gear with verified environmental credentials.
</a:t>
            </a:r>
            <a:r>
              <a:rPr lang="en-US" sz="900" b="1" dirty="0">
                <a:solidFill>
                  <a:srgbClr val="F4A261"/>
                </a:solidFill>
                <a:latin typeface="Times New Roman" panose="02020603050405020304" pitchFamily="18" charset="0"/>
                <a:ea typeface="Times New Roman" pitchFamily="34" charset="-122"/>
                <a:cs typeface="Times New Roman" panose="02020603050405020304" pitchFamily="18" charset="0"/>
              </a:rPr>
              <a:t>For Adidas: </a:t>
            </a:r>
            <a:r>
              <a:rPr lang="en-US" sz="900" dirty="0">
                <a:solidFill>
                  <a:srgbClr val="FFFFFF"/>
                </a:solidFill>
                <a:latin typeface="Times New Roman" panose="02020603050405020304" pitchFamily="18" charset="0"/>
                <a:ea typeface="Times New Roman" pitchFamily="34" charset="-122"/>
                <a:cs typeface="Times New Roman" panose="02020603050405020304" pitchFamily="18" charset="0"/>
              </a:rPr>
              <a:t>Strengthened innovation leadership and brand relevance.
</a:t>
            </a:r>
            <a:r>
              <a:rPr lang="en-US" sz="900" b="1" dirty="0">
                <a:solidFill>
                  <a:srgbClr val="F4A261"/>
                </a:solidFill>
                <a:latin typeface="Times New Roman" panose="02020603050405020304" pitchFamily="18" charset="0"/>
                <a:ea typeface="Times New Roman" pitchFamily="34" charset="-122"/>
                <a:cs typeface="Times New Roman" panose="02020603050405020304" pitchFamily="18" charset="0"/>
              </a:rPr>
              <a:t>For the Planet: </a:t>
            </a:r>
            <a:r>
              <a:rPr lang="en-US" sz="900" dirty="0">
                <a:solidFill>
                  <a:srgbClr val="FFFFFF"/>
                </a:solidFill>
                <a:latin typeface="Times New Roman" panose="02020603050405020304" pitchFamily="18" charset="0"/>
                <a:ea typeface="Times New Roman" pitchFamily="34" charset="-122"/>
                <a:cs typeface="Times New Roman" panose="02020603050405020304" pitchFamily="18" charset="0"/>
              </a:rPr>
              <a:t>Reduced plastic pollution and progress toward circular systems in sportswear.</a:t>
            </a:r>
            <a:endParaRPr lang="en-US" sz="900" dirty="0">
              <a:latin typeface="Times New Roman" panose="02020603050405020304" pitchFamily="18" charset="0"/>
              <a:cs typeface="Times New Roman" panose="02020603050405020304" pitchFamily="18" charset="0"/>
            </a:endParaRPr>
          </a:p>
        </p:txBody>
      </p:sp>
      <p:sp>
        <p:nvSpPr>
          <p:cNvPr id="25" name="Shape 19">
            <a:extLst>
              <a:ext uri="{FF2B5EF4-FFF2-40B4-BE49-F238E27FC236}">
                <a16:creationId xmlns:a16="http://schemas.microsoft.com/office/drawing/2014/main" id="{B70126C1-00D7-F0C5-43A0-5E39C28FA2AB}"/>
              </a:ext>
            </a:extLst>
          </p:cNvPr>
          <p:cNvSpPr/>
          <p:nvPr/>
        </p:nvSpPr>
        <p:spPr>
          <a:xfrm>
            <a:off x="3931920" y="5989320"/>
            <a:ext cx="3474720" cy="4334256"/>
          </a:xfrm>
          <a:prstGeom prst="roundRect">
            <a:avLst/>
          </a:prstGeom>
          <a:solidFill>
            <a:schemeClr val="accent1">
              <a:lumMod val="40000"/>
              <a:lumOff val="60000"/>
            </a:schemeClr>
          </a:solidFill>
          <a:ln/>
          <a:effectLst>
            <a:outerShdw blurRad="50800" dist="25400" dir="16200000" algn="bl" rotWithShape="0">
              <a:srgbClr val="000000">
                <a:alpha val="15000"/>
              </a:srgbClr>
            </a:outerShdw>
          </a:effectLst>
        </p:spPr>
        <p:txBody>
          <a:bodyPr/>
          <a:lstStyle/>
          <a:p>
            <a:pPr algn="just">
              <a:lnSpc>
                <a:spcPct val="150000"/>
              </a:lnSpc>
            </a:pPr>
            <a:r>
              <a:rPr lang="en-IN" sz="700" b="1" dirty="0">
                <a:latin typeface="Times New Roman" panose="02020603050405020304" pitchFamily="18" charset="0"/>
                <a:cs typeface="Times New Roman" panose="02020603050405020304" pitchFamily="18" charset="0"/>
              </a:rPr>
              <a:t> </a:t>
            </a:r>
            <a:endParaRPr lang="en-IN" sz="700" dirty="0">
              <a:latin typeface="Times New Roman" panose="02020603050405020304" pitchFamily="18" charset="0"/>
              <a:cs typeface="Times New Roman" panose="02020603050405020304" pitchFamily="18" charset="0"/>
            </a:endParaRPr>
          </a:p>
          <a:p>
            <a:pPr algn="just">
              <a:lnSpc>
                <a:spcPct val="150000"/>
              </a:lnSpc>
            </a:pPr>
            <a:endParaRPr lang="en-IN" sz="700" dirty="0">
              <a:latin typeface="Times New Roman" panose="02020603050405020304" pitchFamily="18" charset="0"/>
              <a:cs typeface="Times New Roman" panose="02020603050405020304" pitchFamily="18" charset="0"/>
            </a:endParaRPr>
          </a:p>
          <a:p>
            <a:pPr algn="just">
              <a:lnSpc>
                <a:spcPct val="150000"/>
              </a:lnSpc>
            </a:pPr>
            <a:r>
              <a:rPr lang="en-IN" sz="700" dirty="0">
                <a:latin typeface="Times New Roman" panose="02020603050405020304" pitchFamily="18" charset="0"/>
                <a:cs typeface="Times New Roman" panose="02020603050405020304" pitchFamily="18" charset="0"/>
              </a:rPr>
              <a:t>Angulo, M.G., Sánchez, M. and Rincón, L. (2024) ‘Advances and challenges of a circular economy (CE) in the fashion industry: a systematic literature review’, </a:t>
            </a:r>
            <a:r>
              <a:rPr lang="en-IN" sz="700" i="1" dirty="0">
                <a:latin typeface="Times New Roman" panose="02020603050405020304" pitchFamily="18" charset="0"/>
                <a:cs typeface="Times New Roman" panose="02020603050405020304" pitchFamily="18" charset="0"/>
              </a:rPr>
              <a:t>Sustainability</a:t>
            </a:r>
            <a:r>
              <a:rPr lang="en-IN" sz="700" dirty="0">
                <a:latin typeface="Times New Roman" panose="02020603050405020304" pitchFamily="18" charset="0"/>
                <a:cs typeface="Times New Roman" panose="02020603050405020304" pitchFamily="18" charset="0"/>
              </a:rPr>
              <a:t>, 16(24), 11266. Available at: </a:t>
            </a:r>
            <a:r>
              <a:rPr lang="en-IN" sz="700" u="sng" dirty="0">
                <a:latin typeface="Times New Roman" panose="02020603050405020304" pitchFamily="18" charset="0"/>
                <a:cs typeface="Times New Roman" panose="02020603050405020304" pitchFamily="18" charset="0"/>
                <a:hlinkClick r:id="rId3"/>
              </a:rPr>
              <a:t>https://doi.org/10.3390/su162411266</a:t>
            </a:r>
            <a:r>
              <a:rPr lang="en-IN" sz="700" dirty="0">
                <a:latin typeface="Times New Roman" panose="02020603050405020304" pitchFamily="18" charset="0"/>
                <a:cs typeface="Times New Roman" panose="02020603050405020304" pitchFamily="18" charset="0"/>
              </a:rPr>
              <a:t> (Accessed: 6 July 2026).</a:t>
            </a:r>
          </a:p>
          <a:p>
            <a:pPr algn="just">
              <a:lnSpc>
                <a:spcPct val="150000"/>
              </a:lnSpc>
            </a:pPr>
            <a:r>
              <a:rPr lang="en-IN" sz="700" dirty="0" err="1">
                <a:latin typeface="Times New Roman" panose="02020603050405020304" pitchFamily="18" charset="0"/>
                <a:cs typeface="Times New Roman" panose="02020603050405020304" pitchFamily="18" charset="0"/>
              </a:rPr>
              <a:t>Musová</a:t>
            </a:r>
            <a:r>
              <a:rPr lang="en-IN" sz="700" dirty="0">
                <a:latin typeface="Times New Roman" panose="02020603050405020304" pitchFamily="18" charset="0"/>
                <a:cs typeface="Times New Roman" panose="02020603050405020304" pitchFamily="18" charset="0"/>
              </a:rPr>
              <a:t>, Z., Musa, H. and </a:t>
            </a:r>
            <a:r>
              <a:rPr lang="en-IN" sz="700" dirty="0" err="1">
                <a:latin typeface="Times New Roman" panose="02020603050405020304" pitchFamily="18" charset="0"/>
                <a:cs typeface="Times New Roman" panose="02020603050405020304" pitchFamily="18" charset="0"/>
              </a:rPr>
              <a:t>Drugdová</a:t>
            </a:r>
            <a:r>
              <a:rPr lang="en-IN" sz="700" dirty="0">
                <a:latin typeface="Times New Roman" panose="02020603050405020304" pitchFamily="18" charset="0"/>
                <a:cs typeface="Times New Roman" panose="02020603050405020304" pitchFamily="18" charset="0"/>
              </a:rPr>
              <a:t>, J. (2021) ‘Consumer attitudes towards new circular models in the fashion industry’, </a:t>
            </a:r>
            <a:r>
              <a:rPr lang="en-IN" sz="700" i="1" dirty="0">
                <a:latin typeface="Times New Roman" panose="02020603050405020304" pitchFamily="18" charset="0"/>
                <a:cs typeface="Times New Roman" panose="02020603050405020304" pitchFamily="18" charset="0"/>
              </a:rPr>
              <a:t>Journal of Competitiveness</a:t>
            </a:r>
            <a:r>
              <a:rPr lang="en-IN" sz="700" dirty="0">
                <a:latin typeface="Times New Roman" panose="02020603050405020304" pitchFamily="18" charset="0"/>
                <a:cs typeface="Times New Roman" panose="02020603050405020304" pitchFamily="18" charset="0"/>
              </a:rPr>
              <a:t>, 13(3), pp. 111–128. Available at: </a:t>
            </a:r>
            <a:r>
              <a:rPr lang="en-IN" sz="700" u="sng" dirty="0">
                <a:latin typeface="Times New Roman" panose="02020603050405020304" pitchFamily="18" charset="0"/>
                <a:cs typeface="Times New Roman" panose="02020603050405020304" pitchFamily="18" charset="0"/>
                <a:hlinkClick r:id="rId4"/>
              </a:rPr>
              <a:t>https://doi.org/10.7441/joc.2021.03.07</a:t>
            </a:r>
            <a:r>
              <a:rPr lang="en-IN" sz="700" dirty="0">
                <a:latin typeface="Times New Roman" panose="02020603050405020304" pitchFamily="18" charset="0"/>
                <a:cs typeface="Times New Roman" panose="02020603050405020304" pitchFamily="18" charset="0"/>
              </a:rPr>
              <a:t> (Accessed: 6 July 2026).</a:t>
            </a:r>
          </a:p>
          <a:p>
            <a:pPr algn="just">
              <a:lnSpc>
                <a:spcPct val="150000"/>
              </a:lnSpc>
            </a:pPr>
            <a:r>
              <a:rPr lang="en-IN" sz="700" dirty="0" err="1">
                <a:latin typeface="Times New Roman" panose="02020603050405020304" pitchFamily="18" charset="0"/>
                <a:cs typeface="Times New Roman" panose="02020603050405020304" pitchFamily="18" charset="0"/>
              </a:rPr>
              <a:t>Pellengahr</a:t>
            </a:r>
            <a:r>
              <a:rPr lang="en-IN" sz="700" dirty="0">
                <a:latin typeface="Times New Roman" panose="02020603050405020304" pitchFamily="18" charset="0"/>
                <a:cs typeface="Times New Roman" panose="02020603050405020304" pitchFamily="18" charset="0"/>
              </a:rPr>
              <a:t>, F., </a:t>
            </a:r>
            <a:r>
              <a:rPr lang="en-IN" sz="700" dirty="0" err="1">
                <a:latin typeface="Times New Roman" panose="02020603050405020304" pitchFamily="18" charset="0"/>
                <a:cs typeface="Times New Roman" panose="02020603050405020304" pitchFamily="18" charset="0"/>
              </a:rPr>
              <a:t>Ghannadzadeh</a:t>
            </a:r>
            <a:r>
              <a:rPr lang="en-IN" sz="700" dirty="0">
                <a:latin typeface="Times New Roman" panose="02020603050405020304" pitchFamily="18" charset="0"/>
                <a:cs typeface="Times New Roman" panose="02020603050405020304" pitchFamily="18" charset="0"/>
              </a:rPr>
              <a:t>, A. and van der Meer, Y. (2025) ‘Advancing sustainability of textiles: a life cycle and microfiber emission assessment of locally manufactured circular sportswear’, </a:t>
            </a:r>
            <a:r>
              <a:rPr lang="en-IN" sz="700" i="1" dirty="0">
                <a:latin typeface="Times New Roman" panose="02020603050405020304" pitchFamily="18" charset="0"/>
                <a:cs typeface="Times New Roman" panose="02020603050405020304" pitchFamily="18" charset="0"/>
              </a:rPr>
              <a:t>Environmental Sciences Europe</a:t>
            </a:r>
            <a:r>
              <a:rPr lang="en-IN" sz="700" dirty="0">
                <a:latin typeface="Times New Roman" panose="02020603050405020304" pitchFamily="18" charset="0"/>
                <a:cs typeface="Times New Roman" panose="02020603050405020304" pitchFamily="18" charset="0"/>
              </a:rPr>
              <a:t>, 37, 175. Available at: </a:t>
            </a:r>
            <a:r>
              <a:rPr lang="en-IN" sz="700" u="sng" dirty="0">
                <a:latin typeface="Times New Roman" panose="02020603050405020304" pitchFamily="18" charset="0"/>
                <a:cs typeface="Times New Roman" panose="02020603050405020304" pitchFamily="18" charset="0"/>
                <a:hlinkClick r:id="rId5"/>
              </a:rPr>
              <a:t>https://doi.org/10.1186/s12302-025-01204-8</a:t>
            </a:r>
            <a:r>
              <a:rPr lang="en-IN" sz="700" dirty="0">
                <a:latin typeface="Times New Roman" panose="02020603050405020304" pitchFamily="18" charset="0"/>
                <a:cs typeface="Times New Roman" panose="02020603050405020304" pitchFamily="18" charset="0"/>
              </a:rPr>
              <a:t> (Accessed: 6 July 2026).</a:t>
            </a:r>
          </a:p>
          <a:p>
            <a:pPr algn="just">
              <a:lnSpc>
                <a:spcPct val="150000"/>
              </a:lnSpc>
            </a:pPr>
            <a:r>
              <a:rPr lang="en-IN" sz="700" dirty="0">
                <a:latin typeface="Times New Roman" panose="02020603050405020304" pitchFamily="18" charset="0"/>
                <a:cs typeface="Times New Roman" panose="02020603050405020304" pitchFamily="18" charset="0"/>
              </a:rPr>
              <a:t>Rahaman, M.T. (2025) ‘Green merchandising of textiles and apparel in a circular economy context: a systematic review’, </a:t>
            </a:r>
            <a:r>
              <a:rPr lang="en-IN" sz="700" i="1" dirty="0">
                <a:latin typeface="Times New Roman" panose="02020603050405020304" pitchFamily="18" charset="0"/>
                <a:cs typeface="Times New Roman" panose="02020603050405020304" pitchFamily="18" charset="0"/>
              </a:rPr>
              <a:t>Circular Economy</a:t>
            </a:r>
            <a:r>
              <a:rPr lang="en-IN" sz="700" dirty="0">
                <a:latin typeface="Times New Roman" panose="02020603050405020304" pitchFamily="18" charset="0"/>
                <a:cs typeface="Times New Roman" panose="02020603050405020304" pitchFamily="18" charset="0"/>
              </a:rPr>
              <a:t>, 4(2). Available at: </a:t>
            </a:r>
            <a:r>
              <a:rPr lang="en-IN" sz="700" u="sng" dirty="0">
                <a:latin typeface="Times New Roman" panose="02020603050405020304" pitchFamily="18" charset="0"/>
                <a:cs typeface="Times New Roman" panose="02020603050405020304" pitchFamily="18" charset="0"/>
                <a:hlinkClick r:id="rId6"/>
              </a:rPr>
              <a:t>https://doi.org/10.1016/j.cec.2024.100099</a:t>
            </a:r>
            <a:r>
              <a:rPr lang="en-IN" sz="700" dirty="0">
                <a:latin typeface="Times New Roman" panose="02020603050405020304" pitchFamily="18" charset="0"/>
                <a:cs typeface="Times New Roman" panose="02020603050405020304" pitchFamily="18" charset="0"/>
              </a:rPr>
              <a:t> (Accessed: 6 July 2026).</a:t>
            </a:r>
          </a:p>
          <a:p>
            <a:pPr algn="just">
              <a:lnSpc>
                <a:spcPct val="150000"/>
              </a:lnSpc>
            </a:pPr>
            <a:endParaRPr lang="en-IN" sz="700" dirty="0">
              <a:latin typeface="Times New Roman" panose="02020603050405020304" pitchFamily="18" charset="0"/>
              <a:cs typeface="Times New Roman" panose="02020603050405020304" pitchFamily="18" charset="0"/>
            </a:endParaRPr>
          </a:p>
        </p:txBody>
      </p:sp>
      <p:sp>
        <p:nvSpPr>
          <p:cNvPr id="26" name="TextBox 25">
            <a:extLst>
              <a:ext uri="{FF2B5EF4-FFF2-40B4-BE49-F238E27FC236}">
                <a16:creationId xmlns:a16="http://schemas.microsoft.com/office/drawing/2014/main" id="{EC46F2E7-1D09-4457-2BD7-8EACBFCDB314}"/>
              </a:ext>
            </a:extLst>
          </p:cNvPr>
          <p:cNvSpPr txBox="1"/>
          <p:nvPr/>
        </p:nvSpPr>
        <p:spPr>
          <a:xfrm>
            <a:off x="4151086" y="6119946"/>
            <a:ext cx="3091724" cy="276999"/>
          </a:xfrm>
          <a:prstGeom prst="rect">
            <a:avLst/>
          </a:prstGeom>
          <a:solidFill>
            <a:srgbClr val="FFFF00"/>
          </a:solidFill>
        </p:spPr>
        <p:txBody>
          <a:bodyPr wrap="square" rtlCol="0">
            <a:spAutoFit/>
          </a:bodyPr>
          <a:lstStyle/>
          <a:p>
            <a:r>
              <a:rPr lang="en-IN" sz="1200" b="1" dirty="0">
                <a:latin typeface="Times New Roman" panose="02020603050405020304" pitchFamily="18" charset="0"/>
                <a:cs typeface="Times New Roman" panose="02020603050405020304" pitchFamily="18" charset="0"/>
              </a:rPr>
              <a:t>References</a:t>
            </a:r>
          </a:p>
        </p:txBody>
      </p:sp>
      <p:pic>
        <p:nvPicPr>
          <p:cNvPr id="27" name="Picture 26" descr="Adidas uses Parley ocean plastic to update one of its classic shoe designs">
            <a:extLst>
              <a:ext uri="{FF2B5EF4-FFF2-40B4-BE49-F238E27FC236}">
                <a16:creationId xmlns:a16="http://schemas.microsoft.com/office/drawing/2014/main" id="{1366C7FD-5868-602E-C56C-0EC6C2CA3412}"/>
              </a:ext>
            </a:extLst>
          </p:cNvPr>
          <p:cNvPicPr>
            <a:picLocks noChangeAspect="1"/>
          </p:cNvPicPr>
          <p:nvPr/>
        </p:nvPicPr>
        <p:blipFill>
          <a:blip r:embed="rId7"/>
          <a:stretch>
            <a:fillRect/>
          </a:stretch>
        </p:blipFill>
        <p:spPr>
          <a:xfrm>
            <a:off x="1072713" y="2504478"/>
            <a:ext cx="1670670" cy="895602"/>
          </a:xfrm>
          <a:prstGeom prst="rect">
            <a:avLst/>
          </a:prstGeom>
        </p:spPr>
      </p:pic>
      <p:pic>
        <p:nvPicPr>
          <p:cNvPr id="28" name="Picture 27" descr="Tracking Gen Z Consumer Trends Around Sustainability | PDI Technologies,  Inc.">
            <a:extLst>
              <a:ext uri="{FF2B5EF4-FFF2-40B4-BE49-F238E27FC236}">
                <a16:creationId xmlns:a16="http://schemas.microsoft.com/office/drawing/2014/main" id="{64E023F0-6770-1AFB-3BF4-FA3A8F66F8E7}"/>
              </a:ext>
            </a:extLst>
          </p:cNvPr>
          <p:cNvPicPr>
            <a:picLocks noChangeAspect="1"/>
          </p:cNvPicPr>
          <p:nvPr/>
        </p:nvPicPr>
        <p:blipFill>
          <a:blip r:embed="rId8"/>
          <a:stretch>
            <a:fillRect/>
          </a:stretch>
        </p:blipFill>
        <p:spPr>
          <a:xfrm>
            <a:off x="4823664" y="2461872"/>
            <a:ext cx="1691231" cy="934312"/>
          </a:xfrm>
          <a:prstGeom prst="rect">
            <a:avLst/>
          </a:prstGeom>
        </p:spPr>
      </p:pic>
      <p:pic>
        <p:nvPicPr>
          <p:cNvPr id="29" name="Picture 28" descr="adidas x Parley: Shoes Made From Ocean Plastic">
            <a:extLst>
              <a:ext uri="{FF2B5EF4-FFF2-40B4-BE49-F238E27FC236}">
                <a16:creationId xmlns:a16="http://schemas.microsoft.com/office/drawing/2014/main" id="{98950680-AF1D-9B86-0922-EBE84E923104}"/>
              </a:ext>
            </a:extLst>
          </p:cNvPr>
          <p:cNvPicPr>
            <a:picLocks noChangeAspect="1"/>
          </p:cNvPicPr>
          <p:nvPr/>
        </p:nvPicPr>
        <p:blipFill>
          <a:blip r:embed="rId9"/>
          <a:stretch>
            <a:fillRect/>
          </a:stretch>
        </p:blipFill>
        <p:spPr>
          <a:xfrm>
            <a:off x="860313" y="4601051"/>
            <a:ext cx="2211293" cy="1226725"/>
          </a:xfrm>
          <a:prstGeom prst="rect">
            <a:avLst/>
          </a:prstGeom>
        </p:spPr>
      </p:pic>
      <p:pic>
        <p:nvPicPr>
          <p:cNvPr id="30" name="Picture 29" descr="Plastic circular economy | UNIDO">
            <a:extLst>
              <a:ext uri="{FF2B5EF4-FFF2-40B4-BE49-F238E27FC236}">
                <a16:creationId xmlns:a16="http://schemas.microsoft.com/office/drawing/2014/main" id="{F36781E5-33F2-741C-EF81-4E8083C784E4}"/>
              </a:ext>
            </a:extLst>
          </p:cNvPr>
          <p:cNvPicPr>
            <a:picLocks noChangeAspect="1"/>
          </p:cNvPicPr>
          <p:nvPr/>
        </p:nvPicPr>
        <p:blipFill>
          <a:blip r:embed="rId10"/>
          <a:stretch>
            <a:fillRect/>
          </a:stretch>
        </p:blipFill>
        <p:spPr>
          <a:xfrm>
            <a:off x="4488169" y="4783658"/>
            <a:ext cx="2417557" cy="1046550"/>
          </a:xfrm>
          <a:prstGeom prst="rect">
            <a:avLst/>
          </a:prstGeom>
        </p:spPr>
      </p:pic>
      <p:graphicFrame>
        <p:nvGraphicFramePr>
          <p:cNvPr id="31" name="Diagram 30">
            <a:extLst>
              <a:ext uri="{FF2B5EF4-FFF2-40B4-BE49-F238E27FC236}">
                <a16:creationId xmlns:a16="http://schemas.microsoft.com/office/drawing/2014/main" id="{67D6D6E4-D33E-1B11-8CF2-08D37F83FE75}"/>
              </a:ext>
            </a:extLst>
          </p:cNvPr>
          <p:cNvGraphicFramePr/>
          <p:nvPr>
            <p:extLst>
              <p:ext uri="{D42A27DB-BD31-4B8C-83A1-F6EECF244321}">
                <p14:modId xmlns:p14="http://schemas.microsoft.com/office/powerpoint/2010/main" val="1974537133"/>
              </p:ext>
            </p:extLst>
          </p:nvPr>
        </p:nvGraphicFramePr>
        <p:xfrm>
          <a:off x="513588" y="7915357"/>
          <a:ext cx="2788919" cy="1717426"/>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TotalTime>
  <Words>617</Words>
  <Application>Microsoft Office PowerPoint</Application>
  <PresentationFormat>Custom</PresentationFormat>
  <Paragraphs>27</Paragraphs>
  <Slides>1</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Arial</vt:lpstr>
      <vt:lpstr>Times New Roman</vt:lpstr>
      <vt:lpstr>Office Theme</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terms:created xsi:type="dcterms:W3CDTF">2026-07-06T07:05:51Z</dcterms:created>
  <dcterms:modified xsi:type="dcterms:W3CDTF">2026-07-06T08:04:46Z</dcterms:modified>
</cp:coreProperties>
</file>