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docx" ContentType="application/vnd.openxmlformats-officedocument.wordprocessingml.document"/>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20"/>
  </p:notesMasterIdLst>
  <p:sldIdLst>
    <p:sldId id="256" r:id="rId2"/>
    <p:sldId id="257" r:id="rId3"/>
    <p:sldId id="265" r:id="rId4"/>
    <p:sldId id="266" r:id="rId5"/>
    <p:sldId id="259" r:id="rId6"/>
    <p:sldId id="260" r:id="rId7"/>
    <p:sldId id="261" r:id="rId8"/>
    <p:sldId id="262" r:id="rId9"/>
    <p:sldId id="269" r:id="rId10"/>
    <p:sldId id="270" r:id="rId11"/>
    <p:sldId id="271" r:id="rId12"/>
    <p:sldId id="267" r:id="rId13"/>
    <p:sldId id="268" r:id="rId14"/>
    <p:sldId id="273" r:id="rId15"/>
    <p:sldId id="274" r:id="rId16"/>
    <p:sldId id="264" r:id="rId17"/>
    <p:sldId id="263"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ief Ekene" initials="CE" lastIdx="3" clrIdx="0">
    <p:extLst>
      <p:ext uri="{19B8F6BF-5375-455C-9EA6-DF929625EA0E}">
        <p15:presenceInfo xmlns:p15="http://schemas.microsoft.com/office/powerpoint/2012/main" userId="Chief Eken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autoAdjust="0"/>
  </p:normalViewPr>
  <p:slideViewPr>
    <p:cSldViewPr snapToGrid="0">
      <p:cViewPr varScale="1">
        <p:scale>
          <a:sx n="74" d="100"/>
          <a:sy n="74" d="100"/>
        </p:scale>
        <p:origin x="576" y="72"/>
      </p:cViewPr>
      <p:guideLst/>
    </p:cSldViewPr>
  </p:slideViewPr>
  <p:outlineViewPr>
    <p:cViewPr>
      <p:scale>
        <a:sx n="33" d="100"/>
        <a:sy n="33" d="100"/>
      </p:scale>
      <p:origin x="0" y="-11994"/>
    </p:cViewPr>
  </p:outlineViewPr>
  <p:notesTextViewPr>
    <p:cViewPr>
      <p:scale>
        <a:sx n="1" d="1"/>
        <a:sy n="1" d="1"/>
      </p:scale>
      <p:origin x="0" y="0"/>
    </p:cViewPr>
  </p:notesText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6D4390-A763-4796-8688-2A99E901F565}" type="datetimeFigureOut">
              <a:rPr lang="en-GB" smtClean="0"/>
              <a:t>19/12/2019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C0F670-1AEF-4B10-B113-07C43009BE4B}" type="slidenum">
              <a:rPr lang="en-GB" smtClean="0"/>
              <a:t>‹#›</a:t>
            </a:fld>
            <a:endParaRPr lang="en-GB"/>
          </a:p>
        </p:txBody>
      </p:sp>
    </p:spTree>
    <p:extLst>
      <p:ext uri="{BB962C8B-B14F-4D97-AF65-F5344CB8AC3E}">
        <p14:creationId xmlns:p14="http://schemas.microsoft.com/office/powerpoint/2010/main" val="703096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5071F4-C1E1-4830-BAE2-676E251AAA6A}"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CDAB40-EBB1-4C59-B842-967637A69F66}" type="slidenum">
              <a:rPr lang="en-GB" smtClean="0"/>
              <a:t>‹#›</a:t>
            </a:fld>
            <a:endParaRPr lang="en-GB"/>
          </a:p>
        </p:txBody>
      </p:sp>
    </p:spTree>
    <p:extLst>
      <p:ext uri="{BB962C8B-B14F-4D97-AF65-F5344CB8AC3E}">
        <p14:creationId xmlns:p14="http://schemas.microsoft.com/office/powerpoint/2010/main" val="1588526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D65071F4-C1E1-4830-BAE2-676E251AAA6A}"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CDAB40-EBB1-4C59-B842-967637A69F66}" type="slidenum">
              <a:rPr lang="en-GB" smtClean="0"/>
              <a:t>‹#›</a:t>
            </a:fld>
            <a:endParaRPr lang="en-GB"/>
          </a:p>
        </p:txBody>
      </p:sp>
    </p:spTree>
    <p:extLst>
      <p:ext uri="{BB962C8B-B14F-4D97-AF65-F5344CB8AC3E}">
        <p14:creationId xmlns:p14="http://schemas.microsoft.com/office/powerpoint/2010/main" val="2020334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5071F4-C1E1-4830-BAE2-676E251AAA6A}"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CDAB40-EBB1-4C59-B842-967637A69F66}" type="slidenum">
              <a:rPr lang="en-GB" smtClean="0"/>
              <a:t>‹#›</a:t>
            </a:fld>
            <a:endParaRPr lang="en-GB"/>
          </a:p>
        </p:txBody>
      </p:sp>
    </p:spTree>
    <p:extLst>
      <p:ext uri="{BB962C8B-B14F-4D97-AF65-F5344CB8AC3E}">
        <p14:creationId xmlns:p14="http://schemas.microsoft.com/office/powerpoint/2010/main" val="2434586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5071F4-C1E1-4830-BAE2-676E251AAA6A}"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CDAB40-EBB1-4C59-B842-967637A69F66}" type="slidenum">
              <a:rPr lang="en-GB" smtClean="0"/>
              <a:t>‹#›</a:t>
            </a:fld>
            <a:endParaRPr lang="en-GB"/>
          </a:p>
        </p:txBody>
      </p:sp>
    </p:spTree>
    <p:extLst>
      <p:ext uri="{BB962C8B-B14F-4D97-AF65-F5344CB8AC3E}">
        <p14:creationId xmlns:p14="http://schemas.microsoft.com/office/powerpoint/2010/main" val="1609417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5071F4-C1E1-4830-BAE2-676E251AAA6A}" type="datetimeFigureOut">
              <a:rPr lang="en-GB" smtClean="0"/>
              <a:t>19/12/2019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3CDAB40-EBB1-4C59-B842-967637A69F66}" type="slidenum">
              <a:rPr lang="en-GB" smtClean="0"/>
              <a:t>‹#›</a:t>
            </a:fld>
            <a:endParaRPr lang="en-GB"/>
          </a:p>
        </p:txBody>
      </p:sp>
    </p:spTree>
    <p:extLst>
      <p:ext uri="{BB962C8B-B14F-4D97-AF65-F5344CB8AC3E}">
        <p14:creationId xmlns:p14="http://schemas.microsoft.com/office/powerpoint/2010/main" val="3791387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65071F4-C1E1-4830-BAE2-676E251AAA6A}" type="datetimeFigureOut">
              <a:rPr lang="en-GB" smtClean="0"/>
              <a:t>19/12/2019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3CDAB40-EBB1-4C59-B842-967637A69F66}" type="slidenum">
              <a:rPr lang="en-GB" smtClean="0"/>
              <a:t>‹#›</a:t>
            </a:fld>
            <a:endParaRPr lang="en-GB"/>
          </a:p>
        </p:txBody>
      </p:sp>
    </p:spTree>
    <p:extLst>
      <p:ext uri="{BB962C8B-B14F-4D97-AF65-F5344CB8AC3E}">
        <p14:creationId xmlns:p14="http://schemas.microsoft.com/office/powerpoint/2010/main" val="2378967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65071F4-C1E1-4830-BAE2-676E251AAA6A}" type="datetimeFigureOut">
              <a:rPr lang="en-GB" smtClean="0"/>
              <a:t>19/12/2019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3CDAB40-EBB1-4C59-B842-967637A69F66}" type="slidenum">
              <a:rPr lang="en-GB" smtClean="0"/>
              <a:t>‹#›</a:t>
            </a:fld>
            <a:endParaRPr lang="en-GB"/>
          </a:p>
        </p:txBody>
      </p:sp>
    </p:spTree>
    <p:extLst>
      <p:ext uri="{BB962C8B-B14F-4D97-AF65-F5344CB8AC3E}">
        <p14:creationId xmlns:p14="http://schemas.microsoft.com/office/powerpoint/2010/main" val="254146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65071F4-C1E1-4830-BAE2-676E251AAA6A}" type="datetimeFigureOut">
              <a:rPr lang="en-GB" smtClean="0"/>
              <a:t>19/12/2019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3CDAB40-EBB1-4C59-B842-967637A69F66}" type="slidenum">
              <a:rPr lang="en-GB" smtClean="0"/>
              <a:t>‹#›</a:t>
            </a:fld>
            <a:endParaRPr lang="en-GB"/>
          </a:p>
        </p:txBody>
      </p:sp>
    </p:spTree>
    <p:extLst>
      <p:ext uri="{BB962C8B-B14F-4D97-AF65-F5344CB8AC3E}">
        <p14:creationId xmlns:p14="http://schemas.microsoft.com/office/powerpoint/2010/main" val="3823659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5071F4-C1E1-4830-BAE2-676E251AAA6A}"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CDAB40-EBB1-4C59-B842-967637A69F66}" type="slidenum">
              <a:rPr lang="en-GB" smtClean="0"/>
              <a:t>‹#›</a:t>
            </a:fld>
            <a:endParaRPr lang="en-GB"/>
          </a:p>
        </p:txBody>
      </p:sp>
    </p:spTree>
    <p:extLst>
      <p:ext uri="{BB962C8B-B14F-4D97-AF65-F5344CB8AC3E}">
        <p14:creationId xmlns:p14="http://schemas.microsoft.com/office/powerpoint/2010/main" val="1930950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5071F4-C1E1-4830-BAE2-676E251AAA6A}"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CDAB40-EBB1-4C59-B842-967637A69F66}" type="slidenum">
              <a:rPr lang="en-GB" smtClean="0"/>
              <a:t>‹#›</a:t>
            </a:fld>
            <a:endParaRPr lang="en-GB"/>
          </a:p>
        </p:txBody>
      </p:sp>
    </p:spTree>
    <p:extLst>
      <p:ext uri="{BB962C8B-B14F-4D97-AF65-F5344CB8AC3E}">
        <p14:creationId xmlns:p14="http://schemas.microsoft.com/office/powerpoint/2010/main" val="746122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65071F4-C1E1-4830-BAE2-676E251AAA6A}"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CDAB40-EBB1-4C59-B842-967637A69F66}" type="slidenum">
              <a:rPr lang="en-GB" smtClean="0"/>
              <a:t>‹#›</a:t>
            </a:fld>
            <a:endParaRPr lang="en-GB"/>
          </a:p>
        </p:txBody>
      </p:sp>
    </p:spTree>
    <p:extLst>
      <p:ext uri="{BB962C8B-B14F-4D97-AF65-F5344CB8AC3E}">
        <p14:creationId xmlns:p14="http://schemas.microsoft.com/office/powerpoint/2010/main" val="31617396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65071F4-C1E1-4830-BAE2-676E251AAA6A}"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CDAB40-EBB1-4C59-B842-967637A69F66}"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129779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5071F4-C1E1-4830-BAE2-676E251AAA6A}"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CDAB40-EBB1-4C59-B842-967637A69F66}" type="slidenum">
              <a:rPr lang="en-GB" smtClean="0"/>
              <a:t>‹#›</a:t>
            </a:fld>
            <a:endParaRPr lang="en-GB"/>
          </a:p>
        </p:txBody>
      </p:sp>
    </p:spTree>
    <p:extLst>
      <p:ext uri="{BB962C8B-B14F-4D97-AF65-F5344CB8AC3E}">
        <p14:creationId xmlns:p14="http://schemas.microsoft.com/office/powerpoint/2010/main" val="26661129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65071F4-C1E1-4830-BAE2-676E251AAA6A}" type="datetimeFigureOut">
              <a:rPr lang="en-GB" smtClean="0"/>
              <a:t>19/12/2019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CDAB40-EBB1-4C59-B842-967637A69F66}" type="slidenum">
              <a:rPr lang="en-GB" smtClean="0"/>
              <a:t>‹#›</a:t>
            </a:fld>
            <a:endParaRPr lang="en-GB"/>
          </a:p>
        </p:txBody>
      </p:sp>
    </p:spTree>
    <p:extLst>
      <p:ext uri="{BB962C8B-B14F-4D97-AF65-F5344CB8AC3E}">
        <p14:creationId xmlns:p14="http://schemas.microsoft.com/office/powerpoint/2010/main" val="38168683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65071F4-C1E1-4830-BAE2-676E251AAA6A}" type="datetimeFigureOut">
              <a:rPr lang="en-GB" smtClean="0"/>
              <a:t>19/12/2019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CDAB40-EBB1-4C59-B842-967637A69F66}" type="slidenum">
              <a:rPr lang="en-GB" smtClean="0"/>
              <a:t>‹#›</a:t>
            </a:fld>
            <a:endParaRPr lang="en-GB"/>
          </a:p>
        </p:txBody>
      </p:sp>
    </p:spTree>
    <p:extLst>
      <p:ext uri="{BB962C8B-B14F-4D97-AF65-F5344CB8AC3E}">
        <p14:creationId xmlns:p14="http://schemas.microsoft.com/office/powerpoint/2010/main" val="25343751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5071F4-C1E1-4830-BAE2-676E251AAA6A}"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CDAB40-EBB1-4C59-B842-967637A69F66}" type="slidenum">
              <a:rPr lang="en-GB" smtClean="0"/>
              <a:t>‹#›</a:t>
            </a:fld>
            <a:endParaRPr lang="en-GB"/>
          </a:p>
        </p:txBody>
      </p:sp>
    </p:spTree>
    <p:extLst>
      <p:ext uri="{BB962C8B-B14F-4D97-AF65-F5344CB8AC3E}">
        <p14:creationId xmlns:p14="http://schemas.microsoft.com/office/powerpoint/2010/main" val="10643352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5071F4-C1E1-4830-BAE2-676E251AAA6A}"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CDAB40-EBB1-4C59-B842-967637A69F66}" type="slidenum">
              <a:rPr lang="en-GB" smtClean="0"/>
              <a:t>‹#›</a:t>
            </a:fld>
            <a:endParaRPr lang="en-GB"/>
          </a:p>
        </p:txBody>
      </p:sp>
    </p:spTree>
    <p:extLst>
      <p:ext uri="{BB962C8B-B14F-4D97-AF65-F5344CB8AC3E}">
        <p14:creationId xmlns:p14="http://schemas.microsoft.com/office/powerpoint/2010/main" val="1197805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65071F4-C1E1-4830-BAE2-676E251AAA6A}" type="datetimeFigureOut">
              <a:rPr lang="en-GB" smtClean="0"/>
              <a:t>19/12/2019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3CDAB40-EBB1-4C59-B842-967637A69F66}" type="slidenum">
              <a:rPr lang="en-GB" smtClean="0"/>
              <a:t>‹#›</a:t>
            </a:fld>
            <a:endParaRPr lang="en-GB"/>
          </a:p>
        </p:txBody>
      </p:sp>
    </p:spTree>
    <p:extLst>
      <p:ext uri="{BB962C8B-B14F-4D97-AF65-F5344CB8AC3E}">
        <p14:creationId xmlns:p14="http://schemas.microsoft.com/office/powerpoint/2010/main" val="3729451189"/>
      </p:ext>
    </p:extLst>
  </p:cSld>
  <p:clrMap bg1="dk1" tx1="lt1" bg2="dk2" tx2="lt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6.emf"/><Relationship Id="rId4" Type="http://schemas.openxmlformats.org/officeDocument/2006/relationships/package" Target="../embeddings/Microsoft_Word_Document1.docx"/></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218941"/>
            <a:ext cx="9144000" cy="5038859"/>
          </a:xfrm>
        </p:spPr>
        <p:txBody>
          <a:bodyPr/>
          <a:lstStyle/>
          <a:p>
            <a:r>
              <a:rPr lang="en-US" dirty="0"/>
              <a:t>              EFFECTIVE TEAM WORKING AND COMMUNICATION</a:t>
            </a:r>
          </a:p>
          <a:p>
            <a:r>
              <a:rPr lang="en-US" dirty="0"/>
              <a:t>                                         BMSW4002_LON</a:t>
            </a:r>
          </a:p>
          <a:p>
            <a:endParaRPr lang="en-US" dirty="0"/>
          </a:p>
          <a:p>
            <a:r>
              <a:rPr lang="en-US" dirty="0"/>
              <a:t>                                       GROUP PRESENTATION </a:t>
            </a:r>
          </a:p>
          <a:p>
            <a:endParaRPr lang="en-US" dirty="0"/>
          </a:p>
          <a:p>
            <a:endParaRPr lang="en-US" dirty="0"/>
          </a:p>
          <a:p>
            <a:r>
              <a:rPr lang="en-US" dirty="0"/>
              <a:t>                                 Dr   Hossein SHOKRI  </a:t>
            </a:r>
          </a:p>
          <a:p>
            <a:r>
              <a:rPr lang="en-US" dirty="0"/>
              <a:t>                            University of Wales Trinity Saint David </a:t>
            </a:r>
          </a:p>
          <a:p>
            <a:r>
              <a:rPr lang="en-US" dirty="0"/>
              <a:t>                                       Date:19/12/2019</a:t>
            </a:r>
          </a:p>
          <a:p>
            <a:endParaRPr lang="en-GB" dirty="0"/>
          </a:p>
        </p:txBody>
      </p:sp>
    </p:spTree>
    <p:extLst>
      <p:ext uri="{BB962C8B-B14F-4D97-AF65-F5344CB8AC3E}">
        <p14:creationId xmlns:p14="http://schemas.microsoft.com/office/powerpoint/2010/main" val="150555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6184"/>
            <a:ext cx="10515600" cy="1325563"/>
          </a:xfrm>
        </p:spPr>
        <p:txBody>
          <a:bodyPr>
            <a:normAutofit fontScale="90000"/>
          </a:bodyPr>
          <a:lstStyle/>
          <a:p>
            <a:r>
              <a:rPr lang="en-GB" dirty="0"/>
              <a:t>                      Prepared by </a:t>
            </a:r>
            <a:br>
              <a:rPr lang="en-GB" dirty="0"/>
            </a:br>
            <a:endParaRPr lang="en-GB" dirty="0"/>
          </a:p>
        </p:txBody>
      </p:sp>
      <p:sp>
        <p:nvSpPr>
          <p:cNvPr id="3" name="Content Placeholder 2"/>
          <p:cNvSpPr>
            <a:spLocks noGrp="1"/>
          </p:cNvSpPr>
          <p:nvPr>
            <p:ph idx="1"/>
          </p:nvPr>
        </p:nvSpPr>
        <p:spPr>
          <a:xfrm>
            <a:off x="838200" y="1421747"/>
            <a:ext cx="10515600" cy="4755216"/>
          </a:xfrm>
        </p:spPr>
        <p:txBody>
          <a:bodyPr>
            <a:normAutofit/>
          </a:bodyPr>
          <a:lstStyle/>
          <a:p>
            <a:r>
              <a:rPr lang="en-GB" sz="2000" dirty="0"/>
              <a:t>Student Name		           Student ID			     Key Elements </a:t>
            </a:r>
          </a:p>
          <a:p>
            <a:r>
              <a:rPr lang="en-GB" sz="2000" dirty="0"/>
              <a:t>Ekene </a:t>
            </a:r>
            <a:r>
              <a:rPr lang="en-GB" sz="2000" dirty="0" err="1"/>
              <a:t>Onumonu</a:t>
            </a:r>
            <a:r>
              <a:rPr lang="en-GB" sz="2000" dirty="0"/>
              <a:t> 	           1816098                       Introduction &amp; Benefits Of Team</a:t>
            </a:r>
          </a:p>
          <a:p>
            <a:pPr marL="0" indent="0">
              <a:buNone/>
            </a:pPr>
            <a:r>
              <a:rPr lang="en-GB" dirty="0"/>
              <a:t>                                                                                        Development.</a:t>
            </a:r>
            <a:endParaRPr lang="en-GB" sz="2000" dirty="0"/>
          </a:p>
          <a:p>
            <a:r>
              <a:rPr lang="en-GB" sz="2000" dirty="0"/>
              <a:t>Emmanuel </a:t>
            </a:r>
            <a:r>
              <a:rPr lang="en-GB" sz="2000" dirty="0" err="1"/>
              <a:t>Ehikhamen</a:t>
            </a:r>
            <a:r>
              <a:rPr lang="en-GB" sz="2000" dirty="0"/>
              <a:t> 	     1904193                        Team Roles &amp; </a:t>
            </a:r>
            <a:r>
              <a:rPr lang="en-GB" sz="2000" dirty="0" err="1"/>
              <a:t>Conclussion</a:t>
            </a:r>
            <a:r>
              <a:rPr lang="en-GB" sz="2000" dirty="0"/>
              <a:t> 	        	      </a:t>
            </a:r>
          </a:p>
          <a:p>
            <a:r>
              <a:rPr lang="en-GB" sz="2000" dirty="0" err="1"/>
              <a:t>Samy</a:t>
            </a:r>
            <a:r>
              <a:rPr lang="en-GB" sz="2000" dirty="0"/>
              <a:t> </a:t>
            </a:r>
            <a:r>
              <a:rPr lang="en-GB" sz="2000" dirty="0" err="1"/>
              <a:t>Ludiha</a:t>
            </a:r>
            <a:r>
              <a:rPr lang="en-GB" sz="2000" dirty="0"/>
              <a:t>                        1712424                         Managing Conflicts 	      </a:t>
            </a:r>
          </a:p>
          <a:p>
            <a:r>
              <a:rPr lang="en-GB" sz="2000" dirty="0"/>
              <a:t>Maureen Graham               1818267                         Stages Of Team Development	       </a:t>
            </a:r>
          </a:p>
          <a:p>
            <a:r>
              <a:rPr lang="en-GB" sz="2000" dirty="0"/>
              <a:t>Flavius </a:t>
            </a:r>
            <a:r>
              <a:rPr lang="en-GB" sz="2000" dirty="0" err="1"/>
              <a:t>Margarint</a:t>
            </a:r>
            <a:r>
              <a:rPr lang="en-GB" sz="2000" dirty="0"/>
              <a:t> 	             1818481                         Successful Team Development</a:t>
            </a:r>
            <a:r>
              <a:rPr lang="en-GB" dirty="0"/>
              <a:t>	      </a:t>
            </a:r>
          </a:p>
        </p:txBody>
      </p:sp>
    </p:spTree>
    <p:extLst>
      <p:ext uri="{BB962C8B-B14F-4D97-AF65-F5344CB8AC3E}">
        <p14:creationId xmlns:p14="http://schemas.microsoft.com/office/powerpoint/2010/main" val="12852429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210235"/>
          </a:xfrm>
        </p:spPr>
        <p:txBody>
          <a:bodyPr>
            <a:normAutofit/>
          </a:bodyPr>
          <a:lstStyle/>
          <a:p>
            <a:r>
              <a:rPr lang="en-GB" sz="2800" b="1" dirty="0"/>
              <a:t>                         Benefits Of Team Development</a:t>
            </a:r>
          </a:p>
        </p:txBody>
      </p:sp>
      <p:sp>
        <p:nvSpPr>
          <p:cNvPr id="3" name="Content Placeholder 2"/>
          <p:cNvSpPr>
            <a:spLocks noGrp="1"/>
          </p:cNvSpPr>
          <p:nvPr>
            <p:ph idx="1"/>
          </p:nvPr>
        </p:nvSpPr>
        <p:spPr>
          <a:xfrm>
            <a:off x="838200" y="530088"/>
            <a:ext cx="10515600" cy="5844207"/>
          </a:xfrm>
        </p:spPr>
        <p:txBody>
          <a:bodyPr>
            <a:normAutofit fontScale="92500" lnSpcReduction="20000"/>
          </a:bodyPr>
          <a:lstStyle/>
          <a:p>
            <a:pPr>
              <a:lnSpc>
                <a:spcPct val="100000"/>
              </a:lnSpc>
            </a:pPr>
            <a:r>
              <a:rPr lang="en-US" sz="2400" dirty="0"/>
              <a:t>These are the Benefits of Team Development. Working alone makes you to put your neck on the line, one’s idea might fall flat. But as a team you know that the entire group have your support where you can fall back on in case of failure. (J. Murphy). </a:t>
            </a:r>
          </a:p>
          <a:p>
            <a:pPr>
              <a:lnSpc>
                <a:spcPct val="100000"/>
              </a:lnSpc>
            </a:pPr>
            <a:r>
              <a:rPr lang="en-US" sz="2400" dirty="0"/>
              <a:t>There are less stress as a team as long as there is good energy to encourage and inspire each other, the whole team will be having fun together and feel less stress.  According to Murphy. “Stress makes us stupid, and leads us to make more mistake”.</a:t>
            </a:r>
          </a:p>
          <a:p>
            <a:pPr>
              <a:lnSpc>
                <a:spcPct val="100000"/>
              </a:lnSpc>
            </a:pPr>
            <a:r>
              <a:rPr lang="en-US" sz="2400" dirty="0"/>
              <a:t>	Company’s success relies on “Teamwork”, but there are lots of things for us. Team members corporations allow them to benefit from their work, working as a team can make you smarter, more creative and more successful, and also grow you as an individual.</a:t>
            </a:r>
          </a:p>
          <a:p>
            <a:pPr>
              <a:lnSpc>
                <a:spcPct val="100000"/>
              </a:lnSpc>
            </a:pPr>
            <a:r>
              <a:rPr lang="en-US" sz="2400" dirty="0"/>
              <a:t>	We benefit from good communication as a team and this boosts our creativity. When we brainstorm as a group from different perspectives, we can get innovative ideas from our brainstorming. Good brainstorming can only happen if there is a good communication and collaborative within the team.  According to </a:t>
            </a:r>
            <a:r>
              <a:rPr lang="en-US" sz="2400" dirty="0" err="1"/>
              <a:t>Wigret</a:t>
            </a:r>
            <a:r>
              <a:rPr lang="en-US" sz="2400" dirty="0"/>
              <a:t>. The most creative solutions can only come up when there’s a level of trust that lets team members ask ‘stupid’ questions, propose out-there ideas, and receive constructive criticism. </a:t>
            </a:r>
          </a:p>
        </p:txBody>
      </p:sp>
    </p:spTree>
    <p:extLst>
      <p:ext uri="{BB962C8B-B14F-4D97-AF65-F5344CB8AC3E}">
        <p14:creationId xmlns:p14="http://schemas.microsoft.com/office/powerpoint/2010/main" val="29738257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837127"/>
          </a:xfrm>
        </p:spPr>
        <p:txBody>
          <a:bodyPr>
            <a:normAutofit/>
          </a:bodyPr>
          <a:lstStyle/>
          <a:p>
            <a:r>
              <a:rPr lang="en-US" sz="2800" dirty="0"/>
              <a:t>                    </a:t>
            </a:r>
            <a:r>
              <a:rPr lang="en-US" sz="2800" b="1" dirty="0"/>
              <a:t>10 Benefits of Teamwork Development.</a:t>
            </a:r>
            <a:endParaRPr lang="en-GB" sz="2800" b="1" dirty="0"/>
          </a:p>
        </p:txBody>
      </p:sp>
      <p:sp>
        <p:nvSpPr>
          <p:cNvPr id="3" name="Content Placeholder 2"/>
          <p:cNvSpPr>
            <a:spLocks noGrp="1"/>
          </p:cNvSpPr>
          <p:nvPr>
            <p:ph idx="1"/>
          </p:nvPr>
        </p:nvSpPr>
        <p:spPr>
          <a:xfrm>
            <a:off x="838200" y="569843"/>
            <a:ext cx="10515600" cy="6037019"/>
          </a:xfrm>
        </p:spPr>
        <p:txBody>
          <a:bodyPr>
            <a:noAutofit/>
          </a:bodyPr>
          <a:lstStyle/>
          <a:p>
            <a:pPr marL="0" indent="0">
              <a:lnSpc>
                <a:spcPct val="120000"/>
              </a:lnSpc>
              <a:buNone/>
            </a:pPr>
            <a:endParaRPr lang="en-US" sz="1800" dirty="0"/>
          </a:p>
          <a:p>
            <a:pPr marL="0" indent="0">
              <a:lnSpc>
                <a:spcPct val="120000"/>
              </a:lnSpc>
              <a:buNone/>
            </a:pPr>
            <a:r>
              <a:rPr lang="en-US" dirty="0"/>
              <a:t>1. It Established Strong Relationship </a:t>
            </a:r>
          </a:p>
          <a:p>
            <a:pPr marL="0" indent="0">
              <a:lnSpc>
                <a:spcPct val="120000"/>
              </a:lnSpc>
              <a:buNone/>
            </a:pPr>
            <a:r>
              <a:rPr lang="en-US" dirty="0"/>
              <a:t>2. It Boosts Productivity. </a:t>
            </a:r>
          </a:p>
          <a:p>
            <a:pPr marL="0" indent="0">
              <a:lnSpc>
                <a:spcPct val="120000"/>
              </a:lnSpc>
              <a:buNone/>
            </a:pPr>
            <a:r>
              <a:rPr lang="en-US" dirty="0"/>
              <a:t>3. It Provides a Supper Network.  </a:t>
            </a:r>
          </a:p>
          <a:p>
            <a:pPr marL="0" indent="0">
              <a:lnSpc>
                <a:spcPct val="120000"/>
              </a:lnSpc>
              <a:buNone/>
            </a:pPr>
            <a:r>
              <a:rPr lang="en-US" dirty="0"/>
              <a:t>4.It Encourages Innovation.</a:t>
            </a:r>
          </a:p>
          <a:p>
            <a:pPr>
              <a:lnSpc>
                <a:spcPct val="120000"/>
              </a:lnSpc>
              <a:buAutoNum type="arabicPeriod" startAt="5"/>
            </a:pPr>
            <a:r>
              <a:rPr lang="en-US" dirty="0"/>
              <a:t>It Improves Morale.</a:t>
            </a:r>
          </a:p>
          <a:p>
            <a:pPr>
              <a:lnSpc>
                <a:spcPct val="120000"/>
              </a:lnSpc>
              <a:buAutoNum type="arabicPeriod" startAt="6"/>
            </a:pPr>
            <a:r>
              <a:rPr lang="en-US" dirty="0"/>
              <a:t>It Attracts Talent.</a:t>
            </a:r>
          </a:p>
          <a:p>
            <a:pPr>
              <a:lnSpc>
                <a:spcPct val="120000"/>
              </a:lnSpc>
              <a:buAutoNum type="arabicPeriod" startAt="6"/>
            </a:pPr>
            <a:r>
              <a:rPr lang="en-US" dirty="0"/>
              <a:t>It Improvers Service.</a:t>
            </a:r>
          </a:p>
          <a:p>
            <a:pPr>
              <a:lnSpc>
                <a:spcPct val="120000"/>
              </a:lnSpc>
              <a:buAutoNum type="arabicPeriod" startAt="6"/>
            </a:pPr>
            <a:r>
              <a:rPr lang="en-US" dirty="0"/>
              <a:t>It Allows Flexibility. </a:t>
            </a:r>
          </a:p>
          <a:p>
            <a:pPr>
              <a:lnSpc>
                <a:spcPct val="120000"/>
              </a:lnSpc>
              <a:buAutoNum type="arabicPeriod" startAt="6"/>
            </a:pPr>
            <a:r>
              <a:rPr lang="en-US" dirty="0"/>
              <a:t>It Teaches Conflicts Resolution Skills.</a:t>
            </a:r>
          </a:p>
          <a:p>
            <a:pPr>
              <a:lnSpc>
                <a:spcPct val="120000"/>
              </a:lnSpc>
              <a:buAutoNum type="arabicPeriod" startAt="6"/>
            </a:pPr>
            <a:r>
              <a:rPr lang="en-US" dirty="0"/>
              <a:t>It Advances Your Career. </a:t>
            </a:r>
          </a:p>
          <a:p>
            <a:pPr marL="0" indent="0">
              <a:lnSpc>
                <a:spcPct val="120000"/>
              </a:lnSpc>
              <a:buNone/>
            </a:pPr>
            <a:r>
              <a:rPr lang="en-US" dirty="0"/>
              <a:t>(Careeraddict.com, 2016.) </a:t>
            </a:r>
          </a:p>
          <a:p>
            <a:pPr>
              <a:lnSpc>
                <a:spcPct val="120000"/>
              </a:lnSpc>
              <a:buAutoNum type="arabicPeriod" startAt="6"/>
            </a:pPr>
            <a:endParaRPr lang="en-US" sz="1800" dirty="0"/>
          </a:p>
          <a:p>
            <a:pPr>
              <a:lnSpc>
                <a:spcPct val="120000"/>
              </a:lnSpc>
              <a:buAutoNum type="arabicPeriod" startAt="6"/>
            </a:pPr>
            <a:endParaRPr lang="en-US" sz="1800" dirty="0"/>
          </a:p>
          <a:p>
            <a:pPr>
              <a:lnSpc>
                <a:spcPct val="120000"/>
              </a:lnSpc>
              <a:buAutoNum type="arabicPeriod" startAt="6"/>
            </a:pPr>
            <a:endParaRPr lang="en-US" sz="1800" dirty="0"/>
          </a:p>
          <a:p>
            <a:pPr marL="0" indent="0">
              <a:lnSpc>
                <a:spcPct val="120000"/>
              </a:lnSpc>
              <a:buNone/>
            </a:pPr>
            <a:r>
              <a:rPr lang="en-US" sz="1800" dirty="0"/>
              <a:t> </a:t>
            </a:r>
          </a:p>
          <a:p>
            <a:pPr marL="0" indent="0">
              <a:lnSpc>
                <a:spcPct val="120000"/>
              </a:lnSpc>
              <a:buNone/>
            </a:pPr>
            <a:r>
              <a:rPr lang="en-US" sz="1800" dirty="0"/>
              <a:t>	</a:t>
            </a:r>
          </a:p>
          <a:p>
            <a:pPr>
              <a:lnSpc>
                <a:spcPct val="120000"/>
              </a:lnSpc>
              <a:buAutoNum type="arabicPeriod" startAt="5"/>
            </a:pPr>
            <a:endParaRPr lang="en-US" sz="1800" dirty="0"/>
          </a:p>
          <a:p>
            <a:pPr marL="0" indent="0">
              <a:lnSpc>
                <a:spcPct val="120000"/>
              </a:lnSpc>
              <a:buNone/>
            </a:pPr>
            <a:endParaRPr lang="en-US" sz="1800" dirty="0"/>
          </a:p>
          <a:p>
            <a:pPr marL="0" indent="0">
              <a:lnSpc>
                <a:spcPct val="120000"/>
              </a:lnSpc>
              <a:buNone/>
            </a:pPr>
            <a:endParaRPr lang="en-GB" sz="1800" dirty="0"/>
          </a:p>
        </p:txBody>
      </p:sp>
    </p:spTree>
    <p:extLst>
      <p:ext uri="{BB962C8B-B14F-4D97-AF65-F5344CB8AC3E}">
        <p14:creationId xmlns:p14="http://schemas.microsoft.com/office/powerpoint/2010/main" val="3796230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4129"/>
            <a:ext cx="10515600" cy="1210236"/>
          </a:xfrm>
        </p:spPr>
        <p:txBody>
          <a:bodyPr/>
          <a:lstStyle/>
          <a:p>
            <a:r>
              <a:rPr lang="en-GB" dirty="0"/>
              <a:t>                           </a:t>
            </a:r>
            <a:r>
              <a:rPr lang="en-GB" sz="2800" b="1" dirty="0"/>
              <a:t>TEAM ROLES</a:t>
            </a:r>
          </a:p>
        </p:txBody>
      </p:sp>
      <p:sp>
        <p:nvSpPr>
          <p:cNvPr id="3" name="Content Placeholder 2"/>
          <p:cNvSpPr>
            <a:spLocks noGrp="1"/>
          </p:cNvSpPr>
          <p:nvPr>
            <p:ph idx="1"/>
          </p:nvPr>
        </p:nvSpPr>
        <p:spPr>
          <a:xfrm>
            <a:off x="838200" y="1116107"/>
            <a:ext cx="10515600" cy="4560794"/>
          </a:xfrm>
        </p:spPr>
        <p:txBody>
          <a:bodyPr>
            <a:normAutofit fontScale="92500" lnSpcReduction="20000"/>
          </a:bodyPr>
          <a:lstStyle/>
          <a:p>
            <a:r>
              <a:rPr lang="en-US" sz="2200" dirty="0"/>
              <a:t>TEAM(S) (whose letters stand for “Together Everyone Achieves More”) are an essential and, in fact, critical component of organizations across all industries, fields and sectors. Today, organizations are turning to team Roles Models in an attempt to ensure the effectiveness of their teams. </a:t>
            </a:r>
          </a:p>
          <a:p>
            <a:r>
              <a:rPr lang="en-US" sz="2200" dirty="0"/>
              <a:t>And just like the popular saying goes that two or more wise heads are better than one, Teams are important because they can accomplish much more than any of the members can achieve individually. </a:t>
            </a:r>
          </a:p>
          <a:p>
            <a:pPr marL="0" indent="0">
              <a:buNone/>
            </a:pPr>
            <a:r>
              <a:rPr lang="en-US" sz="2200" b="1" dirty="0"/>
              <a:t>                       ROLE CLASSIFICATION SYSTEM </a:t>
            </a:r>
          </a:p>
          <a:p>
            <a:r>
              <a:rPr lang="en-US" sz="2200" dirty="0"/>
              <a:t>For effective Team Working, there are many Team effectiveness Models one can choose from. They include: </a:t>
            </a:r>
          </a:p>
          <a:p>
            <a:r>
              <a:rPr lang="en-US" sz="2200" dirty="0" err="1"/>
              <a:t>Katzenbach</a:t>
            </a:r>
            <a:r>
              <a:rPr lang="en-US" sz="2200" dirty="0"/>
              <a:t> and Smith model. </a:t>
            </a:r>
          </a:p>
          <a:p>
            <a:r>
              <a:rPr lang="en-US" sz="2200" dirty="0"/>
              <a:t>The T7 Model by Robert Heller. </a:t>
            </a:r>
          </a:p>
          <a:p>
            <a:r>
              <a:rPr lang="en-US" sz="2200" dirty="0"/>
              <a:t>Adam Grant’s Giver’s and Takers. </a:t>
            </a:r>
          </a:p>
          <a:p>
            <a:r>
              <a:rPr lang="en-US" sz="2200" dirty="0"/>
              <a:t>The Star Role’s Model, to name a few. </a:t>
            </a:r>
          </a:p>
          <a:p>
            <a:endParaRPr lang="en-GB" sz="2000" dirty="0"/>
          </a:p>
        </p:txBody>
      </p:sp>
    </p:spTree>
    <p:extLst>
      <p:ext uri="{BB962C8B-B14F-4D97-AF65-F5344CB8AC3E}">
        <p14:creationId xmlns:p14="http://schemas.microsoft.com/office/powerpoint/2010/main" val="4582925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94249"/>
            <a:ext cx="10515600" cy="532542"/>
          </a:xfrm>
        </p:spPr>
        <p:txBody>
          <a:bodyPr>
            <a:normAutofit/>
          </a:bodyPr>
          <a:lstStyle/>
          <a:p>
            <a:r>
              <a:rPr lang="en-GB" sz="2400" b="1" dirty="0"/>
              <a:t>                                        </a:t>
            </a:r>
          </a:p>
        </p:txBody>
      </p:sp>
      <p:sp>
        <p:nvSpPr>
          <p:cNvPr id="3" name="Content Placeholder 2"/>
          <p:cNvSpPr>
            <a:spLocks noGrp="1"/>
          </p:cNvSpPr>
          <p:nvPr>
            <p:ph idx="1"/>
          </p:nvPr>
        </p:nvSpPr>
        <p:spPr>
          <a:xfrm>
            <a:off x="811679" y="897666"/>
            <a:ext cx="10515600" cy="5451619"/>
          </a:xfrm>
        </p:spPr>
        <p:txBody>
          <a:bodyPr>
            <a:noAutofit/>
          </a:bodyPr>
          <a:lstStyle/>
          <a:p>
            <a:pPr marL="0" indent="0">
              <a:buNone/>
            </a:pPr>
            <a:r>
              <a:rPr lang="en-US" sz="2000" dirty="0"/>
              <a:t>However, I am going to talk more about a beautiful Model by the one widely considered as the father of Team Role theory, Meredith Belbin, who carried out research and observations into: </a:t>
            </a:r>
          </a:p>
          <a:p>
            <a:r>
              <a:rPr lang="en-US" sz="2000" dirty="0"/>
              <a:t> Participants’ “behavior patterns” as against “psychometric patterns”.  </a:t>
            </a:r>
          </a:p>
          <a:p>
            <a:pPr marL="0" indent="0">
              <a:buNone/>
            </a:pPr>
            <a:r>
              <a:rPr lang="en-US" sz="2000" dirty="0"/>
              <a:t>And Belbin’s theory of team dynamics he considered that any individual’s potential contribution to a team could be assessed according to: </a:t>
            </a:r>
          </a:p>
          <a:p>
            <a:r>
              <a:rPr lang="en-US" sz="2000" dirty="0"/>
              <a:t>Intelligence </a:t>
            </a:r>
          </a:p>
          <a:p>
            <a:r>
              <a:rPr lang="en-US" sz="2000" dirty="0"/>
              <a:t>Dominance </a:t>
            </a:r>
          </a:p>
          <a:p>
            <a:r>
              <a:rPr lang="en-US" sz="2000" dirty="0"/>
              <a:t>Introversion/Extroversion </a:t>
            </a:r>
          </a:p>
          <a:p>
            <a:r>
              <a:rPr lang="en-US" sz="2000" dirty="0"/>
              <a:t>Stability/Anxiety.  </a:t>
            </a:r>
          </a:p>
          <a:p>
            <a:pPr marL="0" indent="0">
              <a:buNone/>
            </a:pPr>
            <a:r>
              <a:rPr lang="en-US" sz="2000" dirty="0"/>
              <a:t> </a:t>
            </a:r>
          </a:p>
          <a:p>
            <a:pPr marL="0" indent="0">
              <a:buNone/>
            </a:pPr>
            <a:r>
              <a:rPr lang="en-US" sz="2000" dirty="0"/>
              <a:t>Belbin who defined Team Roles as, “A tendency to behave, contribute, and interrelate with others in a particular way.” then introduced 8 behavior clusters (later upgraded to 9) in his book, “Management Teams: Why They Succeed or Fail”.  </a:t>
            </a:r>
          </a:p>
          <a:p>
            <a:pPr marL="0" indent="0">
              <a:buNone/>
            </a:pPr>
            <a:r>
              <a:rPr lang="en-US" sz="2000" dirty="0"/>
              <a:t>(Belbin, 1981) </a:t>
            </a:r>
          </a:p>
          <a:p>
            <a:pPr marL="0" indent="0">
              <a:buNone/>
            </a:pPr>
            <a:r>
              <a:rPr lang="en-US" sz="2000" dirty="0"/>
              <a:t>           We can classify these nine Belbin Team Roles into three groups, based on their primary focus.</a:t>
            </a:r>
          </a:p>
          <a:p>
            <a:pPr marL="0" indent="0">
              <a:buNone/>
            </a:pPr>
            <a:r>
              <a:rPr lang="en-US" sz="2000" dirty="0"/>
              <a:t> </a:t>
            </a:r>
            <a:endParaRPr lang="en-GB" sz="2000" dirty="0"/>
          </a:p>
        </p:txBody>
      </p:sp>
      <p:sp>
        <p:nvSpPr>
          <p:cNvPr id="5" name="TextBox 4"/>
          <p:cNvSpPr txBox="1"/>
          <p:nvPr/>
        </p:nvSpPr>
        <p:spPr>
          <a:xfrm>
            <a:off x="2931459" y="365125"/>
            <a:ext cx="6276041" cy="461665"/>
          </a:xfrm>
          <a:prstGeom prst="rect">
            <a:avLst/>
          </a:prstGeom>
          <a:noFill/>
        </p:spPr>
        <p:txBody>
          <a:bodyPr wrap="square" rtlCol="0">
            <a:spAutoFit/>
          </a:bodyPr>
          <a:lstStyle/>
          <a:p>
            <a:r>
              <a:rPr lang="en-GB" dirty="0"/>
              <a:t>              </a:t>
            </a:r>
            <a:r>
              <a:rPr lang="en-GB" sz="2400" dirty="0"/>
              <a:t>BELBIN ROLE TYPES.</a:t>
            </a:r>
          </a:p>
        </p:txBody>
      </p:sp>
    </p:spTree>
    <p:extLst>
      <p:ext uri="{BB962C8B-B14F-4D97-AF65-F5344CB8AC3E}">
        <p14:creationId xmlns:p14="http://schemas.microsoft.com/office/powerpoint/2010/main" val="26814908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075765"/>
          </a:xfrm>
        </p:spPr>
        <p:txBody>
          <a:bodyPr>
            <a:normAutofit/>
          </a:bodyPr>
          <a:lstStyle/>
          <a:p>
            <a:r>
              <a:rPr lang="en-GB" sz="2400" dirty="0"/>
              <a:t>                                                </a:t>
            </a:r>
            <a:r>
              <a:rPr lang="en-GB" sz="2400" b="1" dirty="0"/>
              <a:t>BELBIN ROLE TYPES.</a:t>
            </a:r>
          </a:p>
        </p:txBody>
      </p:sp>
      <p:sp>
        <p:nvSpPr>
          <p:cNvPr id="3" name="Content Placeholder 2"/>
          <p:cNvSpPr>
            <a:spLocks noGrp="1"/>
          </p:cNvSpPr>
          <p:nvPr>
            <p:ph idx="1"/>
          </p:nvPr>
        </p:nvSpPr>
        <p:spPr>
          <a:xfrm>
            <a:off x="838200" y="1075765"/>
            <a:ext cx="10515600" cy="4351338"/>
          </a:xfrm>
        </p:spPr>
        <p:txBody>
          <a:bodyPr>
            <a:normAutofit/>
          </a:bodyPr>
          <a:lstStyle/>
          <a:p>
            <a:r>
              <a:rPr lang="en-US" dirty="0"/>
              <a:t>Thought-oriented: Plants, monitor-evaluators, and specialists. They deal mainly with ideas and abstractions, and essentially determine the course of a project. </a:t>
            </a:r>
          </a:p>
          <a:p>
            <a:r>
              <a:rPr lang="en-US" dirty="0"/>
              <a:t>Action-oriented: Shapers, implementers, and completer finishers. They seek to convert ideas into action and are responsible for ensuring that a team project achieves its tasks and goals. </a:t>
            </a:r>
          </a:p>
          <a:p>
            <a:r>
              <a:rPr lang="en-US" dirty="0"/>
              <a:t>People-oriented: Coordinators, team workers, and resource investigators. They are the cement and they manage a team’s most valuable resources: its people. Without them, teams wouldn’t be able to work together or with external stakeholders.  </a:t>
            </a:r>
          </a:p>
          <a:p>
            <a:pPr marL="0" indent="0">
              <a:buNone/>
            </a:pPr>
            <a:r>
              <a:rPr lang="en-US" dirty="0"/>
              <a:t>           (</a:t>
            </a:r>
            <a:r>
              <a:rPr lang="en-US" dirty="0" err="1"/>
              <a:t>Smartsheet</a:t>
            </a:r>
            <a:r>
              <a:rPr lang="en-US" dirty="0"/>
              <a:t>, 2019) </a:t>
            </a:r>
          </a:p>
        </p:txBody>
      </p:sp>
    </p:spTree>
    <p:extLst>
      <p:ext uri="{BB962C8B-B14F-4D97-AF65-F5344CB8AC3E}">
        <p14:creationId xmlns:p14="http://schemas.microsoft.com/office/powerpoint/2010/main" val="728466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4821"/>
            <a:ext cx="10515600" cy="1325563"/>
          </a:xfrm>
        </p:spPr>
        <p:txBody>
          <a:bodyPr/>
          <a:lstStyle/>
          <a:p>
            <a:r>
              <a:rPr lang="en-US" dirty="0"/>
              <a:t>*</a:t>
            </a:r>
            <a:r>
              <a:rPr lang="en-US" sz="2400" b="1" dirty="0"/>
              <a:t>The Belbin Team Role Circle is a pie chart with nine Belbin roles as slices of the pie. </a:t>
            </a:r>
            <a:endParaRPr lang="en-GB" sz="2400" b="1" dirty="0"/>
          </a:p>
        </p:txBody>
      </p:sp>
      <p:graphicFrame>
        <p:nvGraphicFramePr>
          <p:cNvPr id="6" name="Content Placeholder 5"/>
          <p:cNvGraphicFramePr>
            <a:graphicFrameLocks noGrp="1" noChangeAspect="1"/>
          </p:cNvGraphicFramePr>
          <p:nvPr>
            <p:ph idx="1"/>
            <p:extLst>
              <p:ext uri="{D42A27DB-BD31-4B8C-83A1-F6EECF244321}">
                <p14:modId xmlns:p14="http://schemas.microsoft.com/office/powerpoint/2010/main" val="85090838"/>
              </p:ext>
            </p:extLst>
          </p:nvPr>
        </p:nvGraphicFramePr>
        <p:xfrm>
          <a:off x="2000250" y="1257300"/>
          <a:ext cx="8420099" cy="5413375"/>
        </p:xfrm>
        <a:graphic>
          <a:graphicData uri="http://schemas.openxmlformats.org/presentationml/2006/ole">
            <mc:AlternateContent xmlns:mc="http://schemas.openxmlformats.org/markup-compatibility/2006">
              <mc:Choice xmlns:v="urn:schemas-microsoft-com:vml" Requires="v">
                <p:oleObj spid="_x0000_s1050" name="Document" r:id="rId4" imgW="5949456" imgH="7283042" progId="Word.Document.12">
                  <p:embed/>
                </p:oleObj>
              </mc:Choice>
              <mc:Fallback>
                <p:oleObj name="Document" r:id="rId4" imgW="5949456" imgH="7283042" progId="Word.Document.12">
                  <p:embed/>
                  <p:pic>
                    <p:nvPicPr>
                      <p:cNvPr id="0" name=""/>
                      <p:cNvPicPr/>
                      <p:nvPr/>
                    </p:nvPicPr>
                    <p:blipFill>
                      <a:blip r:embed="rId5"/>
                      <a:stretch>
                        <a:fillRect/>
                      </a:stretch>
                    </p:blipFill>
                    <p:spPr>
                      <a:xfrm>
                        <a:off x="2000250" y="1257300"/>
                        <a:ext cx="8420099" cy="5413375"/>
                      </a:xfrm>
                      <a:prstGeom prst="rect">
                        <a:avLst/>
                      </a:prstGeom>
                    </p:spPr>
                  </p:pic>
                </p:oleObj>
              </mc:Fallback>
            </mc:AlternateContent>
          </a:graphicData>
        </a:graphic>
      </p:graphicFrame>
    </p:spTree>
    <p:extLst>
      <p:ext uri="{BB962C8B-B14F-4D97-AF65-F5344CB8AC3E}">
        <p14:creationId xmlns:p14="http://schemas.microsoft.com/office/powerpoint/2010/main" val="2098198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10F99C-3129-4514-9ADD-DF704F2201BC}"/>
              </a:ext>
            </a:extLst>
          </p:cNvPr>
          <p:cNvSpPr>
            <a:spLocks noGrp="1"/>
          </p:cNvSpPr>
          <p:nvPr>
            <p:ph type="title"/>
          </p:nvPr>
        </p:nvSpPr>
        <p:spPr/>
        <p:txBody>
          <a:bodyPr/>
          <a:lstStyle/>
          <a:p>
            <a:pPr algn="ctr"/>
            <a:r>
              <a:rPr lang="en-GB" sz="2800" b="1" dirty="0"/>
              <a:t>Managing Conflicts At workplace</a:t>
            </a:r>
          </a:p>
        </p:txBody>
      </p:sp>
      <p:sp>
        <p:nvSpPr>
          <p:cNvPr id="3" name="Content Placeholder 2">
            <a:extLst>
              <a:ext uri="{FF2B5EF4-FFF2-40B4-BE49-F238E27FC236}">
                <a16:creationId xmlns:a16="http://schemas.microsoft.com/office/drawing/2014/main" xmlns="" id="{8754E4A7-31E2-45D2-AE91-17C966891C3A}"/>
              </a:ext>
            </a:extLst>
          </p:cNvPr>
          <p:cNvSpPr>
            <a:spLocks noGrp="1"/>
          </p:cNvSpPr>
          <p:nvPr>
            <p:ph idx="1"/>
          </p:nvPr>
        </p:nvSpPr>
        <p:spPr/>
        <p:txBody>
          <a:bodyPr/>
          <a:lstStyle/>
          <a:p>
            <a:r>
              <a:rPr lang="en-US" dirty="0"/>
              <a:t>INTRODUCTION.</a:t>
            </a:r>
          </a:p>
          <a:p>
            <a:endParaRPr lang="en-US" dirty="0"/>
          </a:p>
          <a:p>
            <a:r>
              <a:rPr lang="en-US" dirty="0"/>
              <a:t>Conflict can be:</a:t>
            </a:r>
          </a:p>
          <a:p>
            <a:r>
              <a:rPr lang="en-US" dirty="0"/>
              <a:t>a clash</a:t>
            </a:r>
          </a:p>
          <a:p>
            <a:r>
              <a:rPr lang="en-US" dirty="0"/>
              <a:t>a dispute</a:t>
            </a:r>
          </a:p>
          <a:p>
            <a:r>
              <a:rPr lang="en-US" dirty="0"/>
              <a:t>a contradiction</a:t>
            </a:r>
          </a:p>
          <a:p>
            <a:r>
              <a:rPr lang="en-US" dirty="0"/>
              <a:t>a disagreement...etc.                                                                                                                                                   </a:t>
            </a:r>
          </a:p>
          <a:p>
            <a:r>
              <a:rPr lang="en-US" dirty="0"/>
              <a:t>Conflict management is a way that can help us to resolve our problems at workplace or in the community.</a:t>
            </a:r>
          </a:p>
          <a:p>
            <a:endParaRPr lang="en-GB" dirty="0"/>
          </a:p>
        </p:txBody>
      </p:sp>
    </p:spTree>
    <p:extLst>
      <p:ext uri="{BB962C8B-B14F-4D97-AF65-F5344CB8AC3E}">
        <p14:creationId xmlns:p14="http://schemas.microsoft.com/office/powerpoint/2010/main" val="1945975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6A7BA5B-4758-4786-991C-40A774FFA9CE}"/>
              </a:ext>
            </a:extLst>
          </p:cNvPr>
          <p:cNvSpPr>
            <a:spLocks noGrp="1"/>
          </p:cNvSpPr>
          <p:nvPr>
            <p:ph type="title"/>
          </p:nvPr>
        </p:nvSpPr>
        <p:spPr>
          <a:xfrm>
            <a:off x="1217611" y="224118"/>
            <a:ext cx="9404723" cy="1052232"/>
          </a:xfrm>
        </p:spPr>
        <p:txBody>
          <a:bodyPr/>
          <a:lstStyle/>
          <a:p>
            <a:pPr algn="ctr"/>
            <a:r>
              <a:rPr lang="en-US" sz="2800" b="1" dirty="0"/>
              <a:t>5 WAYS FOR MANAGING CONFLICT.</a:t>
            </a:r>
            <a:endParaRPr lang="en-GB" sz="2800" b="1" dirty="0"/>
          </a:p>
        </p:txBody>
      </p:sp>
      <p:sp>
        <p:nvSpPr>
          <p:cNvPr id="3" name="Content Placeholder 2">
            <a:extLst>
              <a:ext uri="{FF2B5EF4-FFF2-40B4-BE49-F238E27FC236}">
                <a16:creationId xmlns:a16="http://schemas.microsoft.com/office/drawing/2014/main" xmlns="" id="{8C8FC864-B420-4B1E-A69D-76825DA9F3F7}"/>
              </a:ext>
            </a:extLst>
          </p:cNvPr>
          <p:cNvSpPr>
            <a:spLocks noGrp="1"/>
          </p:cNvSpPr>
          <p:nvPr>
            <p:ph idx="1"/>
          </p:nvPr>
        </p:nvSpPr>
        <p:spPr>
          <a:xfrm>
            <a:off x="495300" y="781051"/>
            <a:ext cx="11544300" cy="5705830"/>
          </a:xfrm>
        </p:spPr>
        <p:txBody>
          <a:bodyPr>
            <a:normAutofit fontScale="77500" lnSpcReduction="20000"/>
          </a:bodyPr>
          <a:lstStyle/>
          <a:p>
            <a:r>
              <a:rPr lang="en-US" dirty="0"/>
              <a:t>We all know that we are from different:</a:t>
            </a:r>
          </a:p>
          <a:p>
            <a:r>
              <a:rPr lang="en-US" dirty="0"/>
              <a:t>culture</a:t>
            </a:r>
          </a:p>
          <a:p>
            <a:r>
              <a:rPr lang="en-US" dirty="0"/>
              <a:t>background</a:t>
            </a:r>
          </a:p>
          <a:p>
            <a:r>
              <a:rPr lang="en-US" dirty="0"/>
              <a:t>age</a:t>
            </a:r>
          </a:p>
          <a:p>
            <a:r>
              <a:rPr lang="en-US" dirty="0"/>
              <a:t>environment</a:t>
            </a:r>
          </a:p>
          <a:p>
            <a:r>
              <a:rPr lang="en-US" dirty="0"/>
              <a:t>skills...etc.                                                                                             </a:t>
            </a:r>
          </a:p>
          <a:p>
            <a:r>
              <a:rPr lang="en-US" dirty="0"/>
              <a:t>It's that why most of the time we have different problems in our communities. TO AVOID </a:t>
            </a:r>
            <a:r>
              <a:rPr lang="en-US" dirty="0" err="1"/>
              <a:t>IT,we</a:t>
            </a:r>
            <a:r>
              <a:rPr lang="en-US" dirty="0"/>
              <a:t> have to be:</a:t>
            </a:r>
          </a:p>
          <a:p>
            <a:r>
              <a:rPr lang="en-US" dirty="0"/>
              <a:t>Polite when we are talking to someone</a:t>
            </a:r>
          </a:p>
          <a:p>
            <a:r>
              <a:rPr lang="en-US" dirty="0"/>
              <a:t>Accept our fault or mistake and say sorry or apologize and move on.</a:t>
            </a:r>
          </a:p>
          <a:p>
            <a:r>
              <a:rPr lang="en-US" dirty="0"/>
              <a:t>Avoid discrimination at workplace or in the community</a:t>
            </a:r>
          </a:p>
          <a:p>
            <a:r>
              <a:rPr lang="en-US" dirty="0"/>
              <a:t>Create a good environment by respecting everyone. Don't be a dictator. Be a good person who consider everyone as his look like.</a:t>
            </a:r>
          </a:p>
          <a:p>
            <a:r>
              <a:rPr lang="en-US" dirty="0"/>
              <a:t>Promote a just and good person who wishes to be promoted without any discrimination. </a:t>
            </a:r>
          </a:p>
          <a:p>
            <a:r>
              <a:rPr lang="en-US" dirty="0"/>
              <a:t>Analyses all signs of imminent conflict. Do what to do before that become worst.</a:t>
            </a:r>
          </a:p>
          <a:p>
            <a:r>
              <a:rPr lang="en-US" dirty="0"/>
              <a:t>Show Empathy.</a:t>
            </a:r>
          </a:p>
          <a:p>
            <a:r>
              <a:rPr lang="en-US" dirty="0"/>
              <a:t>To leave in a good climate at workplace, we need to intervene as soon as possible .Mediation is one of the keys to have a positive solution.</a:t>
            </a:r>
          </a:p>
          <a:p>
            <a:r>
              <a:rPr lang="en-US" dirty="0"/>
              <a:t>Promoting the use  of employment policies and procedures, improve employment relations and lead to more efficient and effective organizations. </a:t>
            </a:r>
            <a:endParaRPr lang="en-GB" dirty="0"/>
          </a:p>
        </p:txBody>
      </p:sp>
    </p:spTree>
    <p:extLst>
      <p:ext uri="{BB962C8B-B14F-4D97-AF65-F5344CB8AC3E}">
        <p14:creationId xmlns:p14="http://schemas.microsoft.com/office/powerpoint/2010/main" val="664302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123FB84-EEA5-415F-A154-E2946F0DD451}"/>
              </a:ext>
            </a:extLst>
          </p:cNvPr>
          <p:cNvSpPr>
            <a:spLocks noGrp="1"/>
          </p:cNvSpPr>
          <p:nvPr>
            <p:ph type="title"/>
          </p:nvPr>
        </p:nvSpPr>
        <p:spPr>
          <a:xfrm>
            <a:off x="646111" y="133350"/>
            <a:ext cx="10669589" cy="723900"/>
          </a:xfrm>
        </p:spPr>
        <p:txBody>
          <a:bodyPr/>
          <a:lstStyle/>
          <a:p>
            <a:pPr algn="ctr"/>
            <a:r>
              <a:rPr lang="en-GB" dirty="0"/>
              <a:t>PLAN OF ACTION.</a:t>
            </a:r>
            <a:br>
              <a:rPr lang="en-GB" dirty="0"/>
            </a:br>
            <a:endParaRPr lang="en-GB" dirty="0"/>
          </a:p>
        </p:txBody>
      </p:sp>
      <p:sp>
        <p:nvSpPr>
          <p:cNvPr id="3" name="Content Placeholder 2">
            <a:extLst>
              <a:ext uri="{FF2B5EF4-FFF2-40B4-BE49-F238E27FC236}">
                <a16:creationId xmlns:a16="http://schemas.microsoft.com/office/drawing/2014/main" xmlns="" id="{C1B91905-CED5-4B21-B83E-A97A3C162511}"/>
              </a:ext>
            </a:extLst>
          </p:cNvPr>
          <p:cNvSpPr>
            <a:spLocks noGrp="1"/>
          </p:cNvSpPr>
          <p:nvPr>
            <p:ph idx="1"/>
          </p:nvPr>
        </p:nvSpPr>
        <p:spPr>
          <a:xfrm>
            <a:off x="342900" y="857250"/>
            <a:ext cx="11658600" cy="5391149"/>
          </a:xfrm>
        </p:spPr>
        <p:txBody>
          <a:bodyPr>
            <a:normAutofit lnSpcReduction="10000"/>
          </a:bodyPr>
          <a:lstStyle/>
          <a:p>
            <a:endParaRPr lang="en-US" dirty="0"/>
          </a:p>
          <a:p>
            <a:r>
              <a:rPr lang="en-US" dirty="0"/>
              <a:t>1- Name the problem</a:t>
            </a:r>
          </a:p>
          <a:p>
            <a:r>
              <a:rPr lang="en-US" dirty="0"/>
              <a:t>2- </a:t>
            </a:r>
            <a:r>
              <a:rPr lang="en-US" dirty="0" err="1"/>
              <a:t>Analyse</a:t>
            </a:r>
            <a:r>
              <a:rPr lang="en-US" dirty="0"/>
              <a:t> the problem</a:t>
            </a:r>
          </a:p>
          <a:p>
            <a:r>
              <a:rPr lang="en-US" dirty="0"/>
              <a:t>3- Collect information</a:t>
            </a:r>
          </a:p>
          <a:p>
            <a:r>
              <a:rPr lang="en-US" dirty="0"/>
              <a:t>4- </a:t>
            </a:r>
            <a:r>
              <a:rPr lang="en-US" dirty="0" err="1"/>
              <a:t>Analyse</a:t>
            </a:r>
            <a:r>
              <a:rPr lang="en-US" dirty="0"/>
              <a:t> the information</a:t>
            </a:r>
          </a:p>
          <a:p>
            <a:r>
              <a:rPr lang="en-US" dirty="0"/>
              <a:t>5- Search for solutions</a:t>
            </a:r>
          </a:p>
          <a:p>
            <a:r>
              <a:rPr lang="en-US" dirty="0"/>
              <a:t>6- </a:t>
            </a:r>
            <a:r>
              <a:rPr lang="en-US" dirty="0" err="1"/>
              <a:t>Analyse</a:t>
            </a:r>
            <a:r>
              <a:rPr lang="en-US" dirty="0"/>
              <a:t> solutions</a:t>
            </a:r>
          </a:p>
          <a:p>
            <a:r>
              <a:rPr lang="en-US" dirty="0"/>
              <a:t>7- Create action plan</a:t>
            </a:r>
          </a:p>
          <a:p>
            <a:r>
              <a:rPr lang="en-US" dirty="0"/>
              <a:t>8- Evaluate the plan</a:t>
            </a:r>
          </a:p>
          <a:p>
            <a:r>
              <a:rPr lang="en-US" dirty="0"/>
              <a:t>Brief, PROBLEM SOLVING.</a:t>
            </a:r>
          </a:p>
          <a:p>
            <a:r>
              <a:rPr lang="en-US" dirty="0"/>
              <a:t>CONLUSION:</a:t>
            </a:r>
          </a:p>
          <a:p>
            <a:r>
              <a:rPr lang="en-US" dirty="0"/>
              <a:t>The Team leader must have more managerial skills to deal with his employees. He must be able to know his subordinate well.</a:t>
            </a:r>
          </a:p>
          <a:p>
            <a:endParaRPr lang="en-GB" dirty="0"/>
          </a:p>
        </p:txBody>
      </p:sp>
    </p:spTree>
    <p:extLst>
      <p:ext uri="{BB962C8B-B14F-4D97-AF65-F5344CB8AC3E}">
        <p14:creationId xmlns:p14="http://schemas.microsoft.com/office/powerpoint/2010/main" val="16454252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7194393-CD94-4859-B98E-00776AFFC712}"/>
              </a:ext>
            </a:extLst>
          </p:cNvPr>
          <p:cNvSpPr>
            <a:spLocks noGrp="1"/>
          </p:cNvSpPr>
          <p:nvPr>
            <p:ph type="title"/>
          </p:nvPr>
        </p:nvSpPr>
        <p:spPr>
          <a:xfrm>
            <a:off x="646111" y="159027"/>
            <a:ext cx="9404723" cy="901148"/>
          </a:xfrm>
        </p:spPr>
        <p:txBody>
          <a:bodyPr/>
          <a:lstStyle/>
          <a:p>
            <a:r>
              <a:rPr lang="en-GB" dirty="0"/>
              <a:t>      Stages of Team Development </a:t>
            </a:r>
          </a:p>
        </p:txBody>
      </p:sp>
      <p:sp>
        <p:nvSpPr>
          <p:cNvPr id="3" name="Content Placeholder 2">
            <a:extLst>
              <a:ext uri="{FF2B5EF4-FFF2-40B4-BE49-F238E27FC236}">
                <a16:creationId xmlns:a16="http://schemas.microsoft.com/office/drawing/2014/main" xmlns="" id="{E93A2FE8-A25D-469E-849A-C06887042028}"/>
              </a:ext>
            </a:extLst>
          </p:cNvPr>
          <p:cNvSpPr>
            <a:spLocks noGrp="1"/>
          </p:cNvSpPr>
          <p:nvPr>
            <p:ph idx="1"/>
          </p:nvPr>
        </p:nvSpPr>
        <p:spPr>
          <a:xfrm>
            <a:off x="1103312" y="1364974"/>
            <a:ext cx="8946541" cy="4883425"/>
          </a:xfrm>
        </p:spPr>
        <p:txBody>
          <a:bodyPr/>
          <a:lstStyle/>
          <a:p>
            <a:pPr marL="0" indent="0">
              <a:buNone/>
            </a:pPr>
            <a:endParaRPr lang="en-US" dirty="0"/>
          </a:p>
          <a:p>
            <a:pPr marL="0" indent="0">
              <a:buNone/>
            </a:pPr>
            <a:r>
              <a:rPr lang="en-US" dirty="0"/>
              <a:t>The five stages of team development were first   proposed by Bruce Wayne Tuckman and published in 1965.  </a:t>
            </a:r>
          </a:p>
          <a:p>
            <a:pPr marL="0" indent="0">
              <a:buNone/>
            </a:pPr>
            <a:endParaRPr lang="en-US" dirty="0"/>
          </a:p>
          <a:p>
            <a:pPr marL="0" indent="0">
              <a:buNone/>
            </a:pPr>
            <a:r>
              <a:rPr lang="en-US" dirty="0"/>
              <a:t>MR Tuckman said that these phases are all necessary and unavailable for the team to grow, and face up to challenges, tackle problems find solution plan work and deliver result.   </a:t>
            </a:r>
          </a:p>
          <a:p>
            <a:pPr marL="0" indent="0">
              <a:buNone/>
            </a:pPr>
            <a:r>
              <a:rPr lang="en-US" dirty="0"/>
              <a:t> </a:t>
            </a:r>
            <a:endParaRPr lang="en-GB" dirty="0"/>
          </a:p>
        </p:txBody>
      </p:sp>
    </p:spTree>
    <p:extLst>
      <p:ext uri="{BB962C8B-B14F-4D97-AF65-F5344CB8AC3E}">
        <p14:creationId xmlns:p14="http://schemas.microsoft.com/office/powerpoint/2010/main" val="2201041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9EAAF8-E996-437E-97AB-A1122B6BA792}"/>
              </a:ext>
            </a:extLst>
          </p:cNvPr>
          <p:cNvSpPr>
            <a:spLocks noGrp="1"/>
          </p:cNvSpPr>
          <p:nvPr>
            <p:ph type="title"/>
          </p:nvPr>
        </p:nvSpPr>
        <p:spPr>
          <a:xfrm>
            <a:off x="1603717" y="0"/>
            <a:ext cx="8447117" cy="1202789"/>
          </a:xfrm>
        </p:spPr>
        <p:txBody>
          <a:bodyPr/>
          <a:lstStyle/>
          <a:p>
            <a:r>
              <a:rPr lang="en-US" dirty="0"/>
              <a:t>         </a:t>
            </a:r>
            <a:r>
              <a:rPr lang="en-US" sz="2800" dirty="0"/>
              <a:t>Five Stages of Team Development</a:t>
            </a:r>
            <a:endParaRPr lang="en-GB" sz="2800" dirty="0"/>
          </a:p>
        </p:txBody>
      </p:sp>
      <p:pic>
        <p:nvPicPr>
          <p:cNvPr id="4" name="Picture 3">
            <a:extLst>
              <a:ext uri="{FF2B5EF4-FFF2-40B4-BE49-F238E27FC236}">
                <a16:creationId xmlns:a16="http://schemas.microsoft.com/office/drawing/2014/main" xmlns="" id="{31319694-275D-4933-ACD0-AA86E6B02251}"/>
              </a:ext>
            </a:extLst>
          </p:cNvPr>
          <p:cNvPicPr>
            <a:picLocks noChangeAspect="1"/>
          </p:cNvPicPr>
          <p:nvPr/>
        </p:nvPicPr>
        <p:blipFill rotWithShape="1">
          <a:blip r:embed="rId2"/>
          <a:srcRect l="21231" t="31169" r="22000" b="17523"/>
          <a:stretch/>
        </p:blipFill>
        <p:spPr>
          <a:xfrm>
            <a:off x="1205949" y="1484783"/>
            <a:ext cx="9204362" cy="4677013"/>
          </a:xfrm>
          <a:prstGeom prst="rect">
            <a:avLst/>
          </a:prstGeom>
        </p:spPr>
      </p:pic>
    </p:spTree>
    <p:extLst>
      <p:ext uri="{BB962C8B-B14F-4D97-AF65-F5344CB8AC3E}">
        <p14:creationId xmlns:p14="http://schemas.microsoft.com/office/powerpoint/2010/main" val="7973276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293" y="121087"/>
            <a:ext cx="8933663" cy="999375"/>
          </a:xfrm>
        </p:spPr>
        <p:txBody>
          <a:bodyPr/>
          <a:lstStyle/>
          <a:p>
            <a:pPr algn="ctr"/>
            <a:r>
              <a:rPr lang="en-GB" dirty="0"/>
              <a:t>Successful Team Development</a:t>
            </a:r>
            <a:br>
              <a:rPr lang="en-GB" dirty="0"/>
            </a:br>
            <a:endParaRPr lang="en-GB" dirty="0"/>
          </a:p>
        </p:txBody>
      </p:sp>
      <p:sp>
        <p:nvSpPr>
          <p:cNvPr id="3" name="Content Placeholder 2"/>
          <p:cNvSpPr>
            <a:spLocks noGrp="1"/>
          </p:cNvSpPr>
          <p:nvPr>
            <p:ph idx="1"/>
          </p:nvPr>
        </p:nvSpPr>
        <p:spPr>
          <a:xfrm>
            <a:off x="1104293" y="953037"/>
            <a:ext cx="10306389" cy="5795493"/>
          </a:xfrm>
        </p:spPr>
        <p:txBody>
          <a:bodyPr>
            <a:normAutofit fontScale="77500" lnSpcReduction="20000"/>
          </a:bodyPr>
          <a:lstStyle/>
          <a:p>
            <a:r>
              <a:rPr lang="en-US" dirty="0"/>
              <a:t>1. Commitment</a:t>
            </a:r>
          </a:p>
          <a:p>
            <a:r>
              <a:rPr lang="en-US" dirty="0"/>
              <a:t>Commitment to the purpose and values of an organization provides a clear</a:t>
            </a:r>
          </a:p>
          <a:p>
            <a:r>
              <a:rPr lang="en-US" dirty="0"/>
              <a:t>sense of direction. Team members understand how their work fits into</a:t>
            </a:r>
          </a:p>
          <a:p>
            <a:r>
              <a:rPr lang="en-US" dirty="0"/>
              <a:t>corporate objectives and they agree that their team's goals are achievable</a:t>
            </a:r>
          </a:p>
          <a:p>
            <a:r>
              <a:rPr lang="en-US" dirty="0"/>
              <a:t>and aligned with corporate mission and values. Commitment is the</a:t>
            </a:r>
          </a:p>
          <a:p>
            <a:r>
              <a:rPr lang="en-US" dirty="0"/>
              <a:t>foundation for synergy in groups.</a:t>
            </a:r>
          </a:p>
          <a:p>
            <a:r>
              <a:rPr lang="en-US" dirty="0"/>
              <a:t>2. Contribution</a:t>
            </a:r>
          </a:p>
          <a:p>
            <a:r>
              <a:rPr lang="en-US" dirty="0"/>
              <a:t>The power of an effective team is in direct proportion to the skills</a:t>
            </a:r>
          </a:p>
          <a:p>
            <a:r>
              <a:rPr lang="en-US" dirty="0"/>
              <a:t>members possess and the initiative members expend. Work teams</a:t>
            </a:r>
          </a:p>
          <a:p>
            <a:r>
              <a:rPr lang="en-US" dirty="0"/>
              <a:t>need people who have strong technical and interpersonal skills and</a:t>
            </a:r>
          </a:p>
          <a:p>
            <a:r>
              <a:rPr lang="en-US" dirty="0"/>
              <a:t>are willing to learn.</a:t>
            </a:r>
          </a:p>
          <a:p>
            <a:r>
              <a:rPr lang="en-US" dirty="0"/>
              <a:t>3. Communication</a:t>
            </a:r>
          </a:p>
          <a:p>
            <a:r>
              <a:rPr lang="en-US" dirty="0"/>
              <a:t>For a work group to reach its full potential, members must be able to</a:t>
            </a:r>
          </a:p>
          <a:p>
            <a:r>
              <a:rPr lang="en-US" dirty="0"/>
              <a:t>say what they think, ask for help, share new or unpopular ideas, and</a:t>
            </a:r>
          </a:p>
          <a:p>
            <a:r>
              <a:rPr lang="en-US" dirty="0"/>
              <a:t>risk making mistakes. This can only happen in an atmosphere</a:t>
            </a:r>
          </a:p>
          <a:p>
            <a:r>
              <a:rPr lang="en-US" dirty="0"/>
              <a:t>where team members show concern, trust one another, and focus on</a:t>
            </a:r>
          </a:p>
          <a:p>
            <a:r>
              <a:rPr lang="en-US" dirty="0"/>
              <a:t>solutions, not problems. Communication, when it is friendly, open,</a:t>
            </a:r>
          </a:p>
          <a:p>
            <a:r>
              <a:rPr lang="en-US" dirty="0"/>
              <a:t>and positive, plays a vital role in creating such cohesiveness.</a:t>
            </a:r>
            <a:endParaRPr lang="en-GB" dirty="0"/>
          </a:p>
        </p:txBody>
      </p:sp>
    </p:spTree>
    <p:extLst>
      <p:ext uri="{BB962C8B-B14F-4D97-AF65-F5344CB8AC3E}">
        <p14:creationId xmlns:p14="http://schemas.microsoft.com/office/powerpoint/2010/main" val="3978164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06381"/>
          </a:xfrm>
        </p:spPr>
        <p:txBody>
          <a:bodyPr/>
          <a:lstStyle/>
          <a:p>
            <a:pPr algn="ctr"/>
            <a:r>
              <a:rPr lang="en-GB" dirty="0"/>
              <a:t>Successful Team Development</a:t>
            </a:r>
          </a:p>
        </p:txBody>
      </p:sp>
      <p:sp>
        <p:nvSpPr>
          <p:cNvPr id="3" name="Content Placeholder 2"/>
          <p:cNvSpPr>
            <a:spLocks noGrp="1"/>
          </p:cNvSpPr>
          <p:nvPr>
            <p:ph idx="1"/>
          </p:nvPr>
        </p:nvSpPr>
        <p:spPr>
          <a:xfrm>
            <a:off x="528034" y="1460490"/>
            <a:ext cx="10792495" cy="5004704"/>
          </a:xfrm>
        </p:spPr>
        <p:txBody>
          <a:bodyPr>
            <a:normAutofit lnSpcReduction="10000"/>
          </a:bodyPr>
          <a:lstStyle/>
          <a:p>
            <a:r>
              <a:rPr lang="en-US" dirty="0"/>
              <a:t>4. Connections</a:t>
            </a:r>
          </a:p>
          <a:p>
            <a:r>
              <a:rPr lang="en-US" dirty="0"/>
              <a:t>When a work team is connected to the organization, members discuss</a:t>
            </a:r>
          </a:p>
          <a:p>
            <a:r>
              <a:rPr lang="en-US" dirty="0"/>
              <a:t>team performance in relationship to corporate priorities, customer</a:t>
            </a:r>
          </a:p>
          <a:p>
            <a:r>
              <a:rPr lang="en-US" dirty="0"/>
              <a:t>feedback, and quality measures. When a work team has developed</a:t>
            </a:r>
          </a:p>
          <a:p>
            <a:r>
              <a:rPr lang="en-US" dirty="0"/>
              <a:t>strong connections among its members, peer support manifests itself</a:t>
            </a:r>
          </a:p>
          <a:p>
            <a:r>
              <a:rPr lang="en-US" dirty="0"/>
              <a:t>in many ways.</a:t>
            </a:r>
          </a:p>
          <a:p>
            <a:r>
              <a:rPr lang="en-US" dirty="0"/>
              <a:t>5. Efficiency</a:t>
            </a:r>
          </a:p>
          <a:p>
            <a:r>
              <a:rPr lang="en-US" dirty="0"/>
              <a:t>A strong and cohesive team develops systems that allow them to</a:t>
            </a:r>
          </a:p>
          <a:p>
            <a:r>
              <a:rPr lang="en-US" dirty="0"/>
              <a:t>collaborate efficiently to complete tasks in a timely manner.</a:t>
            </a:r>
          </a:p>
          <a:p>
            <a:r>
              <a:rPr lang="en-US" dirty="0"/>
              <a:t>6. Support</a:t>
            </a:r>
          </a:p>
          <a:p>
            <a:r>
              <a:rPr lang="en-US" dirty="0"/>
              <a:t>All workplaces provide challenges, but having a strong team </a:t>
            </a:r>
            <a:r>
              <a:rPr lang="en-US" dirty="0" err="1"/>
              <a:t>enviroment</a:t>
            </a:r>
            <a:r>
              <a:rPr lang="en-US" dirty="0"/>
              <a:t> in</a:t>
            </a:r>
          </a:p>
          <a:p>
            <a:r>
              <a:rPr lang="en-US" dirty="0"/>
              <a:t>place can act as a support mechanism for staff members.</a:t>
            </a:r>
          </a:p>
          <a:p>
            <a:endParaRPr lang="en-GB" dirty="0"/>
          </a:p>
        </p:txBody>
      </p:sp>
    </p:spTree>
    <p:extLst>
      <p:ext uri="{BB962C8B-B14F-4D97-AF65-F5344CB8AC3E}">
        <p14:creationId xmlns:p14="http://schemas.microsoft.com/office/powerpoint/2010/main" val="20502899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46816"/>
          </a:xfrm>
        </p:spPr>
        <p:txBody>
          <a:bodyPr>
            <a:normAutofit/>
          </a:bodyPr>
          <a:lstStyle/>
          <a:p>
            <a:r>
              <a:rPr lang="en-GB" sz="2400" b="1" dirty="0"/>
              <a:t>                                                   Conclusion</a:t>
            </a:r>
          </a:p>
        </p:txBody>
      </p:sp>
      <p:sp>
        <p:nvSpPr>
          <p:cNvPr id="3" name="Content Placeholder 2"/>
          <p:cNvSpPr>
            <a:spLocks noGrp="1"/>
          </p:cNvSpPr>
          <p:nvPr>
            <p:ph idx="1"/>
          </p:nvPr>
        </p:nvSpPr>
        <p:spPr>
          <a:xfrm>
            <a:off x="838200" y="1264024"/>
            <a:ext cx="10515600" cy="4912939"/>
          </a:xfrm>
        </p:spPr>
        <p:txBody>
          <a:bodyPr>
            <a:normAutofit fontScale="92500" lnSpcReduction="20000"/>
          </a:bodyPr>
          <a:lstStyle/>
          <a:p>
            <a:r>
              <a:rPr lang="en-US" dirty="0"/>
              <a:t>One big discovery from the Belbin simulated research was that: </a:t>
            </a:r>
          </a:p>
          <a:p>
            <a:r>
              <a:rPr lang="en-US" dirty="0"/>
              <a:t>“team intellect was not the ultimate predictor of team success”. Instead, teams whose members played roles that were compatible with each other were more likely to be successful.  </a:t>
            </a:r>
          </a:p>
          <a:p>
            <a:pPr marL="0" indent="0">
              <a:buNone/>
            </a:pPr>
            <a:endParaRPr lang="en-US" dirty="0"/>
          </a:p>
          <a:p>
            <a:r>
              <a:rPr lang="en-US" dirty="0"/>
              <a:t>Furthermore, selecting team members based on popularity, likeability, or friendship may result in not having the right people to play the necessary roles. </a:t>
            </a:r>
          </a:p>
          <a:p>
            <a:pPr marL="0" indent="0">
              <a:buNone/>
            </a:pPr>
            <a:r>
              <a:rPr lang="en-US" dirty="0"/>
              <a:t> </a:t>
            </a:r>
          </a:p>
          <a:p>
            <a:pPr marL="0" indent="0">
              <a:buNone/>
            </a:pPr>
            <a:r>
              <a:rPr lang="en-US" dirty="0"/>
              <a:t> </a:t>
            </a:r>
          </a:p>
          <a:p>
            <a:r>
              <a:rPr lang="en-US" dirty="0"/>
              <a:t>Finally, it is also important to remember that there are no “good” or “bad” team roles. Each role has strengths and weaknesses. </a:t>
            </a:r>
          </a:p>
          <a:p>
            <a:pPr marL="0" indent="0">
              <a:buNone/>
            </a:pPr>
            <a:r>
              <a:rPr lang="en-US" dirty="0"/>
              <a:t> </a:t>
            </a:r>
          </a:p>
          <a:p>
            <a:r>
              <a:rPr lang="en-US" dirty="0"/>
              <a:t>And while good communication, positive feedback, conflict resolution and many other skills are the hallmarks of a balanced and high-performing team, if you are part of a team, your job is to help fulfil the goals, mission and the purpose of the team. </a:t>
            </a:r>
            <a:endParaRPr lang="en-GB" dirty="0"/>
          </a:p>
        </p:txBody>
      </p:sp>
    </p:spTree>
    <p:extLst>
      <p:ext uri="{BB962C8B-B14F-4D97-AF65-F5344CB8AC3E}">
        <p14:creationId xmlns:p14="http://schemas.microsoft.com/office/powerpoint/2010/main" val="34355200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6866"/>
            <a:ext cx="10515600" cy="538751"/>
          </a:xfrm>
        </p:spPr>
        <p:txBody>
          <a:bodyPr>
            <a:normAutofit/>
          </a:bodyPr>
          <a:lstStyle/>
          <a:p>
            <a:r>
              <a:rPr lang="en-GB" sz="2400" b="1" dirty="0"/>
              <a:t>                                                 Reference</a:t>
            </a:r>
          </a:p>
        </p:txBody>
      </p:sp>
      <p:sp>
        <p:nvSpPr>
          <p:cNvPr id="3" name="Content Placeholder 2"/>
          <p:cNvSpPr>
            <a:spLocks noGrp="1"/>
          </p:cNvSpPr>
          <p:nvPr>
            <p:ph idx="1"/>
          </p:nvPr>
        </p:nvSpPr>
        <p:spPr>
          <a:xfrm>
            <a:off x="838200" y="791818"/>
            <a:ext cx="10515600" cy="5965516"/>
          </a:xfrm>
        </p:spPr>
        <p:txBody>
          <a:bodyPr>
            <a:normAutofit fontScale="77500" lnSpcReduction="20000"/>
          </a:bodyPr>
          <a:lstStyle/>
          <a:p>
            <a:pPr marL="0" indent="0" algn="just">
              <a:buNone/>
            </a:pPr>
            <a:r>
              <a:rPr lang="en-US" sz="1900" dirty="0"/>
              <a:t> </a:t>
            </a:r>
            <a:r>
              <a:rPr lang="en-US" sz="3200" dirty="0"/>
              <a:t>https://www.womensleadershipdaily.com/article/10-benefits-of-teamwork-according-to-science-144</a:t>
            </a:r>
          </a:p>
          <a:p>
            <a:pPr marL="0" indent="0" algn="just">
              <a:buNone/>
            </a:pPr>
            <a:r>
              <a:rPr lang="en-US" sz="3200" dirty="0"/>
              <a:t>www.careeraddict.com/5-benefits-of-teamwork-in-the-workplace</a:t>
            </a:r>
          </a:p>
          <a:p>
            <a:pPr marL="0" indent="0" algn="just">
              <a:buNone/>
            </a:pPr>
            <a:r>
              <a:rPr lang="en-US" sz="3200" dirty="0"/>
              <a:t>CBS NEWS (2007): Assigning Team Roles. (MONEYWATER), Updated, May 2, 2007. </a:t>
            </a:r>
          </a:p>
          <a:p>
            <a:pPr marL="0" indent="0" algn="just">
              <a:buNone/>
            </a:pPr>
            <a:r>
              <a:rPr lang="en-US" sz="3200" dirty="0"/>
              <a:t>Available at: cbsnews.com/news/assigning-team-roles/ </a:t>
            </a:r>
          </a:p>
          <a:p>
            <a:pPr marL="0" indent="0" algn="just">
              <a:buNone/>
            </a:pPr>
            <a:r>
              <a:rPr lang="en-US" sz="3200" dirty="0"/>
              <a:t>Belbin, M.R. (1981) Management Teams: Why They Succeed or Fail. Oxford: Butterworth-Heinemann. </a:t>
            </a:r>
          </a:p>
          <a:p>
            <a:pPr marL="0" indent="0" algn="just">
              <a:buNone/>
            </a:pPr>
            <a:r>
              <a:rPr lang="en-US" sz="3200" dirty="0"/>
              <a:t>O’ Neil, M. (2018) The 8 Best Effectiveness Models And How They Work, (An Article) In Promises at Work. </a:t>
            </a:r>
          </a:p>
          <a:p>
            <a:pPr marL="0" indent="0" algn="just">
              <a:buNone/>
            </a:pPr>
            <a:r>
              <a:rPr lang="en-US" sz="3200" dirty="0"/>
              <a:t>Available at: samewave.com/post/team-effectiveness-model </a:t>
            </a:r>
          </a:p>
          <a:p>
            <a:pPr marL="0" indent="0" algn="just">
              <a:buNone/>
            </a:pPr>
            <a:r>
              <a:rPr lang="en-US" sz="3200" dirty="0"/>
              <a:t>Robbins, M. (2019) The Importance Of Every Role And Person On The Team. (Newsletter/A contributor to  Forbes) </a:t>
            </a:r>
          </a:p>
          <a:p>
            <a:pPr marL="0" indent="0" algn="just">
              <a:buNone/>
            </a:pPr>
            <a:r>
              <a:rPr lang="en-US" sz="3200" dirty="0" smtClean="0"/>
              <a:t> </a:t>
            </a:r>
            <a:endParaRPr lang="en-US" sz="3200" dirty="0"/>
          </a:p>
          <a:p>
            <a:pPr marL="0" indent="0">
              <a:buNone/>
            </a:pPr>
            <a:endParaRPr lang="en-US" sz="1900" dirty="0"/>
          </a:p>
          <a:p>
            <a:pPr marL="0" indent="0">
              <a:buNone/>
            </a:pPr>
            <a:endParaRPr lang="en-US" sz="1900" dirty="0"/>
          </a:p>
          <a:p>
            <a:pPr marL="0" indent="0">
              <a:buNone/>
            </a:pPr>
            <a:endParaRPr lang="en-US" dirty="0"/>
          </a:p>
          <a:p>
            <a:endParaRPr lang="en-US" dirty="0"/>
          </a:p>
        </p:txBody>
      </p:sp>
    </p:spTree>
    <p:extLst>
      <p:ext uri="{BB962C8B-B14F-4D97-AF65-F5344CB8AC3E}">
        <p14:creationId xmlns:p14="http://schemas.microsoft.com/office/powerpoint/2010/main" val="12656192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25C4FD3-460A-4574-9AA5-7EB0D9B4484E}"/>
              </a:ext>
            </a:extLst>
          </p:cNvPr>
          <p:cNvSpPr>
            <a:spLocks noGrp="1"/>
          </p:cNvSpPr>
          <p:nvPr>
            <p:ph type="title"/>
          </p:nvPr>
        </p:nvSpPr>
        <p:spPr/>
        <p:txBody>
          <a:bodyPr/>
          <a:lstStyle/>
          <a:p>
            <a:pPr algn="ctr"/>
            <a:r>
              <a:rPr lang="en-GB" dirty="0" smtClean="0"/>
              <a:t>References</a:t>
            </a:r>
            <a:endParaRPr lang="en-GB" dirty="0"/>
          </a:p>
        </p:txBody>
      </p:sp>
      <p:sp>
        <p:nvSpPr>
          <p:cNvPr id="3" name="Content Placeholder 2">
            <a:extLst>
              <a:ext uri="{FF2B5EF4-FFF2-40B4-BE49-F238E27FC236}">
                <a16:creationId xmlns:a16="http://schemas.microsoft.com/office/drawing/2014/main" xmlns="" id="{FF901733-8A1D-4E26-B0A4-DAA6930C3802}"/>
              </a:ext>
            </a:extLst>
          </p:cNvPr>
          <p:cNvSpPr>
            <a:spLocks noGrp="1"/>
          </p:cNvSpPr>
          <p:nvPr>
            <p:ph idx="1"/>
          </p:nvPr>
        </p:nvSpPr>
        <p:spPr>
          <a:xfrm>
            <a:off x="1103312" y="1390918"/>
            <a:ext cx="8946541" cy="4857481"/>
          </a:xfrm>
        </p:spPr>
        <p:txBody>
          <a:bodyPr>
            <a:normAutofit lnSpcReduction="10000"/>
          </a:bodyPr>
          <a:lstStyle/>
          <a:p>
            <a:endParaRPr lang="en-US" dirty="0" smtClean="0"/>
          </a:p>
          <a:p>
            <a:r>
              <a:rPr lang="en-US" dirty="0"/>
              <a:t>Available at: Forbes.co/sites/</a:t>
            </a:r>
            <a:r>
              <a:rPr lang="en-US" dirty="0" err="1"/>
              <a:t>mikerobbins</a:t>
            </a:r>
            <a:r>
              <a:rPr lang="en-US" dirty="0"/>
              <a:t>/2019/02/01/the-importance-of </a:t>
            </a:r>
            <a:r>
              <a:rPr lang="en-US" dirty="0" err="1"/>
              <a:t>everyrole</a:t>
            </a:r>
            <a:r>
              <a:rPr lang="en-US" dirty="0"/>
              <a:t>-and-person-on-</a:t>
            </a:r>
            <a:r>
              <a:rPr lang="en-US" dirty="0" err="1"/>
              <a:t>a-team</a:t>
            </a:r>
            <a:r>
              <a:rPr lang="en-US" dirty="0"/>
              <a:t>/#2c8f4560a8  </a:t>
            </a:r>
          </a:p>
          <a:p>
            <a:r>
              <a:rPr lang="en-US" dirty="0" err="1"/>
              <a:t>smartsheet</a:t>
            </a:r>
            <a:r>
              <a:rPr lang="en-US" dirty="0"/>
              <a:t>(2019): How to use Teamwork Roles to Build Winning Team (Article) </a:t>
            </a:r>
          </a:p>
          <a:p>
            <a:r>
              <a:rPr lang="en-US" dirty="0"/>
              <a:t> </a:t>
            </a:r>
            <a:r>
              <a:rPr lang="en-US" dirty="0" smtClean="0"/>
              <a:t>Home</a:t>
            </a:r>
            <a:r>
              <a:rPr lang="en-US" dirty="0"/>
              <a:t>/ Project Management/PMO/5 Tips for managing Conflict at </a:t>
            </a:r>
            <a:r>
              <a:rPr lang="en-US" dirty="0" smtClean="0"/>
              <a:t>Work</a:t>
            </a:r>
          </a:p>
          <a:p>
            <a:r>
              <a:rPr lang="en-US" dirty="0"/>
              <a:t>Available at: smartsheet.com/how-to-use-team-roles-to-boost-performance…</a:t>
            </a:r>
          </a:p>
          <a:p>
            <a:r>
              <a:rPr lang="en-US" dirty="0"/>
              <a:t> </a:t>
            </a:r>
            <a:r>
              <a:rPr lang="en-US" dirty="0" smtClean="0"/>
              <a:t>   Stein</a:t>
            </a:r>
            <a:r>
              <a:rPr lang="en-US" dirty="0"/>
              <a:t>, J. Using the stages, </a:t>
            </a:r>
          </a:p>
          <a:p>
            <a:r>
              <a:rPr lang="en-US" dirty="0"/>
              <a:t> the Stages of Team Development, </a:t>
            </a:r>
          </a:p>
          <a:p>
            <a:r>
              <a:rPr lang="en-US" dirty="0"/>
              <a:t>Mind Tools.com </a:t>
            </a:r>
          </a:p>
          <a:p>
            <a:r>
              <a:rPr lang="en-US" dirty="0" smtClean="0"/>
              <a:t>(</a:t>
            </a:r>
            <a:r>
              <a:rPr lang="en-US" dirty="0" err="1" smtClean="0"/>
              <a:t>Zoglio</a:t>
            </a:r>
            <a:r>
              <a:rPr lang="en-US" dirty="0"/>
              <a:t>, </a:t>
            </a:r>
            <a:r>
              <a:rPr lang="en-US" dirty="0" smtClean="0"/>
              <a:t>1997)</a:t>
            </a:r>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2460784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1300</TotalTime>
  <Words>1597</Words>
  <Application>Microsoft Office PowerPoint</Application>
  <PresentationFormat>Widescreen</PresentationFormat>
  <Paragraphs>182</Paragraphs>
  <Slides>18</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18</vt:i4>
      </vt:variant>
    </vt:vector>
  </HeadingPairs>
  <TitlesOfParts>
    <vt:vector size="24" baseType="lpstr">
      <vt:lpstr>Arial</vt:lpstr>
      <vt:lpstr>Calibri</vt:lpstr>
      <vt:lpstr>Century Gothic</vt:lpstr>
      <vt:lpstr>Wingdings 3</vt:lpstr>
      <vt:lpstr>Ion</vt:lpstr>
      <vt:lpstr>Document</vt:lpstr>
      <vt:lpstr>PowerPoint Presentation</vt:lpstr>
      <vt:lpstr>                      Prepared by  </vt:lpstr>
      <vt:lpstr>                         Benefits Of Team Development</vt:lpstr>
      <vt:lpstr>                    10 Benefits of Teamwork Development.</vt:lpstr>
      <vt:lpstr>                           TEAM ROLES</vt:lpstr>
      <vt:lpstr>                                        </vt:lpstr>
      <vt:lpstr>                                                BELBIN ROLE TYPES.</vt:lpstr>
      <vt:lpstr>*The Belbin Team Role Circle is a pie chart with nine Belbin roles as slices of the pie. </vt:lpstr>
      <vt:lpstr>Managing Conflicts At workplace</vt:lpstr>
      <vt:lpstr>5 WAYS FOR MANAGING CONFLICT.</vt:lpstr>
      <vt:lpstr>PLAN OF ACTION. </vt:lpstr>
      <vt:lpstr>      Stages of Team Development </vt:lpstr>
      <vt:lpstr>         Five Stages of Team Development</vt:lpstr>
      <vt:lpstr>Successful Team Development </vt:lpstr>
      <vt:lpstr>Successful Team Development</vt:lpstr>
      <vt:lpstr>                                                   Conclusion</vt:lpstr>
      <vt:lpstr>                                                 Reference</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Chief Ekene</dc:creator>
  <cp:lastModifiedBy>Chief Ekene</cp:lastModifiedBy>
  <cp:revision>67</cp:revision>
  <dcterms:created xsi:type="dcterms:W3CDTF">2019-12-05T11:25:01Z</dcterms:created>
  <dcterms:modified xsi:type="dcterms:W3CDTF">2019-12-19T11:13:37Z</dcterms:modified>
</cp:coreProperties>
</file>