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81" r:id="rId6"/>
    <p:sldId id="270" r:id="rId7"/>
    <p:sldId id="290" r:id="rId8"/>
    <p:sldId id="268" r:id="rId9"/>
    <p:sldId id="267" r:id="rId10"/>
    <p:sldId id="288" r:id="rId11"/>
    <p:sldId id="280" r:id="rId12"/>
    <p:sldId id="282" r:id="rId13"/>
    <p:sldId id="283" r:id="rId14"/>
    <p:sldId id="285" r:id="rId15"/>
    <p:sldId id="260" r:id="rId16"/>
    <p:sldId id="261" r:id="rId17"/>
    <p:sldId id="289" r:id="rId18"/>
    <p:sldId id="262" r:id="rId19"/>
    <p:sldId id="263" r:id="rId20"/>
    <p:sldId id="264" r:id="rId21"/>
    <p:sldId id="265" r:id="rId22"/>
    <p:sldId id="272" r:id="rId23"/>
    <p:sldId id="273" r:id="rId24"/>
    <p:sldId id="274" r:id="rId25"/>
    <p:sldId id="275" r:id="rId26"/>
    <p:sldId id="277" r:id="rId27"/>
    <p:sldId id="276" r:id="rId28"/>
    <p:sldId id="278" r:id="rId29"/>
    <p:sldId id="279" r:id="rId30"/>
    <p:sldId id="287" r:id="rId3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525"/>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De Angeli" userId="S::alice.de.angeli@uwtsd.ac.uk::18af2c47-c64d-479a-81e6-b33e396a0e01" providerId="AD" clId="Web-{3BDB8F6D-E369-7AD4-B990-C4C5615752CA}"/>
    <pc:docChg chg="addSld delSld">
      <pc:chgData name="Alice De Angeli" userId="S::alice.de.angeli@uwtsd.ac.uk::18af2c47-c64d-479a-81e6-b33e396a0e01" providerId="AD" clId="Web-{3BDB8F6D-E369-7AD4-B990-C4C5615752CA}" dt="2019-08-07T14:49:22.594" v="4"/>
      <pc:docMkLst>
        <pc:docMk/>
      </pc:docMkLst>
      <pc:sldChg chg="new del">
        <pc:chgData name="Alice De Angeli" userId="S::alice.de.angeli@uwtsd.ac.uk::18af2c47-c64d-479a-81e6-b33e396a0e01" providerId="AD" clId="Web-{3BDB8F6D-E369-7AD4-B990-C4C5615752CA}" dt="2019-08-07T14:48:42.875" v="1"/>
        <pc:sldMkLst>
          <pc:docMk/>
          <pc:sldMk cId="1144585625" sldId="257"/>
        </pc:sldMkLst>
      </pc:sldChg>
      <pc:sldChg chg="new">
        <pc:chgData name="Alice De Angeli" userId="S::alice.de.angeli@uwtsd.ac.uk::18af2c47-c64d-479a-81e6-b33e396a0e01" providerId="AD" clId="Web-{3BDB8F6D-E369-7AD4-B990-C4C5615752CA}" dt="2019-08-07T14:48:57.157" v="2"/>
        <pc:sldMkLst>
          <pc:docMk/>
          <pc:sldMk cId="3305458328" sldId="257"/>
        </pc:sldMkLst>
      </pc:sldChg>
      <pc:sldChg chg="new">
        <pc:chgData name="Alice De Angeli" userId="S::alice.de.angeli@uwtsd.ac.uk::18af2c47-c64d-479a-81e6-b33e396a0e01" providerId="AD" clId="Web-{3BDB8F6D-E369-7AD4-B990-C4C5615752CA}" dt="2019-08-07T14:49:10.110" v="3"/>
        <pc:sldMkLst>
          <pc:docMk/>
          <pc:sldMk cId="3346930650" sldId="258"/>
        </pc:sldMkLst>
      </pc:sldChg>
      <pc:sldChg chg="new">
        <pc:chgData name="Alice De Angeli" userId="S::alice.de.angeli@uwtsd.ac.uk::18af2c47-c64d-479a-81e6-b33e396a0e01" providerId="AD" clId="Web-{3BDB8F6D-E369-7AD4-B990-C4C5615752CA}" dt="2019-08-07T14:49:22.594" v="4"/>
        <pc:sldMkLst>
          <pc:docMk/>
          <pc:sldMk cId="1200602252" sldId="25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6426531-BF57-455C-86D1-950EE24F99B0}" type="datetimeFigureOut">
              <a:rPr lang="en-GB" smtClean="0"/>
              <a:t>11/10/2019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FDC2F4C-C37E-46C7-8D27-C6AEE6A34707}" type="slidenum">
              <a:rPr lang="en-GB" smtClean="0"/>
              <a:t>‹#›</a:t>
            </a:fld>
            <a:endParaRPr lang="en-GB"/>
          </a:p>
        </p:txBody>
      </p:sp>
    </p:spTree>
    <p:extLst>
      <p:ext uri="{BB962C8B-B14F-4D97-AF65-F5344CB8AC3E}">
        <p14:creationId xmlns:p14="http://schemas.microsoft.com/office/powerpoint/2010/main" val="30153195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CC4392C-B303-40FD-BC68-78C142F0970E}" type="datetimeFigureOut">
              <a:rPr lang="en-GB" smtClean="0"/>
              <a:t>11/10/2019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smtClean="0"/>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smtClean="0"/>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smtClean="0"/>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timing>
    <p:tnLst>
      <p:par>
        <p:cTn id="1" dur="indefinite" restart="never" nodeType="tmRoot"/>
      </p:par>
    </p:tnLst>
  </p:timing>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smtClean="0"/>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smtClean="0"/>
              <a:t>Click icon to add picture</a:t>
            </a:r>
            <a:endParaRPr lang="en-GB"/>
          </a:p>
        </p:txBody>
      </p:sp>
    </p:spTree>
    <p:extLst>
      <p:ext uri="{BB962C8B-B14F-4D97-AF65-F5344CB8AC3E}">
        <p14:creationId xmlns:p14="http://schemas.microsoft.com/office/powerpoint/2010/main" val="3894415064"/>
      </p:ext>
    </p:extLst>
  </p:cSld>
  <p:clrMapOvr>
    <a:masterClrMapping/>
  </p:clrMapOvr>
  <p:timing>
    <p:tnLst>
      <p:par>
        <p:cTn id="1" dur="indefinite" restart="never" nodeType="tmRoot"/>
      </p:par>
    </p:tnLst>
  </p:timing>
  <p:extLst mod="1">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468215429"/>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smtClean="0"/>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260057443"/>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smtClean="0"/>
              <a:t>Click icon to add picture</a:t>
            </a:r>
            <a:endParaRPr lang="en-GB"/>
          </a:p>
        </p:txBody>
      </p:sp>
    </p:spTree>
    <p:extLst>
      <p:ext uri="{BB962C8B-B14F-4D97-AF65-F5344CB8AC3E}">
        <p14:creationId xmlns:p14="http://schemas.microsoft.com/office/powerpoint/2010/main" val="314438726"/>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smtClean="0"/>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Tree>
    <p:extLst>
      <p:ext uri="{BB962C8B-B14F-4D97-AF65-F5344CB8AC3E}">
        <p14:creationId xmlns:p14="http://schemas.microsoft.com/office/powerpoint/2010/main" val="1707290634"/>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smtClean="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hyperlink" Target="https://www.uwtsd.ac.uk/library/" TargetMode="Externa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hyperlink" Target="https://www.uwtsd.ac.uk/library/online-library/"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sconul.ac.uk/sconul-access" TargetMode="External"/><Relationship Id="rId2" Type="http://schemas.openxmlformats.org/officeDocument/2006/relationships/hyperlink" Target="https://uwtsd.ac.uk/library/need-more/"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twitter.com/Paperity" TargetMode="External"/><Relationship Id="rId3" Type="http://schemas.openxmlformats.org/officeDocument/2006/relationships/hyperlink" Target="https://core.ac.uk/" TargetMode="External"/><Relationship Id="rId7" Type="http://schemas.openxmlformats.org/officeDocument/2006/relationships/hyperlink" Target="http://blog.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paperity.org/" TargetMode="External"/><Relationship Id="rId5" Type="http://schemas.openxmlformats.org/officeDocument/2006/relationships/hyperlink" Target="https://scholar.google.co.uk/" TargetMode="External"/><Relationship Id="rId4" Type="http://schemas.openxmlformats.org/officeDocument/2006/relationships/hyperlink" Target="http://network.bepress.com/" TargetMode="External"/><Relationship Id="rId9" Type="http://schemas.openxmlformats.org/officeDocument/2006/relationships/hyperlink" Target="http://www.facebook.com/Paperity"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p:txBody>
          <a:bodyPr/>
          <a:lstStyle/>
          <a:p>
            <a:r>
              <a:rPr lang="en-GB" dirty="0" smtClean="0"/>
              <a:t>Emily Hywel</a:t>
            </a:r>
          </a:p>
          <a:p>
            <a:r>
              <a:rPr lang="en-GB" dirty="0" smtClean="0"/>
              <a:t>Academic Liaison Librarian</a:t>
            </a:r>
            <a:endParaRPr lang="en-GB" dirty="0"/>
          </a:p>
        </p:txBody>
      </p:sp>
      <p:sp>
        <p:nvSpPr>
          <p:cNvPr id="4" name="Title 3"/>
          <p:cNvSpPr>
            <a:spLocks noGrp="1"/>
          </p:cNvSpPr>
          <p:nvPr>
            <p:ph type="title"/>
          </p:nvPr>
        </p:nvSpPr>
        <p:spPr/>
        <p:txBody>
          <a:bodyPr/>
          <a:lstStyle/>
          <a:p>
            <a:r>
              <a:rPr lang="en-GB" dirty="0" smtClean="0"/>
              <a:t>Library dissertation session</a:t>
            </a:r>
            <a:endParaRPr lang="en-GB" dirty="0"/>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session will look at..</a:t>
            </a:r>
            <a:endParaRPr lang="en-GB" dirty="0"/>
          </a:p>
        </p:txBody>
      </p:sp>
      <p:sp>
        <p:nvSpPr>
          <p:cNvPr id="3" name="Text Placeholder 2"/>
          <p:cNvSpPr>
            <a:spLocks noGrp="1"/>
          </p:cNvSpPr>
          <p:nvPr>
            <p:ph type="body" sz="half" idx="2"/>
          </p:nvPr>
        </p:nvSpPr>
        <p:spPr>
          <a:xfrm>
            <a:off x="1580973" y="2007978"/>
            <a:ext cx="9593110" cy="685717"/>
          </a:xfrm>
        </p:spPr>
        <p:txBody>
          <a:bodyPr>
            <a:normAutofit/>
          </a:bodyPr>
          <a:lstStyle/>
          <a:p>
            <a:r>
              <a:rPr lang="en-GB" dirty="0" smtClean="0"/>
              <a:t>How to find and manage your research using the library resources</a:t>
            </a:r>
            <a:endParaRPr lang="en-GB" dirty="0"/>
          </a:p>
        </p:txBody>
      </p:sp>
      <p:sp>
        <p:nvSpPr>
          <p:cNvPr id="4" name="Text Placeholder 3"/>
          <p:cNvSpPr>
            <a:spLocks noGrp="1"/>
          </p:cNvSpPr>
          <p:nvPr>
            <p:ph type="body" sz="quarter" idx="20"/>
          </p:nvPr>
        </p:nvSpPr>
        <p:spPr/>
        <p:txBody>
          <a:bodyPr/>
          <a:lstStyle/>
          <a:p>
            <a:r>
              <a:rPr lang="en-GB" dirty="0" smtClean="0"/>
              <a:t>1</a:t>
            </a:r>
            <a:endParaRPr lang="en-GB" dirty="0"/>
          </a:p>
        </p:txBody>
      </p:sp>
      <p:sp>
        <p:nvSpPr>
          <p:cNvPr id="5" name="Text Placeholder 4"/>
          <p:cNvSpPr>
            <a:spLocks noGrp="1"/>
          </p:cNvSpPr>
          <p:nvPr>
            <p:ph type="body" sz="half" idx="21"/>
          </p:nvPr>
        </p:nvSpPr>
        <p:spPr>
          <a:xfrm>
            <a:off x="1580973" y="2958614"/>
            <a:ext cx="9593110" cy="685717"/>
          </a:xfrm>
        </p:spPr>
        <p:txBody>
          <a:bodyPr/>
          <a:lstStyle/>
          <a:p>
            <a:r>
              <a:rPr lang="en-GB" dirty="0" smtClean="0"/>
              <a:t>How to design a search strategy</a:t>
            </a:r>
            <a:endParaRPr lang="en-GB" dirty="0"/>
          </a:p>
        </p:txBody>
      </p:sp>
      <p:sp>
        <p:nvSpPr>
          <p:cNvPr id="6" name="Text Placeholder 5"/>
          <p:cNvSpPr>
            <a:spLocks noGrp="1"/>
          </p:cNvSpPr>
          <p:nvPr>
            <p:ph type="body" sz="quarter" idx="22"/>
          </p:nvPr>
        </p:nvSpPr>
        <p:spPr/>
        <p:txBody>
          <a:bodyPr/>
          <a:lstStyle/>
          <a:p>
            <a:r>
              <a:rPr lang="en-GB" dirty="0" smtClean="0"/>
              <a:t>2</a:t>
            </a:r>
            <a:endParaRPr lang="en-GB" dirty="0"/>
          </a:p>
        </p:txBody>
      </p:sp>
      <p:sp>
        <p:nvSpPr>
          <p:cNvPr id="7" name="Text Placeholder 6"/>
          <p:cNvSpPr>
            <a:spLocks noGrp="1"/>
          </p:cNvSpPr>
          <p:nvPr>
            <p:ph type="body" sz="half" idx="23"/>
          </p:nvPr>
        </p:nvSpPr>
        <p:spPr>
          <a:xfrm>
            <a:off x="1580973" y="3896216"/>
            <a:ext cx="9593110" cy="685717"/>
          </a:xfrm>
        </p:spPr>
        <p:txBody>
          <a:bodyPr/>
          <a:lstStyle/>
          <a:p>
            <a:r>
              <a:rPr lang="en-GB" dirty="0" smtClean="0"/>
              <a:t>How to evaluate various online resources</a:t>
            </a:r>
            <a:endParaRPr lang="en-GB" dirty="0"/>
          </a:p>
        </p:txBody>
      </p:sp>
      <p:sp>
        <p:nvSpPr>
          <p:cNvPr id="8" name="Text Placeholder 7"/>
          <p:cNvSpPr>
            <a:spLocks noGrp="1"/>
          </p:cNvSpPr>
          <p:nvPr>
            <p:ph type="body" sz="quarter" idx="24"/>
          </p:nvPr>
        </p:nvSpPr>
        <p:spPr/>
        <p:txBody>
          <a:bodyPr/>
          <a:lstStyle/>
          <a:p>
            <a:r>
              <a:rPr lang="en-GB" dirty="0"/>
              <a:t>3</a:t>
            </a:r>
          </a:p>
        </p:txBody>
      </p:sp>
      <p:sp>
        <p:nvSpPr>
          <p:cNvPr id="9" name="Text Placeholder 8"/>
          <p:cNvSpPr>
            <a:spLocks noGrp="1"/>
          </p:cNvSpPr>
          <p:nvPr>
            <p:ph type="body" sz="half" idx="25"/>
          </p:nvPr>
        </p:nvSpPr>
        <p:spPr>
          <a:xfrm>
            <a:off x="1580973" y="4846852"/>
            <a:ext cx="9593110" cy="685717"/>
          </a:xfrm>
        </p:spPr>
        <p:txBody>
          <a:bodyPr>
            <a:normAutofit fontScale="92500"/>
          </a:bodyPr>
          <a:lstStyle/>
          <a:p>
            <a:r>
              <a:rPr lang="en-GB" dirty="0" smtClean="0"/>
              <a:t>How to manage your references using the handbook and Refworks</a:t>
            </a:r>
            <a:endParaRPr lang="en-GB" dirty="0"/>
          </a:p>
        </p:txBody>
      </p:sp>
      <p:sp>
        <p:nvSpPr>
          <p:cNvPr id="10" name="Text Placeholder 9"/>
          <p:cNvSpPr>
            <a:spLocks noGrp="1"/>
          </p:cNvSpPr>
          <p:nvPr>
            <p:ph type="body" sz="quarter" idx="26"/>
          </p:nvPr>
        </p:nvSpPr>
        <p:spPr/>
        <p:txBody>
          <a:bodyPr/>
          <a:lstStyle/>
          <a:p>
            <a:r>
              <a:rPr lang="en-GB" dirty="0" smtClean="0"/>
              <a:t>4</a:t>
            </a:r>
            <a:endParaRPr lang="en-GB" dirty="0"/>
          </a:p>
        </p:txBody>
      </p:sp>
    </p:spTree>
    <p:extLst>
      <p:ext uri="{BB962C8B-B14F-4D97-AF65-F5344CB8AC3E}">
        <p14:creationId xmlns:p14="http://schemas.microsoft.com/office/powerpoint/2010/main" val="3514321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Use the library catalogue to..</a:t>
            </a:r>
            <a:endParaRPr lang="en-GB" dirty="0"/>
          </a:p>
        </p:txBody>
      </p:sp>
      <p:sp>
        <p:nvSpPr>
          <p:cNvPr id="3" name="Text Placeholder 2"/>
          <p:cNvSpPr>
            <a:spLocks noGrp="1"/>
          </p:cNvSpPr>
          <p:nvPr>
            <p:ph type="body" sz="quarter" idx="10"/>
          </p:nvPr>
        </p:nvSpPr>
        <p:spPr/>
        <p:txBody>
          <a:bodyPr/>
          <a:lstStyle/>
          <a:p>
            <a:r>
              <a:rPr lang="en-GB" dirty="0"/>
              <a:t>Access </a:t>
            </a:r>
            <a:r>
              <a:rPr lang="en-GB" dirty="0" smtClean="0"/>
              <a:t>books </a:t>
            </a:r>
            <a:r>
              <a:rPr lang="en-GB" dirty="0"/>
              <a:t>&amp; </a:t>
            </a:r>
            <a:r>
              <a:rPr lang="en-GB" dirty="0" smtClean="0"/>
              <a:t>ebooks</a:t>
            </a:r>
          </a:p>
          <a:p>
            <a:endParaRPr lang="en-GB" dirty="0"/>
          </a:p>
          <a:p>
            <a:r>
              <a:rPr lang="en-GB" dirty="0"/>
              <a:t>Specialist </a:t>
            </a:r>
            <a:r>
              <a:rPr lang="en-GB" dirty="0" smtClean="0"/>
              <a:t>databases</a:t>
            </a:r>
          </a:p>
          <a:p>
            <a:endParaRPr lang="en-GB" dirty="0"/>
          </a:p>
          <a:p>
            <a:r>
              <a:rPr lang="en-GB" dirty="0"/>
              <a:t>Full text journal </a:t>
            </a:r>
            <a:r>
              <a:rPr lang="en-GB" dirty="0" smtClean="0"/>
              <a:t>articles</a:t>
            </a:r>
          </a:p>
          <a:p>
            <a:endParaRPr lang="en-GB" dirty="0"/>
          </a:p>
          <a:p>
            <a:r>
              <a:rPr lang="en-GB" dirty="0"/>
              <a:t>Saved resources</a:t>
            </a:r>
          </a:p>
          <a:p>
            <a:endParaRPr lang="en-GB" dirty="0" smtClean="0"/>
          </a:p>
          <a:p>
            <a:pPr marL="0" indent="0">
              <a:buNone/>
            </a:pPr>
            <a:r>
              <a:rPr lang="en-GB" dirty="0" smtClean="0">
                <a:hlinkClick r:id="rId2"/>
              </a:rPr>
              <a:t>Library catalogue</a:t>
            </a:r>
            <a:r>
              <a:rPr lang="en-GB" dirty="0" smtClean="0"/>
              <a:t> </a:t>
            </a:r>
            <a:endParaRPr lang="en-GB" dirty="0"/>
          </a:p>
        </p:txBody>
      </p:sp>
      <p:sp>
        <p:nvSpPr>
          <p:cNvPr id="4" name="Text Placeholder 3"/>
          <p:cNvSpPr>
            <a:spLocks noGrp="1"/>
          </p:cNvSpPr>
          <p:nvPr>
            <p:ph type="body" sz="quarter" idx="11"/>
          </p:nvPr>
        </p:nvSpPr>
        <p:spPr/>
        <p:txBody>
          <a:bodyPr/>
          <a:lstStyle/>
          <a:p>
            <a:r>
              <a:rPr lang="en-GB" dirty="0"/>
              <a:t>Alerts to new </a:t>
            </a:r>
            <a:r>
              <a:rPr lang="en-GB" dirty="0" smtClean="0"/>
              <a:t>material</a:t>
            </a:r>
          </a:p>
          <a:p>
            <a:endParaRPr lang="en-GB" dirty="0"/>
          </a:p>
          <a:p>
            <a:r>
              <a:rPr lang="en-GB" dirty="0"/>
              <a:t>Your library </a:t>
            </a:r>
            <a:r>
              <a:rPr lang="en-GB" dirty="0" smtClean="0"/>
              <a:t>account</a:t>
            </a:r>
          </a:p>
          <a:p>
            <a:endParaRPr lang="en-GB" dirty="0"/>
          </a:p>
          <a:p>
            <a:r>
              <a:rPr lang="en-GB" dirty="0" smtClean="0"/>
              <a:t>Browzine</a:t>
            </a:r>
          </a:p>
          <a:p>
            <a:endParaRPr lang="en-GB" dirty="0"/>
          </a:p>
          <a:p>
            <a:r>
              <a:rPr lang="en-GB" dirty="0"/>
              <a:t>Mobile </a:t>
            </a:r>
            <a:r>
              <a:rPr lang="en-GB" dirty="0" smtClean="0"/>
              <a:t>access</a:t>
            </a:r>
            <a:endParaRPr lang="en-GB" dirty="0"/>
          </a:p>
          <a:p>
            <a:endParaRPr lang="en-GB" dirty="0"/>
          </a:p>
        </p:txBody>
      </p:sp>
    </p:spTree>
    <p:extLst>
      <p:ext uri="{BB962C8B-B14F-4D97-AF65-F5344CB8AC3E}">
        <p14:creationId xmlns:p14="http://schemas.microsoft.com/office/powerpoint/2010/main" val="37907530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the specialist </a:t>
            </a:r>
            <a:r>
              <a:rPr lang="en-GB" dirty="0" smtClean="0"/>
              <a:t>databases..</a:t>
            </a:r>
            <a:endParaRPr lang="en-GB" dirty="0"/>
          </a:p>
        </p:txBody>
      </p:sp>
      <p:sp>
        <p:nvSpPr>
          <p:cNvPr id="3" name="Text Placeholder 2"/>
          <p:cNvSpPr>
            <a:spLocks noGrp="1"/>
          </p:cNvSpPr>
          <p:nvPr>
            <p:ph type="body" sz="quarter" idx="10"/>
          </p:nvPr>
        </p:nvSpPr>
        <p:spPr>
          <a:xfrm>
            <a:off x="698499" y="1524000"/>
            <a:ext cx="10843643" cy="4318958"/>
          </a:xfrm>
        </p:spPr>
        <p:txBody>
          <a:bodyPr>
            <a:normAutofit fontScale="70000" lnSpcReduction="20000"/>
          </a:bodyPr>
          <a:lstStyle/>
          <a:p>
            <a:r>
              <a:rPr lang="en-GB" dirty="0" smtClean="0"/>
              <a:t>Specialist databases are subject specific databases for when you are getting too many results from a catalogue search</a:t>
            </a:r>
          </a:p>
          <a:p>
            <a:endParaRPr lang="en-GB" dirty="0"/>
          </a:p>
          <a:p>
            <a:r>
              <a:rPr lang="en-GB" dirty="0" smtClean="0"/>
              <a:t>Use them to conduct </a:t>
            </a:r>
            <a:r>
              <a:rPr lang="en-GB" dirty="0"/>
              <a:t>a more focused </a:t>
            </a:r>
            <a:r>
              <a:rPr lang="en-GB" dirty="0" smtClean="0"/>
              <a:t>search within your subject area</a:t>
            </a:r>
          </a:p>
          <a:p>
            <a:endParaRPr lang="en-GB" dirty="0"/>
          </a:p>
          <a:p>
            <a:r>
              <a:rPr lang="en-GB" dirty="0" smtClean="0"/>
              <a:t>Always use the tools within the databases to save your resources, don’t copy and paste URLs</a:t>
            </a:r>
          </a:p>
          <a:p>
            <a:endParaRPr lang="en-GB" dirty="0"/>
          </a:p>
          <a:p>
            <a:r>
              <a:rPr lang="en-GB" dirty="0" smtClean="0"/>
              <a:t>Use the citation help to form your references, but check these against the Referencing Handbook</a:t>
            </a:r>
          </a:p>
          <a:p>
            <a:endParaRPr lang="en-GB" dirty="0"/>
          </a:p>
          <a:p>
            <a:r>
              <a:rPr lang="en-GB" dirty="0" smtClean="0"/>
              <a:t>Create your own account to save </a:t>
            </a:r>
            <a:r>
              <a:rPr lang="en-GB" dirty="0"/>
              <a:t>favourite resources and receive </a:t>
            </a:r>
            <a:r>
              <a:rPr lang="en-GB" dirty="0" smtClean="0"/>
              <a:t>alerts </a:t>
            </a:r>
          </a:p>
          <a:p>
            <a:endParaRPr lang="en-GB" dirty="0"/>
          </a:p>
          <a:p>
            <a:r>
              <a:rPr lang="en-GB" dirty="0" smtClean="0"/>
              <a:t>We have databases for market research, statistics, legal information, technical standards as well as academic articles</a:t>
            </a:r>
            <a:endParaRPr lang="en-GB" dirty="0"/>
          </a:p>
          <a:p>
            <a:endParaRPr lang="en-GB" dirty="0" smtClean="0"/>
          </a:p>
          <a:p>
            <a:pPr marL="0" indent="0">
              <a:buNone/>
            </a:pPr>
            <a:endParaRPr lang="en-GB" dirty="0" smtClean="0"/>
          </a:p>
        </p:txBody>
      </p:sp>
      <p:sp>
        <p:nvSpPr>
          <p:cNvPr id="5" name="TextBox 4"/>
          <p:cNvSpPr txBox="1"/>
          <p:nvPr/>
        </p:nvSpPr>
        <p:spPr>
          <a:xfrm>
            <a:off x="764874" y="5704936"/>
            <a:ext cx="10880785" cy="523220"/>
          </a:xfrm>
          <a:prstGeom prst="rect">
            <a:avLst/>
          </a:prstGeom>
          <a:noFill/>
        </p:spPr>
        <p:txBody>
          <a:bodyPr wrap="square" rtlCol="0">
            <a:spAutoFit/>
          </a:bodyPr>
          <a:lstStyle/>
          <a:p>
            <a:r>
              <a:rPr lang="en-GB" sz="2800" dirty="0" smtClean="0">
                <a:hlinkClick r:id="rId2"/>
              </a:rPr>
              <a:t>Online library</a:t>
            </a:r>
            <a:r>
              <a:rPr lang="en-GB" sz="2800" dirty="0" smtClean="0"/>
              <a:t> </a:t>
            </a:r>
            <a:endParaRPr lang="en-GB" sz="2800" dirty="0"/>
          </a:p>
        </p:txBody>
      </p:sp>
    </p:spTree>
    <p:extLst>
      <p:ext uri="{BB962C8B-B14F-4D97-AF65-F5344CB8AC3E}">
        <p14:creationId xmlns:p14="http://schemas.microsoft.com/office/powerpoint/2010/main" val="42333785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Hints and tips for your searches.. </a:t>
            </a:r>
            <a:endParaRPr lang="en-GB" dirty="0"/>
          </a:p>
        </p:txBody>
      </p:sp>
      <p:sp>
        <p:nvSpPr>
          <p:cNvPr id="3" name="Content Placeholder 2"/>
          <p:cNvSpPr>
            <a:spLocks noGrp="1"/>
          </p:cNvSpPr>
          <p:nvPr>
            <p:ph sz="quarter" idx="10"/>
          </p:nvPr>
        </p:nvSpPr>
        <p:spPr/>
        <p:txBody>
          <a:bodyPr/>
          <a:lstStyle/>
          <a:p>
            <a:r>
              <a:rPr lang="en-GB" dirty="0" smtClean="0"/>
              <a:t>Limit your result to full-text or peer-reviewed</a:t>
            </a:r>
          </a:p>
          <a:p>
            <a:endParaRPr lang="en-GB" dirty="0" smtClean="0"/>
          </a:p>
          <a:p>
            <a:r>
              <a:rPr lang="en-GB" dirty="0" smtClean="0"/>
              <a:t>Narrow your results by date</a:t>
            </a:r>
          </a:p>
          <a:p>
            <a:endParaRPr lang="en-GB" dirty="0" smtClean="0"/>
          </a:p>
          <a:p>
            <a:r>
              <a:rPr lang="en-GB" dirty="0" smtClean="0"/>
              <a:t>Save your search or individual resources for future use</a:t>
            </a:r>
          </a:p>
          <a:p>
            <a:endParaRPr lang="en-GB" dirty="0"/>
          </a:p>
          <a:p>
            <a:r>
              <a:rPr lang="en-GB" dirty="0" smtClean="0"/>
              <a:t>Refine your results using the options on the left</a:t>
            </a:r>
          </a:p>
        </p:txBody>
      </p:sp>
    </p:spTree>
    <p:extLst>
      <p:ext uri="{BB962C8B-B14F-4D97-AF65-F5344CB8AC3E}">
        <p14:creationId xmlns:p14="http://schemas.microsoft.com/office/powerpoint/2010/main" val="28528176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Hints and tips for your searches</a:t>
            </a:r>
            <a:r>
              <a:rPr lang="en-GB" dirty="0"/>
              <a:t> </a:t>
            </a:r>
            <a:r>
              <a:rPr lang="en-GB" dirty="0" smtClean="0"/>
              <a:t>(cont.)</a:t>
            </a:r>
            <a:endParaRPr lang="en-GB" dirty="0"/>
          </a:p>
        </p:txBody>
      </p:sp>
      <p:sp>
        <p:nvSpPr>
          <p:cNvPr id="3" name="Content Placeholder 2"/>
          <p:cNvSpPr>
            <a:spLocks noGrp="1"/>
          </p:cNvSpPr>
          <p:nvPr>
            <p:ph sz="quarter" idx="10"/>
          </p:nvPr>
        </p:nvSpPr>
        <p:spPr/>
        <p:txBody>
          <a:bodyPr/>
          <a:lstStyle/>
          <a:p>
            <a:r>
              <a:rPr lang="en-GB" dirty="0"/>
              <a:t>Design a search strategy using keywords and alternative </a:t>
            </a:r>
            <a:r>
              <a:rPr lang="en-GB" dirty="0" smtClean="0"/>
              <a:t>words</a:t>
            </a:r>
          </a:p>
          <a:p>
            <a:endParaRPr lang="en-GB" dirty="0"/>
          </a:p>
          <a:p>
            <a:r>
              <a:rPr lang="en-GB" dirty="0" smtClean="0"/>
              <a:t>Sign in to the catalogue to with your UWTSD computer login</a:t>
            </a:r>
          </a:p>
          <a:p>
            <a:endParaRPr lang="en-GB" dirty="0" smtClean="0"/>
          </a:p>
          <a:p>
            <a:r>
              <a:rPr lang="en-GB" dirty="0" smtClean="0"/>
              <a:t>Create your own optional login within other specialist databases</a:t>
            </a:r>
          </a:p>
          <a:p>
            <a:pPr marL="0" indent="0">
              <a:buNone/>
            </a:pPr>
            <a:endParaRPr lang="en-GB" dirty="0" smtClean="0"/>
          </a:p>
          <a:p>
            <a:r>
              <a:rPr lang="en-GB" dirty="0"/>
              <a:t>Try setting up email alerts for your research topic</a:t>
            </a:r>
          </a:p>
        </p:txBody>
      </p:sp>
    </p:spTree>
    <p:extLst>
      <p:ext uri="{BB962C8B-B14F-4D97-AF65-F5344CB8AC3E}">
        <p14:creationId xmlns:p14="http://schemas.microsoft.com/office/powerpoint/2010/main" val="249687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Need More?</a:t>
            </a:r>
            <a:endParaRPr lang="en-GB" dirty="0"/>
          </a:p>
        </p:txBody>
      </p:sp>
      <p:sp>
        <p:nvSpPr>
          <p:cNvPr id="3" name="Content Placeholder 2"/>
          <p:cNvSpPr>
            <a:spLocks noGrp="1"/>
          </p:cNvSpPr>
          <p:nvPr>
            <p:ph sz="quarter" idx="10"/>
          </p:nvPr>
        </p:nvSpPr>
        <p:spPr/>
        <p:txBody>
          <a:bodyPr/>
          <a:lstStyle/>
          <a:p>
            <a:pPr marL="0" indent="0">
              <a:buNone/>
            </a:pPr>
            <a:r>
              <a:rPr lang="en-GB" dirty="0" smtClean="0"/>
              <a:t>The library has a NeedMore? service which allows you to request any additional resources that you may need for your studies which we don’t currently have in stock</a:t>
            </a:r>
          </a:p>
          <a:p>
            <a:pPr marL="0" indent="0">
              <a:buNone/>
            </a:pPr>
            <a:r>
              <a:rPr lang="en-GB" dirty="0" smtClean="0">
                <a:hlinkClick r:id="rId2"/>
              </a:rPr>
              <a:t>NeedMore?</a:t>
            </a:r>
            <a:endParaRPr lang="en-GB" dirty="0" smtClean="0"/>
          </a:p>
          <a:p>
            <a:pPr marL="0" indent="0">
              <a:buNone/>
            </a:pPr>
            <a:endParaRPr lang="en-GB" dirty="0"/>
          </a:p>
          <a:p>
            <a:pPr marL="0" indent="0">
              <a:buNone/>
            </a:pPr>
            <a:r>
              <a:rPr lang="en-GB" dirty="0" smtClean="0"/>
              <a:t>You may also be eligible to join the SCONUL Access Scheme if you would like to use other UK university libraries</a:t>
            </a:r>
          </a:p>
          <a:p>
            <a:pPr marL="0" indent="0">
              <a:buNone/>
            </a:pPr>
            <a:r>
              <a:rPr lang="en-GB" dirty="0" err="1" smtClean="0">
                <a:hlinkClick r:id="rId3"/>
              </a:rPr>
              <a:t>Sconul</a:t>
            </a:r>
            <a:r>
              <a:rPr lang="en-GB" dirty="0" smtClean="0">
                <a:hlinkClick r:id="rId3"/>
              </a:rPr>
              <a:t> Access</a:t>
            </a:r>
            <a:r>
              <a:rPr lang="en-GB" dirty="0" smtClean="0"/>
              <a:t> </a:t>
            </a:r>
            <a:endParaRPr lang="en-GB" dirty="0"/>
          </a:p>
        </p:txBody>
      </p:sp>
    </p:spTree>
    <p:extLst>
      <p:ext uri="{BB962C8B-B14F-4D97-AF65-F5344CB8AC3E}">
        <p14:creationId xmlns:p14="http://schemas.microsoft.com/office/powerpoint/2010/main" val="10255518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a search strategy</a:t>
            </a:r>
            <a:endParaRPr lang="en-GB" dirty="0"/>
          </a:p>
        </p:txBody>
      </p:sp>
      <p:sp>
        <p:nvSpPr>
          <p:cNvPr id="3" name="Content Placeholder 2"/>
          <p:cNvSpPr>
            <a:spLocks noGrp="1"/>
          </p:cNvSpPr>
          <p:nvPr>
            <p:ph sz="quarter" idx="10"/>
          </p:nvPr>
        </p:nvSpPr>
        <p:spPr/>
        <p:txBody>
          <a:bodyPr>
            <a:normAutofit fontScale="55000" lnSpcReduction="20000"/>
          </a:bodyPr>
          <a:lstStyle/>
          <a:p>
            <a:pPr marL="285750" lvl="0" indent="-285750">
              <a:buFont typeface="Arial"/>
              <a:buChar char="•"/>
            </a:pPr>
            <a:r>
              <a:rPr lang="en-GB" sz="2900" dirty="0"/>
              <a:t>Write out your question as a statement, </a:t>
            </a:r>
            <a:r>
              <a:rPr lang="en-GB" sz="2900" dirty="0" err="1"/>
              <a:t>eg</a:t>
            </a:r>
            <a:r>
              <a:rPr lang="en-GB" sz="2900" dirty="0"/>
              <a:t>. </a:t>
            </a:r>
            <a:r>
              <a:rPr lang="en-GB" sz="2900" dirty="0" smtClean="0"/>
              <a:t>“Behaviours </a:t>
            </a:r>
            <a:r>
              <a:rPr lang="en-GB" sz="2900" dirty="0"/>
              <a:t>associated with children being independent learners in </a:t>
            </a:r>
            <a:r>
              <a:rPr lang="en-GB" sz="2900" dirty="0" smtClean="0"/>
              <a:t>school”</a:t>
            </a:r>
            <a:endParaRPr lang="en-GB" sz="2900" dirty="0">
              <a:cs typeface="Calibri"/>
            </a:endParaRPr>
          </a:p>
          <a:p>
            <a:pPr marL="285750" indent="-285750">
              <a:buFont typeface="Arial"/>
              <a:buChar char="•"/>
            </a:pPr>
            <a:endParaRPr lang="en-GB" sz="2900" dirty="0">
              <a:cs typeface="Calibri"/>
            </a:endParaRPr>
          </a:p>
          <a:p>
            <a:pPr marL="285750" lvl="0" indent="-285750">
              <a:buFont typeface="Arial"/>
              <a:buChar char="•"/>
            </a:pPr>
            <a:r>
              <a:rPr lang="en-GB" sz="2900" dirty="0"/>
              <a:t>Select 3 or 4 key words out of your statement, </a:t>
            </a:r>
            <a:r>
              <a:rPr lang="en-GB" sz="2900" dirty="0" err="1"/>
              <a:t>eg</a:t>
            </a:r>
            <a:r>
              <a:rPr lang="en-GB" sz="2900" dirty="0"/>
              <a:t>. Behaviour, independent, </a:t>
            </a:r>
            <a:r>
              <a:rPr lang="en-GB" sz="2900" dirty="0" smtClean="0"/>
              <a:t>learners</a:t>
            </a:r>
            <a:endParaRPr lang="en-GB" sz="2900" dirty="0">
              <a:cs typeface="Calibri"/>
            </a:endParaRPr>
          </a:p>
          <a:p>
            <a:pPr marL="285750" indent="-285750">
              <a:buFont typeface="Arial"/>
              <a:buChar char="•"/>
            </a:pPr>
            <a:endParaRPr lang="en-GB" sz="2900" dirty="0">
              <a:cs typeface="Calibri"/>
            </a:endParaRPr>
          </a:p>
          <a:p>
            <a:pPr marL="285750" lvl="0" indent="-285750">
              <a:buFont typeface="Arial"/>
              <a:buChar char="•"/>
            </a:pPr>
            <a:r>
              <a:rPr lang="en-GB" sz="2900" dirty="0"/>
              <a:t>Under each key word make a list of alternative </a:t>
            </a:r>
            <a:r>
              <a:rPr lang="en-GB" sz="2900" dirty="0" smtClean="0"/>
              <a:t>terms and/or spellings.  Think about American/alternative spellings; alternative endings of words, </a:t>
            </a:r>
            <a:r>
              <a:rPr lang="en-GB" sz="2900" dirty="0" err="1" smtClean="0"/>
              <a:t>ie</a:t>
            </a:r>
            <a:r>
              <a:rPr lang="en-GB" sz="2900" dirty="0" smtClean="0"/>
              <a:t> truncation, </a:t>
            </a:r>
            <a:r>
              <a:rPr lang="en-GB" sz="2900" dirty="0" err="1" smtClean="0"/>
              <a:t>behavio</a:t>
            </a:r>
            <a:r>
              <a:rPr lang="en-GB" sz="2900" dirty="0" smtClean="0"/>
              <a:t>* will retrieve </a:t>
            </a:r>
            <a:r>
              <a:rPr lang="en-GB" sz="2900" dirty="0" err="1" smtClean="0"/>
              <a:t>behavior</a:t>
            </a:r>
            <a:r>
              <a:rPr lang="en-GB" sz="2900" dirty="0" smtClean="0"/>
              <a:t>, behaviour, </a:t>
            </a:r>
            <a:r>
              <a:rPr lang="en-GB" sz="2900" dirty="0" err="1" smtClean="0"/>
              <a:t>behavioral</a:t>
            </a:r>
            <a:r>
              <a:rPr lang="en-GB" sz="2900" dirty="0" smtClean="0"/>
              <a:t> and behavioural</a:t>
            </a:r>
          </a:p>
          <a:p>
            <a:pPr marL="285750" lvl="0" indent="-285750">
              <a:buFont typeface="Arial"/>
              <a:buChar char="•"/>
            </a:pPr>
            <a:endParaRPr lang="en-GB" sz="2900" dirty="0">
              <a:cs typeface="Calibri"/>
            </a:endParaRPr>
          </a:p>
          <a:p>
            <a:pPr marL="285750" lvl="0" indent="-285750">
              <a:buFont typeface="Arial"/>
              <a:buChar char="•"/>
            </a:pPr>
            <a:r>
              <a:rPr lang="en-GB" sz="2900" dirty="0"/>
              <a:t>Use AND, OR, and NOT to </a:t>
            </a:r>
            <a:r>
              <a:rPr lang="en-GB" sz="2900" dirty="0" smtClean="0"/>
              <a:t>link your search terms together to narrow </a:t>
            </a:r>
            <a:r>
              <a:rPr lang="en-GB" sz="2900" dirty="0"/>
              <a:t>or broaden your </a:t>
            </a:r>
            <a:r>
              <a:rPr lang="en-GB" sz="2900" dirty="0" smtClean="0"/>
              <a:t>search.  Using the advanced search function will also bring up these options</a:t>
            </a:r>
            <a:endParaRPr lang="en-GB" sz="2900" dirty="0">
              <a:cs typeface="Calibri"/>
            </a:endParaRPr>
          </a:p>
          <a:p>
            <a:pPr marL="285750" indent="-285750">
              <a:buFont typeface="Arial"/>
              <a:buChar char="•"/>
            </a:pPr>
            <a:endParaRPr lang="en-GB" sz="2900" dirty="0">
              <a:cs typeface="Calibri"/>
            </a:endParaRPr>
          </a:p>
          <a:p>
            <a:pPr marL="285750" lvl="0" indent="-285750">
              <a:buFont typeface="Arial"/>
              <a:buChar char="•"/>
            </a:pPr>
            <a:r>
              <a:rPr lang="en-GB" sz="2900" dirty="0"/>
              <a:t>Use quotation marks around your phrases, </a:t>
            </a:r>
            <a:r>
              <a:rPr lang="en-GB" sz="2900" dirty="0" smtClean="0"/>
              <a:t>this will search for your search terms as a phrase and not each word individually</a:t>
            </a:r>
            <a:endParaRPr lang="en-GB" sz="2900" dirty="0">
              <a:cs typeface="Calibri"/>
            </a:endParaRPr>
          </a:p>
          <a:p>
            <a:pPr marL="285750" indent="-285750">
              <a:buFont typeface="Arial"/>
              <a:buChar char="•"/>
            </a:pPr>
            <a:endParaRPr lang="en-GB" sz="2900" dirty="0">
              <a:cs typeface="Calibri"/>
            </a:endParaRPr>
          </a:p>
          <a:p>
            <a:pPr marL="285750" lvl="0" indent="-285750">
              <a:buFont typeface="Arial"/>
              <a:buChar char="•"/>
            </a:pPr>
            <a:r>
              <a:rPr lang="en-GB" sz="2900" dirty="0" smtClean="0"/>
              <a:t>Set limit on your search such as, full-text only, peer-reviewed, limit the date, and the subject option to narrow your results</a:t>
            </a:r>
          </a:p>
          <a:p>
            <a:pPr marL="285750" lvl="0" indent="-285750">
              <a:buFont typeface="Arial"/>
              <a:buChar char="•"/>
            </a:pPr>
            <a:endParaRPr lang="en-GB" sz="2900" dirty="0"/>
          </a:p>
          <a:p>
            <a:pPr marL="285750" lvl="0" indent="-285750">
              <a:buFont typeface="Arial"/>
              <a:buChar char="•"/>
            </a:pPr>
            <a:r>
              <a:rPr lang="en-GB" sz="2900" dirty="0" smtClean="0"/>
              <a:t>Use </a:t>
            </a:r>
            <a:r>
              <a:rPr lang="en-GB" sz="2900" dirty="0"/>
              <a:t>any relevant articles you find lead you to other relevant articles, read the reference list or bibliography at the end of an article, also scan for alternative </a:t>
            </a:r>
            <a:r>
              <a:rPr lang="en-GB" sz="2900" dirty="0" smtClean="0"/>
              <a:t>keywords</a:t>
            </a:r>
            <a:endParaRPr lang="en-GB" sz="2900" dirty="0">
              <a:cs typeface="Calibri"/>
            </a:endParaRPr>
          </a:p>
          <a:p>
            <a:endParaRPr lang="en-GB" dirty="0"/>
          </a:p>
        </p:txBody>
      </p:sp>
    </p:spTree>
    <p:extLst>
      <p:ext uri="{BB962C8B-B14F-4D97-AF65-F5344CB8AC3E}">
        <p14:creationId xmlns:p14="http://schemas.microsoft.com/office/powerpoint/2010/main" val="14329838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Access </a:t>
            </a:r>
            <a:endParaRPr lang="en-GB" dirty="0"/>
          </a:p>
        </p:txBody>
      </p:sp>
      <p:sp>
        <p:nvSpPr>
          <p:cNvPr id="3" name="Content Placeholder 2"/>
          <p:cNvSpPr>
            <a:spLocks noGrp="1"/>
          </p:cNvSpPr>
          <p:nvPr>
            <p:ph sz="quarter" idx="10"/>
          </p:nvPr>
        </p:nvSpPr>
        <p:spPr/>
        <p:txBody>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spTree>
    <p:extLst>
      <p:ext uri="{BB962C8B-B14F-4D97-AF65-F5344CB8AC3E}">
        <p14:creationId xmlns:p14="http://schemas.microsoft.com/office/powerpoint/2010/main" val="405891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Access sources</a:t>
            </a:r>
            <a:endParaRPr lang="en-GB" dirty="0"/>
          </a:p>
        </p:txBody>
      </p:sp>
      <p:sp>
        <p:nvSpPr>
          <p:cNvPr id="3" name="Content Placeholder 2"/>
          <p:cNvSpPr>
            <a:spLocks noGrp="1"/>
          </p:cNvSpPr>
          <p:nvPr>
            <p:ph sz="quarter" idx="10"/>
          </p:nvPr>
        </p:nvSpPr>
        <p:spPr/>
        <p:txBody>
          <a:bodyPr>
            <a:normAutofit fontScale="47500" lnSpcReduction="20000"/>
          </a:bodyPr>
          <a:lstStyle/>
          <a:p>
            <a:r>
              <a:rPr lang="en-GB" dirty="0">
                <a:hlinkClick r:id="rId2"/>
              </a:rPr>
              <a:t>UWTSD Research Repository</a:t>
            </a:r>
            <a:endParaRPr lang="en-GB" dirty="0"/>
          </a:p>
          <a:p>
            <a:r>
              <a:rPr lang="en-US" dirty="0"/>
              <a:t>UWTSD Research Repository contains full text research papers, journal articles, book chapters and theses authored by University staff and students, and available to download free of charge. </a:t>
            </a:r>
          </a:p>
          <a:p>
            <a:endParaRPr lang="en-GB" dirty="0">
              <a:hlinkClick r:id="" action="ppaction://noaction"/>
            </a:endParaRPr>
          </a:p>
          <a:p>
            <a:r>
              <a:rPr lang="en-GB" dirty="0">
                <a:hlinkClick r:id="rId3"/>
              </a:rPr>
              <a:t>CORE</a:t>
            </a:r>
            <a:endParaRPr lang="en-GB" dirty="0"/>
          </a:p>
          <a:p>
            <a:r>
              <a:rPr lang="en-GB" dirty="0"/>
              <a:t>CORE’s mission is to aggregate all open access research outputs from repositories and journals worldwide and make them available to the public. In this way CORE facilitates free unrestricted access to research for all.</a:t>
            </a:r>
          </a:p>
          <a:p>
            <a:endParaRPr lang="en-GB" dirty="0"/>
          </a:p>
          <a:p>
            <a:r>
              <a:rPr lang="en-GB" dirty="0">
                <a:hlinkClick r:id="rId4"/>
              </a:rPr>
              <a:t>Digital Commons Network</a:t>
            </a:r>
            <a:endParaRPr lang="en-GB" dirty="0"/>
          </a:p>
          <a:p>
            <a:r>
              <a:rPr lang="en-GB" dirty="0"/>
              <a:t>The Digital Commons Network brings together free, full-text scholarly articles from hundreds of universities and colleges worldwide.</a:t>
            </a:r>
          </a:p>
          <a:p>
            <a:endParaRPr lang="en-GB" dirty="0"/>
          </a:p>
          <a:p>
            <a:r>
              <a:rPr lang="en-GB" dirty="0">
                <a:hlinkClick r:id="rId5"/>
              </a:rPr>
              <a:t>Google Scholar</a:t>
            </a:r>
            <a:endParaRPr lang="en-GB" dirty="0"/>
          </a:p>
          <a:p>
            <a:r>
              <a:rPr lang="en-GB" dirty="0"/>
              <a:t>In addition to searching Open WorldCat, you can set Google Scholar to search through all UWTSD online resources. </a:t>
            </a:r>
          </a:p>
          <a:p>
            <a:r>
              <a:rPr lang="en-GB" dirty="0"/>
              <a:t>Settings &gt; library links &gt; select ‘UW Trinity Saint David’.</a:t>
            </a:r>
          </a:p>
          <a:p>
            <a:endParaRPr lang="en-GB" dirty="0"/>
          </a:p>
          <a:p>
            <a:r>
              <a:rPr lang="en-GB" dirty="0">
                <a:hlinkClick r:id="rId6"/>
              </a:rPr>
              <a:t>Paperity.org</a:t>
            </a:r>
            <a:endParaRPr lang="en-GB" dirty="0"/>
          </a:p>
          <a:p>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7"/>
              </a:rPr>
              <a:t>Paperity Blog</a:t>
            </a:r>
            <a:r>
              <a:rPr lang="en-GB" dirty="0"/>
              <a:t> or follow us on </a:t>
            </a:r>
            <a:r>
              <a:rPr lang="en-GB" dirty="0">
                <a:hlinkClick r:id="rId8"/>
              </a:rPr>
              <a:t>Twitter</a:t>
            </a:r>
            <a:r>
              <a:rPr lang="en-GB" dirty="0"/>
              <a:t> and </a:t>
            </a:r>
            <a:r>
              <a:rPr lang="en-GB" dirty="0">
                <a:hlinkClick r:id="rId9"/>
              </a:rPr>
              <a:t>Facebook</a:t>
            </a:r>
            <a:r>
              <a:rPr lang="en-GB" dirty="0"/>
              <a:t>.’</a:t>
            </a:r>
          </a:p>
          <a:p>
            <a:endParaRPr lang="en-GB" dirty="0"/>
          </a:p>
        </p:txBody>
      </p:sp>
    </p:spTree>
    <p:extLst>
      <p:ext uri="{BB962C8B-B14F-4D97-AF65-F5344CB8AC3E}">
        <p14:creationId xmlns:p14="http://schemas.microsoft.com/office/powerpoint/2010/main" val="2584226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step check to evaluate websites</a:t>
            </a:r>
            <a:endParaRPr lang="en-GB" dirty="0"/>
          </a:p>
        </p:txBody>
      </p:sp>
      <p:sp>
        <p:nvSpPr>
          <p:cNvPr id="3" name="Content Placeholder 2"/>
          <p:cNvSpPr>
            <a:spLocks noGrp="1"/>
          </p:cNvSpPr>
          <p:nvPr>
            <p:ph sz="quarter" idx="10"/>
          </p:nvPr>
        </p:nvSpPr>
        <p:spPr/>
        <p:txBody>
          <a:bodyPr>
            <a:normAutofit/>
          </a:bodyPr>
          <a:lstStyle/>
          <a:p>
            <a:pPr marL="0" indent="0">
              <a:buNone/>
            </a:pPr>
            <a:r>
              <a:rPr lang="en-GB" sz="3600" dirty="0">
                <a:cs typeface="Arial" panose="020B0604020202020204" pitchFamily="34" charset="0"/>
              </a:rPr>
              <a:t>The CRAAP </a:t>
            </a:r>
            <a:r>
              <a:rPr lang="en-GB" sz="3600" dirty="0" smtClean="0">
                <a:cs typeface="Arial" panose="020B0604020202020204" pitchFamily="34" charset="0"/>
              </a:rPr>
              <a:t>Test</a:t>
            </a:r>
          </a:p>
          <a:p>
            <a:pPr marL="0" indent="0">
              <a:buNone/>
            </a:pPr>
            <a:endParaRPr lang="en-GB" sz="1800" dirty="0">
              <a:cs typeface="Arial" panose="020B0604020202020204" pitchFamily="34" charset="0"/>
            </a:endParaRPr>
          </a:p>
          <a:p>
            <a:pPr marL="342900" indent="-342900">
              <a:buFont typeface="Arial" panose="020B0604020202020204" pitchFamily="34" charset="0"/>
              <a:buChar char="•"/>
            </a:pPr>
            <a:r>
              <a:rPr lang="en-GB" sz="1600" b="1" dirty="0">
                <a:cs typeface="Arial" panose="020B0604020202020204" pitchFamily="34" charset="0"/>
              </a:rPr>
              <a:t>C</a:t>
            </a:r>
            <a:r>
              <a:rPr lang="en-GB" sz="1600" dirty="0">
                <a:cs typeface="Arial" panose="020B0604020202020204" pitchFamily="34" charset="0"/>
              </a:rPr>
              <a:t>urrency: </a:t>
            </a:r>
            <a:r>
              <a:rPr lang="en-GB" sz="1600" dirty="0"/>
              <a:t>When was the information published or posted?  Has it been updated or revised? Are all the links working?</a:t>
            </a:r>
          </a:p>
          <a:p>
            <a:pPr marL="342900" indent="-342900">
              <a:buFont typeface="Arial" panose="020B0604020202020204" pitchFamily="34" charset="0"/>
              <a:buChar char="•"/>
            </a:pPr>
            <a:r>
              <a:rPr lang="en-GB" sz="1600" b="1" dirty="0">
                <a:cs typeface="Arial" panose="020B0604020202020204" pitchFamily="34" charset="0"/>
              </a:rPr>
              <a:t>R</a:t>
            </a:r>
            <a:r>
              <a:rPr lang="en-GB" sz="1600" dirty="0">
                <a:cs typeface="Arial" panose="020B0604020202020204" pitchFamily="34" charset="0"/>
              </a:rPr>
              <a:t>elevance: </a:t>
            </a:r>
            <a:r>
              <a:rPr lang="en-GB" sz="1600" dirty="0"/>
              <a:t>Does the information relate to your research?  Is the information at an appropriate level?  Can you cite this as a reputable source?</a:t>
            </a:r>
          </a:p>
          <a:p>
            <a:pPr marL="342900" indent="-342900">
              <a:buFont typeface="Arial" panose="020B0604020202020204" pitchFamily="34" charset="0"/>
              <a:buChar char="•"/>
            </a:pPr>
            <a:r>
              <a:rPr lang="en-GB" sz="1600" b="1" dirty="0">
                <a:cs typeface="Arial" panose="020B0604020202020204" pitchFamily="34" charset="0"/>
              </a:rPr>
              <a:t>A</a:t>
            </a:r>
            <a:r>
              <a:rPr lang="en-GB" sz="1600" dirty="0">
                <a:cs typeface="Arial" panose="020B0604020202020204" pitchFamily="34" charset="0"/>
              </a:rPr>
              <a:t>uthority: </a:t>
            </a:r>
            <a:r>
              <a:rPr lang="en-GB" sz="1600" dirty="0"/>
              <a:t>Who is the author/publisher/source?  Is the source trust-worthy or qualified to write on the subject?  Is there contact information?  If it’s a website what does URL (.com .ac .gov .org) say about the source?</a:t>
            </a:r>
          </a:p>
          <a:p>
            <a:pPr marL="342900" indent="-342900">
              <a:buFont typeface="Arial" panose="020B0604020202020204" pitchFamily="34" charset="0"/>
              <a:buChar char="•"/>
            </a:pPr>
            <a:r>
              <a:rPr lang="en-GB" sz="1600" b="1" dirty="0">
                <a:cs typeface="Arial" panose="020B0604020202020204" pitchFamily="34" charset="0"/>
              </a:rPr>
              <a:t>A</a:t>
            </a:r>
            <a:r>
              <a:rPr lang="en-GB" sz="1600" dirty="0">
                <a:cs typeface="Arial" panose="020B0604020202020204" pitchFamily="34" charset="0"/>
              </a:rPr>
              <a:t>ccuracy: </a:t>
            </a:r>
            <a:r>
              <a:rPr lang="en-GB" sz="1600" dirty="0"/>
              <a:t>Where does the information come from? Is the information supported by correct evidence?  Does the language or tone seem balanced, unbiased, free from errors?</a:t>
            </a:r>
            <a:endParaRPr lang="en-GB" sz="1600" dirty="0">
              <a:cs typeface="Arial" panose="020B0604020202020204" pitchFamily="34" charset="0"/>
            </a:endParaRPr>
          </a:p>
          <a:p>
            <a:pPr marL="342900" indent="-342900">
              <a:buFont typeface="Arial" panose="020B0604020202020204" pitchFamily="34" charset="0"/>
              <a:buChar char="•"/>
            </a:pPr>
            <a:r>
              <a:rPr lang="en-GB" sz="1600" b="1" dirty="0">
                <a:cs typeface="Arial" panose="020B0604020202020204" pitchFamily="34" charset="0"/>
              </a:rPr>
              <a:t>P</a:t>
            </a:r>
            <a:r>
              <a:rPr lang="en-GB" sz="1600" dirty="0">
                <a:cs typeface="Arial" panose="020B0604020202020204" pitchFamily="34" charset="0"/>
              </a:rPr>
              <a:t>urpose: </a:t>
            </a:r>
            <a:r>
              <a:rPr lang="en-GB" sz="1600" dirty="0"/>
              <a:t>Does it inform, argue, teach sell, entertain, persuade?  Is the point of view impartial or biased?  Is the information fact, opinion or propaganda?</a:t>
            </a:r>
            <a:endParaRPr lang="en-GB" sz="1600" dirty="0">
              <a:cs typeface="Arial" panose="020B0604020202020204" pitchFamily="34" charset="0"/>
            </a:endParaRPr>
          </a:p>
          <a:p>
            <a:endParaRPr lang="en-GB" dirty="0"/>
          </a:p>
        </p:txBody>
      </p:sp>
    </p:spTree>
    <p:extLst>
      <p:ext uri="{BB962C8B-B14F-4D97-AF65-F5344CB8AC3E}">
        <p14:creationId xmlns:p14="http://schemas.microsoft.com/office/powerpoint/2010/main" val="11348122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referencing important?</a:t>
            </a:r>
            <a:endParaRPr lang="en-GB" dirty="0"/>
          </a:p>
        </p:txBody>
      </p:sp>
      <p:sp>
        <p:nvSpPr>
          <p:cNvPr id="3" name="Content Placeholder 2"/>
          <p:cNvSpPr>
            <a:spLocks noGrp="1"/>
          </p:cNvSpPr>
          <p:nvPr>
            <p:ph sz="quarter" idx="10"/>
          </p:nvPr>
        </p:nvSpPr>
        <p:spPr/>
        <p:txBody>
          <a:bodyPr>
            <a:normAutofit lnSpcReduction="10000"/>
          </a:bodyPr>
          <a:lstStyle/>
          <a:p>
            <a:r>
              <a:rPr lang="en-GB" dirty="0"/>
              <a:t>Your references show you have read around the </a:t>
            </a:r>
            <a:r>
              <a:rPr lang="en-GB" dirty="0" smtClean="0"/>
              <a:t>subject</a:t>
            </a:r>
            <a:r>
              <a:rPr lang="en-GB" dirty="0"/>
              <a:t/>
            </a:r>
            <a:br>
              <a:rPr lang="en-GB" dirty="0"/>
            </a:br>
            <a:endParaRPr lang="en-GB" dirty="0"/>
          </a:p>
          <a:p>
            <a:r>
              <a:rPr lang="en-GB" dirty="0" smtClean="0"/>
              <a:t>Your </a:t>
            </a:r>
            <a:r>
              <a:rPr lang="en-GB" dirty="0"/>
              <a:t>academic argument will be stronger if it’s supported by evidence from other people’s </a:t>
            </a:r>
            <a:r>
              <a:rPr lang="en-GB" dirty="0" smtClean="0"/>
              <a:t>research</a:t>
            </a:r>
            <a:r>
              <a:rPr lang="en-GB" dirty="0"/>
              <a:t/>
            </a:r>
            <a:br>
              <a:rPr lang="en-GB" dirty="0"/>
            </a:br>
            <a:endParaRPr lang="en-GB" dirty="0"/>
          </a:p>
          <a:p>
            <a:r>
              <a:rPr lang="en-GB" dirty="0" smtClean="0"/>
              <a:t>Others </a:t>
            </a:r>
            <a:r>
              <a:rPr lang="en-GB" dirty="0"/>
              <a:t>will be able to find and use the same sources that informed your work, which in turn allows them to check the validity and authenticity of your work, as well as develop and enhance their own understanding of the </a:t>
            </a:r>
            <a:r>
              <a:rPr lang="en-GB" dirty="0" smtClean="0"/>
              <a:t>subject</a:t>
            </a:r>
            <a:r>
              <a:rPr lang="en-GB" dirty="0"/>
              <a:t/>
            </a:r>
            <a:br>
              <a:rPr lang="en-GB" dirty="0"/>
            </a:br>
            <a:endParaRPr lang="en-GB" dirty="0"/>
          </a:p>
          <a:p>
            <a:r>
              <a:rPr lang="en-GB" dirty="0" smtClean="0"/>
              <a:t>Identifying </a:t>
            </a:r>
            <a:r>
              <a:rPr lang="en-GB" dirty="0"/>
              <a:t>your sources helps you avoid plagiarism by attributing the contribution of others to your </a:t>
            </a:r>
            <a:r>
              <a:rPr lang="en-GB" dirty="0" smtClean="0"/>
              <a:t>work</a:t>
            </a:r>
            <a:endParaRPr lang="en-GB" dirty="0"/>
          </a:p>
        </p:txBody>
      </p:sp>
    </p:spTree>
    <p:extLst>
      <p:ext uri="{BB962C8B-B14F-4D97-AF65-F5344CB8AC3E}">
        <p14:creationId xmlns:p14="http://schemas.microsoft.com/office/powerpoint/2010/main" val="34837360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do you need to reference?</a:t>
            </a:r>
            <a:endParaRPr lang="en-GB" dirty="0"/>
          </a:p>
        </p:txBody>
      </p:sp>
      <p:sp>
        <p:nvSpPr>
          <p:cNvPr id="3" name="Content Placeholder 2"/>
          <p:cNvSpPr>
            <a:spLocks noGrp="1"/>
          </p:cNvSpPr>
          <p:nvPr>
            <p:ph sz="quarter" idx="10"/>
          </p:nvPr>
        </p:nvSpPr>
        <p:spPr/>
        <p:txBody>
          <a:bodyPr>
            <a:normAutofit fontScale="92500" lnSpcReduction="20000"/>
          </a:bodyPr>
          <a:lstStyle/>
          <a:p>
            <a:pPr marL="0" indent="0" algn="ctr">
              <a:buNone/>
            </a:pPr>
            <a:endParaRPr lang="en-GB" sz="5400" b="1" dirty="0" smtClean="0"/>
          </a:p>
          <a:p>
            <a:pPr marL="0" indent="0" algn="ctr">
              <a:buNone/>
            </a:pPr>
            <a:r>
              <a:rPr lang="en-GB" sz="5400" b="1" dirty="0" smtClean="0"/>
              <a:t>Whenever </a:t>
            </a:r>
            <a:r>
              <a:rPr lang="en-GB" sz="5400" b="1" dirty="0"/>
              <a:t>you use someone else’s </a:t>
            </a:r>
            <a:r>
              <a:rPr lang="en-GB" sz="5400" b="1" dirty="0" smtClean="0"/>
              <a:t>ideas or words</a:t>
            </a:r>
            <a:endParaRPr lang="en-GB" sz="5400" b="1" dirty="0"/>
          </a:p>
          <a:p>
            <a:pPr marL="0" indent="0">
              <a:buNone/>
            </a:pPr>
            <a:endParaRPr lang="en-GB" sz="5400" b="1" dirty="0"/>
          </a:p>
          <a:p>
            <a:pPr marL="0" indent="0">
              <a:buNone/>
            </a:pPr>
            <a:r>
              <a:rPr lang="en-GB" b="1" dirty="0" smtClean="0">
                <a:solidFill>
                  <a:schemeClr val="accent3"/>
                </a:solidFill>
              </a:rPr>
              <a:t>Except </a:t>
            </a:r>
            <a:r>
              <a:rPr lang="en-GB" b="1" dirty="0">
                <a:solidFill>
                  <a:schemeClr val="accent3"/>
                </a:solidFill>
              </a:rPr>
              <a:t>for ‘Common Knowledge’:</a:t>
            </a:r>
            <a:endParaRPr lang="en-GB" dirty="0">
              <a:solidFill>
                <a:schemeClr val="accent3"/>
              </a:solidFill>
            </a:endParaRPr>
          </a:p>
          <a:p>
            <a:pPr marL="331788" lvl="1"/>
            <a:endParaRPr lang="en-GB" sz="2000" dirty="0"/>
          </a:p>
          <a:p>
            <a:pPr marL="103188" lvl="1" indent="0">
              <a:buNone/>
            </a:pPr>
            <a:r>
              <a:rPr lang="en-GB" sz="2000" dirty="0"/>
              <a:t>“Facts, dates, events and information widely known by the general public or someone studying or working in a particular subject field” </a:t>
            </a:r>
          </a:p>
          <a:p>
            <a:pPr marL="331788" lvl="1"/>
            <a:endParaRPr lang="en-GB" sz="2000" dirty="0"/>
          </a:p>
          <a:p>
            <a:pPr marL="103188" lvl="1" indent="0">
              <a:buNone/>
            </a:pPr>
            <a:r>
              <a:rPr lang="en-GB" sz="2000" dirty="0"/>
              <a:t>(Pears and Shields, 2016)</a:t>
            </a:r>
          </a:p>
        </p:txBody>
      </p:sp>
    </p:spTree>
    <p:extLst>
      <p:ext uri="{BB962C8B-B14F-4D97-AF65-F5344CB8AC3E}">
        <p14:creationId xmlns:p14="http://schemas.microsoft.com/office/powerpoint/2010/main" val="2904630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Managing your references</a:t>
            </a:r>
            <a:endParaRPr lang="en-GB" dirty="0"/>
          </a:p>
        </p:txBody>
      </p:sp>
      <p:sp>
        <p:nvSpPr>
          <p:cNvPr id="3" name="Content Placeholder 2"/>
          <p:cNvSpPr>
            <a:spLocks noGrp="1"/>
          </p:cNvSpPr>
          <p:nvPr>
            <p:ph sz="quarter" idx="10"/>
          </p:nvPr>
        </p:nvSpPr>
        <p:spPr/>
        <p:txBody>
          <a:bodyPr/>
          <a:lstStyle/>
          <a:p>
            <a:r>
              <a:rPr lang="en-GB" dirty="0"/>
              <a:t>The library has produced four referencing </a:t>
            </a:r>
            <a:r>
              <a:rPr lang="en-GB" dirty="0" smtClean="0"/>
              <a:t>handbooks, check </a:t>
            </a:r>
            <a:r>
              <a:rPr lang="en-GB" dirty="0"/>
              <a:t>which citation style you should be using with your tutor</a:t>
            </a:r>
          </a:p>
          <a:p>
            <a:endParaRPr lang="en-GB" dirty="0"/>
          </a:p>
          <a:p>
            <a:r>
              <a:rPr lang="en-GB" dirty="0"/>
              <a:t>Access the handbooks via the library </a:t>
            </a:r>
            <a:r>
              <a:rPr lang="en-GB" dirty="0" smtClean="0"/>
              <a:t>webpages</a:t>
            </a:r>
          </a:p>
          <a:p>
            <a:pPr marL="0" indent="0">
              <a:buNone/>
            </a:pPr>
            <a:r>
              <a:rPr lang="en-GB" dirty="0" smtClean="0">
                <a:hlinkClick r:id="rId2"/>
              </a:rPr>
              <a:t>Referencing Handbooks</a:t>
            </a:r>
            <a:endParaRPr lang="en-GB" dirty="0" smtClean="0"/>
          </a:p>
          <a:p>
            <a:endParaRPr lang="en-GB" dirty="0"/>
          </a:p>
          <a:p>
            <a:r>
              <a:rPr lang="en-GB" dirty="0" smtClean="0"/>
              <a:t>The University also subscribes to RefWorks, help videos and set up instructions are available online</a:t>
            </a:r>
            <a:endParaRPr lang="en-GB" dirty="0"/>
          </a:p>
          <a:p>
            <a:pPr marL="0" indent="0">
              <a:buNone/>
            </a:pPr>
            <a:r>
              <a:rPr lang="en-GB" dirty="0" smtClean="0">
                <a:hlinkClick r:id="rId3"/>
              </a:rPr>
              <a:t>Refworks</a:t>
            </a:r>
            <a:endParaRPr lang="en-GB" dirty="0"/>
          </a:p>
        </p:txBody>
      </p:sp>
    </p:spTree>
    <p:extLst>
      <p:ext uri="{BB962C8B-B14F-4D97-AF65-F5344CB8AC3E}">
        <p14:creationId xmlns:p14="http://schemas.microsoft.com/office/powerpoint/2010/main" val="1068242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In-text citations and reference lists </a:t>
            </a:r>
            <a:endParaRPr lang="en-GB" dirty="0"/>
          </a:p>
        </p:txBody>
      </p:sp>
      <p:sp>
        <p:nvSpPr>
          <p:cNvPr id="3" name="Text Placeholder 2"/>
          <p:cNvSpPr>
            <a:spLocks noGrp="1"/>
          </p:cNvSpPr>
          <p:nvPr>
            <p:ph type="body" sz="quarter" idx="10"/>
          </p:nvPr>
        </p:nvSpPr>
        <p:spPr/>
        <p:txBody>
          <a:bodyPr>
            <a:normAutofit/>
          </a:bodyPr>
          <a:lstStyle/>
          <a:p>
            <a:pPr marL="0" indent="0">
              <a:buNone/>
            </a:pPr>
            <a:endParaRPr lang="en-US" sz="1800" u="sng" dirty="0" smtClean="0">
              <a:cs typeface="Calibri"/>
            </a:endParaRPr>
          </a:p>
          <a:p>
            <a:pPr marL="0" indent="0">
              <a:buNone/>
            </a:pPr>
            <a:endParaRPr lang="en-US" sz="1800" u="sng" dirty="0">
              <a:cs typeface="Calibri"/>
            </a:endParaRPr>
          </a:p>
          <a:p>
            <a:pPr marL="0" indent="0">
              <a:buNone/>
            </a:pPr>
            <a:r>
              <a:rPr lang="en-US" sz="1800" u="sng" dirty="0" smtClean="0">
                <a:cs typeface="Calibri"/>
              </a:rPr>
              <a:t>In-text </a:t>
            </a:r>
            <a:r>
              <a:rPr lang="en-US" sz="1800" u="sng" dirty="0">
                <a:cs typeface="Calibri"/>
              </a:rPr>
              <a:t>citations </a:t>
            </a:r>
          </a:p>
          <a:p>
            <a:pPr marL="0" indent="0">
              <a:buNone/>
            </a:pPr>
            <a:r>
              <a:rPr lang="en-US" sz="1800" dirty="0" smtClean="0">
                <a:cs typeface="Calibri"/>
              </a:rPr>
              <a:t>These </a:t>
            </a:r>
            <a:r>
              <a:rPr lang="en-US" sz="1800" dirty="0">
                <a:cs typeface="Calibri"/>
              </a:rPr>
              <a:t>are used when referring to a source of information within the text of your assignment to show where it came from. They are abbreviated details of the source you are referring to and generally consist of the author’s / editor’s family name, year of publication and, if required, page numbers, e.g. </a:t>
            </a:r>
            <a:endParaRPr lang="en-US" sz="1800" dirty="0" smtClean="0">
              <a:cs typeface="Calibri"/>
            </a:endParaRPr>
          </a:p>
          <a:p>
            <a:pPr marL="0" indent="0">
              <a:buNone/>
            </a:pPr>
            <a:r>
              <a:rPr lang="en-US" sz="1800" dirty="0" smtClean="0">
                <a:cs typeface="Calibri"/>
              </a:rPr>
              <a:t>(</a:t>
            </a:r>
            <a:r>
              <a:rPr lang="en-US" sz="1800" dirty="0">
                <a:cs typeface="Calibri"/>
              </a:rPr>
              <a:t>Pears and Shields, 2016, p. 6).</a:t>
            </a:r>
          </a:p>
          <a:p>
            <a:pPr marL="0" indent="0">
              <a:buNone/>
            </a:pPr>
            <a:endParaRPr lang="en-GB" sz="2400" dirty="0"/>
          </a:p>
        </p:txBody>
      </p:sp>
      <p:sp>
        <p:nvSpPr>
          <p:cNvPr id="4" name="Text Placeholder 3"/>
          <p:cNvSpPr>
            <a:spLocks noGrp="1"/>
          </p:cNvSpPr>
          <p:nvPr>
            <p:ph type="body" sz="quarter" idx="11"/>
          </p:nvPr>
        </p:nvSpPr>
        <p:spPr/>
        <p:txBody>
          <a:bodyPr>
            <a:normAutofit/>
          </a:bodyPr>
          <a:lstStyle/>
          <a:p>
            <a:pPr marL="0" indent="0">
              <a:buNone/>
            </a:pPr>
            <a:endParaRPr lang="en-US" sz="1800" u="sng" dirty="0" smtClean="0"/>
          </a:p>
          <a:p>
            <a:pPr marL="0" indent="0">
              <a:buNone/>
            </a:pPr>
            <a:endParaRPr lang="en-US" sz="1800" u="sng" dirty="0"/>
          </a:p>
          <a:p>
            <a:pPr marL="0" indent="0">
              <a:buNone/>
            </a:pPr>
            <a:r>
              <a:rPr lang="en-US" sz="1800" u="sng" dirty="0" smtClean="0"/>
              <a:t>Reference lists/Bibliographies</a:t>
            </a:r>
          </a:p>
          <a:p>
            <a:pPr marL="0" indent="0">
              <a:buNone/>
            </a:pPr>
            <a:r>
              <a:rPr lang="en-US" sz="1800" dirty="0" smtClean="0">
                <a:cs typeface="Calibri"/>
              </a:rPr>
              <a:t>This </a:t>
            </a:r>
            <a:r>
              <a:rPr lang="en-US" sz="1800" dirty="0">
                <a:cs typeface="Calibri"/>
              </a:rPr>
              <a:t>contains the full bibliographical record of the references cited in your text.  It should enable any reader to locate your original source. A reference list is arranged in alphabetical order by the author’s family name or, if there is no author, by title, e.g. </a:t>
            </a:r>
            <a:endParaRPr lang="en-US" sz="1800" dirty="0" smtClean="0">
              <a:cs typeface="Calibri"/>
            </a:endParaRPr>
          </a:p>
          <a:p>
            <a:pPr marL="0" indent="0">
              <a:buNone/>
            </a:pPr>
            <a:r>
              <a:rPr lang="en-US" sz="1800" dirty="0" smtClean="0">
                <a:cs typeface="Calibri"/>
              </a:rPr>
              <a:t>Pears</a:t>
            </a:r>
            <a:r>
              <a:rPr lang="en-US" sz="1800" dirty="0">
                <a:cs typeface="Calibri"/>
              </a:rPr>
              <a:t>, R. and Shields, G. (2016) </a:t>
            </a:r>
            <a:r>
              <a:rPr lang="en-US" sz="1800" i="1" dirty="0">
                <a:cs typeface="Calibri"/>
              </a:rPr>
              <a:t>Cite them right: the essential referencing guide</a:t>
            </a:r>
            <a:r>
              <a:rPr lang="en-US" sz="1800" dirty="0">
                <a:cs typeface="Calibri"/>
              </a:rPr>
              <a:t>. 10th rev. </a:t>
            </a:r>
            <a:r>
              <a:rPr lang="en-US" sz="1800" dirty="0" err="1">
                <a:cs typeface="Calibri"/>
              </a:rPr>
              <a:t>edn</a:t>
            </a:r>
            <a:r>
              <a:rPr lang="en-US" sz="1800" dirty="0">
                <a:cs typeface="Calibri"/>
              </a:rPr>
              <a:t>. Basingstoke: Palgrave. </a:t>
            </a:r>
          </a:p>
          <a:p>
            <a:pPr marL="0" indent="0">
              <a:buNone/>
            </a:pPr>
            <a:endParaRPr lang="en-US" sz="1800" dirty="0" smtClean="0">
              <a:cs typeface="Calibri"/>
            </a:endParaRPr>
          </a:p>
        </p:txBody>
      </p:sp>
    </p:spTree>
    <p:extLst>
      <p:ext uri="{BB962C8B-B14F-4D97-AF65-F5344CB8AC3E}">
        <p14:creationId xmlns:p14="http://schemas.microsoft.com/office/powerpoint/2010/main" val="341419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plagiarism</a:t>
            </a:r>
            <a:endParaRPr lang="en-GB" dirty="0"/>
          </a:p>
        </p:txBody>
      </p:sp>
      <p:sp>
        <p:nvSpPr>
          <p:cNvPr id="3" name="Content Placeholder 2"/>
          <p:cNvSpPr>
            <a:spLocks noGrp="1"/>
          </p:cNvSpPr>
          <p:nvPr>
            <p:ph sz="quarter" idx="10"/>
          </p:nvPr>
        </p:nvSpPr>
        <p:spPr/>
        <p:txBody>
          <a:bodyPr/>
          <a:lstStyle/>
          <a:p>
            <a:pPr marL="0" indent="0">
              <a:buNone/>
            </a:pPr>
            <a:endParaRPr lang="en-US" dirty="0" smtClean="0"/>
          </a:p>
          <a:p>
            <a:pPr marL="0" indent="0">
              <a:buNone/>
            </a:pPr>
            <a:r>
              <a:rPr lang="en-US" dirty="0" smtClean="0"/>
              <a:t>Stated </a:t>
            </a:r>
            <a:r>
              <a:rPr lang="en-US" dirty="0"/>
              <a:t>in the University Regulations Undergraduate Student Guide; </a:t>
            </a:r>
            <a:endParaRPr lang="en-US" dirty="0" smtClean="0"/>
          </a:p>
          <a:p>
            <a:pPr marL="0" indent="0">
              <a:buNone/>
            </a:pPr>
            <a:endParaRPr lang="en-US" dirty="0"/>
          </a:p>
          <a:p>
            <a:pPr marL="0" indent="0">
              <a:buNone/>
            </a:pPr>
            <a:r>
              <a:rPr lang="en-US" dirty="0" smtClean="0"/>
              <a:t>"</a:t>
            </a:r>
            <a:r>
              <a:rPr lang="en-US" dirty="0"/>
              <a:t>Plagiarism is passing off, or attempting to pass off, another’s work as your own. It includes copying the words, ideas, images or research results of another without acknowledgement, whether those words etc. are published or unpublished."</a:t>
            </a:r>
          </a:p>
          <a:p>
            <a:endParaRPr lang="en-GB" dirty="0"/>
          </a:p>
        </p:txBody>
      </p:sp>
    </p:spTree>
    <p:extLst>
      <p:ext uri="{BB962C8B-B14F-4D97-AF65-F5344CB8AC3E}">
        <p14:creationId xmlns:p14="http://schemas.microsoft.com/office/powerpoint/2010/main" val="2843245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can you plagiarise</a:t>
            </a:r>
            <a:endParaRPr lang="en-GB" dirty="0"/>
          </a:p>
        </p:txBody>
      </p:sp>
      <p:sp>
        <p:nvSpPr>
          <p:cNvPr id="3" name="Content Placeholder 2"/>
          <p:cNvSpPr>
            <a:spLocks noGrp="1"/>
          </p:cNvSpPr>
          <p:nvPr>
            <p:ph sz="quarter" idx="10"/>
          </p:nvPr>
        </p:nvSpPr>
        <p:spPr/>
        <p:txBody>
          <a:bodyPr/>
          <a:lstStyle/>
          <a:p>
            <a:pPr marL="285750" indent="-285750">
              <a:buFont typeface="Arial" panose="020B0604020202020204" pitchFamily="34" charset="0"/>
              <a:buChar char="•"/>
            </a:pPr>
            <a:endParaRPr lang="en-US" dirty="0" smtClean="0"/>
          </a:p>
          <a:p>
            <a:pPr marL="285750" indent="-285750">
              <a:buFont typeface="Arial" panose="020B0604020202020204" pitchFamily="34" charset="0"/>
              <a:buChar char="•"/>
            </a:pPr>
            <a:r>
              <a:rPr lang="en-US" dirty="0" smtClean="0"/>
              <a:t>You </a:t>
            </a:r>
            <a:r>
              <a:rPr lang="en-US" dirty="0"/>
              <a:t>can be </a:t>
            </a:r>
            <a:r>
              <a:rPr lang="en-US" dirty="0" err="1"/>
              <a:t>penalised</a:t>
            </a:r>
            <a:r>
              <a:rPr lang="en-US" dirty="0"/>
              <a:t> if you allow your work to be </a:t>
            </a:r>
            <a:r>
              <a:rPr lang="en-US" dirty="0" err="1"/>
              <a:t>plagiarised</a:t>
            </a:r>
            <a:r>
              <a:rPr lang="en-US" dirty="0"/>
              <a:t> by someone else.</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t>You can also self-</a:t>
            </a:r>
            <a:r>
              <a:rPr lang="en-US" dirty="0" err="1"/>
              <a:t>plagiarise</a:t>
            </a:r>
            <a:r>
              <a:rPr lang="en-US" dirty="0"/>
              <a:t>, this means submitting work that has already been marked for a previous assignment.</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cs typeface="Calibri"/>
              </a:rPr>
              <a:t>You can also accidentally </a:t>
            </a:r>
            <a:r>
              <a:rPr lang="en-US" dirty="0" err="1">
                <a:cs typeface="Calibri"/>
              </a:rPr>
              <a:t>plagiarise</a:t>
            </a:r>
            <a:r>
              <a:rPr lang="en-US" dirty="0">
                <a:cs typeface="Calibri"/>
              </a:rPr>
              <a:t> if you don’t reference properly</a:t>
            </a:r>
            <a:r>
              <a:rPr lang="en-US" dirty="0" smtClean="0">
                <a:cs typeface="Calibri"/>
              </a:rPr>
              <a:t>.</a:t>
            </a:r>
            <a:endParaRPr lang="en-US" dirty="0">
              <a:cs typeface="Calibri"/>
            </a:endParaRPr>
          </a:p>
        </p:txBody>
      </p:sp>
    </p:spTree>
    <p:extLst>
      <p:ext uri="{BB962C8B-B14F-4D97-AF65-F5344CB8AC3E}">
        <p14:creationId xmlns:p14="http://schemas.microsoft.com/office/powerpoint/2010/main" val="32249657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avoid plagiarism</a:t>
            </a:r>
            <a:endParaRPr lang="en-GB" dirty="0"/>
          </a:p>
        </p:txBody>
      </p:sp>
      <p:sp>
        <p:nvSpPr>
          <p:cNvPr id="3" name="Content Placeholder 2"/>
          <p:cNvSpPr>
            <a:spLocks noGrp="1"/>
          </p:cNvSpPr>
          <p:nvPr>
            <p:ph sz="quarter" idx="10"/>
          </p:nvPr>
        </p:nvSpPr>
        <p:spPr/>
        <p:txBody>
          <a:bodyPr/>
          <a:lstStyle/>
          <a:p>
            <a:pPr marL="0" indent="0">
              <a:buNone/>
            </a:pPr>
            <a:endParaRPr lang="en-US" dirty="0" smtClean="0"/>
          </a:p>
          <a:p>
            <a:pPr marL="0" indent="0">
              <a:buNone/>
            </a:pPr>
            <a:endParaRPr lang="en-US" dirty="0"/>
          </a:p>
          <a:p>
            <a:pPr marL="0" indent="0">
              <a:buNone/>
            </a:pPr>
            <a:r>
              <a:rPr lang="en-US" dirty="0" smtClean="0"/>
              <a:t>To </a:t>
            </a:r>
            <a:r>
              <a:rPr lang="en-US" dirty="0"/>
              <a:t>avoid plagiarism make sure you reference all your sources; use quotation marks if you are quoting; if you are paraphrasing or summarising, use your own words, but still reference the source. </a:t>
            </a:r>
          </a:p>
          <a:p>
            <a:endParaRPr lang="en-GB" dirty="0"/>
          </a:p>
        </p:txBody>
      </p:sp>
    </p:spTree>
    <p:extLst>
      <p:ext uri="{BB962C8B-B14F-4D97-AF65-F5344CB8AC3E}">
        <p14:creationId xmlns:p14="http://schemas.microsoft.com/office/powerpoint/2010/main" val="13989396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questions for you…</a:t>
            </a:r>
            <a:endParaRPr lang="en-GB" dirty="0"/>
          </a:p>
        </p:txBody>
      </p:sp>
      <p:sp>
        <p:nvSpPr>
          <p:cNvPr id="3" name="Content Placeholder 2"/>
          <p:cNvSpPr>
            <a:spLocks noGrp="1"/>
          </p:cNvSpPr>
          <p:nvPr>
            <p:ph sz="quarter" idx="10"/>
          </p:nvPr>
        </p:nvSpPr>
        <p:spPr/>
        <p:txBody>
          <a:bodyPr/>
          <a:lstStyle/>
          <a:p>
            <a:pPr marL="0" indent="0">
              <a:buNone/>
            </a:pPr>
            <a:r>
              <a:rPr lang="en-GB" dirty="0" smtClean="0"/>
              <a:t>1. Where would this go?</a:t>
            </a:r>
          </a:p>
          <a:p>
            <a:pPr marL="0" indent="0">
              <a:buNone/>
            </a:pPr>
            <a:endParaRPr lang="en-GB" dirty="0"/>
          </a:p>
          <a:p>
            <a:pPr marL="0" indent="0">
              <a:buNone/>
            </a:pPr>
            <a:r>
              <a:rPr lang="en-GB" dirty="0" smtClean="0"/>
              <a:t>(</a:t>
            </a:r>
            <a:r>
              <a:rPr lang="en-GB" dirty="0" err="1" smtClean="0"/>
              <a:t>Bloggs</a:t>
            </a:r>
            <a:r>
              <a:rPr lang="en-GB" dirty="0" smtClean="0"/>
              <a:t>, 2017)</a:t>
            </a:r>
          </a:p>
          <a:p>
            <a:pPr marL="0" indent="0">
              <a:buNone/>
            </a:pPr>
            <a:endParaRPr lang="en-GB" dirty="0"/>
          </a:p>
          <a:p>
            <a:pPr marL="514350" indent="-514350">
              <a:buAutoNum type="alphaUcPeriod"/>
            </a:pPr>
            <a:r>
              <a:rPr lang="en-GB" dirty="0" smtClean="0"/>
              <a:t>Into the Library Search box</a:t>
            </a:r>
          </a:p>
          <a:p>
            <a:pPr marL="514350" indent="-514350">
              <a:buAutoNum type="alphaUcPeriod"/>
            </a:pPr>
            <a:r>
              <a:rPr lang="en-GB" dirty="0" smtClean="0"/>
              <a:t>In my reference list or bibliography</a:t>
            </a:r>
          </a:p>
          <a:p>
            <a:pPr marL="514350" indent="-514350">
              <a:buAutoNum type="alphaUcPeriod"/>
            </a:pPr>
            <a:r>
              <a:rPr lang="en-GB" dirty="0" smtClean="0"/>
              <a:t>At the bottom of the page</a:t>
            </a:r>
          </a:p>
          <a:p>
            <a:pPr marL="514350" indent="-514350">
              <a:buAutoNum type="alphaUcPeriod"/>
            </a:pPr>
            <a:r>
              <a:rPr lang="en-GB" dirty="0" smtClean="0"/>
              <a:t>At the point in my work where I’m talking about </a:t>
            </a:r>
            <a:r>
              <a:rPr lang="en-GB" dirty="0" err="1" smtClean="0"/>
              <a:t>Bloggs</a:t>
            </a:r>
            <a:r>
              <a:rPr lang="en-GB" dirty="0" smtClean="0"/>
              <a:t>’ ideas</a:t>
            </a:r>
            <a:endParaRPr lang="en-GB" dirty="0"/>
          </a:p>
        </p:txBody>
      </p:sp>
    </p:spTree>
    <p:extLst>
      <p:ext uri="{BB962C8B-B14F-4D97-AF65-F5344CB8AC3E}">
        <p14:creationId xmlns:p14="http://schemas.microsoft.com/office/powerpoint/2010/main" val="1901674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0"/>
          </p:nvPr>
        </p:nvSpPr>
        <p:spPr/>
        <p:txBody>
          <a:bodyPr/>
          <a:lstStyle/>
          <a:p>
            <a:pPr marL="0" indent="0">
              <a:buNone/>
            </a:pPr>
            <a:r>
              <a:rPr lang="en-GB" dirty="0" smtClean="0"/>
              <a:t>Answer: D</a:t>
            </a:r>
            <a:endParaRPr lang="en-GB" dirty="0"/>
          </a:p>
          <a:p>
            <a:pPr marL="0" indent="0">
              <a:buNone/>
            </a:pPr>
            <a:r>
              <a:rPr lang="en-GB" dirty="0" smtClean="0"/>
              <a:t>This is an example of an in-text citation and would go into the body of your writing.</a:t>
            </a:r>
          </a:p>
          <a:p>
            <a:pPr marL="0" indent="0">
              <a:buNone/>
            </a:pPr>
            <a:endParaRPr lang="en-GB" dirty="0"/>
          </a:p>
          <a:p>
            <a:pPr marL="0" indent="0">
              <a:buNone/>
            </a:pPr>
            <a:r>
              <a:rPr lang="en-GB" dirty="0" smtClean="0"/>
              <a:t>	It is stated that … (</a:t>
            </a:r>
            <a:r>
              <a:rPr lang="en-GB" dirty="0" err="1" smtClean="0"/>
              <a:t>Bloggs</a:t>
            </a:r>
            <a:r>
              <a:rPr lang="en-GB" dirty="0" smtClean="0"/>
              <a:t>, 2017)</a:t>
            </a:r>
          </a:p>
          <a:p>
            <a:pPr marL="0" indent="0">
              <a:buNone/>
            </a:pPr>
            <a:endParaRPr lang="en-GB" dirty="0"/>
          </a:p>
          <a:p>
            <a:pPr marL="0" indent="0">
              <a:buNone/>
            </a:pPr>
            <a:r>
              <a:rPr lang="en-GB" dirty="0" smtClean="0"/>
              <a:t>More guidance about in-text citations as well as examples can be found in the UWTSD Harvard Referencing Guide.</a:t>
            </a:r>
          </a:p>
        </p:txBody>
      </p:sp>
    </p:spTree>
    <p:extLst>
      <p:ext uri="{BB962C8B-B14F-4D97-AF65-F5344CB8AC3E}">
        <p14:creationId xmlns:p14="http://schemas.microsoft.com/office/powerpoint/2010/main" val="33206592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0"/>
          </p:nvPr>
        </p:nvSpPr>
        <p:spPr/>
        <p:txBody>
          <a:bodyPr>
            <a:normAutofit lnSpcReduction="10000"/>
          </a:bodyPr>
          <a:lstStyle/>
          <a:p>
            <a:pPr marL="0" indent="0">
              <a:buNone/>
            </a:pPr>
            <a:r>
              <a:rPr lang="en-GB" dirty="0" smtClean="0"/>
              <a:t>2. What is missing in this reference?</a:t>
            </a:r>
          </a:p>
          <a:p>
            <a:pPr marL="0" indent="0">
              <a:buNone/>
            </a:pPr>
            <a:endParaRPr lang="en-GB" dirty="0"/>
          </a:p>
          <a:p>
            <a:pPr marL="0" indent="0">
              <a:buNone/>
            </a:pPr>
            <a:r>
              <a:rPr lang="en-GB" b="1" dirty="0">
                <a:solidFill>
                  <a:schemeClr val="accent1"/>
                </a:solidFill>
              </a:rPr>
              <a:t>Miller, E. and Pole, A. (2010) ‘Diagnosis blog: checking up on health blogs in the blogosphere’, vol. 100, no. 8, pp. 1514–1519 [Online]. DOI: 10.2105/AJPH.2009.175125 (Accessed 15 December 2011).</a:t>
            </a:r>
          </a:p>
          <a:p>
            <a:pPr marL="0" indent="0">
              <a:buNone/>
            </a:pPr>
            <a:endParaRPr lang="en-GB" dirty="0" smtClean="0"/>
          </a:p>
          <a:p>
            <a:pPr marL="514350" indent="-514350">
              <a:buAutoNum type="alphaUcPeriod"/>
            </a:pPr>
            <a:r>
              <a:rPr lang="en-GB" dirty="0" smtClean="0"/>
              <a:t>The author</a:t>
            </a:r>
          </a:p>
          <a:p>
            <a:pPr marL="514350" indent="-514350">
              <a:buAutoNum type="alphaUcPeriod"/>
            </a:pPr>
            <a:r>
              <a:rPr lang="en-GB" dirty="0" smtClean="0"/>
              <a:t>Year of publications</a:t>
            </a:r>
          </a:p>
          <a:p>
            <a:pPr marL="514350" indent="-514350">
              <a:buAutoNum type="alphaUcPeriod"/>
            </a:pPr>
            <a:r>
              <a:rPr lang="en-GB" dirty="0" smtClean="0"/>
              <a:t>Volume</a:t>
            </a:r>
          </a:p>
          <a:p>
            <a:pPr marL="514350" indent="-514350">
              <a:buAutoNum type="alphaUcPeriod"/>
            </a:pPr>
            <a:r>
              <a:rPr lang="en-GB" dirty="0" smtClean="0"/>
              <a:t>Title of the Journal</a:t>
            </a:r>
            <a:endParaRPr lang="en-GB" dirty="0"/>
          </a:p>
        </p:txBody>
      </p:sp>
    </p:spTree>
    <p:extLst>
      <p:ext uri="{BB962C8B-B14F-4D97-AF65-F5344CB8AC3E}">
        <p14:creationId xmlns:p14="http://schemas.microsoft.com/office/powerpoint/2010/main" val="337399928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0"/>
          </p:nvPr>
        </p:nvSpPr>
        <p:spPr/>
        <p:txBody>
          <a:bodyPr/>
          <a:lstStyle/>
          <a:p>
            <a:pPr marL="0" indent="0">
              <a:buNone/>
            </a:pPr>
            <a:r>
              <a:rPr lang="en-GB" dirty="0" smtClean="0"/>
              <a:t>Answer: D </a:t>
            </a:r>
          </a:p>
          <a:p>
            <a:pPr marL="0" indent="0">
              <a:buNone/>
            </a:pPr>
            <a:r>
              <a:rPr lang="en-GB" dirty="0" smtClean="0"/>
              <a:t>Title of the journal is the correct answer.</a:t>
            </a:r>
          </a:p>
          <a:p>
            <a:pPr marL="0" indent="0">
              <a:buNone/>
            </a:pPr>
            <a:r>
              <a:rPr lang="en-GB" dirty="0" smtClean="0"/>
              <a:t>The journal title is missing and the full reference should look like this</a:t>
            </a:r>
          </a:p>
          <a:p>
            <a:pPr marL="0" indent="0">
              <a:buNone/>
            </a:pPr>
            <a:endParaRPr lang="en-GB" dirty="0" smtClean="0"/>
          </a:p>
          <a:p>
            <a:pPr marL="0" indent="0">
              <a:buNone/>
            </a:pPr>
            <a:r>
              <a:rPr lang="en-GB" b="1" dirty="0">
                <a:solidFill>
                  <a:schemeClr val="accent1"/>
                </a:solidFill>
              </a:rPr>
              <a:t>Miller, E. and Pole, A. (2010) ‘Diagnosis blog: checking up on health blogs in the blogosphere’, </a:t>
            </a:r>
            <a:r>
              <a:rPr lang="en-GB" b="1" i="1" dirty="0" smtClean="0">
                <a:solidFill>
                  <a:schemeClr val="accent1"/>
                </a:solidFill>
              </a:rPr>
              <a:t>American Journal of Public Health, </a:t>
            </a:r>
            <a:r>
              <a:rPr lang="en-GB" b="1" dirty="0" smtClean="0">
                <a:solidFill>
                  <a:schemeClr val="accent1"/>
                </a:solidFill>
              </a:rPr>
              <a:t>100(8), </a:t>
            </a:r>
            <a:r>
              <a:rPr lang="en-GB" b="1" dirty="0">
                <a:solidFill>
                  <a:schemeClr val="accent1"/>
                </a:solidFill>
              </a:rPr>
              <a:t>pp. </a:t>
            </a:r>
            <a:r>
              <a:rPr lang="en-GB" b="1" dirty="0" smtClean="0">
                <a:solidFill>
                  <a:schemeClr val="accent1"/>
                </a:solidFill>
              </a:rPr>
              <a:t>1514–1519. DOI</a:t>
            </a:r>
            <a:r>
              <a:rPr lang="en-GB" b="1" dirty="0">
                <a:solidFill>
                  <a:schemeClr val="accent1"/>
                </a:solidFill>
              </a:rPr>
              <a:t>: 10.2105/AJPH.2009.175125 (Accessed 15 December 2011).</a:t>
            </a:r>
          </a:p>
          <a:p>
            <a:pPr marL="0" indent="0">
              <a:buNone/>
            </a:pPr>
            <a:endParaRPr lang="en-GB" dirty="0"/>
          </a:p>
        </p:txBody>
      </p:sp>
    </p:spTree>
    <p:extLst>
      <p:ext uri="{BB962C8B-B14F-4D97-AF65-F5344CB8AC3E}">
        <p14:creationId xmlns:p14="http://schemas.microsoft.com/office/powerpoint/2010/main" val="42515780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0"/>
          </p:nvPr>
        </p:nvSpPr>
        <p:spPr/>
        <p:txBody>
          <a:bodyPr/>
          <a:lstStyle/>
          <a:p>
            <a:pPr marL="0" indent="0">
              <a:buNone/>
            </a:pPr>
            <a:r>
              <a:rPr lang="en-GB" dirty="0" smtClean="0"/>
              <a:t>3. Why would you include an ‘accessed on’ date</a:t>
            </a:r>
          </a:p>
          <a:p>
            <a:pPr marL="0" indent="0">
              <a:buNone/>
            </a:pPr>
            <a:endParaRPr lang="en-GB" dirty="0" smtClean="0"/>
          </a:p>
          <a:p>
            <a:pPr marL="0" indent="0">
              <a:buNone/>
            </a:pPr>
            <a:r>
              <a:rPr lang="en-GB" dirty="0" smtClean="0"/>
              <a:t>This question is about referencing a web page</a:t>
            </a:r>
          </a:p>
          <a:p>
            <a:pPr marL="0" indent="0">
              <a:buNone/>
            </a:pPr>
            <a:endParaRPr lang="en-GB" dirty="0"/>
          </a:p>
          <a:p>
            <a:pPr marL="514350" indent="-514350">
              <a:buAutoNum type="alphaUcPeriod"/>
            </a:pPr>
            <a:r>
              <a:rPr lang="en-GB" dirty="0" smtClean="0"/>
              <a:t>I wouldn’t</a:t>
            </a:r>
          </a:p>
          <a:p>
            <a:pPr marL="514350" indent="-514350">
              <a:buAutoNum type="alphaUcPeriod"/>
            </a:pPr>
            <a:r>
              <a:rPr lang="en-GB" dirty="0" smtClean="0"/>
              <a:t>Because my tutor needs to know I looked at the web page recently</a:t>
            </a:r>
          </a:p>
          <a:p>
            <a:pPr marL="514350" indent="-514350">
              <a:buAutoNum type="alphaUcPeriod"/>
            </a:pPr>
            <a:r>
              <a:rPr lang="en-GB" dirty="0" smtClean="0"/>
              <a:t>Because the web page I looked at might change after I read it</a:t>
            </a:r>
          </a:p>
          <a:p>
            <a:pPr marL="514350" indent="-514350">
              <a:buAutoNum type="alphaUcPeriod"/>
            </a:pPr>
            <a:r>
              <a:rPr lang="en-GB" dirty="0" smtClean="0"/>
              <a:t>So I know when I looked at the web page</a:t>
            </a:r>
            <a:endParaRPr lang="en-GB" dirty="0"/>
          </a:p>
        </p:txBody>
      </p:sp>
    </p:spTree>
    <p:extLst>
      <p:ext uri="{BB962C8B-B14F-4D97-AF65-F5344CB8AC3E}">
        <p14:creationId xmlns:p14="http://schemas.microsoft.com/office/powerpoint/2010/main" val="41763386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0"/>
          </p:nvPr>
        </p:nvSpPr>
        <p:spPr/>
        <p:txBody>
          <a:bodyPr/>
          <a:lstStyle/>
          <a:p>
            <a:pPr marL="0" indent="0">
              <a:buNone/>
            </a:pPr>
            <a:r>
              <a:rPr lang="en-GB" dirty="0" smtClean="0"/>
              <a:t>Answer: C</a:t>
            </a:r>
          </a:p>
          <a:p>
            <a:pPr marL="0" indent="0">
              <a:buNone/>
            </a:pPr>
            <a:endParaRPr lang="en-GB" dirty="0"/>
          </a:p>
          <a:p>
            <a:pPr marL="0" indent="0">
              <a:buNone/>
            </a:pPr>
            <a:r>
              <a:rPr lang="en-GB" dirty="0" smtClean="0"/>
              <a:t>Because the web page I looked at might change after I read it</a:t>
            </a:r>
            <a:endParaRPr lang="en-GB" dirty="0"/>
          </a:p>
        </p:txBody>
      </p:sp>
    </p:spTree>
    <p:extLst>
      <p:ext uri="{BB962C8B-B14F-4D97-AF65-F5344CB8AC3E}">
        <p14:creationId xmlns:p14="http://schemas.microsoft.com/office/powerpoint/2010/main" val="1319481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0"/>
          </p:nvPr>
        </p:nvSpPr>
        <p:spPr/>
        <p:txBody>
          <a:bodyPr/>
          <a:lstStyle/>
          <a:p>
            <a:pPr marL="0" indent="0">
              <a:buNone/>
            </a:pPr>
            <a:r>
              <a:rPr lang="en-GB" dirty="0" smtClean="0"/>
              <a:t>4. Which of the following do I need to reference?</a:t>
            </a:r>
          </a:p>
          <a:p>
            <a:pPr marL="0" indent="0">
              <a:buNone/>
            </a:pPr>
            <a:endParaRPr lang="en-GB" dirty="0"/>
          </a:p>
          <a:p>
            <a:pPr marL="514350" indent="-514350">
              <a:buFont typeface="+mj-lt"/>
              <a:buAutoNum type="alphaUcPeriod"/>
            </a:pPr>
            <a:r>
              <a:rPr lang="en-GB" dirty="0" smtClean="0"/>
              <a:t>The date of a famous battle</a:t>
            </a:r>
          </a:p>
          <a:p>
            <a:pPr marL="514350" indent="-514350">
              <a:buFont typeface="+mj-lt"/>
              <a:buAutoNum type="alphaUcPeriod"/>
            </a:pPr>
            <a:r>
              <a:rPr lang="en-GB" dirty="0" smtClean="0"/>
              <a:t>The freezing point of water </a:t>
            </a:r>
            <a:r>
              <a:rPr lang="en-GB" dirty="0"/>
              <a:t>is 0 °C (32 °F</a:t>
            </a:r>
            <a:r>
              <a:rPr lang="en-GB" dirty="0" smtClean="0"/>
              <a:t>)</a:t>
            </a:r>
          </a:p>
          <a:p>
            <a:pPr marL="514350" indent="-514350">
              <a:buFont typeface="+mj-lt"/>
              <a:buAutoNum type="alphaUcPeriod"/>
            </a:pPr>
            <a:r>
              <a:rPr lang="en-GB" dirty="0" smtClean="0"/>
              <a:t>A direct </a:t>
            </a:r>
            <a:r>
              <a:rPr lang="en-GB" dirty="0"/>
              <a:t>quotation from a book you’ve read</a:t>
            </a:r>
          </a:p>
          <a:p>
            <a:pPr marL="514350" indent="-514350">
              <a:buFont typeface="+mj-lt"/>
              <a:buAutoNum type="alphaUcPeriod"/>
            </a:pPr>
            <a:r>
              <a:rPr lang="en-GB" dirty="0"/>
              <a:t>E</a:t>
            </a:r>
            <a:r>
              <a:rPr lang="en-GB" dirty="0" smtClean="0"/>
              <a:t>=mc2</a:t>
            </a:r>
            <a:endParaRPr lang="en-GB" dirty="0"/>
          </a:p>
          <a:p>
            <a:pPr marL="342900" indent="-342900">
              <a:buFont typeface="+mj-lt"/>
              <a:buAutoNum type="alphaUcPeriod"/>
            </a:pPr>
            <a:endParaRPr lang="en-GB" dirty="0"/>
          </a:p>
        </p:txBody>
      </p:sp>
    </p:spTree>
    <p:extLst>
      <p:ext uri="{BB962C8B-B14F-4D97-AF65-F5344CB8AC3E}">
        <p14:creationId xmlns:p14="http://schemas.microsoft.com/office/powerpoint/2010/main" val="12202723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0"/>
          </p:nvPr>
        </p:nvSpPr>
        <p:spPr/>
        <p:txBody>
          <a:bodyPr/>
          <a:lstStyle/>
          <a:p>
            <a:pPr marL="0" indent="0">
              <a:buNone/>
            </a:pPr>
            <a:r>
              <a:rPr lang="en-GB" dirty="0" smtClean="0"/>
              <a:t>Answer: C</a:t>
            </a:r>
          </a:p>
          <a:p>
            <a:pPr marL="0" indent="0">
              <a:buNone/>
            </a:pPr>
            <a:endParaRPr lang="en-GB" dirty="0"/>
          </a:p>
          <a:p>
            <a:pPr marL="0" indent="0">
              <a:buNone/>
            </a:pPr>
            <a:r>
              <a:rPr lang="en-GB" dirty="0" smtClean="0"/>
              <a:t>The correct answer is C – a direct quotation from a book you’ve read.  Everything else would be considered ‘common knowledge’ so you don’t need to reference them.</a:t>
            </a:r>
          </a:p>
        </p:txBody>
      </p:sp>
    </p:spTree>
    <p:extLst>
      <p:ext uri="{BB962C8B-B14F-4D97-AF65-F5344CB8AC3E}">
        <p14:creationId xmlns:p14="http://schemas.microsoft.com/office/powerpoint/2010/main" val="35492400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Thanks for listening</a:t>
            </a:r>
            <a:endParaRPr lang="en-GB" dirty="0"/>
          </a:p>
        </p:txBody>
      </p:sp>
      <p:sp>
        <p:nvSpPr>
          <p:cNvPr id="3" name="Content Placeholder 2"/>
          <p:cNvSpPr>
            <a:spLocks noGrp="1"/>
          </p:cNvSpPr>
          <p:nvPr>
            <p:ph sz="quarter" idx="10"/>
          </p:nvPr>
        </p:nvSpPr>
        <p:spPr/>
        <p:txBody>
          <a:bodyPr/>
          <a:lstStyle/>
          <a:p>
            <a:pPr marL="0" indent="0" fontAlgn="base">
              <a:spcBef>
                <a:spcPct val="0"/>
              </a:spcBef>
              <a:spcAft>
                <a:spcPct val="0"/>
              </a:spcAft>
              <a:buNone/>
            </a:pPr>
            <a:endParaRPr lang="en-GB" sz="3600" dirty="0" smtClean="0"/>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smtClean="0"/>
          </a:p>
          <a:p>
            <a:pPr marL="0" indent="0" fontAlgn="base">
              <a:spcBef>
                <a:spcPct val="0"/>
              </a:spcBef>
              <a:spcAft>
                <a:spcPct val="0"/>
              </a:spcAft>
              <a:buNone/>
            </a:pPr>
            <a:endParaRPr lang="en-GB" altLang="en-US" dirty="0" smtClean="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r>
              <a:rPr lang="en-GB" altLang="en-US" dirty="0">
                <a:latin typeface="Segoe UI" panose="020B0502040204020203" pitchFamily="34" charset="0"/>
                <a:ea typeface="Segoe UI" panose="020B0502040204020203" pitchFamily="34" charset="0"/>
                <a:cs typeface="Segoe UI" panose="020B0502040204020203" pitchFamily="34" charset="0"/>
              </a:rPr>
              <a:t>Emily </a:t>
            </a:r>
            <a:r>
              <a:rPr lang="en-GB" altLang="en-US" dirty="0" smtClean="0">
                <a:latin typeface="Segoe UI" panose="020B0502040204020203" pitchFamily="34" charset="0"/>
                <a:ea typeface="Segoe UI" panose="020B0502040204020203" pitchFamily="34" charset="0"/>
                <a:cs typeface="Segoe UI" panose="020B0502040204020203" pitchFamily="34" charset="0"/>
              </a:rPr>
              <a:t>Hywel</a:t>
            </a:r>
          </a:p>
          <a:p>
            <a:pPr marL="0" indent="0" fontAlgn="base">
              <a:spcBef>
                <a:spcPct val="0"/>
              </a:spcBef>
              <a:spcAft>
                <a:spcPct val="0"/>
              </a:spcAft>
              <a:buNone/>
            </a:pPr>
            <a:r>
              <a:rPr lang="en-GB" altLang="en-US" dirty="0" smtClean="0">
                <a:latin typeface="Segoe UI" panose="020B0502040204020203" pitchFamily="34" charset="0"/>
                <a:ea typeface="Segoe UI" panose="020B0502040204020203" pitchFamily="34" charset="0"/>
                <a:cs typeface="Segoe UI" panose="020B0502040204020203" pitchFamily="34" charset="0"/>
              </a:rPr>
              <a:t>Academic Liaison Librarian</a:t>
            </a: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r>
              <a:rPr lang="en-GB" altLang="en-US" dirty="0" smtClean="0">
                <a:latin typeface="Segoe UI" panose="020B0502040204020203" pitchFamily="34" charset="0"/>
                <a:ea typeface="Segoe UI" panose="020B0502040204020203" pitchFamily="34" charset="0"/>
                <a:cs typeface="Segoe UI" panose="020B0502040204020203" pitchFamily="34" charset="0"/>
              </a:rPr>
              <a:t>emily.hywel@uwtsd.ac.uk</a:t>
            </a: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a:buNone/>
            </a:pPr>
            <a:endParaRPr lang="en-GB" dirty="0"/>
          </a:p>
        </p:txBody>
      </p:sp>
    </p:spTree>
    <p:extLst>
      <p:ext uri="{BB962C8B-B14F-4D97-AF65-F5344CB8AC3E}">
        <p14:creationId xmlns:p14="http://schemas.microsoft.com/office/powerpoint/2010/main" val="400976604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1" ma:contentTypeDescription="Create a new document." ma:contentTypeScope="" ma:versionID="de8db912551c4076345c1afabac79481">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ff1ed10e7eb29cc5a84e40afb9e15679"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http://schemas.microsoft.com/office/2006/documentManagement/types"/>
    <ds:schemaRef ds:uri="http://purl.org/dc/terms/"/>
    <ds:schemaRef ds:uri="http://schemas.openxmlformats.org/package/2006/metadata/core-properties"/>
    <ds:schemaRef ds:uri="http://purl.org/dc/dcmitype/"/>
    <ds:schemaRef ds:uri="9c361958-d63d-4444-9986-5debd40b8faa"/>
    <ds:schemaRef ds:uri="http://purl.org/dc/elements/1.1/"/>
    <ds:schemaRef ds:uri="http://schemas.microsoft.com/office/2006/metadata/properties"/>
    <ds:schemaRef ds:uri="http://schemas.microsoft.com/office/infopath/2007/PartnerControls"/>
    <ds:schemaRef ds:uri="d6763200-d287-43bd-9663-450c381dd6d6"/>
    <ds:schemaRef ds:uri="http://www.w3.org/XML/1998/namespace"/>
  </ds:schemaRefs>
</ds:datastoreItem>
</file>

<file path=customXml/itemProps2.xml><?xml version="1.0" encoding="utf-8"?>
<ds:datastoreItem xmlns:ds="http://schemas.openxmlformats.org/officeDocument/2006/customXml" ds:itemID="{3D889432-70AF-4FD8-B319-C5AB2C5CD5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528</TotalTime>
  <Words>1522</Words>
  <Application>Microsoft Office PowerPoint</Application>
  <PresentationFormat>Widescreen</PresentationFormat>
  <Paragraphs>215</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Calibri Light</vt:lpstr>
      <vt:lpstr>Lucida Sans</vt:lpstr>
      <vt:lpstr>Segoe UI</vt:lpstr>
      <vt:lpstr>Wingdings</vt:lpstr>
      <vt:lpstr>Office Theme</vt:lpstr>
      <vt:lpstr>Library dissertation session</vt:lpstr>
      <vt:lpstr>This session will look at..</vt:lpstr>
      <vt:lpstr>Use the library catalogue to..</vt:lpstr>
      <vt:lpstr>Using the specialist databases..</vt:lpstr>
      <vt:lpstr>Hints and tips for your searches.. </vt:lpstr>
      <vt:lpstr>Hints and tips for your searches (cont.)</vt:lpstr>
      <vt:lpstr>Need More?</vt:lpstr>
      <vt:lpstr>Building a search strategy</vt:lpstr>
      <vt:lpstr>Open Access </vt:lpstr>
      <vt:lpstr>Open Access sources</vt:lpstr>
      <vt:lpstr>5 step check to evaluate websites</vt:lpstr>
      <vt:lpstr>Why is referencing important?</vt:lpstr>
      <vt:lpstr>When do you need to reference?</vt:lpstr>
      <vt:lpstr>Managing your references</vt:lpstr>
      <vt:lpstr>In-text citations and reference lists </vt:lpstr>
      <vt:lpstr>What is plagiarism</vt:lpstr>
      <vt:lpstr>How can you plagiarise</vt:lpstr>
      <vt:lpstr>How to avoid plagiarism</vt:lpstr>
      <vt:lpstr>Some questions for you…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Thanks for listening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Library dissertation session</dc:title>
  <dc:creator>Emily Hywel</dc:creator>
  <cp:lastModifiedBy>Emily Hywel</cp:lastModifiedBy>
  <cp:revision>41</cp:revision>
  <cp:lastPrinted>2019-10-08T16:45:39Z</cp:lastPrinted>
  <dcterms:created xsi:type="dcterms:W3CDTF">2019-10-02T09:28:33Z</dcterms:created>
  <dcterms:modified xsi:type="dcterms:W3CDTF">2019-10-11T12:16:11Z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