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charts/chart1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2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25"/>
  </p:notesMasterIdLst>
  <p:handoutMasterIdLst>
    <p:handoutMasterId r:id="rId26"/>
  </p:handoutMasterIdLst>
  <p:sldIdLst>
    <p:sldId id="257" r:id="rId5"/>
    <p:sldId id="389" r:id="rId6"/>
    <p:sldId id="393" r:id="rId7"/>
    <p:sldId id="384" r:id="rId8"/>
    <p:sldId id="392" r:id="rId9"/>
    <p:sldId id="394" r:id="rId10"/>
    <p:sldId id="400" r:id="rId11"/>
    <p:sldId id="395" r:id="rId12"/>
    <p:sldId id="317" r:id="rId13"/>
    <p:sldId id="396" r:id="rId14"/>
    <p:sldId id="397" r:id="rId15"/>
    <p:sldId id="398" r:id="rId16"/>
    <p:sldId id="399" r:id="rId17"/>
    <p:sldId id="402" r:id="rId18"/>
    <p:sldId id="277" r:id="rId19"/>
    <p:sldId id="278" r:id="rId20"/>
    <p:sldId id="401" r:id="rId21"/>
    <p:sldId id="403" r:id="rId22"/>
    <p:sldId id="404" r:id="rId23"/>
    <p:sldId id="26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00467A"/>
    <a:srgbClr val="FFFFFF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725" autoAdjust="0"/>
  </p:normalViewPr>
  <p:slideViewPr>
    <p:cSldViewPr snapToGrid="0">
      <p:cViewPr varScale="1">
        <p:scale>
          <a:sx n="86" d="100"/>
          <a:sy n="86" d="100"/>
        </p:scale>
        <p:origin x="562" y="6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2015</c:v>
                </c:pt>
              </c:strCache>
            </c:strRef>
          </c:tx>
          <c:spPr>
            <a:solidFill>
              <a:schemeClr val="accent1">
                <a:shade val="53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Sheet1!$B$2</c:f>
              <c:numCache>
                <c:formatCode>General</c:formatCode>
                <c:ptCount val="1"/>
                <c:pt idx="0">
                  <c:v>3.4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2A5-40CB-87D1-F1121C1E1D3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1">
                <a:shade val="76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Sheet1!$C$2</c:f>
              <c:numCache>
                <c:formatCode>General</c:formatCode>
                <c:ptCount val="1"/>
                <c:pt idx="0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2A5-40CB-87D1-F1121C1E1D3A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Sheet1!$D$2</c:f>
              <c:numCache>
                <c:formatCode>General</c:formatCode>
                <c:ptCount val="1"/>
                <c:pt idx="0">
                  <c:v>3.68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2A5-40CB-87D1-F1121C1E1D3A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1">
                <a:tint val="77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Sheet1!$E$2</c:f>
              <c:numCache>
                <c:formatCode>General</c:formatCode>
                <c:ptCount val="1"/>
                <c:pt idx="0">
                  <c:v>3.8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2A5-40CB-87D1-F1121C1E1D3A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1">
                <a:tint val="54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Sheet1!$F$2</c:f>
              <c:numCache>
                <c:formatCode>General</c:formatCode>
                <c:ptCount val="1"/>
                <c:pt idx="0">
                  <c:v>3.9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2A5-40CB-87D1-F1121C1E1D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70959903"/>
        <c:axId val="1070960319"/>
      </c:barChart>
      <c:catAx>
        <c:axId val="107095990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0960319"/>
        <c:crosses val="autoZero"/>
        <c:auto val="1"/>
        <c:lblAlgn val="ctr"/>
        <c:lblOffset val="100"/>
        <c:noMultiLvlLbl val="0"/>
      </c:catAx>
      <c:valAx>
        <c:axId val="10709603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095990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2877203507978111"/>
          <c:y val="0.94102284072263831"/>
          <c:w val="0.77832142575858032"/>
          <c:h val="4.354165762355780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833754725613427"/>
          <c:y val="8.8960751460642945E-2"/>
          <c:w val="0.65498051275700631"/>
          <c:h val="0.82648864040837233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People</c:v>
                </c:pt>
              </c:strCache>
            </c:strRef>
          </c:tx>
          <c:explosion val="29"/>
          <c:dPt>
            <c:idx val="0"/>
            <c:bubble3D val="0"/>
            <c:spPr>
              <a:solidFill>
                <a:schemeClr val="accent1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E35-4F8D-98DA-DF3D00D800F2}"/>
              </c:ext>
            </c:extLst>
          </c:dPt>
          <c:dPt>
            <c:idx val="1"/>
            <c:bubble3D val="0"/>
            <c:spPr>
              <a:solidFill>
                <a:schemeClr val="accent1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E35-4F8D-98DA-DF3D00D800F2}"/>
              </c:ext>
            </c:extLst>
          </c:dPt>
          <c:dLbls>
            <c:dLbl>
              <c:idx val="0"/>
              <c:layout>
                <c:manualLayout>
                  <c:x val="-0.33275217946428937"/>
                  <c:y val="6.6152149944872923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1197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E9882574-E4C7-4968-AF2D-E69B02450A60}" type="CATEGORYNAME">
                      <a:rPr lang="en-US" sz="400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[CATEGORY NAME]</a:t>
                    </a:fld>
                    <a:r>
                      <a:rPr lang="en-US" sz="4000" baseline="0" dirty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t>, </a:t>
                    </a:r>
                    <a:fld id="{8D8159A6-D8D6-4B0A-AAAE-5E29664305AB}" type="VALUE">
                      <a:rPr lang="en-US" sz="4000" baseline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[VALUE]</a:t>
                    </a:fld>
                    <a:endParaRPr lang="en-US" sz="4000" baseline="0" dirty="0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4944948189576908"/>
                      <c:h val="0.218048598390471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E35-4F8D-98DA-DF3D00D800F2}"/>
                </c:ext>
              </c:extLst>
            </c:dLbl>
            <c:dLbl>
              <c:idx val="1"/>
              <c:layout>
                <c:manualLayout>
                  <c:x val="0.47704578212127152"/>
                  <c:y val="-1.124951167212164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1197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75A3DAD1-695D-46AC-BB38-8B67D0363EAD}" type="CATEGORYNAME">
                      <a:rPr lang="en-US" sz="440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[CATEGORY NAME]</a:t>
                    </a:fld>
                    <a:r>
                      <a:rPr lang="en-US" sz="4400" baseline="0" dirty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t>, </a:t>
                    </a:r>
                    <a:fld id="{79EBFAAF-E348-4C84-8F19-3B2F8A1A4CCB}" type="VALUE">
                      <a:rPr lang="en-US" sz="4400" baseline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[VALUE]</a:t>
                    </a:fld>
                    <a:endParaRPr lang="en-US" sz="4400" baseline="0" dirty="0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8167359813968207"/>
                      <c:h val="0.2773476634053598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5E35-4F8D-98DA-DF3D00D800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Type 1</c:v>
                </c:pt>
                <c:pt idx="1">
                  <c:v>Type 2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46000</c:v>
                </c:pt>
                <c:pt idx="1">
                  <c:v>404000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3E-4AD8-953B-434A0DB3B7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Sheet1!$A$2:$A$47</cx:f>
        <cx:lvl ptCount="46">
          <cx:pt idx="0">2000</cx:pt>
          <cx:pt idx="1">2022</cx:pt>
        </cx:lvl>
      </cx:strDim>
      <cx:numDim type="val">
        <cx:f>Sheet1!$B$2:$B$47</cx:f>
        <cx:lvl ptCount="46" formatCode="General">
          <cx:pt idx="0">13000</cx:pt>
          <cx:pt idx="1">390000</cx:pt>
        </cx:lvl>
      </cx:numDim>
    </cx:data>
  </cx:chartData>
  <cx:chart>
    <cx:plotArea>
      <cx:plotAreaRegion>
        <cx:series layoutId="clusteredColumn" uniqueId="{E9656957-B466-4AE7-B2AA-E4E9517FA7D3}" formatIdx="0">
          <cx:tx>
            <cx:txData>
              <cx:f>Sheet1!$B$1</cx:f>
              <cx:v>Series1</cx:v>
            </cx:txData>
          </cx:tx>
          <cx:dataId val="0"/>
          <cx:layoutPr>
            <cx:aggregation/>
          </cx:layoutPr>
        </cx:series>
      </cx:plotAreaRegion>
      <cx:axis id="0">
        <cx:catScaling gapWidth="0"/>
        <cx:tickLabels/>
      </cx:axis>
      <cx:axis id="1">
        <cx:valScaling/>
        <cx:majorGridlines/>
        <cx:tickLabels/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3">
  <a:schemeClr val="accent1"/>
  <a:schemeClr val="accent1"/>
  <a:schemeClr val="accent1"/>
  <a:schemeClr val="accent1"/>
  <a:schemeClr val="accent1"/>
  <a:schemeClr val="accent1"/>
</cs:colorStyle>
</file>

<file path=ppt/charts/colors3.xml><?xml version="1.0" encoding="utf-8"?>
<cs:colorStyle xmlns:cs="http://schemas.microsoft.com/office/drawing/2012/chartStyle" xmlns:a="http://schemas.openxmlformats.org/drawingml/2006/main" meth="withinLinear" id="3">
  <a:schemeClr val="accent1"/>
  <a:schemeClr val="accent1"/>
  <a:schemeClr val="accent1"/>
  <a:schemeClr val="accent1"/>
  <a:schemeClr val="accent1"/>
  <a:schemeClr val="accent1"/>
</cs:colorStyle>
</file>

<file path=ppt/charts/style1.xml><?xml version="1.0" encoding="utf-8"?>
<cs:chartStyle xmlns:cs="http://schemas.microsoft.com/office/drawing/2012/chartStyle" xmlns:a="http://schemas.openxmlformats.org/drawingml/2006/main" id="370">
  <cs:axisTitle>
    <cs:lnRef idx="0"/>
    <cs:fillRef idx="0"/>
    <cs:effectRef idx="0"/>
    <cs:fontRef idx="minor">
      <a:schemeClr val="lt1">
        <a:lumMod val="95000"/>
      </a:schemeClr>
    </cs:fontRef>
    <cs:defRPr sz="1197"/>
  </cs:axisTitle>
  <cs:categoryAxis>
    <cs:lnRef idx="0"/>
    <cs:fillRef idx="0"/>
    <cs:effectRef idx="0"/>
    <cs:fontRef idx="minor">
      <a:schemeClr val="lt1">
        <a:lumMod val="9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/>
  </cs:chartArea>
  <cs:dataLabel>
    <cs:lnRef idx="0"/>
    <cs:fillRef idx="0"/>
    <cs:effectRef idx="0"/>
    <cs:fontRef idx="minor">
      <a:schemeClr val="lt1">
        <a:lumMod val="95000"/>
      </a:schemeClr>
    </cs:fontRef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lt1"/>
    </cs:fontRef>
    <cs:spPr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  <a:ln>
        <a:solidFill>
          <a:schemeClr val="tx1"/>
        </a:solidFill>
      </a:ln>
    </cs:spPr>
  </cs:dataPoint>
  <cs:dataPoint3D>
    <cs:lnRef idx="0"/>
    <cs:fillRef idx="0">
      <cs:styleClr val="auto"/>
    </cs:fillRef>
    <cs:effectRef idx="0"/>
    <cs:fontRef idx="minor">
      <a:schemeClr val="lt1"/>
    </cs:fontRef>
    <cs:spPr>
      <a:solidFill>
        <a:schemeClr val="phClr"/>
      </a:solidFill>
    </cs:spPr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lt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lt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9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10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95000"/>
      </a:schemeClr>
    </cs:fontRef>
    <cs:defRPr sz="1197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9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lt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spc="10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95000"/>
      </a:schemeClr>
    </cs:fontRef>
    <cs:defRPr sz="1197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95000"/>
      </a:schemeClr>
    </cs:fontRef>
    <cs:defRPr sz="1197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4C9946-7C60-48B3-842E-2CCF3851A1B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3E01548-6A57-4DF3-8979-CEF870C71488}">
      <dgm:prSet custT="1"/>
      <dgm:spPr/>
      <dgm:t>
        <a:bodyPr/>
        <a:lstStyle/>
        <a:p>
          <a:pPr algn="ctr"/>
          <a:r>
            <a:rPr lang="en-US" sz="4400" dirty="0">
              <a:latin typeface="Arial" panose="020B0604020202020204" pitchFamily="34" charset="0"/>
              <a:cs typeface="Arial" panose="020B0604020202020204" pitchFamily="34" charset="0"/>
            </a:rPr>
            <a:t>Equal contribution</a:t>
          </a:r>
        </a:p>
        <a:p>
          <a:pPr algn="l"/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Ivaylo – General information </a:t>
          </a:r>
        </a:p>
        <a:p>
          <a:pPr algn="l"/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Zsofia – First suggestion</a:t>
          </a:r>
        </a:p>
        <a:p>
          <a:pPr algn="l"/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Claudia – Second suggestion and conclusion </a:t>
          </a:r>
        </a:p>
      </dgm:t>
    </dgm:pt>
    <dgm:pt modelId="{A310613A-C52C-4DD8-B27B-22B477288AAF}" type="parTrans" cxnId="{648F311F-0E76-4CDC-A4C5-9295F86EEF0E}">
      <dgm:prSet/>
      <dgm:spPr/>
      <dgm:t>
        <a:bodyPr/>
        <a:lstStyle/>
        <a:p>
          <a:endParaRPr lang="en-US"/>
        </a:p>
      </dgm:t>
    </dgm:pt>
    <dgm:pt modelId="{4E51A799-2D53-4120-BC19-E131CCD8531B}" type="sibTrans" cxnId="{648F311F-0E76-4CDC-A4C5-9295F86EEF0E}">
      <dgm:prSet/>
      <dgm:spPr/>
      <dgm:t>
        <a:bodyPr/>
        <a:lstStyle/>
        <a:p>
          <a:endParaRPr lang="en-US"/>
        </a:p>
      </dgm:t>
    </dgm:pt>
    <dgm:pt modelId="{85EA865B-B411-450D-80C9-BBDE912E3732}">
      <dgm:prSet custT="1"/>
      <dgm:spPr/>
      <dgm:t>
        <a:bodyPr/>
        <a:lstStyle/>
        <a:p>
          <a:r>
            <a:rPr lang="en-US" sz="4000"/>
            <a:t>Consistency</a:t>
          </a:r>
          <a:endParaRPr lang="en-US" sz="4000" dirty="0"/>
        </a:p>
      </dgm:t>
    </dgm:pt>
    <dgm:pt modelId="{C882E41F-AC9B-4017-AE61-3B0F2F8C1D06}" type="parTrans" cxnId="{BC655989-C86E-4DD5-BBD0-781E5477B654}">
      <dgm:prSet/>
      <dgm:spPr/>
      <dgm:t>
        <a:bodyPr/>
        <a:lstStyle/>
        <a:p>
          <a:endParaRPr lang="en-US"/>
        </a:p>
      </dgm:t>
    </dgm:pt>
    <dgm:pt modelId="{2375143D-2413-4FFA-A263-03AD2D217889}" type="sibTrans" cxnId="{BC655989-C86E-4DD5-BBD0-781E5477B654}">
      <dgm:prSet/>
      <dgm:spPr/>
      <dgm:t>
        <a:bodyPr/>
        <a:lstStyle/>
        <a:p>
          <a:endParaRPr lang="en-US"/>
        </a:p>
      </dgm:t>
    </dgm:pt>
    <dgm:pt modelId="{87F82C06-D583-47A4-996B-A7AC810DF9C2}">
      <dgm:prSet custT="1"/>
      <dgm:spPr/>
      <dgm:t>
        <a:bodyPr/>
        <a:lstStyle/>
        <a:p>
          <a:r>
            <a:rPr lang="en-US" sz="3200" dirty="0"/>
            <a:t>Completion of tasks within the specified time</a:t>
          </a:r>
        </a:p>
      </dgm:t>
    </dgm:pt>
    <dgm:pt modelId="{5AA82E7F-D738-4244-9517-94E144B45D1A}" type="parTrans" cxnId="{2ED40504-F0A8-4737-A5AB-FC747CF94CD6}">
      <dgm:prSet/>
      <dgm:spPr/>
      <dgm:t>
        <a:bodyPr/>
        <a:lstStyle/>
        <a:p>
          <a:endParaRPr lang="en-US"/>
        </a:p>
      </dgm:t>
    </dgm:pt>
    <dgm:pt modelId="{D6AB7E59-7764-44CD-B5BD-ED5E56A3F77A}" type="sibTrans" cxnId="{2ED40504-F0A8-4737-A5AB-FC747CF94CD6}">
      <dgm:prSet/>
      <dgm:spPr/>
      <dgm:t>
        <a:bodyPr/>
        <a:lstStyle/>
        <a:p>
          <a:endParaRPr lang="en-US"/>
        </a:p>
      </dgm:t>
    </dgm:pt>
    <dgm:pt modelId="{5BED85A5-250F-40B8-AA85-FA32D0DC23B5}" type="pres">
      <dgm:prSet presAssocID="{C64C9946-7C60-48B3-842E-2CCF3851A1B1}" presName="Name0" presStyleCnt="0">
        <dgm:presLayoutVars>
          <dgm:dir/>
          <dgm:resizeHandles val="exact"/>
        </dgm:presLayoutVars>
      </dgm:prSet>
      <dgm:spPr/>
    </dgm:pt>
    <dgm:pt modelId="{E109485C-0F0C-41B7-BE19-AF41ED05A6B2}" type="pres">
      <dgm:prSet presAssocID="{A3E01548-6A57-4DF3-8979-CEF870C71488}" presName="node" presStyleLbl="node1" presStyleIdx="0" presStyleCnt="3" custScaleX="343384" custScaleY="130373" custLinFactNeighborX="-8717" custLinFactNeighborY="5686">
        <dgm:presLayoutVars>
          <dgm:bulletEnabled val="1"/>
        </dgm:presLayoutVars>
      </dgm:prSet>
      <dgm:spPr/>
    </dgm:pt>
    <dgm:pt modelId="{B6340EE5-CDE8-4177-BFE7-B8D6C783FE10}" type="pres">
      <dgm:prSet presAssocID="{4E51A799-2D53-4120-BC19-E131CCD8531B}" presName="sibTrans" presStyleLbl="sibTrans1D1" presStyleIdx="0" presStyleCnt="2"/>
      <dgm:spPr/>
    </dgm:pt>
    <dgm:pt modelId="{ADCF4F6D-F047-495E-8C6C-836978E951E3}" type="pres">
      <dgm:prSet presAssocID="{4E51A799-2D53-4120-BC19-E131CCD8531B}" presName="connectorText" presStyleLbl="sibTrans1D1" presStyleIdx="0" presStyleCnt="2"/>
      <dgm:spPr/>
    </dgm:pt>
    <dgm:pt modelId="{780D5447-606E-4E77-9E3C-0A2ABF29AFB7}" type="pres">
      <dgm:prSet presAssocID="{85EA865B-B411-450D-80C9-BBDE912E3732}" presName="node" presStyleLbl="node1" presStyleIdx="1" presStyleCnt="3" custScaleX="110902" custScaleY="114665" custLinFactY="36923" custLinFactNeighborX="23917" custLinFactNeighborY="100000">
        <dgm:presLayoutVars>
          <dgm:bulletEnabled val="1"/>
        </dgm:presLayoutVars>
      </dgm:prSet>
      <dgm:spPr/>
    </dgm:pt>
    <dgm:pt modelId="{36067CCC-27A3-4A0A-A1F3-23D9A99D0477}" type="pres">
      <dgm:prSet presAssocID="{2375143D-2413-4FFA-A263-03AD2D217889}" presName="sibTrans" presStyleLbl="sibTrans1D1" presStyleIdx="1" presStyleCnt="2"/>
      <dgm:spPr/>
    </dgm:pt>
    <dgm:pt modelId="{AAB06439-1130-43F2-AF38-91BF72BE18FB}" type="pres">
      <dgm:prSet presAssocID="{2375143D-2413-4FFA-A263-03AD2D217889}" presName="connectorText" presStyleLbl="sibTrans1D1" presStyleIdx="1" presStyleCnt="2"/>
      <dgm:spPr/>
    </dgm:pt>
    <dgm:pt modelId="{B799928C-BFAC-437E-B734-F1FE3A053CE3}" type="pres">
      <dgm:prSet presAssocID="{87F82C06-D583-47A4-996B-A7AC810DF9C2}" presName="node" presStyleLbl="node1" presStyleIdx="2" presStyleCnt="3" custScaleX="127343" custScaleY="117392" custLinFactNeighborX="39521" custLinFactNeighborY="2409">
        <dgm:presLayoutVars>
          <dgm:bulletEnabled val="1"/>
        </dgm:presLayoutVars>
      </dgm:prSet>
      <dgm:spPr/>
    </dgm:pt>
  </dgm:ptLst>
  <dgm:cxnLst>
    <dgm:cxn modelId="{2ED40504-F0A8-4737-A5AB-FC747CF94CD6}" srcId="{C64C9946-7C60-48B3-842E-2CCF3851A1B1}" destId="{87F82C06-D583-47A4-996B-A7AC810DF9C2}" srcOrd="2" destOrd="0" parTransId="{5AA82E7F-D738-4244-9517-94E144B45D1A}" sibTransId="{D6AB7E59-7764-44CD-B5BD-ED5E56A3F77A}"/>
    <dgm:cxn modelId="{648F311F-0E76-4CDC-A4C5-9295F86EEF0E}" srcId="{C64C9946-7C60-48B3-842E-2CCF3851A1B1}" destId="{A3E01548-6A57-4DF3-8979-CEF870C71488}" srcOrd="0" destOrd="0" parTransId="{A310613A-C52C-4DD8-B27B-22B477288AAF}" sibTransId="{4E51A799-2D53-4120-BC19-E131CCD8531B}"/>
    <dgm:cxn modelId="{CFD48723-1FB3-4541-990E-ED975712A5FC}" type="presOf" srcId="{2375143D-2413-4FFA-A263-03AD2D217889}" destId="{AAB06439-1130-43F2-AF38-91BF72BE18FB}" srcOrd="1" destOrd="0" presId="urn:microsoft.com/office/officeart/2016/7/layout/RepeatingBendingProcessNew"/>
    <dgm:cxn modelId="{EFBA6C2E-202F-4800-85D6-6804931D84E5}" type="presOf" srcId="{2375143D-2413-4FFA-A263-03AD2D217889}" destId="{36067CCC-27A3-4A0A-A1F3-23D9A99D0477}" srcOrd="0" destOrd="0" presId="urn:microsoft.com/office/officeart/2016/7/layout/RepeatingBendingProcessNew"/>
    <dgm:cxn modelId="{74884588-681F-4846-92CA-757DB211F2B9}" type="presOf" srcId="{4E51A799-2D53-4120-BC19-E131CCD8531B}" destId="{ADCF4F6D-F047-495E-8C6C-836978E951E3}" srcOrd="1" destOrd="0" presId="urn:microsoft.com/office/officeart/2016/7/layout/RepeatingBendingProcessNew"/>
    <dgm:cxn modelId="{BC655989-C86E-4DD5-BBD0-781E5477B654}" srcId="{C64C9946-7C60-48B3-842E-2CCF3851A1B1}" destId="{85EA865B-B411-450D-80C9-BBDE912E3732}" srcOrd="1" destOrd="0" parTransId="{C882E41F-AC9B-4017-AE61-3B0F2F8C1D06}" sibTransId="{2375143D-2413-4FFA-A263-03AD2D217889}"/>
    <dgm:cxn modelId="{7404E1C8-790A-47AC-940A-6F54ED151EA5}" type="presOf" srcId="{C64C9946-7C60-48B3-842E-2CCF3851A1B1}" destId="{5BED85A5-250F-40B8-AA85-FA32D0DC23B5}" srcOrd="0" destOrd="0" presId="urn:microsoft.com/office/officeart/2016/7/layout/RepeatingBendingProcessNew"/>
    <dgm:cxn modelId="{559483EE-A94C-4D95-B731-8DD3241D2C6C}" type="presOf" srcId="{A3E01548-6A57-4DF3-8979-CEF870C71488}" destId="{E109485C-0F0C-41B7-BE19-AF41ED05A6B2}" srcOrd="0" destOrd="0" presId="urn:microsoft.com/office/officeart/2016/7/layout/RepeatingBendingProcessNew"/>
    <dgm:cxn modelId="{8BEBD6F0-5FD2-4B92-9E03-CEB02839A4CD}" type="presOf" srcId="{87F82C06-D583-47A4-996B-A7AC810DF9C2}" destId="{B799928C-BFAC-437E-B734-F1FE3A053CE3}" srcOrd="0" destOrd="0" presId="urn:microsoft.com/office/officeart/2016/7/layout/RepeatingBendingProcessNew"/>
    <dgm:cxn modelId="{8581E0F0-7510-403A-B774-0C6CAD89A894}" type="presOf" srcId="{85EA865B-B411-450D-80C9-BBDE912E3732}" destId="{780D5447-606E-4E77-9E3C-0A2ABF29AFB7}" srcOrd="0" destOrd="0" presId="urn:microsoft.com/office/officeart/2016/7/layout/RepeatingBendingProcessNew"/>
    <dgm:cxn modelId="{65C380FA-7DAF-4245-8F01-4D636C56FB8E}" type="presOf" srcId="{4E51A799-2D53-4120-BC19-E131CCD8531B}" destId="{B6340EE5-CDE8-4177-BFE7-B8D6C783FE10}" srcOrd="0" destOrd="0" presId="urn:microsoft.com/office/officeart/2016/7/layout/RepeatingBendingProcessNew"/>
    <dgm:cxn modelId="{CFEC46BF-1936-4C33-86D2-B81BB1F6CE4D}" type="presParOf" srcId="{5BED85A5-250F-40B8-AA85-FA32D0DC23B5}" destId="{E109485C-0F0C-41B7-BE19-AF41ED05A6B2}" srcOrd="0" destOrd="0" presId="urn:microsoft.com/office/officeart/2016/7/layout/RepeatingBendingProcessNew"/>
    <dgm:cxn modelId="{9596E4AE-B9F2-41BF-9EA5-18920E370577}" type="presParOf" srcId="{5BED85A5-250F-40B8-AA85-FA32D0DC23B5}" destId="{B6340EE5-CDE8-4177-BFE7-B8D6C783FE10}" srcOrd="1" destOrd="0" presId="urn:microsoft.com/office/officeart/2016/7/layout/RepeatingBendingProcessNew"/>
    <dgm:cxn modelId="{8715FBA9-418E-4C23-88DF-263BBA09A740}" type="presParOf" srcId="{B6340EE5-CDE8-4177-BFE7-B8D6C783FE10}" destId="{ADCF4F6D-F047-495E-8C6C-836978E951E3}" srcOrd="0" destOrd="0" presId="urn:microsoft.com/office/officeart/2016/7/layout/RepeatingBendingProcessNew"/>
    <dgm:cxn modelId="{E80BA4D9-5FF9-4A91-AA39-A5FAD98E9B01}" type="presParOf" srcId="{5BED85A5-250F-40B8-AA85-FA32D0DC23B5}" destId="{780D5447-606E-4E77-9E3C-0A2ABF29AFB7}" srcOrd="2" destOrd="0" presId="urn:microsoft.com/office/officeart/2016/7/layout/RepeatingBendingProcessNew"/>
    <dgm:cxn modelId="{4A76DB48-AE63-4FC1-B4EF-86D5EAF2F0AC}" type="presParOf" srcId="{5BED85A5-250F-40B8-AA85-FA32D0DC23B5}" destId="{36067CCC-27A3-4A0A-A1F3-23D9A99D0477}" srcOrd="3" destOrd="0" presId="urn:microsoft.com/office/officeart/2016/7/layout/RepeatingBendingProcessNew"/>
    <dgm:cxn modelId="{D7B36A81-2918-4F28-8513-E63869764950}" type="presParOf" srcId="{36067CCC-27A3-4A0A-A1F3-23D9A99D0477}" destId="{AAB06439-1130-43F2-AF38-91BF72BE18FB}" srcOrd="0" destOrd="0" presId="urn:microsoft.com/office/officeart/2016/7/layout/RepeatingBendingProcessNew"/>
    <dgm:cxn modelId="{72CAEA5D-E661-479F-BBEA-C9A8C21ABCF1}" type="presParOf" srcId="{5BED85A5-250F-40B8-AA85-FA32D0DC23B5}" destId="{B799928C-BFAC-437E-B734-F1FE3A053CE3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1FA67B-73B1-42D7-9902-81BD40ABF3C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66D4A67-E57F-4D6F-8E7B-A1B7CF910E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Expanding the range of products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25922C-FC02-4F0C-A9C5-BFEC590227C5}" type="parTrans" cxnId="{452CE585-1685-4A3A-A238-9E1FD85A2652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9B2362-45DD-4A1C-A7CD-42B4812CFEE6}" type="sibTrans" cxnId="{452CE585-1685-4A3A-A238-9E1FD85A2652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D98991-FFD7-420D-A6DB-241368A167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Increase customer flow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9A15D-D8B8-4769-8617-9F1073930750}" type="parTrans" cxnId="{9715B5FB-BED9-440C-A07C-F17FBF4CE0EB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41AB12-3C03-429F-B8A1-2B51A50DC6B1}" type="sibTrans" cxnId="{9715B5FB-BED9-440C-A07C-F17FBF4CE0EB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72D8D2-624A-4023-A577-18AFAC1713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Increase  customer satisfaction 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78B525-4D9A-4A88-A8F2-8244AAC589DE}" type="par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4D463F-3E33-4B2C-B965-B1FBCDC5823D}" type="sib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71F1E-FEAA-4667-85B0-E7186D869A69}" type="pres">
      <dgm:prSet presAssocID="{C71FA67B-73B1-42D7-9902-81BD40ABF3C3}" presName="root" presStyleCnt="0">
        <dgm:presLayoutVars>
          <dgm:dir/>
          <dgm:resizeHandles val="exact"/>
        </dgm:presLayoutVars>
      </dgm:prSet>
      <dgm:spPr/>
    </dgm:pt>
    <dgm:pt modelId="{E1FE00E2-5E9E-40B5-9408-151908EE1C48}" type="pres">
      <dgm:prSet presAssocID="{C66D4A67-E57F-4D6F-8E7B-A1B7CF910EFB}" presName="compNode" presStyleCnt="0"/>
      <dgm:spPr/>
    </dgm:pt>
    <dgm:pt modelId="{FDB2D34A-A742-49AF-8822-1750FFBB76E9}" type="pres">
      <dgm:prSet presAssocID="{C66D4A67-E57F-4D6F-8E7B-A1B7CF910EF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1E35454-DD7F-4374-A4C1-89624D8AB7F7}" type="pres">
      <dgm:prSet presAssocID="{C66D4A67-E57F-4D6F-8E7B-A1B7CF910EFB}" presName="spaceRect" presStyleCnt="0"/>
      <dgm:spPr/>
    </dgm:pt>
    <dgm:pt modelId="{08796AC4-32AE-4092-9A9B-4625003B7616}" type="pres">
      <dgm:prSet presAssocID="{C66D4A67-E57F-4D6F-8E7B-A1B7CF910EFB}" presName="textRect" presStyleLbl="revTx" presStyleIdx="0" presStyleCnt="3">
        <dgm:presLayoutVars>
          <dgm:chMax val="1"/>
          <dgm:chPref val="1"/>
        </dgm:presLayoutVars>
      </dgm:prSet>
      <dgm:spPr/>
    </dgm:pt>
    <dgm:pt modelId="{4F0DC5DF-47F8-4386-95FC-A6D0F93BE994}" type="pres">
      <dgm:prSet presAssocID="{3A9B2362-45DD-4A1C-A7CD-42B4812CFEE6}" presName="sibTrans" presStyleCnt="0"/>
      <dgm:spPr/>
    </dgm:pt>
    <dgm:pt modelId="{77A43E0B-5F59-4502-BFC6-30888D283156}" type="pres">
      <dgm:prSet presAssocID="{09D98991-FFD7-420D-A6DB-241368A16766}" presName="compNode" presStyleCnt="0"/>
      <dgm:spPr/>
    </dgm:pt>
    <dgm:pt modelId="{EA5F1145-4F3F-4C5C-88FE-EA0661283279}" type="pres">
      <dgm:prSet presAssocID="{09D98991-FFD7-420D-A6DB-241368A1676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BA1A0DDF-7015-49C9-9EB0-BDA8965C15A0}" type="pres">
      <dgm:prSet presAssocID="{09D98991-FFD7-420D-A6DB-241368A16766}" presName="spaceRect" presStyleCnt="0"/>
      <dgm:spPr/>
    </dgm:pt>
    <dgm:pt modelId="{23B9D4FA-E033-452F-85C3-572DCBC99243}" type="pres">
      <dgm:prSet presAssocID="{09D98991-FFD7-420D-A6DB-241368A16766}" presName="textRect" presStyleLbl="revTx" presStyleIdx="1" presStyleCnt="3">
        <dgm:presLayoutVars>
          <dgm:chMax val="1"/>
          <dgm:chPref val="1"/>
        </dgm:presLayoutVars>
      </dgm:prSet>
      <dgm:spPr/>
    </dgm:pt>
    <dgm:pt modelId="{99AA0931-1B44-436C-BACF-5C64A2DDE622}" type="pres">
      <dgm:prSet presAssocID="{8941AB12-3C03-429F-B8A1-2B51A50DC6B1}" presName="sibTrans" presStyleCnt="0"/>
      <dgm:spPr/>
    </dgm:pt>
    <dgm:pt modelId="{9F9F8C88-7619-491E-9C4A-BDD8403629CD}" type="pres">
      <dgm:prSet presAssocID="{BB72D8D2-624A-4023-A577-18AFAC17137A}" presName="compNode" presStyleCnt="0"/>
      <dgm:spPr/>
    </dgm:pt>
    <dgm:pt modelId="{AD0C8734-C13A-4B0A-A7B7-2E1F613A8D50}" type="pres">
      <dgm:prSet presAssocID="{BB72D8D2-624A-4023-A577-18AFAC17137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A2FC0565-C510-44E7-9184-5E710C57FFFD}" type="pres">
      <dgm:prSet presAssocID="{BB72D8D2-624A-4023-A577-18AFAC17137A}" presName="spaceRect" presStyleCnt="0"/>
      <dgm:spPr/>
    </dgm:pt>
    <dgm:pt modelId="{67A9FC77-C862-484E-9C73-1E94C8973581}" type="pres">
      <dgm:prSet presAssocID="{BB72D8D2-624A-4023-A577-18AFAC17137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D426611-F9DA-4288-94FD-4FCD54D043B8}" type="presOf" srcId="{09D98991-FFD7-420D-A6DB-241368A16766}" destId="{23B9D4FA-E033-452F-85C3-572DCBC99243}" srcOrd="0" destOrd="0" presId="urn:microsoft.com/office/officeart/2018/2/layout/IconLabelList"/>
    <dgm:cxn modelId="{B3BC5313-E692-4695-BA8B-2C03266149AE}" type="presOf" srcId="{C66D4A67-E57F-4D6F-8E7B-A1B7CF910EFB}" destId="{08796AC4-32AE-4092-9A9B-4625003B7616}" srcOrd="0" destOrd="0" presId="urn:microsoft.com/office/officeart/2018/2/layout/IconLabelList"/>
    <dgm:cxn modelId="{452CE585-1685-4A3A-A238-9E1FD85A2652}" srcId="{C71FA67B-73B1-42D7-9902-81BD40ABF3C3}" destId="{C66D4A67-E57F-4D6F-8E7B-A1B7CF910EFB}" srcOrd="0" destOrd="0" parTransId="{AD25922C-FC02-4F0C-A9C5-BFEC590227C5}" sibTransId="{3A9B2362-45DD-4A1C-A7CD-42B4812CFEE6}"/>
    <dgm:cxn modelId="{7A60B3C0-809F-4124-A7FD-7118329D53FF}" type="presOf" srcId="{BB72D8D2-624A-4023-A577-18AFAC17137A}" destId="{67A9FC77-C862-484E-9C73-1E94C8973581}" srcOrd="0" destOrd="0" presId="urn:microsoft.com/office/officeart/2018/2/layout/IconLabelList"/>
    <dgm:cxn modelId="{FC280BD3-50C3-4D01-B6AF-9D991C154B9D}" type="presOf" srcId="{C71FA67B-73B1-42D7-9902-81BD40ABF3C3}" destId="{0CC71F1E-FEAA-4667-85B0-E7186D869A69}" srcOrd="0" destOrd="0" presId="urn:microsoft.com/office/officeart/2018/2/layout/IconLabelList"/>
    <dgm:cxn modelId="{9715B5FB-BED9-440C-A07C-F17FBF4CE0EB}" srcId="{C71FA67B-73B1-42D7-9902-81BD40ABF3C3}" destId="{09D98991-FFD7-420D-A6DB-241368A16766}" srcOrd="1" destOrd="0" parTransId="{8E29A15D-D8B8-4769-8617-9F1073930750}" sibTransId="{8941AB12-3C03-429F-B8A1-2B51A50DC6B1}"/>
    <dgm:cxn modelId="{485163FD-16AF-4D58-966F-9AB7356AAB73}" srcId="{C71FA67B-73B1-42D7-9902-81BD40ABF3C3}" destId="{BB72D8D2-624A-4023-A577-18AFAC17137A}" srcOrd="2" destOrd="0" parTransId="{7B78B525-4D9A-4A88-A8F2-8244AAC589DE}" sibTransId="{254D463F-3E33-4B2C-B965-B1FBCDC5823D}"/>
    <dgm:cxn modelId="{345D84A4-5B4E-4D2A-9C5E-301917561B77}" type="presParOf" srcId="{0CC71F1E-FEAA-4667-85B0-E7186D869A69}" destId="{E1FE00E2-5E9E-40B5-9408-151908EE1C48}" srcOrd="0" destOrd="0" presId="urn:microsoft.com/office/officeart/2018/2/layout/IconLabelList"/>
    <dgm:cxn modelId="{8775211B-BF19-4446-B1AD-BAB91796CF68}" type="presParOf" srcId="{E1FE00E2-5E9E-40B5-9408-151908EE1C48}" destId="{FDB2D34A-A742-49AF-8822-1750FFBB76E9}" srcOrd="0" destOrd="0" presId="urn:microsoft.com/office/officeart/2018/2/layout/IconLabelList"/>
    <dgm:cxn modelId="{0FCDE258-FDF5-4992-91D5-BD331914B07F}" type="presParOf" srcId="{E1FE00E2-5E9E-40B5-9408-151908EE1C48}" destId="{51E35454-DD7F-4374-A4C1-89624D8AB7F7}" srcOrd="1" destOrd="0" presId="urn:microsoft.com/office/officeart/2018/2/layout/IconLabelList"/>
    <dgm:cxn modelId="{1F83617E-F200-43AB-81BA-82E790D9BC21}" type="presParOf" srcId="{E1FE00E2-5E9E-40B5-9408-151908EE1C48}" destId="{08796AC4-32AE-4092-9A9B-4625003B7616}" srcOrd="2" destOrd="0" presId="urn:microsoft.com/office/officeart/2018/2/layout/IconLabelList"/>
    <dgm:cxn modelId="{0EDFCA52-810E-4A08-A13B-A4D2B35B765D}" type="presParOf" srcId="{0CC71F1E-FEAA-4667-85B0-E7186D869A69}" destId="{4F0DC5DF-47F8-4386-95FC-A6D0F93BE994}" srcOrd="1" destOrd="0" presId="urn:microsoft.com/office/officeart/2018/2/layout/IconLabelList"/>
    <dgm:cxn modelId="{D78BFB48-CC9F-41F2-876B-CAD1F0BC318D}" type="presParOf" srcId="{0CC71F1E-FEAA-4667-85B0-E7186D869A69}" destId="{77A43E0B-5F59-4502-BFC6-30888D283156}" srcOrd="2" destOrd="0" presId="urn:microsoft.com/office/officeart/2018/2/layout/IconLabelList"/>
    <dgm:cxn modelId="{CE0E00C1-401F-4C40-B5B5-11937E4568E9}" type="presParOf" srcId="{77A43E0B-5F59-4502-BFC6-30888D283156}" destId="{EA5F1145-4F3F-4C5C-88FE-EA0661283279}" srcOrd="0" destOrd="0" presId="urn:microsoft.com/office/officeart/2018/2/layout/IconLabelList"/>
    <dgm:cxn modelId="{8DDD6B22-5933-4A6C-9586-8E5F7D269767}" type="presParOf" srcId="{77A43E0B-5F59-4502-BFC6-30888D283156}" destId="{BA1A0DDF-7015-49C9-9EB0-BDA8965C15A0}" srcOrd="1" destOrd="0" presId="urn:microsoft.com/office/officeart/2018/2/layout/IconLabelList"/>
    <dgm:cxn modelId="{3CE37E4D-1847-4086-8226-8AAA75FDAF4D}" type="presParOf" srcId="{77A43E0B-5F59-4502-BFC6-30888D283156}" destId="{23B9D4FA-E033-452F-85C3-572DCBC99243}" srcOrd="2" destOrd="0" presId="urn:microsoft.com/office/officeart/2018/2/layout/IconLabelList"/>
    <dgm:cxn modelId="{DC8EB294-F2D7-4515-8262-B6BA079D5BAA}" type="presParOf" srcId="{0CC71F1E-FEAA-4667-85B0-E7186D869A69}" destId="{99AA0931-1B44-436C-BACF-5C64A2DDE622}" srcOrd="3" destOrd="0" presId="urn:microsoft.com/office/officeart/2018/2/layout/IconLabelList"/>
    <dgm:cxn modelId="{4E64A4CE-3AEA-452B-B13A-572110DB89B6}" type="presParOf" srcId="{0CC71F1E-FEAA-4667-85B0-E7186D869A69}" destId="{9F9F8C88-7619-491E-9C4A-BDD8403629CD}" srcOrd="4" destOrd="0" presId="urn:microsoft.com/office/officeart/2018/2/layout/IconLabelList"/>
    <dgm:cxn modelId="{3F23A8E5-DE67-40E3-A8F7-A02AE53C4AB5}" type="presParOf" srcId="{9F9F8C88-7619-491E-9C4A-BDD8403629CD}" destId="{AD0C8734-C13A-4B0A-A7B7-2E1F613A8D50}" srcOrd="0" destOrd="0" presId="urn:microsoft.com/office/officeart/2018/2/layout/IconLabelList"/>
    <dgm:cxn modelId="{B587CC05-C2D9-4515-B98B-CBA0E3BDF96B}" type="presParOf" srcId="{9F9F8C88-7619-491E-9C4A-BDD8403629CD}" destId="{A2FC0565-C510-44E7-9184-5E710C57FFFD}" srcOrd="1" destOrd="0" presId="urn:microsoft.com/office/officeart/2018/2/layout/IconLabelList"/>
    <dgm:cxn modelId="{2A932F4E-4716-4F4F-AE52-03D14FDEB212}" type="presParOf" srcId="{9F9F8C88-7619-491E-9C4A-BDD8403629CD}" destId="{67A9FC77-C862-484E-9C73-1E94C89735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1FA67B-73B1-42D7-9902-81BD40ABF3C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6D4A67-E57F-4D6F-8E7B-A1B7CF910E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Partnership with local producers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25922C-FC02-4F0C-A9C5-BFEC590227C5}" type="parTrans" cxnId="{452CE585-1685-4A3A-A238-9E1FD85A2652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9B2362-45DD-4A1C-A7CD-42B4812CFEE6}" type="sibTrans" cxnId="{452CE585-1685-4A3A-A238-9E1FD85A2652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D98991-FFD7-420D-A6DB-241368A167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>
              <a:latin typeface="Arial" panose="020B0604020202020204" pitchFamily="34" charset="0"/>
              <a:cs typeface="Arial" panose="020B0604020202020204" pitchFamily="34" charset="0"/>
            </a:rPr>
            <a:t>A special place in the shops</a:t>
          </a: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9A15D-D8B8-4769-8617-9F1073930750}" type="parTrans" cxnId="{9715B5FB-BED9-440C-A07C-F17FBF4CE0EB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41AB12-3C03-429F-B8A1-2B51A50DC6B1}" type="sibTrans" cxnId="{9715B5FB-BED9-440C-A07C-F17FBF4CE0EB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72D8D2-624A-4023-A577-18AFAC1713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bg-BG" sz="2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Food information brochures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78B525-4D9A-4A88-A8F2-8244AAC589DE}" type="par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4D463F-3E33-4B2C-B965-B1FBCDC5823D}" type="sib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71F1E-FEAA-4667-85B0-E7186D869A69}" type="pres">
      <dgm:prSet presAssocID="{C71FA67B-73B1-42D7-9902-81BD40ABF3C3}" presName="root" presStyleCnt="0">
        <dgm:presLayoutVars>
          <dgm:dir/>
          <dgm:resizeHandles val="exact"/>
        </dgm:presLayoutVars>
      </dgm:prSet>
      <dgm:spPr/>
    </dgm:pt>
    <dgm:pt modelId="{E1FE00E2-5E9E-40B5-9408-151908EE1C48}" type="pres">
      <dgm:prSet presAssocID="{C66D4A67-E57F-4D6F-8E7B-A1B7CF910EFB}" presName="compNode" presStyleCnt="0"/>
      <dgm:spPr/>
    </dgm:pt>
    <dgm:pt modelId="{FDB2D34A-A742-49AF-8822-1750FFBB76E9}" type="pres">
      <dgm:prSet presAssocID="{C66D4A67-E57F-4D6F-8E7B-A1B7CF910EF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1E35454-DD7F-4374-A4C1-89624D8AB7F7}" type="pres">
      <dgm:prSet presAssocID="{C66D4A67-E57F-4D6F-8E7B-A1B7CF910EFB}" presName="spaceRect" presStyleCnt="0"/>
      <dgm:spPr/>
    </dgm:pt>
    <dgm:pt modelId="{08796AC4-32AE-4092-9A9B-4625003B7616}" type="pres">
      <dgm:prSet presAssocID="{C66D4A67-E57F-4D6F-8E7B-A1B7CF910EFB}" presName="textRect" presStyleLbl="revTx" presStyleIdx="0" presStyleCnt="3">
        <dgm:presLayoutVars>
          <dgm:chMax val="1"/>
          <dgm:chPref val="1"/>
        </dgm:presLayoutVars>
      </dgm:prSet>
      <dgm:spPr/>
    </dgm:pt>
    <dgm:pt modelId="{4F0DC5DF-47F8-4386-95FC-A6D0F93BE994}" type="pres">
      <dgm:prSet presAssocID="{3A9B2362-45DD-4A1C-A7CD-42B4812CFEE6}" presName="sibTrans" presStyleCnt="0"/>
      <dgm:spPr/>
    </dgm:pt>
    <dgm:pt modelId="{77A43E0B-5F59-4502-BFC6-30888D283156}" type="pres">
      <dgm:prSet presAssocID="{09D98991-FFD7-420D-A6DB-241368A16766}" presName="compNode" presStyleCnt="0"/>
      <dgm:spPr/>
    </dgm:pt>
    <dgm:pt modelId="{EA5F1145-4F3F-4C5C-88FE-EA0661283279}" type="pres">
      <dgm:prSet presAssocID="{09D98991-FFD7-420D-A6DB-241368A1676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BA1A0DDF-7015-49C9-9EB0-BDA8965C15A0}" type="pres">
      <dgm:prSet presAssocID="{09D98991-FFD7-420D-A6DB-241368A16766}" presName="spaceRect" presStyleCnt="0"/>
      <dgm:spPr/>
    </dgm:pt>
    <dgm:pt modelId="{23B9D4FA-E033-452F-85C3-572DCBC99243}" type="pres">
      <dgm:prSet presAssocID="{09D98991-FFD7-420D-A6DB-241368A16766}" presName="textRect" presStyleLbl="revTx" presStyleIdx="1" presStyleCnt="3">
        <dgm:presLayoutVars>
          <dgm:chMax val="1"/>
          <dgm:chPref val="1"/>
        </dgm:presLayoutVars>
      </dgm:prSet>
      <dgm:spPr/>
    </dgm:pt>
    <dgm:pt modelId="{99AA0931-1B44-436C-BACF-5C64A2DDE622}" type="pres">
      <dgm:prSet presAssocID="{8941AB12-3C03-429F-B8A1-2B51A50DC6B1}" presName="sibTrans" presStyleCnt="0"/>
      <dgm:spPr/>
    </dgm:pt>
    <dgm:pt modelId="{9F9F8C88-7619-491E-9C4A-BDD8403629CD}" type="pres">
      <dgm:prSet presAssocID="{BB72D8D2-624A-4023-A577-18AFAC17137A}" presName="compNode" presStyleCnt="0"/>
      <dgm:spPr/>
    </dgm:pt>
    <dgm:pt modelId="{AD0C8734-C13A-4B0A-A7B7-2E1F613A8D50}" type="pres">
      <dgm:prSet presAssocID="{BB72D8D2-624A-4023-A577-18AFAC17137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2FC0565-C510-44E7-9184-5E710C57FFFD}" type="pres">
      <dgm:prSet presAssocID="{BB72D8D2-624A-4023-A577-18AFAC17137A}" presName="spaceRect" presStyleCnt="0"/>
      <dgm:spPr/>
    </dgm:pt>
    <dgm:pt modelId="{67A9FC77-C862-484E-9C73-1E94C8973581}" type="pres">
      <dgm:prSet presAssocID="{BB72D8D2-624A-4023-A577-18AFAC17137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CD1605C-8B0B-465E-8BF8-8F199A1120F4}" type="presOf" srcId="{09D98991-FFD7-420D-A6DB-241368A16766}" destId="{23B9D4FA-E033-452F-85C3-572DCBC99243}" srcOrd="0" destOrd="0" presId="urn:microsoft.com/office/officeart/2018/2/layout/IconLabelList"/>
    <dgm:cxn modelId="{E1623682-6618-45B4-88BF-29B02765CE69}" type="presOf" srcId="{C71FA67B-73B1-42D7-9902-81BD40ABF3C3}" destId="{0CC71F1E-FEAA-4667-85B0-E7186D869A69}" srcOrd="0" destOrd="0" presId="urn:microsoft.com/office/officeart/2018/2/layout/IconLabelList"/>
    <dgm:cxn modelId="{452CE585-1685-4A3A-A238-9E1FD85A2652}" srcId="{C71FA67B-73B1-42D7-9902-81BD40ABF3C3}" destId="{C66D4A67-E57F-4D6F-8E7B-A1B7CF910EFB}" srcOrd="0" destOrd="0" parTransId="{AD25922C-FC02-4F0C-A9C5-BFEC590227C5}" sibTransId="{3A9B2362-45DD-4A1C-A7CD-42B4812CFEE6}"/>
    <dgm:cxn modelId="{BA6364A8-952D-4CFB-9AA8-57D18DD58181}" type="presOf" srcId="{C66D4A67-E57F-4D6F-8E7B-A1B7CF910EFB}" destId="{08796AC4-32AE-4092-9A9B-4625003B7616}" srcOrd="0" destOrd="0" presId="urn:microsoft.com/office/officeart/2018/2/layout/IconLabelList"/>
    <dgm:cxn modelId="{D77D08BE-3268-447B-B6E8-4926059A3D1C}" type="presOf" srcId="{BB72D8D2-624A-4023-A577-18AFAC17137A}" destId="{67A9FC77-C862-484E-9C73-1E94C8973581}" srcOrd="0" destOrd="0" presId="urn:microsoft.com/office/officeart/2018/2/layout/IconLabelList"/>
    <dgm:cxn modelId="{9715B5FB-BED9-440C-A07C-F17FBF4CE0EB}" srcId="{C71FA67B-73B1-42D7-9902-81BD40ABF3C3}" destId="{09D98991-FFD7-420D-A6DB-241368A16766}" srcOrd="1" destOrd="0" parTransId="{8E29A15D-D8B8-4769-8617-9F1073930750}" sibTransId="{8941AB12-3C03-429F-B8A1-2B51A50DC6B1}"/>
    <dgm:cxn modelId="{485163FD-16AF-4D58-966F-9AB7356AAB73}" srcId="{C71FA67B-73B1-42D7-9902-81BD40ABF3C3}" destId="{BB72D8D2-624A-4023-A577-18AFAC17137A}" srcOrd="2" destOrd="0" parTransId="{7B78B525-4D9A-4A88-A8F2-8244AAC589DE}" sibTransId="{254D463F-3E33-4B2C-B965-B1FBCDC5823D}"/>
    <dgm:cxn modelId="{5E9504D2-D0CC-4838-8AFD-BDD4649C2B36}" type="presParOf" srcId="{0CC71F1E-FEAA-4667-85B0-E7186D869A69}" destId="{E1FE00E2-5E9E-40B5-9408-151908EE1C48}" srcOrd="0" destOrd="0" presId="urn:microsoft.com/office/officeart/2018/2/layout/IconLabelList"/>
    <dgm:cxn modelId="{B7E997D7-ABC2-4753-8BD8-F7FE66FB801F}" type="presParOf" srcId="{E1FE00E2-5E9E-40B5-9408-151908EE1C48}" destId="{FDB2D34A-A742-49AF-8822-1750FFBB76E9}" srcOrd="0" destOrd="0" presId="urn:microsoft.com/office/officeart/2018/2/layout/IconLabelList"/>
    <dgm:cxn modelId="{5621E30F-6729-4C2A-A1CB-EEA7B252A8D2}" type="presParOf" srcId="{E1FE00E2-5E9E-40B5-9408-151908EE1C48}" destId="{51E35454-DD7F-4374-A4C1-89624D8AB7F7}" srcOrd="1" destOrd="0" presId="urn:microsoft.com/office/officeart/2018/2/layout/IconLabelList"/>
    <dgm:cxn modelId="{E826B5F4-8941-47C2-B892-EAD9B8059758}" type="presParOf" srcId="{E1FE00E2-5E9E-40B5-9408-151908EE1C48}" destId="{08796AC4-32AE-4092-9A9B-4625003B7616}" srcOrd="2" destOrd="0" presId="urn:microsoft.com/office/officeart/2018/2/layout/IconLabelList"/>
    <dgm:cxn modelId="{BB7B8B23-331B-4154-B4C8-262E9E8148D6}" type="presParOf" srcId="{0CC71F1E-FEAA-4667-85B0-E7186D869A69}" destId="{4F0DC5DF-47F8-4386-95FC-A6D0F93BE994}" srcOrd="1" destOrd="0" presId="urn:microsoft.com/office/officeart/2018/2/layout/IconLabelList"/>
    <dgm:cxn modelId="{96A5EA71-2D56-4351-99AC-9E8506E4B2AD}" type="presParOf" srcId="{0CC71F1E-FEAA-4667-85B0-E7186D869A69}" destId="{77A43E0B-5F59-4502-BFC6-30888D283156}" srcOrd="2" destOrd="0" presId="urn:microsoft.com/office/officeart/2018/2/layout/IconLabelList"/>
    <dgm:cxn modelId="{B2028CD7-EFAA-4FE9-86F3-82B4481C2A44}" type="presParOf" srcId="{77A43E0B-5F59-4502-BFC6-30888D283156}" destId="{EA5F1145-4F3F-4C5C-88FE-EA0661283279}" srcOrd="0" destOrd="0" presId="urn:microsoft.com/office/officeart/2018/2/layout/IconLabelList"/>
    <dgm:cxn modelId="{534A3DCA-1733-4F77-AD77-CD1E25A1BC82}" type="presParOf" srcId="{77A43E0B-5F59-4502-BFC6-30888D283156}" destId="{BA1A0DDF-7015-49C9-9EB0-BDA8965C15A0}" srcOrd="1" destOrd="0" presId="urn:microsoft.com/office/officeart/2018/2/layout/IconLabelList"/>
    <dgm:cxn modelId="{840C0CDB-ECC8-48D6-A239-BCA48E132959}" type="presParOf" srcId="{77A43E0B-5F59-4502-BFC6-30888D283156}" destId="{23B9D4FA-E033-452F-85C3-572DCBC99243}" srcOrd="2" destOrd="0" presId="urn:microsoft.com/office/officeart/2018/2/layout/IconLabelList"/>
    <dgm:cxn modelId="{EFE41640-3F55-4A96-B54E-B54227FB9A56}" type="presParOf" srcId="{0CC71F1E-FEAA-4667-85B0-E7186D869A69}" destId="{99AA0931-1B44-436C-BACF-5C64A2DDE622}" srcOrd="3" destOrd="0" presId="urn:microsoft.com/office/officeart/2018/2/layout/IconLabelList"/>
    <dgm:cxn modelId="{E9061DD0-960E-4267-A1F2-2E1E9768E8A6}" type="presParOf" srcId="{0CC71F1E-FEAA-4667-85B0-E7186D869A69}" destId="{9F9F8C88-7619-491E-9C4A-BDD8403629CD}" srcOrd="4" destOrd="0" presId="urn:microsoft.com/office/officeart/2018/2/layout/IconLabelList"/>
    <dgm:cxn modelId="{B4367DDC-3600-4BC7-A106-3B1B5DACE119}" type="presParOf" srcId="{9F9F8C88-7619-491E-9C4A-BDD8403629CD}" destId="{AD0C8734-C13A-4B0A-A7B7-2E1F613A8D50}" srcOrd="0" destOrd="0" presId="urn:microsoft.com/office/officeart/2018/2/layout/IconLabelList"/>
    <dgm:cxn modelId="{F2E91D1C-41FB-45CA-97D4-A9E5CF0EDC70}" type="presParOf" srcId="{9F9F8C88-7619-491E-9C4A-BDD8403629CD}" destId="{A2FC0565-C510-44E7-9184-5E710C57FFFD}" srcOrd="1" destOrd="0" presId="urn:microsoft.com/office/officeart/2018/2/layout/IconLabelList"/>
    <dgm:cxn modelId="{00074CB7-7740-4EA4-90EB-D9485CD517DC}" type="presParOf" srcId="{9F9F8C88-7619-491E-9C4A-BDD8403629CD}" destId="{67A9FC77-C862-484E-9C73-1E94C89735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40EE5-CDE8-4177-BFE7-B8D6C783FE10}">
      <dsp:nvSpPr>
        <dsp:cNvPr id="0" name=""/>
        <dsp:cNvSpPr/>
      </dsp:nvSpPr>
      <dsp:spPr>
        <a:xfrm>
          <a:off x="2561453" y="2497456"/>
          <a:ext cx="2686968" cy="621969"/>
        </a:xfrm>
        <a:custGeom>
          <a:avLst/>
          <a:gdLst/>
          <a:ahLst/>
          <a:cxnLst/>
          <a:rect l="0" t="0" r="0" b="0"/>
          <a:pathLst>
            <a:path>
              <a:moveTo>
                <a:pt x="2686968" y="0"/>
              </a:moveTo>
              <a:lnTo>
                <a:pt x="2686968" y="328084"/>
              </a:lnTo>
              <a:lnTo>
                <a:pt x="0" y="328084"/>
              </a:lnTo>
              <a:lnTo>
                <a:pt x="0" y="621969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35810" y="2804922"/>
        <a:ext cx="138253" cy="7037"/>
      </dsp:txXfrm>
    </dsp:sp>
    <dsp:sp modelId="{E109485C-0F0C-41B7-BE19-AF41ED05A6B2}">
      <dsp:nvSpPr>
        <dsp:cNvPr id="0" name=""/>
        <dsp:cNvSpPr/>
      </dsp:nvSpPr>
      <dsp:spPr>
        <a:xfrm>
          <a:off x="0" y="108047"/>
          <a:ext cx="10496843" cy="23912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790" tIns="157231" rIns="149790" bIns="157231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>
              <a:latin typeface="Arial" panose="020B0604020202020204" pitchFamily="34" charset="0"/>
              <a:cs typeface="Arial" panose="020B0604020202020204" pitchFamily="34" charset="0"/>
            </a:rPr>
            <a:t>Equal contribution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Ivaylo – General information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Zsofia – First suggestion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Claudia – Second suggestion and conclusion </a:t>
          </a:r>
        </a:p>
      </dsp:txBody>
      <dsp:txXfrm>
        <a:off x="0" y="108047"/>
        <a:ext cx="10496843" cy="2391209"/>
      </dsp:txXfrm>
    </dsp:sp>
    <dsp:sp modelId="{36067CCC-27A3-4A0A-A1F3-23D9A99D0477}">
      <dsp:nvSpPr>
        <dsp:cNvPr id="0" name=""/>
        <dsp:cNvSpPr/>
      </dsp:nvSpPr>
      <dsp:spPr>
        <a:xfrm>
          <a:off x="4254724" y="4132650"/>
          <a:ext cx="1149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70728"/>
              </a:moveTo>
              <a:lnTo>
                <a:pt x="591839" y="70728"/>
              </a:lnTo>
              <a:lnTo>
                <a:pt x="591839" y="45720"/>
              </a:lnTo>
              <a:lnTo>
                <a:pt x="1149478" y="45720"/>
              </a:lnTo>
            </a:path>
          </a:pathLst>
        </a:custGeom>
        <a:noFill/>
        <a:ln w="635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99955" y="4174851"/>
        <a:ext cx="59017" cy="7037"/>
      </dsp:txXfrm>
    </dsp:sp>
    <dsp:sp modelId="{780D5447-606E-4E77-9E3C-0A2ABF29AFB7}">
      <dsp:nvSpPr>
        <dsp:cNvPr id="0" name=""/>
        <dsp:cNvSpPr/>
      </dsp:nvSpPr>
      <dsp:spPr>
        <a:xfrm>
          <a:off x="866381" y="3151826"/>
          <a:ext cx="3390143" cy="2103104"/>
        </a:xfrm>
        <a:prstGeom prst="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790" tIns="157231" rIns="149790" bIns="157231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Consistency</a:t>
          </a:r>
          <a:endParaRPr lang="en-US" sz="4000" kern="1200" dirty="0"/>
        </a:p>
      </dsp:txBody>
      <dsp:txXfrm>
        <a:off x="866381" y="3151826"/>
        <a:ext cx="3390143" cy="2103104"/>
      </dsp:txXfrm>
    </dsp:sp>
    <dsp:sp modelId="{B799928C-BFAC-437E-B734-F1FE3A053CE3}">
      <dsp:nvSpPr>
        <dsp:cNvPr id="0" name=""/>
        <dsp:cNvSpPr/>
      </dsp:nvSpPr>
      <dsp:spPr>
        <a:xfrm>
          <a:off x="5436603" y="3101810"/>
          <a:ext cx="3892725" cy="2153120"/>
        </a:xfrm>
        <a:prstGeom prst="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790" tIns="157231" rIns="149790" bIns="157231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Completion of tasks within the specified time</a:t>
          </a:r>
        </a:p>
      </dsp:txBody>
      <dsp:txXfrm>
        <a:off x="5436603" y="3101810"/>
        <a:ext cx="3892725" cy="2153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2D34A-A742-49AF-8822-1750FFBB76E9}">
      <dsp:nvSpPr>
        <dsp:cNvPr id="0" name=""/>
        <dsp:cNvSpPr/>
      </dsp:nvSpPr>
      <dsp:spPr>
        <a:xfrm>
          <a:off x="78918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796AC4-32AE-4092-9A9B-4625003B7616}">
      <dsp:nvSpPr>
        <dsp:cNvPr id="0" name=""/>
        <dsp:cNvSpPr/>
      </dsp:nvSpPr>
      <dsp:spPr>
        <a:xfrm>
          <a:off x="248803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Expanding the range of products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03" y="2890397"/>
        <a:ext cx="1965012" cy="1237500"/>
      </dsp:txXfrm>
    </dsp:sp>
    <dsp:sp modelId="{EA5F1145-4F3F-4C5C-88FE-EA0661283279}">
      <dsp:nvSpPr>
        <dsp:cNvPr id="0" name=""/>
        <dsp:cNvSpPr/>
      </dsp:nvSpPr>
      <dsp:spPr>
        <a:xfrm>
          <a:off x="309807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9D4FA-E033-452F-85C3-572DCBC99243}">
      <dsp:nvSpPr>
        <dsp:cNvPr id="0" name=""/>
        <dsp:cNvSpPr/>
      </dsp:nvSpPr>
      <dsp:spPr>
        <a:xfrm>
          <a:off x="255769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Increase customer flow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7692" y="2890397"/>
        <a:ext cx="1965012" cy="1237500"/>
      </dsp:txXfrm>
    </dsp:sp>
    <dsp:sp modelId="{AD0C8734-C13A-4B0A-A7B7-2E1F613A8D50}">
      <dsp:nvSpPr>
        <dsp:cNvPr id="0" name=""/>
        <dsp:cNvSpPr/>
      </dsp:nvSpPr>
      <dsp:spPr>
        <a:xfrm>
          <a:off x="5406960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9FC77-C862-484E-9C73-1E94C8973581}">
      <dsp:nvSpPr>
        <dsp:cNvPr id="0" name=""/>
        <dsp:cNvSpPr/>
      </dsp:nvSpPr>
      <dsp:spPr>
        <a:xfrm>
          <a:off x="486658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Increase  customer satisfaction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66582" y="2890397"/>
        <a:ext cx="1965012" cy="123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2D34A-A742-49AF-8822-1750FFBB76E9}">
      <dsp:nvSpPr>
        <dsp:cNvPr id="0" name=""/>
        <dsp:cNvSpPr/>
      </dsp:nvSpPr>
      <dsp:spPr>
        <a:xfrm>
          <a:off x="78918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796AC4-32AE-4092-9A9B-4625003B7616}">
      <dsp:nvSpPr>
        <dsp:cNvPr id="0" name=""/>
        <dsp:cNvSpPr/>
      </dsp:nvSpPr>
      <dsp:spPr>
        <a:xfrm>
          <a:off x="248803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Partnership with local producers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03" y="2890397"/>
        <a:ext cx="1965012" cy="1237500"/>
      </dsp:txXfrm>
    </dsp:sp>
    <dsp:sp modelId="{EA5F1145-4F3F-4C5C-88FE-EA0661283279}">
      <dsp:nvSpPr>
        <dsp:cNvPr id="0" name=""/>
        <dsp:cNvSpPr/>
      </dsp:nvSpPr>
      <dsp:spPr>
        <a:xfrm>
          <a:off x="309807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9D4FA-E033-452F-85C3-572DCBC99243}">
      <dsp:nvSpPr>
        <dsp:cNvPr id="0" name=""/>
        <dsp:cNvSpPr/>
      </dsp:nvSpPr>
      <dsp:spPr>
        <a:xfrm>
          <a:off x="255769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A special place in the shops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7692" y="2890397"/>
        <a:ext cx="1965012" cy="1237500"/>
      </dsp:txXfrm>
    </dsp:sp>
    <dsp:sp modelId="{AD0C8734-C13A-4B0A-A7B7-2E1F613A8D50}">
      <dsp:nvSpPr>
        <dsp:cNvPr id="0" name=""/>
        <dsp:cNvSpPr/>
      </dsp:nvSpPr>
      <dsp:spPr>
        <a:xfrm>
          <a:off x="5406960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9FC77-C862-484E-9C73-1E94C8973581}">
      <dsp:nvSpPr>
        <dsp:cNvPr id="0" name=""/>
        <dsp:cNvSpPr/>
      </dsp:nvSpPr>
      <dsp:spPr>
        <a:xfrm>
          <a:off x="486658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Food information brochures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66582" y="2890397"/>
        <a:ext cx="1965012" cy="123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30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07380" y="2434145"/>
            <a:ext cx="5799137" cy="198970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6400" dirty="0">
                <a:cs typeface="Arial" panose="020B0604020202020204" pitchFamily="34" charset="0"/>
              </a:rPr>
              <a:t>The new </a:t>
            </a:r>
            <a:br>
              <a:rPr lang="en-US" sz="6400" dirty="0">
                <a:cs typeface="Arial" panose="020B0604020202020204" pitchFamily="34" charset="0"/>
              </a:rPr>
            </a:br>
            <a:r>
              <a:rPr lang="en-US" sz="6400" dirty="0">
                <a:cs typeface="Arial" panose="020B0604020202020204" pitchFamily="34" charset="0"/>
              </a:rPr>
              <a:t>opportunities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tretch/>
        </p:blipFill>
        <p:spPr>
          <a:xfrm>
            <a:off x="1130860" y="1183481"/>
            <a:ext cx="4491037" cy="4491037"/>
          </a:xfrm>
          <a:custGeom>
            <a:avLst/>
            <a:gdLst/>
            <a:ahLst/>
            <a:cxnLst/>
            <a:rect l="l" t="t" r="r" b="b"/>
            <a:pathLst>
              <a:path w="5102225" h="5761037">
                <a:moveTo>
                  <a:pt x="0" y="0"/>
                </a:moveTo>
                <a:lnTo>
                  <a:pt x="5102225" y="0"/>
                </a:lnTo>
                <a:lnTo>
                  <a:pt x="5102225" y="5761037"/>
                </a:lnTo>
                <a:lnTo>
                  <a:pt x="0" y="57610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550" y="-355599"/>
            <a:ext cx="8978900" cy="1295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Code of Conduct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C2D7E74-31DA-CB48-7A48-6D6054BE0A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6915479"/>
              </p:ext>
            </p:extLst>
          </p:nvPr>
        </p:nvGraphicFramePr>
        <p:xfrm>
          <a:off x="855497" y="1268524"/>
          <a:ext cx="10767378" cy="5254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134E7-560B-728D-4BB8-B7697DD6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578040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Presentation description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401415-FF14-9745-F8E5-27198267607B}"/>
              </a:ext>
            </a:extLst>
          </p:cNvPr>
          <p:cNvSpPr txBox="1"/>
          <p:nvPr/>
        </p:nvSpPr>
        <p:spPr>
          <a:xfrm>
            <a:off x="550862" y="2158951"/>
            <a:ext cx="110902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Code of Conduct.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General information about LIDL in Britain.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2417A0-C02B-576F-2DFA-D567E44DC499}"/>
              </a:ext>
            </a:extLst>
          </p:cNvPr>
          <p:cNvSpPr txBox="1"/>
          <p:nvPr/>
        </p:nvSpPr>
        <p:spPr>
          <a:xfrm>
            <a:off x="550862" y="4467275"/>
            <a:ext cx="110902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Two strategies on how the products or services can be improved.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631161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1822" y="651591"/>
            <a:ext cx="6124257" cy="1466215"/>
          </a:xfrm>
        </p:spPr>
        <p:txBody>
          <a:bodyPr/>
          <a:lstStyle/>
          <a:p>
            <a:pPr algn="ctr"/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5127060-CDBF-435F-9009-A5451CCE305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2743200"/>
            <a:ext cx="10967720" cy="3728720"/>
          </a:xfrm>
          <a:noFill/>
        </p:spPr>
        <p:txBody>
          <a:bodyPr>
            <a:noAutofit/>
          </a:bodyPr>
          <a:lstStyle/>
          <a:p>
            <a:r>
              <a:rPr lang="en-GB" sz="3800" dirty="0">
                <a:solidFill>
                  <a:srgbClr val="FFFFFF"/>
                </a:solidFill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Lidl brand was founded in Germany in 1973</a:t>
            </a:r>
          </a:p>
          <a:p>
            <a:r>
              <a:rPr lang="en-US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November 1994 opened the first ten British stores</a:t>
            </a:r>
          </a:p>
          <a:p>
            <a:r>
              <a:rPr lang="en-US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2019 there were more than 790 stores in Britain</a:t>
            </a:r>
          </a:p>
          <a:p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Placeholder 13">
            <a:extLst>
              <a:ext uri="{FF2B5EF4-FFF2-40B4-BE49-F238E27FC236}">
                <a16:creationId xmlns:a16="http://schemas.microsoft.com/office/drawing/2014/main" id="{7DD8B162-6A1F-247F-6A7A-9C1B82F42F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550863" y="654131"/>
            <a:ext cx="1466215" cy="1466215"/>
          </a:xfrm>
        </p:spPr>
      </p:pic>
      <p:pic>
        <p:nvPicPr>
          <p:cNvPr id="24" name="Picture Placeholder 13">
            <a:extLst>
              <a:ext uri="{FF2B5EF4-FFF2-40B4-BE49-F238E27FC236}">
                <a16:creationId xmlns:a16="http://schemas.microsoft.com/office/drawing/2014/main" id="{8B49B08E-7AC3-5485-0771-82F2C9C633F1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/>
          <a:stretch/>
        </p:blipFill>
        <p:spPr>
          <a:xfrm>
            <a:off x="723583" y="651590"/>
            <a:ext cx="1466215" cy="1466215"/>
          </a:xfrm>
        </p:spPr>
      </p:pic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1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Oval 16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Oval 18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9" name="Group 2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0" name="Freeform: Shape 2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Freeform: Shape 2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2" name="Oval 2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2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44" name="Rectangle 26">
            <a:extLst>
              <a:ext uri="{FF2B5EF4-FFF2-40B4-BE49-F238E27FC236}">
                <a16:creationId xmlns:a16="http://schemas.microsoft.com/office/drawing/2014/main" id="{3E4A0FF0-C01D-4D79-B2A0-DB8ABC7F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2946D-44C3-4168-82FC-E340E1681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4725" y="577400"/>
            <a:ext cx="6370275" cy="1469249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</a:p>
        </p:txBody>
      </p:sp>
      <p:sp>
        <p:nvSpPr>
          <p:cNvPr id="45" name="Freeform: Shape 28">
            <a:extLst>
              <a:ext uri="{FF2B5EF4-FFF2-40B4-BE49-F238E27FC236}">
                <a16:creationId xmlns:a16="http://schemas.microsoft.com/office/drawing/2014/main" id="{75BADA6A-2C76-4836-8989-77894EEFD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4142" y="0"/>
            <a:ext cx="1972470" cy="1803719"/>
          </a:xfrm>
          <a:custGeom>
            <a:avLst/>
            <a:gdLst>
              <a:gd name="connsiteX0" fmla="*/ 434437 w 1972470"/>
              <a:gd name="connsiteY0" fmla="*/ 0 h 1803719"/>
              <a:gd name="connsiteX1" fmla="*/ 1538034 w 1972470"/>
              <a:gd name="connsiteY1" fmla="*/ 0 h 1803719"/>
              <a:gd name="connsiteX2" fmla="*/ 1683609 w 1972470"/>
              <a:gd name="connsiteY2" fmla="*/ 120110 h 1803719"/>
              <a:gd name="connsiteX3" fmla="*/ 1972470 w 1972470"/>
              <a:gd name="connsiteY3" fmla="*/ 817484 h 1803719"/>
              <a:gd name="connsiteX4" fmla="*/ 986235 w 1972470"/>
              <a:gd name="connsiteY4" fmla="*/ 1803719 h 1803719"/>
              <a:gd name="connsiteX5" fmla="*/ 0 w 1972470"/>
              <a:gd name="connsiteY5" fmla="*/ 817484 h 1803719"/>
              <a:gd name="connsiteX6" fmla="*/ 288861 w 1972470"/>
              <a:gd name="connsiteY6" fmla="*/ 120110 h 1803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2470" h="1803719">
                <a:moveTo>
                  <a:pt x="434437" y="0"/>
                </a:moveTo>
                <a:lnTo>
                  <a:pt x="1538034" y="0"/>
                </a:lnTo>
                <a:lnTo>
                  <a:pt x="1683609" y="120110"/>
                </a:lnTo>
                <a:cubicBezTo>
                  <a:pt x="1862082" y="298584"/>
                  <a:pt x="1972470" y="545143"/>
                  <a:pt x="1972470" y="817484"/>
                </a:cubicBezTo>
                <a:cubicBezTo>
                  <a:pt x="1972470" y="1362167"/>
                  <a:pt x="1530918" y="1803719"/>
                  <a:pt x="986235" y="1803719"/>
                </a:cubicBezTo>
                <a:cubicBezTo>
                  <a:pt x="441552" y="1803719"/>
                  <a:pt x="0" y="1362167"/>
                  <a:pt x="0" y="817484"/>
                </a:cubicBezTo>
                <a:cubicBezTo>
                  <a:pt x="0" y="545143"/>
                  <a:pt x="110388" y="298584"/>
                  <a:pt x="288861" y="120110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508000" dist="254000" dir="2700000">
              <a:schemeClr val="accent1">
                <a:lumMod val="60000"/>
                <a:lumOff val="40000"/>
                <a:alpha val="6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6" name="Group 30">
            <a:extLst>
              <a:ext uri="{FF2B5EF4-FFF2-40B4-BE49-F238E27FC236}">
                <a16:creationId xmlns:a16="http://schemas.microsoft.com/office/drawing/2014/main" id="{4A5A234B-C533-4F71-925E-C2E8E3D65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5102944"/>
            <a:ext cx="678135" cy="990000"/>
            <a:chOff x="10490969" y="1448827"/>
            <a:chExt cx="678135" cy="990000"/>
          </a:xfrm>
        </p:grpSpPr>
        <p:sp>
          <p:nvSpPr>
            <p:cNvPr id="47" name="Freeform: Shape 31">
              <a:extLst>
                <a:ext uri="{FF2B5EF4-FFF2-40B4-BE49-F238E27FC236}">
                  <a16:creationId xmlns:a16="http://schemas.microsoft.com/office/drawing/2014/main" id="{0A4E75CC-E578-4228-B34E-9209851DD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8" name="Oval 32">
              <a:extLst>
                <a:ext uri="{FF2B5EF4-FFF2-40B4-BE49-F238E27FC236}">
                  <a16:creationId xmlns:a16="http://schemas.microsoft.com/office/drawing/2014/main" id="{B8047FF5-0447-419B-98AA-200D3EFCFA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1DEF1292-D407-482E-9952-1E54DB93B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9348AA9-DD97-42EB-9AAF-66BD07020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pic>
        <p:nvPicPr>
          <p:cNvPr id="49" name="Picture Placeholder 13">
            <a:extLst>
              <a:ext uri="{FF2B5EF4-FFF2-40B4-BE49-F238E27FC236}">
                <a16:creationId xmlns:a16="http://schemas.microsoft.com/office/drawing/2014/main" id="{F1955077-BDAA-2E7C-C4DD-CBF64C589E5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697946" y="587095"/>
            <a:ext cx="1529187" cy="1469249"/>
          </a:xfrm>
        </p:spPr>
      </p:pic>
      <p:sp>
        <p:nvSpPr>
          <p:cNvPr id="51" name="Content Placeholder 11">
            <a:extLst>
              <a:ext uri="{FF2B5EF4-FFF2-40B4-BE49-F238E27FC236}">
                <a16:creationId xmlns:a16="http://schemas.microsoft.com/office/drawing/2014/main" id="{F89691B8-4FE9-277E-4271-0E3DC30F62C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3927" y="2567545"/>
            <a:ext cx="11165840" cy="3985260"/>
          </a:xfrm>
          <a:noFill/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2022 LIDL</a:t>
            </a:r>
            <a:r>
              <a:rPr lang="bg-BG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situates in Britain: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925 stores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13 Regional Distribution Centres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28000 Employees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7% UK Market Share</a:t>
            </a:r>
          </a:p>
          <a:p>
            <a:endParaRPr lang="en-US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297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6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8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0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E4A0FF0-C01D-4D79-B2A0-DB8ABC7F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2A612-173F-4089-1563-69FBF7909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399" y="1432560"/>
            <a:ext cx="7305314" cy="4876164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5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  <a:br>
              <a:rPr lang="bg-BG" sz="3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work with local business partners in sustainable relationships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achieve long term success by investing in the recruitment, training and development of our people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413A76C-1635-4B9A-82E5-83B4C4A9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3626" y="44009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7CB2EB-A32D-4DAA-8AEA-EC6F55CB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10965771" y="4650253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933AD8C-9EF0-48A5-A4E2-7D23D3EEA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82498" y="5100825"/>
            <a:ext cx="1902502" cy="1093090"/>
            <a:chOff x="4957101" y="4052255"/>
            <a:chExt cx="1902502" cy="109309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A66056D-8174-4E68-9AE9-CF25FBD07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00AD54B-447B-4F1E-B682-29FDAE632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6A09A318-A034-4481-9BF6-AE091E306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9984745" y="5631279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4" name="Picture 23" descr="A flag on a pole&#10;&#10;Description automatically generated with medium confidence">
            <a:extLst>
              <a:ext uri="{FF2B5EF4-FFF2-40B4-BE49-F238E27FC236}">
                <a16:creationId xmlns:a16="http://schemas.microsoft.com/office/drawing/2014/main" id="{79D4C533-FDA9-5A4E-7CDF-3687739DD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2582" y="1210630"/>
            <a:ext cx="3755986" cy="2083886"/>
          </a:xfrm>
          <a:prstGeom prst="rect">
            <a:avLst/>
          </a:prstGeom>
        </p:spPr>
      </p:pic>
      <p:pic>
        <p:nvPicPr>
          <p:cNvPr id="30" name="Picture 29" descr="A person holding a chicken&#10;&#10;Description automatically generated with low confidence">
            <a:extLst>
              <a:ext uri="{FF2B5EF4-FFF2-40B4-BE49-F238E27FC236}">
                <a16:creationId xmlns:a16="http://schemas.microsoft.com/office/drawing/2014/main" id="{55E2ECD9-006B-997E-36A5-59D6C9F08F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4766" y="3780075"/>
            <a:ext cx="3757682" cy="2287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13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285EB2AC-6ECB-C8BC-924F-EB47E7315CD4}"/>
              </a:ext>
            </a:extLst>
          </p:cNvPr>
          <p:cNvSpPr txBox="1"/>
          <p:nvPr/>
        </p:nvSpPr>
        <p:spPr>
          <a:xfrm>
            <a:off x="843280" y="612894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  <a:endParaRPr lang="en-GB" sz="48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297C64-782E-6513-8D42-E9198DA89822}"/>
              </a:ext>
            </a:extLst>
          </p:cNvPr>
          <p:cNvSpPr txBox="1"/>
          <p:nvPr/>
        </p:nvSpPr>
        <p:spPr>
          <a:xfrm>
            <a:off x="843280" y="1997839"/>
            <a:ext cx="834136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deliver outstanding customer satisfaction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ensure market-leading quality and value of its products and services. </a:t>
            </a:r>
          </a:p>
          <a:p>
            <a:endParaRPr lang="en-GB" sz="3600" dirty="0"/>
          </a:p>
        </p:txBody>
      </p:sp>
      <p:pic>
        <p:nvPicPr>
          <p:cNvPr id="16" name="Picture 15" descr="A red butto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420E135C-BAE4-803A-9599-EB644E891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1241" y="904240"/>
            <a:ext cx="2524760" cy="252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572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C4C18D4-E3B5-ED8F-E1EB-F63D8101A39A}"/>
              </a:ext>
            </a:extLst>
          </p:cNvPr>
          <p:cNvSpPr txBox="1"/>
          <p:nvPr/>
        </p:nvSpPr>
        <p:spPr>
          <a:xfrm>
            <a:off x="599440" y="406400"/>
            <a:ext cx="803656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  <a:r>
              <a:rPr lang="bg-BG" sz="4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improve the lives of our customers by providing quality products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71500" indent="-571500">
              <a:buFontTx/>
              <a:buChar char="-"/>
            </a:pP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То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ensure that customer satisfaction is at the heart of everything we do.</a:t>
            </a:r>
            <a:endParaRPr lang="bg-BG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Partnerships with companies to improve the quality of life.</a:t>
            </a:r>
          </a:p>
        </p:txBody>
      </p:sp>
      <p:pic>
        <p:nvPicPr>
          <p:cNvPr id="19" name="Picture 18" descr="A picture containing diagram&#10;&#10;Description automatically generated">
            <a:extLst>
              <a:ext uri="{FF2B5EF4-FFF2-40B4-BE49-F238E27FC236}">
                <a16:creationId xmlns:a16="http://schemas.microsoft.com/office/drawing/2014/main" id="{9EB88018-1277-5E85-216C-E6137598F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708" y="3429000"/>
            <a:ext cx="3167852" cy="2378225"/>
          </a:xfrm>
          <a:prstGeom prst="rect">
            <a:avLst/>
          </a:prstGeom>
        </p:spPr>
      </p:pic>
      <p:pic>
        <p:nvPicPr>
          <p:cNvPr id="21" name="Picture 20" descr="Logo, company name&#10;&#10;Description automatically generated">
            <a:extLst>
              <a:ext uri="{FF2B5EF4-FFF2-40B4-BE49-F238E27FC236}">
                <a16:creationId xmlns:a16="http://schemas.microsoft.com/office/drawing/2014/main" id="{D255438B-7DE2-934E-76D2-23BAAE305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8620" y="324893"/>
            <a:ext cx="3583940" cy="2687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671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940082A1-24A5-4276-83A4-39E993BD6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6D840B21-A957-4CFE-AA5B-9711DF6D3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5000" y="397225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3953" y="1930460"/>
            <a:ext cx="9217026" cy="1621553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Suggestions:</a:t>
            </a:r>
            <a:b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DBFD4376-13D5-43C1-86D8-8133A9D88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33126" y="5677571"/>
            <a:ext cx="631474" cy="667800"/>
            <a:chOff x="2994153" y="1378666"/>
            <a:chExt cx="631474" cy="667800"/>
          </a:xfrm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76FEFF4-F643-4DA7-93C4-E222FCBA0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5000"/>
                    <a:lumOff val="5000"/>
                  </a:schemeClr>
                </a:gs>
                <a:gs pos="30000">
                  <a:schemeClr val="bg2">
                    <a:lumMod val="95000"/>
                    <a:lumOff val="5000"/>
                  </a:schemeClr>
                </a:gs>
                <a:gs pos="40000">
                  <a:schemeClr val="bg2">
                    <a:lumMod val="85000"/>
                    <a:lumOff val="1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A059AD75-BB86-41B7-84D4-4B5AE0E21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1FB5C74-A2EF-3E8D-0004-7D8EA00ECA40}"/>
              </a:ext>
            </a:extLst>
          </p:cNvPr>
          <p:cNvSpPr txBox="1"/>
          <p:nvPr/>
        </p:nvSpPr>
        <p:spPr>
          <a:xfrm>
            <a:off x="1721021" y="3162836"/>
            <a:ext cx="822784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Bottle reverse vending machine (cash back)</a:t>
            </a:r>
            <a:r>
              <a:rPr lang="bg-BG" sz="4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endParaRPr lang="bg-BG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bg-BG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Specialized food for diabetics.</a:t>
            </a:r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E4A0FF0-C01D-4D79-B2A0-DB8ABC7F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413A76C-1635-4B9A-82E5-83B4C4A9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3626" y="44009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057CB2EB-A32D-4DAA-8AEA-EC6F55CB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10965771" y="4650253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933AD8C-9EF0-48A5-A4E2-7D23D3EEA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82498" y="5100825"/>
            <a:ext cx="1902502" cy="1093090"/>
            <a:chOff x="4957101" y="4052255"/>
            <a:chExt cx="1902502" cy="109309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A66056D-8174-4E68-9AE9-CF25FBD07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00AD54B-447B-4F1E-B682-29FDAE632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Oval 33">
            <a:extLst>
              <a:ext uri="{FF2B5EF4-FFF2-40B4-BE49-F238E27FC236}">
                <a16:creationId xmlns:a16="http://schemas.microsoft.com/office/drawing/2014/main" id="{6A09A318-A034-4481-9BF6-AE091E306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9984745" y="5631279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E4443C-38CD-C2FA-DAFA-039243B3C68B}"/>
              </a:ext>
            </a:extLst>
          </p:cNvPr>
          <p:cNvSpPr txBox="1"/>
          <p:nvPr/>
        </p:nvSpPr>
        <p:spPr>
          <a:xfrm>
            <a:off x="2451947" y="401360"/>
            <a:ext cx="72881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Plastic bottles reverse vending machine</a:t>
            </a:r>
          </a:p>
        </p:txBody>
      </p:sp>
      <p:pic>
        <p:nvPicPr>
          <p:cNvPr id="11" name="Picture 10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057D534B-6517-F7D8-007B-CC474BEEC4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44" t="1" r="14854" b="-2806"/>
          <a:stretch/>
        </p:blipFill>
        <p:spPr>
          <a:xfrm>
            <a:off x="8453626" y="1839991"/>
            <a:ext cx="3213946" cy="45408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AFF1E59-9CEE-5A25-9FD0-DD7372A22E1B}"/>
              </a:ext>
            </a:extLst>
          </p:cNvPr>
          <p:cNvSpPr txBox="1"/>
          <p:nvPr/>
        </p:nvSpPr>
        <p:spPr>
          <a:xfrm>
            <a:off x="812800" y="1839991"/>
            <a:ext cx="712962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“Cash back” and receive a discount in the store.</a:t>
            </a:r>
            <a:endParaRPr lang="bg-BG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Contribute to environmental protection</a:t>
            </a:r>
            <a:endParaRPr lang="bg-BG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Customers set a good example for the younger generation.</a:t>
            </a:r>
            <a:endParaRPr lang="bg-BG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Better collection of recyclable waste.</a:t>
            </a:r>
          </a:p>
        </p:txBody>
      </p:sp>
    </p:spTree>
    <p:extLst>
      <p:ext uri="{BB962C8B-B14F-4D97-AF65-F5344CB8AC3E}">
        <p14:creationId xmlns:p14="http://schemas.microsoft.com/office/powerpoint/2010/main" val="2270969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B9AE35A-5A69-8154-A642-79E8E17C0995}"/>
              </a:ext>
            </a:extLst>
          </p:cNvPr>
          <p:cNvSpPr txBox="1"/>
          <p:nvPr/>
        </p:nvSpPr>
        <p:spPr>
          <a:xfrm>
            <a:off x="1564640" y="401321"/>
            <a:ext cx="9062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0" i="0" u="none" strike="noStrike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UK collected plastic bottles (in tonnes)</a:t>
            </a:r>
            <a:endParaRPr lang="en-GB" sz="3600" b="0" i="0" dirty="0">
              <a:solidFill>
                <a:srgbClr val="FFFFFF"/>
              </a:solidFill>
              <a:effectLst/>
              <a:latin typeface="Open Sans" panose="020B0606030504020204" pitchFamily="34" charset="0"/>
            </a:endParaRPr>
          </a:p>
        </p:txBody>
      </p:sp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12" name="Chart 11">
                <a:extLst>
                  <a:ext uri="{FF2B5EF4-FFF2-40B4-BE49-F238E27FC236}">
                    <a16:creationId xmlns:a16="http://schemas.microsoft.com/office/drawing/2014/main" id="{76271924-1372-CA81-DF76-48108266C48B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4041192882"/>
                  </p:ext>
                </p:extLst>
              </p:nvPr>
            </p:nvGraphicFramePr>
            <p:xfrm>
              <a:off x="934720" y="1320800"/>
              <a:ext cx="10403840" cy="532384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12" name="Chart 11">
                <a:extLst>
                  <a:ext uri="{FF2B5EF4-FFF2-40B4-BE49-F238E27FC236}">
                    <a16:creationId xmlns:a16="http://schemas.microsoft.com/office/drawing/2014/main" id="{76271924-1372-CA81-DF76-48108266C48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34720" y="1320800"/>
                <a:ext cx="10403840" cy="5323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0413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C873FE-DF8E-AF96-12C7-6F47387C804C}"/>
              </a:ext>
            </a:extLst>
          </p:cNvPr>
          <p:cNvSpPr txBox="1"/>
          <p:nvPr/>
        </p:nvSpPr>
        <p:spPr>
          <a:xfrm>
            <a:off x="1265358" y="538582"/>
            <a:ext cx="5437185" cy="199785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0" i="0" cap="all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PLASTIC RECYCLING FACTS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B1B138-3827-FE51-9CCC-8952B58BC978}"/>
              </a:ext>
            </a:extLst>
          </p:cNvPr>
          <p:cNvSpPr txBox="1"/>
          <p:nvPr/>
        </p:nvSpPr>
        <p:spPr>
          <a:xfrm>
            <a:off x="1265358" y="5087900"/>
            <a:ext cx="9036882" cy="1011688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457200" indent="-4572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Recycling a single plastic bottle will save enough energy to power a lightbulb for three hours or more</a:t>
            </a:r>
            <a:r>
              <a:rPr lang="en-US" sz="2800" b="0" i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21" name="Graphic 20" descr="Recycle Sign">
            <a:extLst>
              <a:ext uri="{FF2B5EF4-FFF2-40B4-BE49-F238E27FC236}">
                <a16:creationId xmlns:a16="http://schemas.microsoft.com/office/drawing/2014/main" id="{FAA9A6F4-F752-EC40-8E28-6FB3896EF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62181" y="294717"/>
            <a:ext cx="2417019" cy="2417019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DC60263-E27F-D508-7ACD-452705744608}"/>
              </a:ext>
            </a:extLst>
          </p:cNvPr>
          <p:cNvSpPr txBox="1"/>
          <p:nvPr/>
        </p:nvSpPr>
        <p:spPr>
          <a:xfrm>
            <a:off x="1163943" y="2356520"/>
            <a:ext cx="77982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Recycling 5 plastic bottles creates enough insulating fibre to fill a ski jacket or a t-shirt</a:t>
            </a:r>
            <a:r>
              <a:rPr lang="en-GB" sz="24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660A67-F7A2-1D0C-61C2-BFFB429E5D55}"/>
              </a:ext>
            </a:extLst>
          </p:cNvPr>
          <p:cNvSpPr txBox="1"/>
          <p:nvPr/>
        </p:nvSpPr>
        <p:spPr>
          <a:xfrm>
            <a:off x="1163943" y="3722210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make </a:t>
            </a: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adults fleece jacket with just 25 plastic bottles</a:t>
            </a:r>
            <a:r>
              <a:rPr lang="en-GB" sz="2800" b="0" i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9764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F612BEA-97C4-A8D4-8C2A-6E5923CCF9D5}"/>
              </a:ext>
            </a:extLst>
          </p:cNvPr>
          <p:cNvSpPr txBox="1"/>
          <p:nvPr/>
        </p:nvSpPr>
        <p:spPr>
          <a:xfrm>
            <a:off x="1197820" y="594182"/>
            <a:ext cx="5237042" cy="1974572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0" i="0" cap="all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PLASTIC RECYCLING FACTS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dirty="0">
              <a:latin typeface="+mj-lt"/>
              <a:ea typeface="+mj-ea"/>
              <a:cs typeface="+mj-cs"/>
            </a:endParaRPr>
          </a:p>
        </p:txBody>
      </p:sp>
      <p:pic>
        <p:nvPicPr>
          <p:cNvPr id="11" name="Graphic 10" descr="Recycle Sign">
            <a:extLst>
              <a:ext uri="{FF2B5EF4-FFF2-40B4-BE49-F238E27FC236}">
                <a16:creationId xmlns:a16="http://schemas.microsoft.com/office/drawing/2014/main" id="{E542353A-F6F4-69A6-8704-8DB6281A74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63781" y="193676"/>
            <a:ext cx="2538939" cy="2538939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BE25C56-EED5-93EB-0700-D46306E6B398}"/>
              </a:ext>
            </a:extLst>
          </p:cNvPr>
          <p:cNvSpPr txBox="1"/>
          <p:nvPr/>
        </p:nvSpPr>
        <p:spPr>
          <a:xfrm>
            <a:off x="1197820" y="2387600"/>
            <a:ext cx="6096000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enerated plastic each year in the UK is around 5 million.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EE9E4E0-6EE5-EFE4-A23E-023ED8C47744}"/>
              </a:ext>
            </a:extLst>
          </p:cNvPr>
          <p:cNvSpPr txBox="1"/>
          <p:nvPr/>
        </p:nvSpPr>
        <p:spPr>
          <a:xfrm>
            <a:off x="1197820" y="3849330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45% of plastics in the UK </a:t>
            </a:r>
            <a:r>
              <a:rPr lang="en-GB" sz="2800" b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recycled</a:t>
            </a:r>
            <a:r>
              <a:rPr lang="en-GB" sz="2800" i="1">
                <a:solidFill>
                  <a:srgbClr val="FFFFFF"/>
                </a:solidFill>
                <a:latin typeface="open sans" panose="020B0606030504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87D17F4-88B3-2961-5727-4EAEAEA71056}"/>
              </a:ext>
            </a:extLst>
          </p:cNvPr>
          <p:cNvSpPr txBox="1"/>
          <p:nvPr/>
        </p:nvSpPr>
        <p:spPr>
          <a:xfrm>
            <a:off x="1143438" y="5145851"/>
            <a:ext cx="702056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55% of all our plastic waste ends up in landfills, or in the ocean.</a:t>
            </a:r>
            <a:endParaRPr lang="en-GB" sz="2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891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D03B3C0-5E2E-2036-31D5-18F7379A4A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681" y="549275"/>
            <a:ext cx="10942637" cy="1078964"/>
          </a:xfrm>
        </p:spPr>
        <p:txBody>
          <a:bodyPr/>
          <a:lstStyle/>
          <a:p>
            <a:pPr algn="ctr"/>
            <a:br>
              <a:rPr lang="en-US" sz="6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Specialized foods for diabetics</a:t>
            </a:r>
            <a:endParaRPr lang="en-GB" sz="5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3CA8DF-EDE5-B3CE-C111-A061150412CD}"/>
              </a:ext>
            </a:extLst>
          </p:cNvPr>
          <p:cNvSpPr txBox="1"/>
          <p:nvPr/>
        </p:nvSpPr>
        <p:spPr>
          <a:xfrm>
            <a:off x="952500" y="2298700"/>
            <a:ext cx="10337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Type 1 - </a:t>
            </a:r>
            <a:r>
              <a:rPr lang="en-GB" sz="40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must include insulin</a:t>
            </a:r>
            <a:endParaRPr lang="en-GB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175835-859C-A5D6-7901-552F41E5F64B}"/>
              </a:ext>
            </a:extLst>
          </p:cNvPr>
          <p:cNvSpPr txBox="1"/>
          <p:nvPr/>
        </p:nvSpPr>
        <p:spPr>
          <a:xfrm>
            <a:off x="952500" y="4292600"/>
            <a:ext cx="9626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Type 2 - Treatment includes some combination of medications, diet, exercise.</a:t>
            </a:r>
            <a:endParaRPr lang="en-GB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239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E174092-82D3-44E0-8948-4096232ED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Number of people currently diagnosed with diabetes 2015-2019</a:t>
            </a:r>
            <a:br>
              <a:rPr lang="bg-BG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bg-BG" sz="4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sz="4400" baseline="0" dirty="0">
                <a:latin typeface="Arial" panose="020B0604020202020204" pitchFamily="34" charset="0"/>
                <a:cs typeface="Arial" panose="020B0604020202020204" pitchFamily="34" charset="0"/>
              </a:rPr>
              <a:t> millions)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E35A403-8477-58EA-7548-28B07D446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91910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402860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02D8-1D22-4940-AF19-07CF3A0DC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Diabetics</a:t>
            </a:r>
            <a:b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(2021)</a:t>
            </a: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143DB17-3422-D487-0A02-0F023DD5BE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545735"/>
              </p:ext>
            </p:extLst>
          </p:nvPr>
        </p:nvGraphicFramePr>
        <p:xfrm>
          <a:off x="4238624" y="396875"/>
          <a:ext cx="7267575" cy="5759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96947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15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7" name="Freeform: Shape 16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8" name="Oval 17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Oval 18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19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1" name="Rectangle 21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9ABC3-B70F-E429-8800-78696DEEF34D}"/>
              </a:ext>
            </a:extLst>
          </p:cNvPr>
          <p:cNvSpPr txBox="1"/>
          <p:nvPr/>
        </p:nvSpPr>
        <p:spPr>
          <a:xfrm>
            <a:off x="8004990" y="323850"/>
            <a:ext cx="3565525" cy="57594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Specialized foods for diabetics</a:t>
            </a:r>
          </a:p>
        </p:txBody>
      </p:sp>
      <p:sp>
        <p:nvSpPr>
          <p:cNvPr id="32" name="Rectangle 23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TextBox 9">
            <a:extLst>
              <a:ext uri="{FF2B5EF4-FFF2-40B4-BE49-F238E27FC236}">
                <a16:creationId xmlns:a16="http://schemas.microsoft.com/office/drawing/2014/main" id="{81DE2BBE-1280-37AC-DE9E-F268734E1E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4094928"/>
              </p:ext>
            </p:extLst>
          </p:nvPr>
        </p:nvGraphicFramePr>
        <p:xfrm>
          <a:off x="280352" y="323850"/>
          <a:ext cx="708039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6284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BE94E0F-A61A-F07C-5BA9-8D1787F42ED5}"/>
              </a:ext>
            </a:extLst>
          </p:cNvPr>
          <p:cNvSpPr txBox="1"/>
          <p:nvPr/>
        </p:nvSpPr>
        <p:spPr>
          <a:xfrm>
            <a:off x="8004990" y="323850"/>
            <a:ext cx="3565525" cy="57594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Specialized foods for diabetics</a:t>
            </a:r>
            <a:endParaRPr lang="en-US" sz="48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aphicFrame>
        <p:nvGraphicFramePr>
          <p:cNvPr id="9" name="TextBox 9">
            <a:extLst>
              <a:ext uri="{FF2B5EF4-FFF2-40B4-BE49-F238E27FC236}">
                <a16:creationId xmlns:a16="http://schemas.microsoft.com/office/drawing/2014/main" id="{85710DF3-0F7F-44D6-5783-29CFA71A78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9774313"/>
              </p:ext>
            </p:extLst>
          </p:nvPr>
        </p:nvGraphicFramePr>
        <p:xfrm>
          <a:off x="280352" y="323850"/>
          <a:ext cx="708039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8350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1A3BB07-59E9-07BE-87A0-5F4D071B0A04}"/>
              </a:ext>
            </a:extLst>
          </p:cNvPr>
          <p:cNvSpPr txBox="1"/>
          <p:nvPr/>
        </p:nvSpPr>
        <p:spPr>
          <a:xfrm>
            <a:off x="520700" y="4527034"/>
            <a:ext cx="8255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Expanding the range of products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67F723-63A1-8F14-2267-6FC7C2F93887}"/>
              </a:ext>
            </a:extLst>
          </p:cNvPr>
          <p:cNvSpPr txBox="1"/>
          <p:nvPr/>
        </p:nvSpPr>
        <p:spPr>
          <a:xfrm>
            <a:off x="520700" y="5741936"/>
            <a:ext cx="6464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Food information brochures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E4565F-5823-A45F-1658-1636BC5AC550}"/>
              </a:ext>
            </a:extLst>
          </p:cNvPr>
          <p:cNvSpPr txBox="1"/>
          <p:nvPr/>
        </p:nvSpPr>
        <p:spPr>
          <a:xfrm>
            <a:off x="520700" y="2097231"/>
            <a:ext cx="106299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“Cash back” and receive a discount in the store.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1E02F85-AC48-784A-2157-2686439321D6}"/>
              </a:ext>
            </a:extLst>
          </p:cNvPr>
          <p:cNvSpPr txBox="1"/>
          <p:nvPr/>
        </p:nvSpPr>
        <p:spPr>
          <a:xfrm>
            <a:off x="3625850" y="216262"/>
            <a:ext cx="49403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8CB55F7-6F2E-3323-A4C9-12940A7B2B17}"/>
              </a:ext>
            </a:extLst>
          </p:cNvPr>
          <p:cNvSpPr txBox="1"/>
          <p:nvPr/>
        </p:nvSpPr>
        <p:spPr>
          <a:xfrm>
            <a:off x="520700" y="3312132"/>
            <a:ext cx="8750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Contribute to environmental protection</a:t>
            </a:r>
          </a:p>
        </p:txBody>
      </p:sp>
    </p:spTree>
    <p:extLst>
      <p:ext uri="{BB962C8B-B14F-4D97-AF65-F5344CB8AC3E}">
        <p14:creationId xmlns:p14="http://schemas.microsoft.com/office/powerpoint/2010/main" val="7210842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2A30C0-1BC4-4764-9C0F-5D811CAB83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5006" y="615108"/>
            <a:ext cx="8281987" cy="1253041"/>
          </a:xfrm>
        </p:spPr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10FF9E89-17B1-9E0C-5A6A-B3B30BA43C40}"/>
              </a:ext>
            </a:extLst>
          </p:cNvPr>
          <p:cNvSpPr txBox="1"/>
          <p:nvPr/>
        </p:nvSpPr>
        <p:spPr>
          <a:xfrm>
            <a:off x="609599" y="1580783"/>
            <a:ext cx="10972800" cy="4425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GOV.UK. (2022, May 11)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statistics on waste</a:t>
            </a:r>
            <a:r>
              <a:rPr lang="en-GB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https://www.gov.uk/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July 19,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LIDL. (1994, January 2)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us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https://corporate.lidl.co.uk/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June 20, 2022), 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NHS. (2020, February 24)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 report</a:t>
            </a:r>
            <a:r>
              <a:rPr lang="en-GB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\.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https://digital.nhs.uk/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July 20,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RecyclingBins.co.uk. (2010, May 11) </a:t>
            </a:r>
            <a:r>
              <a:rPr lang="en-GB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ecycling-facts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https://www.recyclingbins.co.uk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 (Accessed: July 14,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RESOURCES, D. (2016, JULY 11)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https://diabetesresearchconnection.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org/ (Accessed: July 22,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87666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{8044841B-4487-4383-93EE-7F4FE499EA84}tf33713516_win32</Template>
  <TotalTime>1</TotalTime>
  <Words>657</Words>
  <Application>Microsoft Office PowerPoint</Application>
  <PresentationFormat>Widescreen</PresentationFormat>
  <Paragraphs>88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Gill Sans MT</vt:lpstr>
      <vt:lpstr>open sans</vt:lpstr>
      <vt:lpstr>open sans</vt:lpstr>
      <vt:lpstr>Trebuchet MS</vt:lpstr>
      <vt:lpstr>Walbaum Display</vt:lpstr>
      <vt:lpstr>3DFloatVTI</vt:lpstr>
      <vt:lpstr>The new  opportunities</vt:lpstr>
      <vt:lpstr>Code of Conduct</vt:lpstr>
      <vt:lpstr>Presentation description     </vt:lpstr>
      <vt:lpstr>History</vt:lpstr>
      <vt:lpstr>History</vt:lpstr>
      <vt:lpstr>Mission:  - To work with local business partners in sustainable relationships.  - To achieve long term success by investing in the recruitment, training and development of our people.  </vt:lpstr>
      <vt:lpstr>PowerPoint Presentation</vt:lpstr>
      <vt:lpstr>PowerPoint Presentation</vt:lpstr>
      <vt:lpstr>Suggestions:  </vt:lpstr>
      <vt:lpstr>PowerPoint Presentation</vt:lpstr>
      <vt:lpstr>PowerPoint Presentation</vt:lpstr>
      <vt:lpstr>PowerPoint Presentation</vt:lpstr>
      <vt:lpstr>PowerPoint Presentation</vt:lpstr>
      <vt:lpstr> Specialized foods for diabetics</vt:lpstr>
      <vt:lpstr>Number of people currently diagnosed with diabetes 2015-2019 (in millions)</vt:lpstr>
      <vt:lpstr>Diabetics (2021)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new  opportunities</dc:title>
  <dc:creator>Ivaylo Todorov</dc:creator>
  <cp:lastModifiedBy>Claudia Radu</cp:lastModifiedBy>
  <cp:revision>29</cp:revision>
  <dcterms:created xsi:type="dcterms:W3CDTF">2022-07-21T17:32:51Z</dcterms:created>
  <dcterms:modified xsi:type="dcterms:W3CDTF">2022-07-29T17:36:04Z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