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4"/>
    <p:sldMasterId id="2147483672" r:id="rId5"/>
  </p:sldMasterIdLst>
  <p:notesMasterIdLst>
    <p:notesMasterId r:id="rId36"/>
  </p:notesMasterIdLst>
  <p:handoutMasterIdLst>
    <p:handoutMasterId r:id="rId37"/>
  </p:handoutMasterIdLst>
  <p:sldIdLst>
    <p:sldId id="271" r:id="rId6"/>
    <p:sldId id="352" r:id="rId7"/>
    <p:sldId id="287" r:id="rId8"/>
    <p:sldId id="292" r:id="rId9"/>
    <p:sldId id="345" r:id="rId10"/>
    <p:sldId id="307" r:id="rId11"/>
    <p:sldId id="296" r:id="rId12"/>
    <p:sldId id="290" r:id="rId13"/>
    <p:sldId id="339" r:id="rId14"/>
    <p:sldId id="340" r:id="rId15"/>
    <p:sldId id="309" r:id="rId16"/>
    <p:sldId id="289" r:id="rId17"/>
    <p:sldId id="305" r:id="rId18"/>
    <p:sldId id="319" r:id="rId19"/>
    <p:sldId id="322" r:id="rId20"/>
    <p:sldId id="314" r:id="rId21"/>
    <p:sldId id="315" r:id="rId22"/>
    <p:sldId id="316" r:id="rId23"/>
    <p:sldId id="317" r:id="rId24"/>
    <p:sldId id="325" r:id="rId25"/>
    <p:sldId id="323" r:id="rId26"/>
    <p:sldId id="347" r:id="rId27"/>
    <p:sldId id="356" r:id="rId28"/>
    <p:sldId id="349" r:id="rId29"/>
    <p:sldId id="348" r:id="rId30"/>
    <p:sldId id="357" r:id="rId31"/>
    <p:sldId id="350" r:id="rId32"/>
    <p:sldId id="351" r:id="rId33"/>
    <p:sldId id="355" r:id="rId34"/>
    <p:sldId id="358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47EBD2-07B1-3CF5-040E-C3D534F2B0D7}" v="140" dt="2021-01-10T16:32:06.177"/>
    <p1510:client id="{55561AC1-D4BC-4947-4526-038689A1A844}" v="3" dt="2021-01-11T14:23:57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332" autoAdjust="0"/>
  </p:normalViewPr>
  <p:slideViewPr>
    <p:cSldViewPr>
      <p:cViewPr varScale="1">
        <p:scale>
          <a:sx n="117" d="100"/>
          <a:sy n="117" d="100"/>
        </p:scale>
        <p:origin x="1474" y="8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933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3CB562-9E8D-42CB-9E49-B620BE5678E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996ABB8-472D-40B6-AADC-E61CDD7234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Recognise and evaluate the complexities involved in leading and managing people in organisations and the practical application of Leadership and Management theory and principles. </a:t>
          </a:r>
          <a:br>
            <a:rPr lang="en-GB"/>
          </a:br>
          <a:endParaRPr lang="en-US"/>
        </a:p>
      </dgm:t>
    </dgm:pt>
    <dgm:pt modelId="{D756AC88-7199-487D-900E-98F5D426F493}" type="parTrans" cxnId="{D079D04F-5933-4927-A527-A8B7F20AEDE2}">
      <dgm:prSet/>
      <dgm:spPr/>
      <dgm:t>
        <a:bodyPr/>
        <a:lstStyle/>
        <a:p>
          <a:endParaRPr lang="en-US"/>
        </a:p>
      </dgm:t>
    </dgm:pt>
    <dgm:pt modelId="{845DF1F4-BDC5-4019-896A-82C3AD2EFFED}" type="sibTrans" cxnId="{D079D04F-5933-4927-A527-A8B7F20AEDE2}">
      <dgm:prSet/>
      <dgm:spPr/>
      <dgm:t>
        <a:bodyPr/>
        <a:lstStyle/>
        <a:p>
          <a:endParaRPr lang="en-US"/>
        </a:p>
      </dgm:t>
    </dgm:pt>
    <dgm:pt modelId="{CA4207D7-709F-471C-9E35-9925AF0246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Critically evaluate the design, and implementation of strategies which are focused on enhancing the effectiveness of Leaders and Managers in order to meet current and future organisational needs.</a:t>
          </a:r>
          <a:endParaRPr lang="en-US"/>
        </a:p>
      </dgm:t>
    </dgm:pt>
    <dgm:pt modelId="{BAA686DC-42ED-4725-8577-47C79D5A9D97}" type="parTrans" cxnId="{69C47D1F-215B-482B-89CD-21DEC6AAE601}">
      <dgm:prSet/>
      <dgm:spPr/>
      <dgm:t>
        <a:bodyPr/>
        <a:lstStyle/>
        <a:p>
          <a:endParaRPr lang="en-US"/>
        </a:p>
      </dgm:t>
    </dgm:pt>
    <dgm:pt modelId="{BA8B0044-F3C0-479B-9983-EDF3892B295D}" type="sibTrans" cxnId="{69C47D1F-215B-482B-89CD-21DEC6AAE601}">
      <dgm:prSet/>
      <dgm:spPr/>
      <dgm:t>
        <a:bodyPr/>
        <a:lstStyle/>
        <a:p>
          <a:endParaRPr lang="en-US"/>
        </a:p>
      </dgm:t>
    </dgm:pt>
    <dgm:pt modelId="{A0EBBEFD-7803-4D8C-9F88-E3D3FDEDF16B}" type="pres">
      <dgm:prSet presAssocID="{F13CB562-9E8D-42CB-9E49-B620BE5678E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7927FAD-3817-4430-AC8F-0537D1720EA5}" type="pres">
      <dgm:prSet presAssocID="{D996ABB8-472D-40B6-AADC-E61CDD723408}" presName="compNode" presStyleCnt="0"/>
      <dgm:spPr/>
    </dgm:pt>
    <dgm:pt modelId="{BD10F452-2449-4658-84EB-0690D0335FB6}" type="pres">
      <dgm:prSet presAssocID="{D996ABB8-472D-40B6-AADC-E61CDD7234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52AFFF-BDA4-4846-9962-CD3D400235BC}" type="pres">
      <dgm:prSet presAssocID="{D996ABB8-472D-40B6-AADC-E61CDD723408}" presName="spaceRect" presStyleCnt="0"/>
      <dgm:spPr/>
    </dgm:pt>
    <dgm:pt modelId="{F645116E-F983-42CF-8160-7FF9470B9A4A}" type="pres">
      <dgm:prSet presAssocID="{D996ABB8-472D-40B6-AADC-E61CDD723408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CE6143C-2154-4CD0-BA7A-D28BF181F2DF}" type="pres">
      <dgm:prSet presAssocID="{845DF1F4-BDC5-4019-896A-82C3AD2EFFED}" presName="sibTrans" presStyleCnt="0"/>
      <dgm:spPr/>
    </dgm:pt>
    <dgm:pt modelId="{86D6F65E-50A9-4C52-95F6-ADD29E79E514}" type="pres">
      <dgm:prSet presAssocID="{CA4207D7-709F-471C-9E35-9925AF0246B8}" presName="compNode" presStyleCnt="0"/>
      <dgm:spPr/>
    </dgm:pt>
    <dgm:pt modelId="{4DE47E32-C040-485C-9D69-A7498711D6E0}" type="pres">
      <dgm:prSet presAssocID="{CA4207D7-709F-471C-9E35-9925AF0246B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B76E395-9E5F-4DEB-B809-53D3F224258C}" type="pres">
      <dgm:prSet presAssocID="{CA4207D7-709F-471C-9E35-9925AF0246B8}" presName="spaceRect" presStyleCnt="0"/>
      <dgm:spPr/>
    </dgm:pt>
    <dgm:pt modelId="{446627DF-AEED-44A4-9130-A64C354D9DF1}" type="pres">
      <dgm:prSet presAssocID="{CA4207D7-709F-471C-9E35-9925AF0246B8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2A69F1E-E4A1-46B2-B0D9-B8996556B42F}" type="presOf" srcId="{CA4207D7-709F-471C-9E35-9925AF0246B8}" destId="{446627DF-AEED-44A4-9130-A64C354D9DF1}" srcOrd="0" destOrd="0" presId="urn:microsoft.com/office/officeart/2018/2/layout/IconLabelList"/>
    <dgm:cxn modelId="{D079D04F-5933-4927-A527-A8B7F20AEDE2}" srcId="{F13CB562-9E8D-42CB-9E49-B620BE5678EB}" destId="{D996ABB8-472D-40B6-AADC-E61CDD723408}" srcOrd="0" destOrd="0" parTransId="{D756AC88-7199-487D-900E-98F5D426F493}" sibTransId="{845DF1F4-BDC5-4019-896A-82C3AD2EFFED}"/>
    <dgm:cxn modelId="{F028DA24-BA0D-45E9-BFC2-63603708F8D3}" type="presOf" srcId="{F13CB562-9E8D-42CB-9E49-B620BE5678EB}" destId="{A0EBBEFD-7803-4D8C-9F88-E3D3FDEDF16B}" srcOrd="0" destOrd="0" presId="urn:microsoft.com/office/officeart/2018/2/layout/IconLabelList"/>
    <dgm:cxn modelId="{4F711752-3DBF-455C-B8D1-CB2BEBC4E33F}" type="presOf" srcId="{D996ABB8-472D-40B6-AADC-E61CDD723408}" destId="{F645116E-F983-42CF-8160-7FF9470B9A4A}" srcOrd="0" destOrd="0" presId="urn:microsoft.com/office/officeart/2018/2/layout/IconLabelList"/>
    <dgm:cxn modelId="{69C47D1F-215B-482B-89CD-21DEC6AAE601}" srcId="{F13CB562-9E8D-42CB-9E49-B620BE5678EB}" destId="{CA4207D7-709F-471C-9E35-9925AF0246B8}" srcOrd="1" destOrd="0" parTransId="{BAA686DC-42ED-4725-8577-47C79D5A9D97}" sibTransId="{BA8B0044-F3C0-479B-9983-EDF3892B295D}"/>
    <dgm:cxn modelId="{C5ACA393-3B83-48B6-825F-C9E170BACA1C}" type="presParOf" srcId="{A0EBBEFD-7803-4D8C-9F88-E3D3FDEDF16B}" destId="{27927FAD-3817-4430-AC8F-0537D1720EA5}" srcOrd="0" destOrd="0" presId="urn:microsoft.com/office/officeart/2018/2/layout/IconLabelList"/>
    <dgm:cxn modelId="{42B12EBA-5FAC-42C0-A798-0E58C39751B3}" type="presParOf" srcId="{27927FAD-3817-4430-AC8F-0537D1720EA5}" destId="{BD10F452-2449-4658-84EB-0690D0335FB6}" srcOrd="0" destOrd="0" presId="urn:microsoft.com/office/officeart/2018/2/layout/IconLabelList"/>
    <dgm:cxn modelId="{21359D63-640D-4F81-8650-131936AA2D55}" type="presParOf" srcId="{27927FAD-3817-4430-AC8F-0537D1720EA5}" destId="{0E52AFFF-BDA4-4846-9962-CD3D400235BC}" srcOrd="1" destOrd="0" presId="urn:microsoft.com/office/officeart/2018/2/layout/IconLabelList"/>
    <dgm:cxn modelId="{3E65172B-E84E-492E-9709-5FA073F421C0}" type="presParOf" srcId="{27927FAD-3817-4430-AC8F-0537D1720EA5}" destId="{F645116E-F983-42CF-8160-7FF9470B9A4A}" srcOrd="2" destOrd="0" presId="urn:microsoft.com/office/officeart/2018/2/layout/IconLabelList"/>
    <dgm:cxn modelId="{774C0F56-42BA-4157-8F23-EB81F915BBA0}" type="presParOf" srcId="{A0EBBEFD-7803-4D8C-9F88-E3D3FDEDF16B}" destId="{4CE6143C-2154-4CD0-BA7A-D28BF181F2DF}" srcOrd="1" destOrd="0" presId="urn:microsoft.com/office/officeart/2018/2/layout/IconLabelList"/>
    <dgm:cxn modelId="{AAF072C4-6A9A-4960-A2F7-C0622181711E}" type="presParOf" srcId="{A0EBBEFD-7803-4D8C-9F88-E3D3FDEDF16B}" destId="{86D6F65E-50A9-4C52-95F6-ADD29E79E514}" srcOrd="2" destOrd="0" presId="urn:microsoft.com/office/officeart/2018/2/layout/IconLabelList"/>
    <dgm:cxn modelId="{76FB2A0B-2F20-4DC7-857B-DB859A2EBB0C}" type="presParOf" srcId="{86D6F65E-50A9-4C52-95F6-ADD29E79E514}" destId="{4DE47E32-C040-485C-9D69-A7498711D6E0}" srcOrd="0" destOrd="0" presId="urn:microsoft.com/office/officeart/2018/2/layout/IconLabelList"/>
    <dgm:cxn modelId="{359F5461-5BDB-4B90-999E-45F1125012C3}" type="presParOf" srcId="{86D6F65E-50A9-4C52-95F6-ADD29E79E514}" destId="{AB76E395-9E5F-4DEB-B809-53D3F224258C}" srcOrd="1" destOrd="0" presId="urn:microsoft.com/office/officeart/2018/2/layout/IconLabelList"/>
    <dgm:cxn modelId="{3CE38F0A-8CC0-428B-8BC4-707A9BE2E5A4}" type="presParOf" srcId="{86D6F65E-50A9-4C52-95F6-ADD29E79E514}" destId="{446627DF-AEED-44A4-9130-A64C354D9DF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10F452-2449-4658-84EB-0690D0335FB6}">
      <dsp:nvSpPr>
        <dsp:cNvPr id="0" name=""/>
        <dsp:cNvSpPr/>
      </dsp:nvSpPr>
      <dsp:spPr>
        <a:xfrm>
          <a:off x="636023" y="1497082"/>
          <a:ext cx="951750" cy="951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5116E-F983-42CF-8160-7FF9470B9A4A}">
      <dsp:nvSpPr>
        <dsp:cNvPr id="0" name=""/>
        <dsp:cNvSpPr/>
      </dsp:nvSpPr>
      <dsp:spPr>
        <a:xfrm>
          <a:off x="54398" y="2831467"/>
          <a:ext cx="2115000" cy="121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Recognise and evaluate the complexities involved in leading and managing people in organisations and the practical application of Leadership and Management theory and principles. </a:t>
          </a:r>
          <a:br>
            <a:rPr lang="en-GB" sz="1100" kern="1200"/>
          </a:br>
          <a:endParaRPr lang="en-US" sz="1100" kern="1200"/>
        </a:p>
      </dsp:txBody>
      <dsp:txXfrm>
        <a:off x="54398" y="2831467"/>
        <a:ext cx="2115000" cy="1215000"/>
      </dsp:txXfrm>
    </dsp:sp>
    <dsp:sp modelId="{4DE47E32-C040-485C-9D69-A7498711D6E0}">
      <dsp:nvSpPr>
        <dsp:cNvPr id="0" name=""/>
        <dsp:cNvSpPr/>
      </dsp:nvSpPr>
      <dsp:spPr>
        <a:xfrm>
          <a:off x="3121148" y="1497082"/>
          <a:ext cx="951750" cy="951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627DF-AEED-44A4-9130-A64C354D9DF1}">
      <dsp:nvSpPr>
        <dsp:cNvPr id="0" name=""/>
        <dsp:cNvSpPr/>
      </dsp:nvSpPr>
      <dsp:spPr>
        <a:xfrm>
          <a:off x="2539523" y="2831467"/>
          <a:ext cx="2115000" cy="121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Critically evaluate the design, and implementation of strategies which are focused on enhancing the effectiveness of Leaders and Managers in order to meet current and future organisational needs.</a:t>
          </a:r>
          <a:endParaRPr lang="en-US" sz="1100" kern="1200"/>
        </a:p>
      </dsp:txBody>
      <dsp:txXfrm>
        <a:off x="2539523" y="2831467"/>
        <a:ext cx="2115000" cy="121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CBDDFA6-66F8-4F99-B8F6-C4B18DC6700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8349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3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510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1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Try and</a:t>
            </a:r>
            <a:r>
              <a:rPr lang="en-GB" baseline="0" dirty="0"/>
              <a:t> think of 10 for each. </a:t>
            </a:r>
            <a:endParaRPr lang="en-GB" dirty="0"/>
          </a:p>
          <a:p>
            <a:r>
              <a:rPr lang="en-GB" dirty="0"/>
              <a:t>Your expectations of me? Include breaks</a:t>
            </a:r>
          </a:p>
          <a:p>
            <a:r>
              <a:rPr lang="en-GB" dirty="0"/>
              <a:t>My Expectations of you?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438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6978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981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94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2165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682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12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4271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043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1130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00FC3D-4A72-4D21-B7FC-885ABF622848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952961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633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710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6746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31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00FC3D-4A72-4D21-B7FC-885ABF622848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/>
            <a:r>
              <a:rPr lang="en-US" sz="1800" dirty="0"/>
              <a:t>A process (therefore not a trait</a:t>
            </a:r>
            <a:r>
              <a:rPr lang="en-US" sz="1800" baseline="0" dirty="0"/>
              <a:t> or characteristic but a transactional event) Interactive m-to-m</a:t>
            </a:r>
            <a:endParaRPr lang="en-US" sz="1800" dirty="0"/>
          </a:p>
          <a:p>
            <a:pPr marL="228600" indent="-228600"/>
            <a:r>
              <a:rPr lang="en-US" sz="1800" dirty="0"/>
              <a:t>Involves influence – affects followers</a:t>
            </a:r>
          </a:p>
          <a:p>
            <a:pPr marL="228600" indent="-228600"/>
            <a:r>
              <a:rPr lang="en-US" sz="1800" dirty="0"/>
              <a:t>Occurs in groups – groups are the context not </a:t>
            </a:r>
            <a:r>
              <a:rPr lang="en-US" sz="1800" dirty="0" err="1"/>
              <a:t>indiv</a:t>
            </a:r>
            <a:r>
              <a:rPr lang="en-US" sz="1800" dirty="0"/>
              <a:t>.</a:t>
            </a:r>
            <a:r>
              <a:rPr lang="en-US" sz="1800" baseline="0" dirty="0"/>
              <a:t> Lead themselves</a:t>
            </a:r>
            <a:endParaRPr lang="en-US" sz="1800" dirty="0"/>
          </a:p>
          <a:p>
            <a:pPr marL="228600" indent="-228600"/>
            <a:r>
              <a:rPr lang="en-US" sz="1800" dirty="0"/>
              <a:t>Involves common goals – a mutual</a:t>
            </a:r>
            <a:r>
              <a:rPr lang="en-US" sz="1800" baseline="0" dirty="0"/>
              <a:t> purpose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874596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F1C9DE-68B7-4B92-A1F2-14A99D098876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486400" cy="4084638"/>
          </a:xfrm>
          <a:noFill/>
        </p:spPr>
        <p:txBody>
          <a:bodyPr/>
          <a:lstStyle/>
          <a:p>
            <a:pPr marL="228600" indent="-228600"/>
            <a:r>
              <a:rPr lang="en-US" dirty="0"/>
              <a:t>Leaders and followers terms commonly</a:t>
            </a:r>
            <a:r>
              <a:rPr lang="en-US" baseline="0" dirty="0"/>
              <a:t> used.</a:t>
            </a:r>
          </a:p>
          <a:p>
            <a:pPr marL="228600" indent="-228600"/>
            <a:r>
              <a:rPr lang="en-US" baseline="0" dirty="0"/>
              <a:t>Leader creates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6883986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30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64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0267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56440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99328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8842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09318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366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533400" y="6356350"/>
            <a:ext cx="81534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07107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765320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33487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534400" cy="685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0926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0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634" y="4198409"/>
            <a:ext cx="6921151" cy="1645920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7B6ECC55-DA7F-4892-AA2D-6561EE935B0D}" type="datetime1">
              <a:rPr lang="en-GB" smtClean="0"/>
              <a:t>11/01/2021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5371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86A0A-DFF6-4133-9B93-D16911798E42}" type="datetime1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3582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67419"/>
            <a:ext cx="8085582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0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634" y="4187275"/>
            <a:ext cx="6919722" cy="164592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4810F-4D1D-4CAB-AFC5-1B66A01B75A4}" type="datetime1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9802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7492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7738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4C42C-FF84-4342-B6A7-AD85FB844692}" type="datetime1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343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492" y="2032000"/>
            <a:ext cx="3806190" cy="7234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492" y="2736150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310" y="2029968"/>
            <a:ext cx="3806190" cy="72237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310" y="2734056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D6BFA-E8B8-4AFD-8114-5635D4B3BD68}" type="datetime1">
              <a:rPr lang="en-GB" smtClean="0"/>
              <a:t>11/01/2021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5127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C2AFC-573F-4DE0-A656-18FF61AD958D}" type="datetime1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03957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CB7A8-8F1C-43E8-97A1-2CB61AE4B810}" type="datetime1">
              <a:rPr lang="en-GB" smtClean="0"/>
              <a:t>11/01/2021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4611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0" y="0"/>
            <a:ext cx="3429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196053" y="542282"/>
            <a:ext cx="253746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36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762000"/>
            <a:ext cx="4572000" cy="4572000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06987" y="2511813"/>
            <a:ext cx="254889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500">
                <a:solidFill>
                  <a:srgbClr val="40404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0249-E03C-4D2D-9990-77D359311E60}" type="datetime1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4984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5418668"/>
            <a:ext cx="8085582" cy="613283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9144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rgbClr val="4D4D4D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7492" y="5909735"/>
            <a:ext cx="6922008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399BDC85-88AA-4E45-9506-C9C45C9C624E}" type="datetime1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214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E5E52-6E02-4B7E-B324-03634825065F}" type="datetime1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061760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7963" y="695325"/>
            <a:ext cx="1971675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4" y="714376"/>
            <a:ext cx="5800725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63CAB-2A74-47E0-B26F-94491A6D5E44}" type="datetime1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06393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749451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0526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838200"/>
            <a:ext cx="8229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12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822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725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2919" y="499533"/>
            <a:ext cx="8079581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206" y="1993393"/>
            <a:ext cx="8065294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4350" y="6412447"/>
            <a:ext cx="30861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fld id="{FEF09562-8CA7-44EC-925F-F670D8B17A55}" type="datetime1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554697"/>
            <a:ext cx="37719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1193" y="5829748"/>
            <a:ext cx="219456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0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991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74320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jpeg"/><Relationship Id="rId7" Type="http://schemas.openxmlformats.org/officeDocument/2006/relationships/image" Target="../media/image11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br.org/2014/01/what-vuca-really-means-for-you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7oz366X0-8&amp;t=128s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br.org/2007/11/a-leaders-framework-for-decision-makin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732" name="Picture 73731">
            <a:extLst>
              <a:ext uri="{FF2B5EF4-FFF2-40B4-BE49-F238E27FC236}">
                <a16:creationId xmlns:a16="http://schemas.microsoft.com/office/drawing/2014/main" id="{379FFCD0-6F99-485F-AD4B-FB0BE65BFCB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l="11133" r="-3" b="-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chemeClr val="tx1"/>
                </a:solidFill>
              </a:rPr>
              <a:t>Leading and Developing People</a:t>
            </a:r>
            <a:br>
              <a:rPr lang="en-GB" sz="5000">
                <a:solidFill>
                  <a:schemeClr val="tx1"/>
                </a:solidFill>
              </a:rPr>
            </a:br>
            <a:r>
              <a:rPr lang="en-GB" sz="5000">
                <a:solidFill>
                  <a:schemeClr val="tx1"/>
                </a:solidFill>
              </a:rPr>
              <a:t>Introduction to Module and Assessment</a:t>
            </a:r>
            <a:br>
              <a:rPr lang="en-GB" sz="5000">
                <a:solidFill>
                  <a:schemeClr val="tx1"/>
                </a:solidFill>
              </a:rPr>
            </a:br>
            <a:endParaRPr lang="en-GB" sz="5000">
              <a:solidFill>
                <a:schemeClr val="tx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00634" y="4206876"/>
            <a:ext cx="6921150" cy="164592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Julie Hayward</a:t>
            </a: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4"/>
          <a:stretch/>
        </p:blipFill>
        <p:spPr>
          <a:xfrm flipH="1">
            <a:off x="-173147" y="6098170"/>
            <a:ext cx="1264911" cy="116197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36" y="110860"/>
            <a:ext cx="4472609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490" y="5298633"/>
            <a:ext cx="384085" cy="4114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890" y="5310825"/>
            <a:ext cx="384085" cy="4114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010" y="5611843"/>
            <a:ext cx="384085" cy="4114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956" y="5310825"/>
            <a:ext cx="384085" cy="4114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4914" y="4763709"/>
            <a:ext cx="384085" cy="4114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898" y="1862013"/>
            <a:ext cx="384085" cy="4114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084" y="2912049"/>
            <a:ext cx="384085" cy="41148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29" y="266893"/>
            <a:ext cx="1847402" cy="24624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660" y="213908"/>
            <a:ext cx="2464348" cy="213207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713" y="5113285"/>
            <a:ext cx="2335435" cy="140126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130" y="603504"/>
            <a:ext cx="384085" cy="41148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859" y="716280"/>
            <a:ext cx="384085" cy="41148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639" y="6098170"/>
            <a:ext cx="384085" cy="41148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367408" y="6303910"/>
            <a:ext cx="6444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Rese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arch Interests: Industry 4.0, Education 4.0, Complexity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140509" y="1724518"/>
            <a:ext cx="5929066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About 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Before joining the team here at UWTSD in 2016 I had a varied career in retail management and in HR in various sectors.  Most recently I was a Talent Manager at Tata Steel Europe, based in Port Talbot but covering a number of UK and European operations.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pins on the maps represent places I have lived over the past 20 years and where I have worked.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 now lecture in HRM, and Leadership and Management on both undergraduate and post graduate programmes here at UWSTD and am the Programme Director for the Undergraduate Business Portfolio.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 am a qualified coach, hold a PG Cert in Technology Enhanced Learning and am studying towards a DBA.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114185" y="177184"/>
            <a:ext cx="32317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JULIE HAYWARD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MCIPD, FHEA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148618" y="6379508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82791" y="5257065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P4U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341066" y="1449884"/>
            <a:ext cx="2905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Scottish &amp; Newcastle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887890" y="4936499"/>
            <a:ext cx="9924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ARGOS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44234" y="5515701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TSE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954055" y="5634632"/>
            <a:ext cx="6992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UPL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6025" y="989862"/>
            <a:ext cx="111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584238" y="3141360"/>
            <a:ext cx="1114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627769" y="5811350"/>
            <a:ext cx="1114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NAAFI</a:t>
            </a: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668" y="5201885"/>
            <a:ext cx="384085" cy="411480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2780573" y="5436737"/>
            <a:ext cx="8471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CARGO</a:t>
            </a:r>
          </a:p>
        </p:txBody>
      </p:sp>
    </p:spTree>
    <p:extLst>
      <p:ext uri="{BB962C8B-B14F-4D97-AF65-F5344CB8AC3E}">
        <p14:creationId xmlns:p14="http://schemas.microsoft.com/office/powerpoint/2010/main" val="4205212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Overview: Part 1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64821295"/>
              </p:ext>
            </p:extLst>
          </p:nvPr>
        </p:nvGraphicFramePr>
        <p:xfrm>
          <a:off x="413156" y="1304764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Why Study</a:t>
                      </a:r>
                      <a:r>
                        <a:rPr lang="en-US" sz="1800" b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Leadership and Management? </a:t>
                      </a:r>
                      <a:endParaRPr lang="en-GB" sz="1600" dirty="0">
                        <a:effectLst/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Outcomes</a:t>
                      </a:r>
                      <a:endParaRPr lang="en-GB" sz="1600" dirty="0">
                        <a:effectLst/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Assignment Details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3791935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512343" y="499533"/>
            <a:ext cx="4922045" cy="165819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625F46"/>
                </a:solidFill>
              </a:rPr>
              <a:t>1. Why Study Leadership? </a:t>
            </a:r>
            <a:br>
              <a:rPr lang="en-GB" sz="3700">
                <a:solidFill>
                  <a:srgbClr val="625F46"/>
                </a:solidFill>
              </a:rPr>
            </a:br>
            <a:endParaRPr lang="en-GB" sz="3700">
              <a:solidFill>
                <a:srgbClr val="625F46"/>
              </a:solidFill>
            </a:endParaRPr>
          </a:p>
        </p:txBody>
      </p:sp>
      <p:pic>
        <p:nvPicPr>
          <p:cNvPr id="44037" name="Picture 44036">
            <a:extLst>
              <a:ext uri="{FF2B5EF4-FFF2-40B4-BE49-F238E27FC236}">
                <a16:creationId xmlns:a16="http://schemas.microsoft.com/office/drawing/2014/main" id="{5D5CAE85-DCE8-4BA6-B5AB-3A7687F623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997" r="21312" b="2"/>
          <a:stretch/>
        </p:blipFill>
        <p:spPr>
          <a:xfrm>
            <a:off x="20" y="-6418"/>
            <a:ext cx="3058077" cy="6864418"/>
          </a:xfrm>
          <a:prstGeom prst="rect">
            <a:avLst/>
          </a:prstGeom>
        </p:spPr>
      </p:pic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3526917" y="2011680"/>
            <a:ext cx="4821746" cy="376618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/>
              <a:t>Why is leadership important topics in the field of business?</a:t>
            </a:r>
          </a:p>
          <a:p>
            <a:pPr marL="0" lvl="0" indent="0">
              <a:buNone/>
            </a:pPr>
            <a:endParaRPr lang="en-GB" sz="2000"/>
          </a:p>
          <a:p>
            <a:r>
              <a:rPr lang="en-GB" sz="2000"/>
              <a:t>Arguably, organisational success depends largely on effective leadership.</a:t>
            </a:r>
          </a:p>
          <a:p>
            <a:r>
              <a:rPr lang="en-GB" sz="2000"/>
              <a:t>Research has shown that there is a strong relationship between effectiveness of leadership and motivation of employees.</a:t>
            </a:r>
          </a:p>
          <a:p>
            <a:pPr marL="0" indent="0">
              <a:buNone/>
            </a:pPr>
            <a:endParaRPr lang="en-GB" sz="2000" b="1"/>
          </a:p>
          <a:p>
            <a:r>
              <a:rPr lang="en-GB" sz="2000" b="1"/>
              <a:t>Why is this topic important for you to study?</a:t>
            </a:r>
          </a:p>
        </p:txBody>
      </p:sp>
    </p:spTree>
    <p:extLst>
      <p:ext uri="{BB962C8B-B14F-4D97-AF65-F5344CB8AC3E}">
        <p14:creationId xmlns:p14="http://schemas.microsoft.com/office/powerpoint/2010/main" val="3360151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3EFC75-D61F-4CEA-9817-11CC860305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02F3DD-3E32-4AF8-BFA1-D131A6B4B72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317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5843" y="796978"/>
            <a:ext cx="6792314" cy="526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28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6994" y="0"/>
            <a:ext cx="3477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149593" y="643467"/>
            <a:ext cx="2511806" cy="558429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1. Module Learning Outcomes</a:t>
            </a:r>
          </a:p>
        </p:txBody>
      </p:sp>
      <p:graphicFrame>
        <p:nvGraphicFramePr>
          <p:cNvPr id="44038" name="Rectangle 3">
            <a:extLst>
              <a:ext uri="{FF2B5EF4-FFF2-40B4-BE49-F238E27FC236}">
                <a16:creationId xmlns:a16="http://schemas.microsoft.com/office/drawing/2014/main" id="{54ED4F70-68B4-49DB-A094-33934F3FA0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263080"/>
              </p:ext>
            </p:extLst>
          </p:nvPr>
        </p:nvGraphicFramePr>
        <p:xfrm>
          <a:off x="475059" y="684213"/>
          <a:ext cx="470892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8546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7" name="Rectangle 71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2. Subject Areas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Why leadership is important to organisations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context of leadership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Models and frameworks of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Leading teams and Individuals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Contemporary leadership development issues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Approaches to developing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Leadership development and the link to organisational success.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72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3. Assignment Details</a:t>
            </a:r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4754880" y="1772816"/>
            <a:ext cx="3931920" cy="3951288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377737" y="2790080"/>
            <a:ext cx="3932238" cy="395128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/>
              <a:t>You are required to produce an individual 2,500 word essay.</a:t>
            </a:r>
          </a:p>
          <a:p>
            <a:r>
              <a:rPr lang="en-GB" sz="2000" dirty="0"/>
              <a:t>Contribution of 2 blog posts is also required. </a:t>
            </a:r>
          </a:p>
        </p:txBody>
      </p:sp>
      <p:sp>
        <p:nvSpPr>
          <p:cNvPr id="10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39699" y="2718072"/>
            <a:ext cx="3932237" cy="3951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1800" dirty="0"/>
              <a:t>A as group of 3 create a 30-minute learning session designed to develop a leadership skill. </a:t>
            </a:r>
          </a:p>
          <a:p>
            <a:pPr marL="0" indent="0">
              <a:buNone/>
            </a:pPr>
            <a:r>
              <a:rPr lang="en-GB" sz="1800" dirty="0"/>
              <a:t>Submit a lesson plan and justification for your chosen method, along with a list of references to Turnitin. You should also include a table outlining which elements each individual student contributed to. 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</p:txBody>
      </p:sp>
      <p:sp>
        <p:nvSpPr>
          <p:cNvPr id="6" name="Text Placeholder 2"/>
          <p:cNvSpPr txBox="1">
            <a:spLocks/>
          </p:cNvSpPr>
          <p:nvPr/>
        </p:nvSpPr>
        <p:spPr>
          <a:xfrm>
            <a:off x="457200" y="1857598"/>
            <a:ext cx="3931920" cy="639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u="sng" dirty="0"/>
              <a:t>Assessment Component 1  50%</a:t>
            </a:r>
          </a:p>
          <a:p>
            <a:pPr marL="0" indent="0" algn="ctr">
              <a:buNone/>
            </a:pPr>
            <a:r>
              <a:rPr lang="en-GB" sz="2000" b="1" u="sng" dirty="0"/>
              <a:t>Individual Assessment</a:t>
            </a:r>
          </a:p>
        </p:txBody>
      </p:sp>
      <p:sp>
        <p:nvSpPr>
          <p:cNvPr id="8" name="Text Placeholder 4"/>
          <p:cNvSpPr txBox="1">
            <a:spLocks/>
          </p:cNvSpPr>
          <p:nvPr/>
        </p:nvSpPr>
        <p:spPr>
          <a:xfrm>
            <a:off x="4754880" y="1857598"/>
            <a:ext cx="4137600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900" b="1" u="sng" dirty="0"/>
              <a:t>Assessment Component 2  50%</a:t>
            </a:r>
          </a:p>
          <a:p>
            <a:pPr marL="0" indent="0" algn="ctr">
              <a:buNone/>
            </a:pPr>
            <a:r>
              <a:rPr lang="en-GB" sz="1900" b="1" u="sng" dirty="0"/>
              <a:t>Group Assessment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4614422" y="4991923"/>
            <a:ext cx="41376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10% of marks will be allocated to in class/Moodle based activities associated with this task. </a:t>
            </a:r>
          </a:p>
        </p:txBody>
      </p:sp>
    </p:spTree>
    <p:extLst>
      <p:ext uri="{BB962C8B-B14F-4D97-AF65-F5344CB8AC3E}">
        <p14:creationId xmlns:p14="http://schemas.microsoft.com/office/powerpoint/2010/main" val="342957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03" y="0"/>
            <a:ext cx="9481647" cy="7622704"/>
          </a:xfrm>
          <a:prstGeom prst="rect">
            <a:avLst/>
          </a:prstGeom>
        </p:spPr>
      </p:pic>
      <p:sp>
        <p:nvSpPr>
          <p:cNvPr id="2" name="Rounded Rectangle 1"/>
          <p:cNvSpPr/>
          <p:nvPr/>
        </p:nvSpPr>
        <p:spPr>
          <a:xfrm>
            <a:off x="3735977" y="3074126"/>
            <a:ext cx="5216434" cy="3696787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Key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Module Reading list.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Moodle page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Resources signposted in the lesson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UWTSD referencing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45513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372200" y="5301208"/>
            <a:ext cx="230425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769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732" name="Picture 73731">
            <a:extLst>
              <a:ext uri="{FF2B5EF4-FFF2-40B4-BE49-F238E27FC236}">
                <a16:creationId xmlns:a16="http://schemas.microsoft.com/office/drawing/2014/main" id="{2ED95FFA-F205-4DC3-B1EF-C4CDA69BAC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5000"/>
          </a:blip>
          <a:srcRect l="11133" r="-3" b="-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>
            <a:normAutofit/>
          </a:bodyPr>
          <a:lstStyle/>
          <a:p>
            <a:r>
              <a:rPr lang="en-GB" sz="5000" dirty="0">
                <a:solidFill>
                  <a:schemeClr val="tx1"/>
                </a:solidFill>
              </a:rPr>
              <a:t>Leading &amp; Managing People:</a:t>
            </a:r>
            <a:r>
              <a:rPr lang="en-GB" sz="5000" dirty="0"/>
              <a:t/>
            </a:r>
            <a:br>
              <a:rPr lang="en-GB" sz="5000" dirty="0"/>
            </a:br>
            <a:r>
              <a:rPr lang="en-GB" sz="5000" dirty="0">
                <a:solidFill>
                  <a:schemeClr val="tx1"/>
                </a:solidFill>
              </a:rPr>
              <a:t>Introduction to Leadership Theory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38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332656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Overview: Part 2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896850500"/>
              </p:ext>
            </p:extLst>
          </p:nvPr>
        </p:nvGraphicFramePr>
        <p:xfrm>
          <a:off x="385887" y="2902618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Define leadership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in the context of this module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Identify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terms associated with the study of leadership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Identify</a:t>
                      </a:r>
                      <a:r>
                        <a:rPr lang="en-US" sz="1700" baseline="0"/>
                        <a:t> the context within which leadership is exercised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67544" y="836712"/>
            <a:ext cx="8147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this session is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complexity of defining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 the models and frameworks associated with the study of leadership </a:t>
            </a:r>
          </a:p>
          <a:p>
            <a:endParaRPr lang="en-GB" dirty="0"/>
          </a:p>
          <a:p>
            <a:r>
              <a:rPr lang="en-GB" dirty="0"/>
              <a:t>At the end of the session you will be able to:</a:t>
            </a:r>
          </a:p>
        </p:txBody>
      </p:sp>
    </p:spTree>
    <p:extLst>
      <p:ext uri="{BB962C8B-B14F-4D97-AF65-F5344CB8AC3E}">
        <p14:creationId xmlns:p14="http://schemas.microsoft.com/office/powerpoint/2010/main" val="3357365732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D4BBAA4-5350-4225-A232-680E7C3343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2628" y="770467"/>
            <a:ext cx="4956722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500" dirty="0">
                <a:solidFill>
                  <a:srgbClr val="FFFFFF"/>
                </a:solidFill>
              </a:rPr>
              <a:t>“</a:t>
            </a:r>
            <a:r>
              <a:rPr lang="en-US" sz="3500" b="1" dirty="0">
                <a:solidFill>
                  <a:srgbClr val="FFFFFF"/>
                </a:solidFill>
              </a:rPr>
              <a:t>Leadership</a:t>
            </a:r>
            <a:r>
              <a:rPr lang="en-US" sz="3500" dirty="0">
                <a:solidFill>
                  <a:srgbClr val="FFFFFF"/>
                </a:solidFill>
              </a:rPr>
              <a:t> is like the </a:t>
            </a:r>
            <a:r>
              <a:rPr lang="en-US" sz="3500" b="1" dirty="0">
                <a:solidFill>
                  <a:srgbClr val="FFFFFF"/>
                </a:solidFill>
              </a:rPr>
              <a:t>abominable snowman </a:t>
            </a:r>
            <a:r>
              <a:rPr lang="en-US" sz="3500" dirty="0">
                <a:solidFill>
                  <a:srgbClr val="FFFFFF"/>
                </a:solidFill>
              </a:rPr>
              <a:t>whose footprints are everywhere but is nowhere to be seen.”</a:t>
            </a: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>
                <a:solidFill>
                  <a:srgbClr val="FFFFFF"/>
                </a:solidFill>
              </a:rPr>
              <a:t>(Warren Bennis, 1985)</a:t>
            </a:r>
            <a:r>
              <a:rPr lang="en-US" sz="3500" dirty="0"/>
              <a:t/>
            </a:r>
            <a:br>
              <a:rPr lang="en-US" sz="3500" dirty="0"/>
            </a:b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EA2C3E-E336-4F2C-AC83-50B4F69A4E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4708" y="0"/>
            <a:ext cx="347929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0092" y="624614"/>
            <a:ext cx="2341249" cy="27239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7306" y="3815493"/>
            <a:ext cx="2514096" cy="2092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29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1: Definition of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anchor="ctr">
            <a:normAutofit/>
          </a:bodyPr>
          <a:lstStyle/>
          <a:p>
            <a:r>
              <a:rPr lang="en-GB" dirty="0"/>
              <a:t>How many millions of hits would you get on a Google search for ‘leadership’?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many thousands of books does Amazon UK stock under the title ‘leadership’?</a:t>
            </a:r>
          </a:p>
        </p:txBody>
      </p:sp>
    </p:spTree>
    <p:extLst>
      <p:ext uri="{BB962C8B-B14F-4D97-AF65-F5344CB8AC3E}">
        <p14:creationId xmlns:p14="http://schemas.microsoft.com/office/powerpoint/2010/main" val="1929745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>
                <a:latin typeface="+mj-lt"/>
              </a:rPr>
              <a:t>Leadership Defined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dirty="0"/>
              <a:t>In Groups: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dirty="0"/>
              <a:t>Discuss your definition of leadership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dirty="0"/>
              <a:t>Come to a consensus on a definition you can all agree with.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dirty="0"/>
              <a:t>Pick one leader you think represents your definition?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8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Activity – Breakout Groups</a:t>
            </a:r>
          </a:p>
        </p:txBody>
      </p:sp>
    </p:spTree>
    <p:extLst>
      <p:ext uri="{BB962C8B-B14F-4D97-AF65-F5344CB8AC3E}">
        <p14:creationId xmlns:p14="http://schemas.microsoft.com/office/powerpoint/2010/main" val="431145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476672"/>
            <a:ext cx="7886700" cy="50133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sz="3400" dirty="0"/>
              <a:t>A leader is a </a:t>
            </a:r>
            <a:r>
              <a:rPr lang="en-GB" sz="3400" b="1" dirty="0"/>
              <a:t>dealer in hope.</a:t>
            </a:r>
            <a:r>
              <a:rPr lang="en-GB" sz="3400" dirty="0"/>
              <a:t>’ Napoleon </a:t>
            </a:r>
            <a:r>
              <a:rPr lang="en-GB" sz="3400" dirty="0" err="1"/>
              <a:t>Bonepart</a:t>
            </a:r>
            <a:endParaRPr lang="en-GB" sz="3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‘Leadership is </a:t>
            </a:r>
            <a:r>
              <a:rPr lang="en-GB" sz="3600" b="1" dirty="0"/>
              <a:t>influence.</a:t>
            </a:r>
            <a:r>
              <a:rPr lang="en-GB" b="1" dirty="0"/>
              <a:t>’ John Maxwell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‘As we look ahead into the next century, leaders will be those who </a:t>
            </a:r>
            <a:r>
              <a:rPr lang="en-GB" sz="4000" b="1" dirty="0"/>
              <a:t>empower</a:t>
            </a:r>
            <a:r>
              <a:rPr lang="en-GB" sz="4600" dirty="0"/>
              <a:t> </a:t>
            </a:r>
            <a:r>
              <a:rPr lang="en-GB" sz="4000" b="1" dirty="0"/>
              <a:t>others</a:t>
            </a:r>
            <a:r>
              <a:rPr lang="en-GB" dirty="0"/>
              <a:t>.’ </a:t>
            </a:r>
            <a:r>
              <a:rPr lang="en-GB" b="1" dirty="0"/>
              <a:t>Bill Gates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sz="4600" b="1" dirty="0"/>
              <a:t>‘</a:t>
            </a:r>
            <a:r>
              <a:rPr lang="en-GB" sz="3400" b="1" dirty="0"/>
              <a:t>Innovation</a:t>
            </a:r>
            <a:r>
              <a:rPr lang="en-GB" sz="4600" b="1" dirty="0"/>
              <a:t> </a:t>
            </a:r>
            <a:r>
              <a:rPr lang="en-GB" dirty="0"/>
              <a:t>distinguishes between a leader 				and a follower.’ </a:t>
            </a:r>
            <a:r>
              <a:rPr lang="en-GB" b="1" dirty="0"/>
              <a:t>Steve Jobs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980728"/>
            <a:ext cx="1643063" cy="15716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454" y="3356992"/>
            <a:ext cx="1573725" cy="222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183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20689"/>
            <a:ext cx="8263830" cy="4869284"/>
          </a:xfrm>
        </p:spPr>
        <p:txBody>
          <a:bodyPr>
            <a:normAutofit fontScale="70000" lnSpcReduction="20000"/>
          </a:bodyPr>
          <a:lstStyle/>
          <a:p>
            <a:pPr marL="0" indent="0" algn="r">
              <a:spcBef>
                <a:spcPts val="0"/>
              </a:spcBef>
              <a:buNone/>
            </a:pPr>
            <a:r>
              <a:rPr lang="en-GB" dirty="0"/>
              <a:t>	</a:t>
            </a:r>
            <a:r>
              <a:rPr lang="en-GB" sz="3800" dirty="0"/>
              <a:t>‘The		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sz="4200" b="1" dirty="0"/>
              <a:t>pessimist</a:t>
            </a:r>
            <a:r>
              <a:rPr lang="en-GB" sz="3800" dirty="0"/>
              <a:t> </a:t>
            </a:r>
          </a:p>
          <a:p>
            <a:pPr marL="0" indent="0" algn="r">
              <a:spcBef>
                <a:spcPts val="0"/>
              </a:spcBef>
              <a:buNone/>
            </a:pPr>
            <a:r>
              <a:rPr lang="en-GB" sz="3800" dirty="0"/>
              <a:t>complains about the wind.</a:t>
            </a:r>
          </a:p>
          <a:p>
            <a:pPr marL="0" indent="0" algn="r">
              <a:buNone/>
            </a:pPr>
            <a:endParaRPr lang="en-GB" sz="3800" dirty="0"/>
          </a:p>
          <a:p>
            <a:pPr marL="0" indent="0" algn="r">
              <a:buNone/>
            </a:pPr>
            <a:r>
              <a:rPr lang="en-GB" sz="3800" dirty="0"/>
              <a:t>The	 </a:t>
            </a:r>
          </a:p>
          <a:p>
            <a:pPr marL="0" indent="0" algn="r">
              <a:buNone/>
            </a:pPr>
            <a:r>
              <a:rPr lang="en-GB" sz="3800" b="1" dirty="0"/>
              <a:t>optimist</a:t>
            </a:r>
          </a:p>
          <a:p>
            <a:pPr marL="0" indent="0" algn="r">
              <a:buNone/>
            </a:pPr>
            <a:r>
              <a:rPr lang="en-GB" sz="3800" dirty="0"/>
              <a:t>expects it to change.</a:t>
            </a:r>
          </a:p>
          <a:p>
            <a:pPr marL="0" indent="0" algn="r">
              <a:buNone/>
            </a:pPr>
            <a:endParaRPr lang="en-GB" sz="3800" dirty="0"/>
          </a:p>
          <a:p>
            <a:pPr marL="0" indent="0" algn="r">
              <a:buNone/>
            </a:pPr>
            <a:r>
              <a:rPr lang="en-GB" sz="3800" dirty="0"/>
              <a:t>The				 </a:t>
            </a:r>
          </a:p>
          <a:p>
            <a:pPr marL="0" indent="0" algn="r">
              <a:buNone/>
            </a:pPr>
            <a:r>
              <a:rPr lang="en-GB" sz="4200" b="1" dirty="0"/>
              <a:t>Leader</a:t>
            </a:r>
            <a:r>
              <a:rPr lang="en-GB" sz="3800" dirty="0"/>
              <a:t> adjusts the sails.’</a:t>
            </a:r>
          </a:p>
          <a:p>
            <a:pPr marL="0" indent="0" algn="r">
              <a:buNone/>
            </a:pPr>
            <a:endParaRPr lang="en-GB" sz="3800" dirty="0"/>
          </a:p>
          <a:p>
            <a:pPr marL="0" indent="0" algn="r">
              <a:buNone/>
            </a:pPr>
            <a:r>
              <a:rPr lang="en-GB" sz="3800" b="1" dirty="0"/>
              <a:t>John Maxwell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88640"/>
            <a:ext cx="3811933" cy="516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663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974" r="4927"/>
          <a:stretch/>
        </p:blipFill>
        <p:spPr>
          <a:xfrm>
            <a:off x="20" y="-6418"/>
            <a:ext cx="3058077" cy="686441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6917" y="2011680"/>
            <a:ext cx="4821746" cy="3766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“Leadership is the interpersonal influence, exercised in a situation, and directed, through the communications process, toward the attainment of a specified goal or goals.” </a:t>
            </a:r>
          </a:p>
          <a:p>
            <a:pPr marL="0" indent="0">
              <a:buNone/>
            </a:pPr>
            <a:r>
              <a:rPr lang="en-GB" sz="1900" b="1"/>
              <a:t>Tannenbaum, </a:t>
            </a:r>
            <a:r>
              <a:rPr lang="en-GB" sz="1900" b="1" err="1"/>
              <a:t>Weschler</a:t>
            </a:r>
            <a:r>
              <a:rPr lang="en-GB" sz="1900" b="1"/>
              <a:t> &amp; </a:t>
            </a:r>
            <a:r>
              <a:rPr lang="en-GB" sz="1900" b="1" err="1"/>
              <a:t>Masserik</a:t>
            </a:r>
            <a:r>
              <a:rPr lang="en-GB" sz="1900" b="1"/>
              <a:t> (1961, p.24)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/>
              <a:t>“Management is the efficiency in climbing the ladder of success; leadership determines whether the ladder is leaning against the </a:t>
            </a:r>
          </a:p>
          <a:p>
            <a:pPr marL="0" indent="0">
              <a:buNone/>
            </a:pPr>
            <a:r>
              <a:rPr lang="en-GB" sz="1900"/>
              <a:t>right wall.”</a:t>
            </a:r>
          </a:p>
          <a:p>
            <a:pPr marL="0" indent="0">
              <a:buNone/>
            </a:pPr>
            <a:r>
              <a:rPr lang="en-GB" sz="1900" b="1"/>
              <a:t>Stephen R. Covey</a:t>
            </a:r>
          </a:p>
        </p:txBody>
      </p:sp>
    </p:spTree>
    <p:extLst>
      <p:ext uri="{BB962C8B-B14F-4D97-AF65-F5344CB8AC3E}">
        <p14:creationId xmlns:p14="http://schemas.microsoft.com/office/powerpoint/2010/main" val="3681216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4C4829-CF39-4CF4-973E-6F5A32F80A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950" cy="6858000"/>
          </a:xfrm>
          <a:prstGeom prst="rect">
            <a:avLst/>
          </a:prstGeom>
          <a:solidFill>
            <a:schemeClr val="accent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899" y="685689"/>
            <a:ext cx="8065173" cy="58653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The function of leadership is to produce more </a:t>
            </a:r>
            <a:r>
              <a:rPr lang="en-GB" sz="3200" b="1" dirty="0"/>
              <a:t>leaders</a:t>
            </a:r>
            <a:r>
              <a:rPr lang="en-GB" sz="3200" dirty="0"/>
              <a:t>, not more followers</a:t>
            </a:r>
            <a:endParaRPr lang="en-GB" sz="3200" dirty="0">
              <a:cs typeface="Calibri Light"/>
            </a:endParaRPr>
          </a:p>
          <a:p>
            <a:pPr marL="0" indent="0">
              <a:buNone/>
            </a:pPr>
            <a:r>
              <a:rPr lang="en-GB" sz="3200" dirty="0"/>
              <a:t>(Ralph Nadar)</a:t>
            </a:r>
            <a:endParaRPr lang="en-GB" sz="3200" dirty="0">
              <a:cs typeface="Calibri Light"/>
            </a:endParaRPr>
          </a:p>
          <a:p>
            <a:pPr marL="0" indent="0">
              <a:buNone/>
            </a:pPr>
            <a:endParaRPr lang="en-GB" sz="3200" dirty="0">
              <a:cs typeface="Calibri Light"/>
            </a:endParaRPr>
          </a:p>
          <a:p>
            <a:pPr marL="0" indent="0">
              <a:buNone/>
            </a:pPr>
            <a:r>
              <a:rPr lang="en-GB" sz="3200" dirty="0"/>
              <a:t>The only definition of a leader is someone who </a:t>
            </a:r>
            <a:r>
              <a:rPr lang="en-GB" sz="3200" b="1" dirty="0"/>
              <a:t>has followers</a:t>
            </a:r>
            <a:endParaRPr lang="en-GB" sz="3200" b="1">
              <a:cs typeface="Calibri Light"/>
            </a:endParaRPr>
          </a:p>
          <a:p>
            <a:pPr marL="0" indent="0">
              <a:buNone/>
            </a:pPr>
            <a:r>
              <a:rPr lang="en-GB" sz="3200" dirty="0"/>
              <a:t>(The Drucker Foundation, 1996)</a:t>
            </a:r>
            <a:endParaRPr lang="en-GB" sz="3200" dirty="0">
              <a:cs typeface="Calibri Light"/>
            </a:endParaRPr>
          </a:p>
          <a:p>
            <a:pPr marL="0" indent="0">
              <a:buNone/>
            </a:pPr>
            <a:endParaRPr lang="en-GB" sz="3200" dirty="0">
              <a:cs typeface="Calibri Light"/>
            </a:endParaRPr>
          </a:p>
          <a:p>
            <a:pPr marL="0" indent="0">
              <a:buNone/>
            </a:pPr>
            <a:r>
              <a:rPr lang="en-GB" sz="3200" dirty="0"/>
              <a:t>There are almost as many different definitions as there are people who have tried to define it.</a:t>
            </a:r>
            <a:endParaRPr lang="en-GB" sz="3200" dirty="0">
              <a:cs typeface="Calibri Light"/>
            </a:endParaRPr>
          </a:p>
          <a:p>
            <a:pPr marL="0" indent="0">
              <a:buNone/>
            </a:pPr>
            <a:r>
              <a:rPr lang="en-GB" sz="3200" dirty="0"/>
              <a:t>(Stogdill,1974)</a:t>
            </a:r>
            <a:endParaRPr lang="en-GB" sz="3200" dirty="0">
              <a:cs typeface="Calibri Light"/>
            </a:endParaRP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6000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>
                <a:latin typeface="+mj-lt"/>
              </a:rPr>
              <a:t>Leadership Defined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orient="vert" idx="1"/>
          </p:nvPr>
        </p:nvSpPr>
        <p:spPr>
          <a:xfrm>
            <a:off x="404544" y="1454439"/>
            <a:ext cx="8318832" cy="3930559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en-US" sz="3600" i="1" dirty="0">
                <a:solidFill>
                  <a:schemeClr val="tx2">
                    <a:lumMod val="50000"/>
                  </a:schemeClr>
                </a:solidFill>
              </a:rPr>
              <a:t>“A process whereby an individual influences a group of individuals to achieve a common goal.”</a:t>
            </a:r>
          </a:p>
          <a:p>
            <a:pPr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dirty="0"/>
              <a:t>This is the definition that will guide our study of</a:t>
            </a:r>
          </a:p>
          <a:p>
            <a:pPr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dirty="0"/>
              <a:t>leadership over the coming weeks.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Northouse</a:t>
            </a:r>
            <a:r>
              <a:rPr lang="en-GB" dirty="0"/>
              <a:t> leadership is: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4544" y="6453336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31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32656"/>
            <a:ext cx="9067800" cy="10668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Components Central to the  Phenomenon of Leadership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216622"/>
            <a:ext cx="33528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Is a process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Involves influence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Occurs within a group context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Attends to common goals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990600" y="1484784"/>
            <a:ext cx="2667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Leadership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410200" y="1484784"/>
            <a:ext cx="213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4419600" y="2216622"/>
            <a:ext cx="4343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are involved together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need each other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often initiate and maintain the relationship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 are not above or better than followers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6310388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0987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206" y="27265"/>
            <a:ext cx="8079581" cy="1658198"/>
          </a:xfrm>
        </p:spPr>
        <p:txBody>
          <a:bodyPr/>
          <a:lstStyle/>
          <a:p>
            <a:r>
              <a:rPr lang="en-GB" dirty="0"/>
              <a:t>2. Module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37" y="1484784"/>
            <a:ext cx="8065294" cy="376618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VUCA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Cynefin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Mega-trends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Complex adaptive systems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complex adaptive system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552" y="3521579"/>
            <a:ext cx="3528392" cy="213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477" y="27265"/>
            <a:ext cx="3247514" cy="31335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0885" y="3617732"/>
            <a:ext cx="2419409" cy="25946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777" y="4025880"/>
            <a:ext cx="2143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6224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2. Leadership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/>
              <a:t>Contemporary approaches to leadership: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Distributive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Transformational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Servant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Authentic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Intent-based leadership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 b="1"/>
              <a:t>Skills associated with effective Leadership: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Emotional &amp; Social Intelligence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Networking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Innovation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900"/>
              <a:t> Learning Agility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7962927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206" y="27265"/>
            <a:ext cx="8079581" cy="1658198"/>
          </a:xfrm>
        </p:spPr>
        <p:txBody>
          <a:bodyPr/>
          <a:lstStyle/>
          <a:p>
            <a:r>
              <a:rPr lang="en-GB" dirty="0"/>
              <a:t>3. The Context - VUCA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37" y="1484784"/>
            <a:ext cx="8065294" cy="376618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24" y="1901433"/>
            <a:ext cx="3247514" cy="313356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7" y="1390606"/>
            <a:ext cx="5072207" cy="448666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690256" y="6093241"/>
            <a:ext cx="7092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https://hbr.org/2014/01/what-vuca-really-means-for-you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1954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3. The Context - Megatrends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anchor="ctr">
            <a:normAutofit/>
          </a:bodyPr>
          <a:lstStyle/>
          <a:p>
            <a:r>
              <a:rPr lang="en-GB" dirty="0"/>
              <a:t>Breakout Activity:</a:t>
            </a:r>
          </a:p>
          <a:p>
            <a:endParaRPr lang="en-GB" dirty="0"/>
          </a:p>
          <a:p>
            <a:r>
              <a:rPr lang="en-GB" dirty="0"/>
              <a:t>Identify at least 4 megatrends that are occurring in the external environment, leading to additional complexity and interconnectedness in organisations, and as such the context of leadership.</a:t>
            </a:r>
          </a:p>
        </p:txBody>
      </p:sp>
    </p:spTree>
    <p:extLst>
      <p:ext uri="{BB962C8B-B14F-4D97-AF65-F5344CB8AC3E}">
        <p14:creationId xmlns:p14="http://schemas.microsoft.com/office/powerpoint/2010/main" val="21948949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70467"/>
            <a:ext cx="3154176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4900" kern="1200" spc="-12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3. The Context - Megatrends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9402" y="0"/>
            <a:ext cx="50545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099" r="10383" b="-1"/>
          <a:stretch/>
        </p:blipFill>
        <p:spPr>
          <a:xfrm>
            <a:off x="4572000" y="629265"/>
            <a:ext cx="4089402" cy="558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783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0630" y="0"/>
            <a:ext cx="410337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7909" y="499533"/>
            <a:ext cx="3259394" cy="1658198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49525E"/>
                </a:solidFill>
              </a:rPr>
              <a:t>3. The Context - Cynefin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394" y="1552427"/>
            <a:ext cx="4088720" cy="407054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909" y="2011680"/>
            <a:ext cx="3259394" cy="45571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/>
              <a:t>Before class next week:</a:t>
            </a:r>
          </a:p>
          <a:p>
            <a:pPr marL="0" indent="0">
              <a:buNone/>
            </a:pPr>
            <a:r>
              <a:rPr lang="en-GB" sz="1400" dirty="0"/>
              <a:t>Follow the link below and watch the short video about </a:t>
            </a:r>
            <a:r>
              <a:rPr lang="en-GB" sz="1400" dirty="0" err="1"/>
              <a:t>Cynefin</a:t>
            </a:r>
            <a:r>
              <a:rPr lang="en-GB" sz="1400" dirty="0"/>
              <a:t>.</a:t>
            </a:r>
            <a:endParaRPr lang="en-GB" sz="1400" dirty="0">
              <a:cs typeface="Calibri Light"/>
            </a:endParaRPr>
          </a:p>
          <a:p>
            <a:pPr marL="0" indent="0">
              <a:buNone/>
            </a:pPr>
            <a:r>
              <a:rPr lang="en-GB" sz="1400" dirty="0">
                <a:hlinkClick r:id="rId3"/>
              </a:rPr>
              <a:t>https://www.youtube.com/watch?v=N7oz366X0-8&amp;t=128s</a:t>
            </a:r>
            <a:r>
              <a:rPr lang="en-GB" sz="1400" dirty="0"/>
              <a:t> </a:t>
            </a:r>
          </a:p>
          <a:p>
            <a:pPr marL="0" indent="0">
              <a:buNone/>
            </a:pPr>
            <a:r>
              <a:rPr lang="en-GB" sz="1400" dirty="0"/>
              <a:t>Cognitive Edge (2010) The </a:t>
            </a:r>
            <a:r>
              <a:rPr lang="en-GB" sz="1400" dirty="0" err="1"/>
              <a:t>Cynefin</a:t>
            </a:r>
            <a:r>
              <a:rPr lang="en-GB" sz="1400" dirty="0"/>
              <a:t> Framework [Video] Available at: youtube.com/</a:t>
            </a:r>
            <a:r>
              <a:rPr lang="en-GB" sz="1400" dirty="0" err="1"/>
              <a:t>watch?v</a:t>
            </a:r>
            <a:r>
              <a:rPr lang="en-GB" sz="1400" dirty="0"/>
              <a:t>=N7oz366X0-8&amp;t=128s (Accessed 12 January 2020)</a:t>
            </a:r>
            <a:endParaRPr lang="en-GB" sz="1400" dirty="0">
              <a:cs typeface="Calibri Light"/>
            </a:endParaRP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 dirty="0"/>
              <a:t>If you want to know more read the HBR article for examples of its application.</a:t>
            </a:r>
            <a:endParaRPr lang="en-GB" sz="1400" dirty="0">
              <a:cs typeface="Calibri Light"/>
            </a:endParaRPr>
          </a:p>
          <a:p>
            <a:pPr marL="0" indent="0">
              <a:buNone/>
            </a:pPr>
            <a:r>
              <a:rPr lang="en-GB" sz="1400" dirty="0">
                <a:hlinkClick r:id="rId4"/>
              </a:rPr>
              <a:t>https://hbr.org/2007/11/a-leaders-framework-for-decision-making</a:t>
            </a:r>
            <a:r>
              <a:rPr lang="en-GB" sz="1400" dirty="0"/>
              <a:t> </a:t>
            </a:r>
            <a:endParaRPr lang="en-GB" sz="1400" dirty="0">
              <a:cs typeface="Calibri Light"/>
            </a:endParaRPr>
          </a:p>
          <a:p>
            <a:pPr marL="0" indent="0">
              <a:buNone/>
            </a:pPr>
            <a:r>
              <a:rPr lang="en-US" sz="1400" dirty="0" err="1"/>
              <a:t>Snowdon</a:t>
            </a:r>
            <a:r>
              <a:rPr lang="en-US" sz="1400" dirty="0"/>
              <a:t>, D. J. &amp; Boone, M. J. (2007) A Leader's Framework for Decision Making. </a:t>
            </a:r>
            <a:r>
              <a:rPr lang="en-US" sz="1400" i="1" dirty="0"/>
              <a:t>Harvard Business Review</a:t>
            </a:r>
            <a:r>
              <a:rPr lang="en-US" sz="1400" dirty="0"/>
              <a:t>, November. </a:t>
            </a:r>
            <a:endParaRPr lang="en-GB" sz="1400"/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979140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3. The Context - CAS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i="1" dirty="0"/>
              <a:t> Systems in which a perfect understanding of the individual parts does not automatically convey a perfect understanding of the whole system’s behaviour (Miller and Scott, 2007).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i="1" dirty="0"/>
              <a:t> Systems that have a large numbers of components, often called agents, that interact and adapt or learn (Holland, 2006).</a:t>
            </a:r>
            <a:endParaRPr lang="en-GB" sz="2000" i="1" dirty="0">
              <a:cs typeface="Calibri Ligh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 CAS evolve over time, influenced by their environment and also influencing their environment, forming complicated feedback loops.</a:t>
            </a:r>
            <a:endParaRPr lang="en-GB" sz="2000" dirty="0">
              <a:cs typeface="Calibri Ligh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/>
              <a:t> A Complex Adaptive Social System is simply a CAS that contains humans as agents (can be a mix of humans, technology and objects).</a:t>
            </a:r>
            <a:endParaRPr lang="en-GB" sz="2000" dirty="0">
              <a:cs typeface="Calibri Light"/>
            </a:endParaRP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124891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18" y="936711"/>
            <a:ext cx="2241198" cy="4984578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3. The Context - CAS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3460791" y="936711"/>
            <a:ext cx="5111994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Before next week read:</a:t>
            </a:r>
          </a:p>
          <a:p>
            <a:pPr marL="0" indent="0">
              <a:buNone/>
            </a:pPr>
            <a:r>
              <a:rPr lang="en-GB" sz="2000"/>
              <a:t>‘The context of Leadership in the 21st Century’  which you can find in the Week 2 section of the Moodle page.</a:t>
            </a:r>
            <a:endParaRPr lang="en-GB" sz="2000">
              <a:cs typeface="Calibri Light" panose="020F0302020204030204"/>
            </a:endParaRPr>
          </a:p>
          <a:p>
            <a:pPr marL="0" indent="0">
              <a:buNone/>
            </a:pPr>
            <a:r>
              <a:rPr lang="en-GB" sz="2000"/>
              <a:t>For further reading on this topic you can find the following papers, also in the Week 2 section of the Moodle page: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McDaniel, R. R. (2007) Management Strategies for Complex Adaptive Systems. </a:t>
            </a:r>
            <a:r>
              <a:rPr lang="en-US" sz="2000" i="1" dirty="0"/>
              <a:t>Performance Improvement Quarterly, </a:t>
            </a:r>
            <a:r>
              <a:rPr lang="en-US" sz="2000" dirty="0"/>
              <a:t>20(2), pp. 21-42.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Stacey, R. D. (2004) </a:t>
            </a:r>
            <a:r>
              <a:rPr lang="en-US" sz="2000" i="1" dirty="0"/>
              <a:t>Strategic Management and Organisational Dynamics: The Challenge of Complexity. </a:t>
            </a:r>
            <a:r>
              <a:rPr lang="en-US" sz="2000" dirty="0"/>
              <a:t>4 ed. Harlow: Pearson Education Limited.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/>
          </a:p>
          <a:p>
            <a:pPr>
              <a:buFont typeface="Wingdings" panose="05000000000000000000" pitchFamily="2" charset="2"/>
              <a:buChar char="§"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065856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332656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Recap: Part 2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133173881"/>
              </p:ext>
            </p:extLst>
          </p:nvPr>
        </p:nvGraphicFramePr>
        <p:xfrm>
          <a:off x="385887" y="2902618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Define leadership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in the context of this module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Identify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terms associated with the study of leadership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Identify</a:t>
                      </a:r>
                      <a:r>
                        <a:rPr lang="en-US" sz="1700" baseline="0" dirty="0"/>
                        <a:t> the context within which leadership is exercised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67544" y="836712"/>
            <a:ext cx="8147248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The aim of this session is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the complexity of defining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 the models and frameworks associated with the study of leadership </a:t>
            </a:r>
          </a:p>
          <a:p>
            <a:endParaRPr lang="en-GB" dirty="0"/>
          </a:p>
          <a:p>
            <a:r>
              <a:rPr lang="en-GB" dirty="0"/>
              <a:t>At the end of the session, you will be able to:</a:t>
            </a:r>
          </a:p>
        </p:txBody>
      </p:sp>
    </p:spTree>
    <p:extLst>
      <p:ext uri="{BB962C8B-B14F-4D97-AF65-F5344CB8AC3E}">
        <p14:creationId xmlns:p14="http://schemas.microsoft.com/office/powerpoint/2010/main" val="243912742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2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21682d76-7fed-41ad-9dab-ad3c63b4cd86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D9C7936-F237-43B2-B390-3F639FDE49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21682d76-7fed-41ad-9dab-ad3c63b4cd86"/>
    <ds:schemaRef ds:uri="http://schemas.microsoft.com/office/infopath/2007/PartnerControls"/>
    <ds:schemaRef ds:uri="http://purl.org/dc/terms/"/>
    <ds:schemaRef ds:uri="7ac54d59-15ae-468f-8833-3c6b8f4d3013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1393</TotalTime>
  <Words>1599</Words>
  <Application>Microsoft Office PowerPoint</Application>
  <PresentationFormat>On-screen Show (4:3)</PresentationFormat>
  <Paragraphs>244</Paragraphs>
  <Slides>30</Slides>
  <Notes>21</Notes>
  <HiddenSlides>4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Arial Rounded MT Bold</vt:lpstr>
      <vt:lpstr>Calibri</vt:lpstr>
      <vt:lpstr>Calibri Light</vt:lpstr>
      <vt:lpstr>Tahoma</vt:lpstr>
      <vt:lpstr>Times New Roman</vt:lpstr>
      <vt:lpstr>Wingdings</vt:lpstr>
      <vt:lpstr>Wingdings 2</vt:lpstr>
      <vt:lpstr>2_Custom Design</vt:lpstr>
      <vt:lpstr>Metropolitan</vt:lpstr>
      <vt:lpstr>Leading and Developing People Introduction to Module and Assessment </vt:lpstr>
      <vt:lpstr>PowerPoint Presentation</vt:lpstr>
      <vt:lpstr>Session Overview: Part 1</vt:lpstr>
      <vt:lpstr>1. Why Study Leadership?  </vt:lpstr>
      <vt:lpstr>PowerPoint Presentation</vt:lpstr>
      <vt:lpstr>1. Module Learning Outcomes</vt:lpstr>
      <vt:lpstr>2. Subject Areas</vt:lpstr>
      <vt:lpstr>3. Assignment Details</vt:lpstr>
      <vt:lpstr>PowerPoint Presentation</vt:lpstr>
      <vt:lpstr>PowerPoint Presentation</vt:lpstr>
      <vt:lpstr>Leading &amp; Managing People: Introduction to Leadership Theory</vt:lpstr>
      <vt:lpstr>Session Overview: Part 2</vt:lpstr>
      <vt:lpstr>“Leadership is like the abominable snowman whose footprints are everywhere but is nowhere to be seen.”  (Warren Bennis, 1985) </vt:lpstr>
      <vt:lpstr>1: Definition of Leadership</vt:lpstr>
      <vt:lpstr>Leadership Defined</vt:lpstr>
      <vt:lpstr>PowerPoint Presentation</vt:lpstr>
      <vt:lpstr>PowerPoint Presentation</vt:lpstr>
      <vt:lpstr>PowerPoint Presentation</vt:lpstr>
      <vt:lpstr>PowerPoint Presentation</vt:lpstr>
      <vt:lpstr>Leadership Defined</vt:lpstr>
      <vt:lpstr>Components Central to the  Phenomenon of Leadership</vt:lpstr>
      <vt:lpstr>2. Module Concepts</vt:lpstr>
      <vt:lpstr>2. Leadership Concepts</vt:lpstr>
      <vt:lpstr>3. The Context - VUCA</vt:lpstr>
      <vt:lpstr>3. The Context - Megatrends</vt:lpstr>
      <vt:lpstr>3. The Context - Megatrends</vt:lpstr>
      <vt:lpstr>3. The Context - Cynefin</vt:lpstr>
      <vt:lpstr>3. The Context - CAS</vt:lpstr>
      <vt:lpstr>3. The Context - CAS</vt:lpstr>
      <vt:lpstr>Session Recap: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Hayward</cp:lastModifiedBy>
  <cp:revision>109</cp:revision>
  <cp:lastPrinted>2017-01-30T12:01:30Z</cp:lastPrinted>
  <dcterms:created xsi:type="dcterms:W3CDTF">2015-04-14T15:21:28Z</dcterms:created>
  <dcterms:modified xsi:type="dcterms:W3CDTF">2021-01-11T14:24:57Z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