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457" r:id="rId3"/>
    <p:sldId id="404" r:id="rId4"/>
    <p:sldId id="405" r:id="rId5"/>
    <p:sldId id="406" r:id="rId6"/>
    <p:sldId id="407" r:id="rId7"/>
    <p:sldId id="408" r:id="rId8"/>
    <p:sldId id="353" r:id="rId9"/>
    <p:sldId id="354" r:id="rId10"/>
    <p:sldId id="403" r:id="rId11"/>
    <p:sldId id="355" r:id="rId12"/>
    <p:sldId id="360" r:id="rId13"/>
    <p:sldId id="361" r:id="rId14"/>
    <p:sldId id="362" r:id="rId15"/>
    <p:sldId id="383" r:id="rId16"/>
    <p:sldId id="384" r:id="rId17"/>
    <p:sldId id="385" r:id="rId18"/>
    <p:sldId id="375" r:id="rId19"/>
    <p:sldId id="376" r:id="rId20"/>
    <p:sldId id="377" r:id="rId21"/>
    <p:sldId id="378" r:id="rId22"/>
    <p:sldId id="379" r:id="rId23"/>
    <p:sldId id="380" r:id="rId24"/>
    <p:sldId id="381" r:id="rId25"/>
    <p:sldId id="382" r:id="rId26"/>
    <p:sldId id="26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4B198-A4D8-AB43-D4B8-4BECDC2DF021}" v="71" dt="2026-04-22T14:13:24.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94660"/>
  </p:normalViewPr>
  <p:slideViewPr>
    <p:cSldViewPr snapToGrid="0">
      <p:cViewPr varScale="1">
        <p:scale>
          <a:sx n="91" d="100"/>
          <a:sy n="91" d="100"/>
        </p:scale>
        <p:origin x="63" y="4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62f9b1f3-ddcf-45d7-a6a4-b667feecf47e" providerId="ADAL" clId="{59B06DDA-44C1-49E9-A90C-5D29248E943E}"/>
    <pc:docChg chg="modSld">
      <pc:chgData name="Moutushi Tanha" userId="62f9b1f3-ddcf-45d7-a6a4-b667feecf47e" providerId="ADAL" clId="{59B06DDA-44C1-49E9-A90C-5D29248E943E}" dt="2026-04-13T19:58:41.318" v="1" actId="403"/>
      <pc:docMkLst>
        <pc:docMk/>
      </pc:docMkLst>
      <pc:sldChg chg="modSp mod">
        <pc:chgData name="Moutushi Tanha" userId="62f9b1f3-ddcf-45d7-a6a4-b667feecf47e" providerId="ADAL" clId="{59B06DDA-44C1-49E9-A90C-5D29248E943E}" dt="2026-04-13T19:58:41.318" v="1" actId="403"/>
        <pc:sldMkLst>
          <pc:docMk/>
          <pc:sldMk cId="3188652666" sldId="353"/>
        </pc:sldMkLst>
        <pc:spChg chg="mod">
          <ac:chgData name="Moutushi Tanha" userId="62f9b1f3-ddcf-45d7-a6a4-b667feecf47e" providerId="ADAL" clId="{59B06DDA-44C1-49E9-A90C-5D29248E943E}" dt="2026-04-13T19:58:41.318" v="1" actId="403"/>
          <ac:spMkLst>
            <pc:docMk/>
            <pc:sldMk cId="3188652666" sldId="353"/>
            <ac:spMk id="2" creationId="{311C8A9F-6311-AC0D-26F4-9BB6C99D98AF}"/>
          </ac:spMkLst>
        </pc:spChg>
      </pc:sldChg>
      <pc:sldChg chg="modSp">
        <pc:chgData name="Moutushi Tanha" userId="62f9b1f3-ddcf-45d7-a6a4-b667feecf47e" providerId="ADAL" clId="{59B06DDA-44C1-49E9-A90C-5D29248E943E}" dt="2026-04-13T19:58:31.581" v="0"/>
        <pc:sldMkLst>
          <pc:docMk/>
          <pc:sldMk cId="3517108454" sldId="354"/>
        </pc:sldMkLst>
        <pc:spChg chg="mod">
          <ac:chgData name="Moutushi Tanha" userId="62f9b1f3-ddcf-45d7-a6a4-b667feecf47e" providerId="ADAL" clId="{59B06DDA-44C1-49E9-A90C-5D29248E943E}" dt="2026-04-13T19:58:31.581" v="0"/>
          <ac:spMkLst>
            <pc:docMk/>
            <pc:sldMk cId="3517108454" sldId="354"/>
            <ac:spMk id="2" creationId="{9314C131-5A58-9BA0-0F3D-D61D1F456BF2}"/>
          </ac:spMkLst>
        </pc:spChg>
      </pc:sldChg>
    </pc:docChg>
  </pc:docChgLst>
  <pc:docChgLst>
    <pc:chgData name="Moutushi Tanha" userId="S::m.tanha@uwtsd.ac.uk::62f9b1f3-ddcf-45d7-a6a4-b667feecf47e" providerId="AD" clId="Web-{2264B198-A4D8-AB43-D4B8-4BECDC2DF021}"/>
    <pc:docChg chg="addSld delSld modSld sldOrd">
      <pc:chgData name="Moutushi Tanha" userId="S::m.tanha@uwtsd.ac.uk::62f9b1f3-ddcf-45d7-a6a4-b667feecf47e" providerId="AD" clId="Web-{2264B198-A4D8-AB43-D4B8-4BECDC2DF021}" dt="2026-04-22T14:13:24.448" v="77"/>
      <pc:docMkLst>
        <pc:docMk/>
      </pc:docMkLst>
      <pc:sldChg chg="del">
        <pc:chgData name="Moutushi Tanha" userId="S::m.tanha@uwtsd.ac.uk::62f9b1f3-ddcf-45d7-a6a4-b667feecf47e" providerId="AD" clId="Web-{2264B198-A4D8-AB43-D4B8-4BECDC2DF021}" dt="2026-04-22T10:39:21.353" v="0"/>
        <pc:sldMkLst>
          <pc:docMk/>
          <pc:sldMk cId="3699739151" sldId="256"/>
        </pc:sldMkLst>
      </pc:sldChg>
      <pc:sldChg chg="del">
        <pc:chgData name="Moutushi Tanha" userId="S::m.tanha@uwtsd.ac.uk::62f9b1f3-ddcf-45d7-a6a4-b667feecf47e" providerId="AD" clId="Web-{2264B198-A4D8-AB43-D4B8-4BECDC2DF021}" dt="2026-04-22T10:39:24.150" v="1"/>
        <pc:sldMkLst>
          <pc:docMk/>
          <pc:sldMk cId="1320648095" sldId="359"/>
        </pc:sldMkLst>
      </pc:sldChg>
      <pc:sldChg chg="modSp new ord">
        <pc:chgData name="Moutushi Tanha" userId="S::m.tanha@uwtsd.ac.uk::62f9b1f3-ddcf-45d7-a6a4-b667feecf47e" providerId="AD" clId="Web-{2264B198-A4D8-AB43-D4B8-4BECDC2DF021}" dt="2026-04-22T14:11:17.363" v="56" actId="20577"/>
        <pc:sldMkLst>
          <pc:docMk/>
          <pc:sldMk cId="3461666004" sldId="404"/>
        </pc:sldMkLst>
        <pc:spChg chg="mod">
          <ac:chgData name="Moutushi Tanha" userId="S::m.tanha@uwtsd.ac.uk::62f9b1f3-ddcf-45d7-a6a4-b667feecf47e" providerId="AD" clId="Web-{2264B198-A4D8-AB43-D4B8-4BECDC2DF021}" dt="2026-04-22T14:11:17.363" v="56" actId="20577"/>
          <ac:spMkLst>
            <pc:docMk/>
            <pc:sldMk cId="3461666004" sldId="404"/>
            <ac:spMk id="2" creationId="{135CF206-8C82-DB19-FD0E-3BB5B7D65FC4}"/>
          </ac:spMkLst>
        </pc:spChg>
        <pc:spChg chg="mod">
          <ac:chgData name="Moutushi Tanha" userId="S::m.tanha@uwtsd.ac.uk::62f9b1f3-ddcf-45d7-a6a4-b667feecf47e" providerId="AD" clId="Web-{2264B198-A4D8-AB43-D4B8-4BECDC2DF021}" dt="2026-04-22T14:11:05.237" v="53" actId="20577"/>
          <ac:spMkLst>
            <pc:docMk/>
            <pc:sldMk cId="3461666004" sldId="404"/>
            <ac:spMk id="3" creationId="{AC80F803-B121-C787-DF48-682251626DBE}"/>
          </ac:spMkLst>
        </pc:spChg>
      </pc:sldChg>
      <pc:sldChg chg="modSp new">
        <pc:chgData name="Moutushi Tanha" userId="S::m.tanha@uwtsd.ac.uk::62f9b1f3-ddcf-45d7-a6a4-b667feecf47e" providerId="AD" clId="Web-{2264B198-A4D8-AB43-D4B8-4BECDC2DF021}" dt="2026-04-22T14:12:38.352" v="70" actId="20577"/>
        <pc:sldMkLst>
          <pc:docMk/>
          <pc:sldMk cId="2708496365" sldId="405"/>
        </pc:sldMkLst>
        <pc:spChg chg="mod">
          <ac:chgData name="Moutushi Tanha" userId="S::m.tanha@uwtsd.ac.uk::62f9b1f3-ddcf-45d7-a6a4-b667feecf47e" providerId="AD" clId="Web-{2264B198-A4D8-AB43-D4B8-4BECDC2DF021}" dt="2026-04-22T14:12:38.352" v="70" actId="20577"/>
          <ac:spMkLst>
            <pc:docMk/>
            <pc:sldMk cId="2708496365" sldId="405"/>
            <ac:spMk id="2" creationId="{506D62D2-EBA9-38CF-6D0D-C28B64059132}"/>
          </ac:spMkLst>
        </pc:spChg>
        <pc:spChg chg="mod">
          <ac:chgData name="Moutushi Tanha" userId="S::m.tanha@uwtsd.ac.uk::62f9b1f3-ddcf-45d7-a6a4-b667feecf47e" providerId="AD" clId="Web-{2264B198-A4D8-AB43-D4B8-4BECDC2DF021}" dt="2026-04-22T14:11:34.192" v="59" actId="20577"/>
          <ac:spMkLst>
            <pc:docMk/>
            <pc:sldMk cId="2708496365" sldId="405"/>
            <ac:spMk id="3" creationId="{76B0F59C-766F-F012-8C3D-005B69CB85F0}"/>
          </ac:spMkLst>
        </pc:spChg>
      </pc:sldChg>
      <pc:sldChg chg="modSp new">
        <pc:chgData name="Moutushi Tanha" userId="S::m.tanha@uwtsd.ac.uk::62f9b1f3-ddcf-45d7-a6a4-b667feecf47e" providerId="AD" clId="Web-{2264B198-A4D8-AB43-D4B8-4BECDC2DF021}" dt="2026-04-22T14:12:54.759" v="72" actId="20577"/>
        <pc:sldMkLst>
          <pc:docMk/>
          <pc:sldMk cId="1352135584" sldId="406"/>
        </pc:sldMkLst>
        <pc:spChg chg="mod">
          <ac:chgData name="Moutushi Tanha" userId="S::m.tanha@uwtsd.ac.uk::62f9b1f3-ddcf-45d7-a6a4-b667feecf47e" providerId="AD" clId="Web-{2264B198-A4D8-AB43-D4B8-4BECDC2DF021}" dt="2026-04-22T14:12:54.759" v="72" actId="20577"/>
          <ac:spMkLst>
            <pc:docMk/>
            <pc:sldMk cId="1352135584" sldId="406"/>
            <ac:spMk id="2" creationId="{D43CCC21-13DE-FD48-DE15-62AE10D410DC}"/>
          </ac:spMkLst>
        </pc:spChg>
        <pc:spChg chg="mod">
          <ac:chgData name="Moutushi Tanha" userId="S::m.tanha@uwtsd.ac.uk::62f9b1f3-ddcf-45d7-a6a4-b667feecf47e" providerId="AD" clId="Web-{2264B198-A4D8-AB43-D4B8-4BECDC2DF021}" dt="2026-04-22T14:09:22.197" v="34" actId="20577"/>
          <ac:spMkLst>
            <pc:docMk/>
            <pc:sldMk cId="1352135584" sldId="406"/>
            <ac:spMk id="3" creationId="{B0528F9E-D703-64BE-9FAB-82EE0BF22782}"/>
          </ac:spMkLst>
        </pc:spChg>
      </pc:sldChg>
      <pc:sldChg chg="modSp new">
        <pc:chgData name="Moutushi Tanha" userId="S::m.tanha@uwtsd.ac.uk::62f9b1f3-ddcf-45d7-a6a4-b667feecf47e" providerId="AD" clId="Web-{2264B198-A4D8-AB43-D4B8-4BECDC2DF021}" dt="2026-04-22T14:13:04.025" v="74" actId="20577"/>
        <pc:sldMkLst>
          <pc:docMk/>
          <pc:sldMk cId="783353263" sldId="407"/>
        </pc:sldMkLst>
        <pc:spChg chg="mod">
          <ac:chgData name="Moutushi Tanha" userId="S::m.tanha@uwtsd.ac.uk::62f9b1f3-ddcf-45d7-a6a4-b667feecf47e" providerId="AD" clId="Web-{2264B198-A4D8-AB43-D4B8-4BECDC2DF021}" dt="2026-04-22T14:13:04.025" v="74" actId="20577"/>
          <ac:spMkLst>
            <pc:docMk/>
            <pc:sldMk cId="783353263" sldId="407"/>
            <ac:spMk id="2" creationId="{629EBE27-9671-EF91-C7F8-9EFA69C7634A}"/>
          </ac:spMkLst>
        </pc:spChg>
        <pc:spChg chg="mod">
          <ac:chgData name="Moutushi Tanha" userId="S::m.tanha@uwtsd.ac.uk::62f9b1f3-ddcf-45d7-a6a4-b667feecf47e" providerId="AD" clId="Web-{2264B198-A4D8-AB43-D4B8-4BECDC2DF021}" dt="2026-04-22T14:09:08.211" v="28" actId="20577"/>
          <ac:spMkLst>
            <pc:docMk/>
            <pc:sldMk cId="783353263" sldId="407"/>
            <ac:spMk id="3" creationId="{EF632F6E-EFC1-0EC1-5D14-7AA049E3E076}"/>
          </ac:spMkLst>
        </pc:spChg>
      </pc:sldChg>
      <pc:sldChg chg="modSp new">
        <pc:chgData name="Moutushi Tanha" userId="S::m.tanha@uwtsd.ac.uk::62f9b1f3-ddcf-45d7-a6a4-b667feecf47e" providerId="AD" clId="Web-{2264B198-A4D8-AB43-D4B8-4BECDC2DF021}" dt="2026-04-22T14:13:15.385" v="76" actId="20577"/>
        <pc:sldMkLst>
          <pc:docMk/>
          <pc:sldMk cId="2752966603" sldId="408"/>
        </pc:sldMkLst>
        <pc:spChg chg="mod">
          <ac:chgData name="Moutushi Tanha" userId="S::m.tanha@uwtsd.ac.uk::62f9b1f3-ddcf-45d7-a6a4-b667feecf47e" providerId="AD" clId="Web-{2264B198-A4D8-AB43-D4B8-4BECDC2DF021}" dt="2026-04-22T14:13:15.385" v="76" actId="20577"/>
          <ac:spMkLst>
            <pc:docMk/>
            <pc:sldMk cId="2752966603" sldId="408"/>
            <ac:spMk id="2" creationId="{B8CFD167-6B3A-8E20-A572-B9A75672ECBA}"/>
          </ac:spMkLst>
        </pc:spChg>
        <pc:spChg chg="mod">
          <ac:chgData name="Moutushi Tanha" userId="S::m.tanha@uwtsd.ac.uk::62f9b1f3-ddcf-45d7-a6a4-b667feecf47e" providerId="AD" clId="Web-{2264B198-A4D8-AB43-D4B8-4BECDC2DF021}" dt="2026-04-22T14:08:58.929" v="24" actId="20577"/>
          <ac:spMkLst>
            <pc:docMk/>
            <pc:sldMk cId="2752966603" sldId="408"/>
            <ac:spMk id="3" creationId="{C134AA23-29AE-EFCF-C5E3-5D088050D6F5}"/>
          </ac:spMkLst>
        </pc:spChg>
      </pc:sldChg>
      <pc:sldChg chg="new del">
        <pc:chgData name="Moutushi Tanha" userId="S::m.tanha@uwtsd.ac.uk::62f9b1f3-ddcf-45d7-a6a4-b667feecf47e" providerId="AD" clId="Web-{2264B198-A4D8-AB43-D4B8-4BECDC2DF021}" dt="2026-04-22T14:13:24.448" v="77"/>
        <pc:sldMkLst>
          <pc:docMk/>
          <pc:sldMk cId="870102850" sldId="409"/>
        </pc:sldMkLst>
      </pc:sldChg>
      <pc:sldChg chg="new del">
        <pc:chgData name="Moutushi Tanha" userId="S::m.tanha@uwtsd.ac.uk::62f9b1f3-ddcf-45d7-a6a4-b667feecf47e" providerId="AD" clId="Web-{2264B198-A4D8-AB43-D4B8-4BECDC2DF021}" dt="2026-04-22T14:10:45.642" v="49"/>
        <pc:sldMkLst>
          <pc:docMk/>
          <pc:sldMk cId="981010653" sldId="410"/>
        </pc:sldMkLst>
      </pc:sldChg>
      <pc:sldChg chg="add">
        <pc:chgData name="Moutushi Tanha" userId="S::m.tanha@uwtsd.ac.uk::62f9b1f3-ddcf-45d7-a6a4-b667feecf47e" providerId="AD" clId="Web-{2264B198-A4D8-AB43-D4B8-4BECDC2DF021}" dt="2026-04-22T14:10:41.657" v="48"/>
        <pc:sldMkLst>
          <pc:docMk/>
          <pc:sldMk cId="2744498603" sldId="457"/>
        </pc:sldMkLst>
      </pc:sldChg>
    </pc:docChg>
  </pc:docChgLst>
  <pc:docChgLst>
    <pc:chgData name="Moutushi Tanha" userId="S::m.tanha@uwtsd.ac.uk::62f9b1f3-ddcf-45d7-a6a4-b667feecf47e" providerId="AD" clId="Web-{97E571B0-4A10-C5CE-3DB0-9ACBF4262208}"/>
    <pc:docChg chg="delSld modSld">
      <pc:chgData name="Moutushi Tanha" userId="S::m.tanha@uwtsd.ac.uk::62f9b1f3-ddcf-45d7-a6a4-b667feecf47e" providerId="AD" clId="Web-{97E571B0-4A10-C5CE-3DB0-9ACBF4262208}" dt="2026-04-13T20:18:27.849" v="53" actId="20577"/>
      <pc:docMkLst>
        <pc:docMk/>
      </pc:docMkLst>
      <pc:sldChg chg="modSp">
        <pc:chgData name="Moutushi Tanha" userId="S::m.tanha@uwtsd.ac.uk::62f9b1f3-ddcf-45d7-a6a4-b667feecf47e" providerId="AD" clId="Web-{97E571B0-4A10-C5CE-3DB0-9ACBF4262208}" dt="2026-04-13T20:03:09.272" v="26" actId="20577"/>
        <pc:sldMkLst>
          <pc:docMk/>
          <pc:sldMk cId="3666217614" sldId="355"/>
        </pc:sldMkLst>
        <pc:spChg chg="mod">
          <ac:chgData name="Moutushi Tanha" userId="S::m.tanha@uwtsd.ac.uk::62f9b1f3-ddcf-45d7-a6a4-b667feecf47e" providerId="AD" clId="Web-{97E571B0-4A10-C5CE-3DB0-9ACBF4262208}" dt="2026-04-13T20:00:56.332" v="1" actId="20577"/>
          <ac:spMkLst>
            <pc:docMk/>
            <pc:sldMk cId="3666217614" sldId="355"/>
            <ac:spMk id="2" creationId="{B1797208-2782-15D4-DA98-40005E1DFE29}"/>
          </ac:spMkLst>
        </pc:spChg>
        <pc:spChg chg="mod">
          <ac:chgData name="Moutushi Tanha" userId="S::m.tanha@uwtsd.ac.uk::62f9b1f3-ddcf-45d7-a6a4-b667feecf47e" providerId="AD" clId="Web-{97E571B0-4A10-C5CE-3DB0-9ACBF4262208}" dt="2026-04-13T20:03:09.272" v="26" actId="20577"/>
          <ac:spMkLst>
            <pc:docMk/>
            <pc:sldMk cId="3666217614" sldId="355"/>
            <ac:spMk id="3" creationId="{20C2DDB2-B893-6A28-9E11-68B0DDD5071E}"/>
          </ac:spMkLst>
        </pc:spChg>
      </pc:sldChg>
      <pc:sldChg chg="modSp">
        <pc:chgData name="Moutushi Tanha" userId="S::m.tanha@uwtsd.ac.uk::62f9b1f3-ddcf-45d7-a6a4-b667feecf47e" providerId="AD" clId="Web-{97E571B0-4A10-C5CE-3DB0-9ACBF4262208}" dt="2026-04-13T20:03:27.241" v="29" actId="20577"/>
        <pc:sldMkLst>
          <pc:docMk/>
          <pc:sldMk cId="1016558185" sldId="360"/>
        </pc:sldMkLst>
        <pc:spChg chg="mod">
          <ac:chgData name="Moutushi Tanha" userId="S::m.tanha@uwtsd.ac.uk::62f9b1f3-ddcf-45d7-a6a4-b667feecf47e" providerId="AD" clId="Web-{97E571B0-4A10-C5CE-3DB0-9ACBF4262208}" dt="2026-04-13T20:03:27.241" v="29" actId="20577"/>
          <ac:spMkLst>
            <pc:docMk/>
            <pc:sldMk cId="1016558185" sldId="360"/>
            <ac:spMk id="2" creationId="{6F9D26DB-941C-435A-B624-E00D0C8E44B8}"/>
          </ac:spMkLst>
        </pc:spChg>
      </pc:sldChg>
      <pc:sldChg chg="modSp">
        <pc:chgData name="Moutushi Tanha" userId="S::m.tanha@uwtsd.ac.uk::62f9b1f3-ddcf-45d7-a6a4-b667feecf47e" providerId="AD" clId="Web-{97E571B0-4A10-C5CE-3DB0-9ACBF4262208}" dt="2026-04-13T20:04:47.555" v="43" actId="20577"/>
        <pc:sldMkLst>
          <pc:docMk/>
          <pc:sldMk cId="122935890" sldId="361"/>
        </pc:sldMkLst>
        <pc:spChg chg="mod">
          <ac:chgData name="Moutushi Tanha" userId="S::m.tanha@uwtsd.ac.uk::62f9b1f3-ddcf-45d7-a6a4-b667feecf47e" providerId="AD" clId="Web-{97E571B0-4A10-C5CE-3DB0-9ACBF4262208}" dt="2026-04-13T20:03:51.007" v="32" actId="20577"/>
          <ac:spMkLst>
            <pc:docMk/>
            <pc:sldMk cId="122935890" sldId="361"/>
            <ac:spMk id="2" creationId="{3B567114-E0B5-1F64-1BB8-53C066E0CA9E}"/>
          </ac:spMkLst>
        </pc:spChg>
        <pc:spChg chg="mod">
          <ac:chgData name="Moutushi Tanha" userId="S::m.tanha@uwtsd.ac.uk::62f9b1f3-ddcf-45d7-a6a4-b667feecf47e" providerId="AD" clId="Web-{97E571B0-4A10-C5CE-3DB0-9ACBF4262208}" dt="2026-04-13T20:04:47.555" v="43" actId="20577"/>
          <ac:spMkLst>
            <pc:docMk/>
            <pc:sldMk cId="122935890" sldId="361"/>
            <ac:spMk id="3" creationId="{3BA7E704-A9D2-2204-9A7A-09C0C5451FCE}"/>
          </ac:spMkLst>
        </pc:spChg>
      </pc:sldChg>
      <pc:sldChg chg="modSp">
        <pc:chgData name="Moutushi Tanha" userId="S::m.tanha@uwtsd.ac.uk::62f9b1f3-ddcf-45d7-a6a4-b667feecf47e" providerId="AD" clId="Web-{97E571B0-4A10-C5CE-3DB0-9ACBF4262208}" dt="2026-04-13T20:18:27.849" v="53" actId="20577"/>
        <pc:sldMkLst>
          <pc:docMk/>
          <pc:sldMk cId="1609372018" sldId="362"/>
        </pc:sldMkLst>
        <pc:spChg chg="mod">
          <ac:chgData name="Moutushi Tanha" userId="S::m.tanha@uwtsd.ac.uk::62f9b1f3-ddcf-45d7-a6a4-b667feecf47e" providerId="AD" clId="Web-{97E571B0-4A10-C5CE-3DB0-9ACBF4262208}" dt="2026-04-13T20:18:27.849" v="53" actId="20577"/>
          <ac:spMkLst>
            <pc:docMk/>
            <pc:sldMk cId="1609372018" sldId="362"/>
            <ac:spMk id="2" creationId="{2071A1D5-363B-B69E-BA9C-06E3B9239AB4}"/>
          </ac:spMkLst>
        </pc:spChg>
        <pc:spChg chg="mod">
          <ac:chgData name="Moutushi Tanha" userId="S::m.tanha@uwtsd.ac.uk::62f9b1f3-ddcf-45d7-a6a4-b667feecf47e" providerId="AD" clId="Web-{97E571B0-4A10-C5CE-3DB0-9ACBF4262208}" dt="2026-04-13T20:06:22.716" v="48" actId="14100"/>
          <ac:spMkLst>
            <pc:docMk/>
            <pc:sldMk cId="1609372018" sldId="362"/>
            <ac:spMk id="3" creationId="{B3C7879B-2FA1-6EE7-C7B9-678526385C2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4A94-9BEC-03EB-06EA-C39AB7381B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14CE1F9-D4A2-280E-824A-97C01D27E3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C838B3-93B4-C833-1926-1DE82256861E}"/>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2FD09A4A-5ABE-C579-61D8-72820525E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99EF1-FC0F-9686-CAB4-81FE4ABBFBF2}"/>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3623932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24142-70DF-7EA2-0C18-214AFEE8B9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A7727A-7B3E-42B9-F58B-681617825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F68BD1-01A4-9601-CBA1-BCBE0AE01BC2}"/>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75B3356B-122A-93FA-C107-B6C06C8C8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9A9283-66E8-D53F-A40F-446CE14B91B0}"/>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900982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2D97-30D9-3384-7246-70023838A9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A32F95-7D3D-EECE-1FD0-D57E1F715F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23E6BD-1F1F-9708-6B03-A98CE6B26AE4}"/>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601362D1-6423-17AC-B660-A6D64D3368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FEC375-E897-4547-440A-A5FFE2B022F5}"/>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769813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77AF2-7C80-AEAC-CF69-3CB6298B91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B723E-B2EC-91F9-8CFF-43A9A2085C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FE803-C17B-3D80-9C9B-1CD0C15C05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7A33D1-6735-43CC-FFA9-766D1C17C732}"/>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6" name="Footer Placeholder 5">
            <a:extLst>
              <a:ext uri="{FF2B5EF4-FFF2-40B4-BE49-F238E27FC236}">
                <a16:creationId xmlns:a16="http://schemas.microsoft.com/office/drawing/2014/main" id="{A9EF0815-AFDE-DEF6-224A-54C888AAA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097787-4A28-5A67-B033-890A2967E9D2}"/>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262168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E3C4-F3A2-5678-8819-1F4287FF68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55C494-BCF4-39F3-4625-62E8D5E0BD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B54A5C-5AE1-54B8-552B-D717593F62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C93E4C-6CFF-5AF7-9EB0-964C543885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F4CDAF-D2C7-AEB4-27F3-F2BA869661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452C29-70D7-D5AF-C3B2-1646F60C636F}"/>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8" name="Footer Placeholder 7">
            <a:extLst>
              <a:ext uri="{FF2B5EF4-FFF2-40B4-BE49-F238E27FC236}">
                <a16:creationId xmlns:a16="http://schemas.microsoft.com/office/drawing/2014/main" id="{6840657C-FD07-3443-A09B-3F1CE37092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74B68C-0B2B-CA70-BA68-1A5BC66675B9}"/>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387975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C79D-B7D2-22F8-EB93-A80F3E9E2D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9F9FFF-84C5-6F52-AC96-1A16DAB7E93B}"/>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4" name="Footer Placeholder 3">
            <a:extLst>
              <a:ext uri="{FF2B5EF4-FFF2-40B4-BE49-F238E27FC236}">
                <a16:creationId xmlns:a16="http://schemas.microsoft.com/office/drawing/2014/main" id="{7CED5470-4666-B273-1974-1DD1E85BB5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E57477-614C-1D6E-7BD9-E9B145B08913}"/>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2464918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C236AE-3C8B-D049-0AFC-55E89E20A1A0}"/>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3" name="Footer Placeholder 2">
            <a:extLst>
              <a:ext uri="{FF2B5EF4-FFF2-40B4-BE49-F238E27FC236}">
                <a16:creationId xmlns:a16="http://schemas.microsoft.com/office/drawing/2014/main" id="{3BD977FE-0500-16E0-141E-2BDFA3B22C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BECFD4-E1DC-80A6-E076-954A6AC95FFD}"/>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291378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1A4CA-6535-5551-3D29-7D101431B0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88AE00-CC36-43DA-4893-E026F289D9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1A1204-6FDC-BC92-C130-30D77F0D31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B86FE8-1C0C-069D-6F82-B99C98E37AB0}"/>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6" name="Footer Placeholder 5">
            <a:extLst>
              <a:ext uri="{FF2B5EF4-FFF2-40B4-BE49-F238E27FC236}">
                <a16:creationId xmlns:a16="http://schemas.microsoft.com/office/drawing/2014/main" id="{0B100084-F79C-796D-58DA-B3BC61674F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556781-4540-2801-F561-EC4A764E2763}"/>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840861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88F9B-C470-01E8-72A0-0EE4BCB0B6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E70817-B843-E6E7-A6BC-109E548666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E4D191-580E-BBBD-1E6C-AB7E06E8C1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5A53C7-4254-543C-DE28-44A5BDD8530E}"/>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6" name="Footer Placeholder 5">
            <a:extLst>
              <a:ext uri="{FF2B5EF4-FFF2-40B4-BE49-F238E27FC236}">
                <a16:creationId xmlns:a16="http://schemas.microsoft.com/office/drawing/2014/main" id="{2B9C1453-598D-2D1A-0918-41252F4FA7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461A7D-0F1C-E304-18E5-1DBB960386CD}"/>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2700570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D4EC-B10A-E7B9-964B-95F8B5263A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6771A-A599-FC5D-2611-5958E9CF70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7B5C9-F9C1-5FB7-A5C4-BADAF87BBD97}"/>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E3E7814D-211E-C644-4AA4-B7B8073C1C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B7CD0-11D2-5212-D637-F36BE1CC8B5C}"/>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1962513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736780-491F-74CB-2FC9-6194893F81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0A8461-2D0D-A31C-B510-65C78B6CAF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C3F60-2906-AF03-F5B5-282BFB5496E9}"/>
              </a:ext>
            </a:extLst>
          </p:cNvPr>
          <p:cNvSpPr>
            <a:spLocks noGrp="1"/>
          </p:cNvSpPr>
          <p:nvPr>
            <p:ph type="dt" sz="half" idx="10"/>
          </p:nvPr>
        </p:nvSpPr>
        <p:spPr/>
        <p:txBody>
          <a:body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5BC563D8-EA55-FEDD-E388-9B94C0D53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D04D12-D746-2017-A21D-17025D076B02}"/>
              </a:ext>
            </a:extLst>
          </p:cNvPr>
          <p:cNvSpPr>
            <a:spLocks noGrp="1"/>
          </p:cNvSpPr>
          <p:nvPr>
            <p:ph type="sldNum" sz="quarter" idx="12"/>
          </p:nvPr>
        </p:nvSpPr>
        <p:spPr/>
        <p:txBody>
          <a:bodyPr/>
          <a:lstStyle/>
          <a:p>
            <a:fld id="{B56B91C4-7D34-4305-A324-668CBE5D502C}" type="slidenum">
              <a:rPr lang="en-GB" smtClean="0"/>
              <a:t>‹#›</a:t>
            </a:fld>
            <a:endParaRPr lang="en-GB"/>
          </a:p>
        </p:txBody>
      </p:sp>
    </p:spTree>
    <p:extLst>
      <p:ext uri="{BB962C8B-B14F-4D97-AF65-F5344CB8AC3E}">
        <p14:creationId xmlns:p14="http://schemas.microsoft.com/office/powerpoint/2010/main" val="1345391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835C5E-7229-7277-0344-005A08DA9E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519B46-4124-AFCE-D1CA-439448C7C7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D71B2-6BCF-53F5-E62C-3890257CB8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20416B-FF53-4DED-ACFF-BF95B6B1EF95}" type="datetimeFigureOut">
              <a:rPr lang="en-GB" smtClean="0"/>
              <a:t>22/04/2026</a:t>
            </a:fld>
            <a:endParaRPr lang="en-GB"/>
          </a:p>
        </p:txBody>
      </p:sp>
      <p:sp>
        <p:nvSpPr>
          <p:cNvPr id="5" name="Footer Placeholder 4">
            <a:extLst>
              <a:ext uri="{FF2B5EF4-FFF2-40B4-BE49-F238E27FC236}">
                <a16:creationId xmlns:a16="http://schemas.microsoft.com/office/drawing/2014/main" id="{5C36AD47-17ED-5428-77A5-8B6FAF6BB0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E5E230-B2B3-DAD5-B811-0AB0F79DFA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6B91C4-7D34-4305-A324-668CBE5D502C}" type="slidenum">
              <a:rPr lang="en-GB" smtClean="0"/>
              <a:t>‹#›</a:t>
            </a:fld>
            <a:endParaRPr lang="en-GB"/>
          </a:p>
        </p:txBody>
      </p:sp>
    </p:spTree>
    <p:extLst>
      <p:ext uri="{BB962C8B-B14F-4D97-AF65-F5344CB8AC3E}">
        <p14:creationId xmlns:p14="http://schemas.microsoft.com/office/powerpoint/2010/main" val="1137063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1B81-A703-5AD3-5BE0-863A8DDEFF10}"/>
              </a:ext>
            </a:extLst>
          </p:cNvPr>
          <p:cNvSpPr>
            <a:spLocks noGrp="1"/>
          </p:cNvSpPr>
          <p:nvPr>
            <p:ph type="ctrTitle"/>
          </p:nvPr>
        </p:nvSpPr>
        <p:spPr/>
        <p:txBody>
          <a:bodyPr>
            <a:normAutofit/>
          </a:bodyPr>
          <a:lstStyle/>
          <a:p>
            <a:r>
              <a:rPr lang="en-GB" sz="4400" dirty="0"/>
              <a:t>Case Studies</a:t>
            </a:r>
          </a:p>
        </p:txBody>
      </p:sp>
      <p:sp>
        <p:nvSpPr>
          <p:cNvPr id="3" name="Subtitle 2">
            <a:extLst>
              <a:ext uri="{FF2B5EF4-FFF2-40B4-BE49-F238E27FC236}">
                <a16:creationId xmlns:a16="http://schemas.microsoft.com/office/drawing/2014/main" id="{FE568119-077F-FBA1-87EF-015B9E8D1719}"/>
              </a:ext>
            </a:extLst>
          </p:cNvPr>
          <p:cNvSpPr>
            <a:spLocks noGrp="1"/>
          </p:cNvSpPr>
          <p:nvPr>
            <p:ph type="subTitle" idx="1"/>
          </p:nvPr>
        </p:nvSpPr>
        <p:spPr/>
        <p:txBody>
          <a:bodyPr>
            <a:normAutofit/>
          </a:bodyPr>
          <a:lstStyle/>
          <a:p>
            <a:r>
              <a:rPr lang="en-GB" sz="6600" dirty="0"/>
              <a:t>Leadership</a:t>
            </a:r>
          </a:p>
        </p:txBody>
      </p:sp>
    </p:spTree>
    <p:extLst>
      <p:ext uri="{BB962C8B-B14F-4D97-AF65-F5344CB8AC3E}">
        <p14:creationId xmlns:p14="http://schemas.microsoft.com/office/powerpoint/2010/main" val="385368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up of a question&#10;&#10;AI-generated content may be incorrect.">
            <a:extLst>
              <a:ext uri="{FF2B5EF4-FFF2-40B4-BE49-F238E27FC236}">
                <a16:creationId xmlns:a16="http://schemas.microsoft.com/office/drawing/2014/main" id="{C59C1605-27C9-D518-FDE3-323E90F4FDD6}"/>
              </a:ext>
            </a:extLst>
          </p:cNvPr>
          <p:cNvPicPr>
            <a:picLocks noChangeAspect="1"/>
          </p:cNvPicPr>
          <p:nvPr/>
        </p:nvPicPr>
        <p:blipFill>
          <a:blip r:embed="rId2"/>
          <a:stretch>
            <a:fillRect/>
          </a:stretch>
        </p:blipFill>
        <p:spPr>
          <a:xfrm>
            <a:off x="457200" y="821055"/>
            <a:ext cx="11277600" cy="5215890"/>
          </a:xfrm>
          <a:prstGeom prst="rect">
            <a:avLst/>
          </a:prstGeom>
        </p:spPr>
      </p:pic>
    </p:spTree>
    <p:extLst>
      <p:ext uri="{BB962C8B-B14F-4D97-AF65-F5344CB8AC3E}">
        <p14:creationId xmlns:p14="http://schemas.microsoft.com/office/powerpoint/2010/main" val="274449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CF206-8C82-DB19-FD0E-3BB5B7D65FC4}"/>
              </a:ext>
            </a:extLst>
          </p:cNvPr>
          <p:cNvSpPr>
            <a:spLocks noGrp="1"/>
          </p:cNvSpPr>
          <p:nvPr>
            <p:ph type="title"/>
          </p:nvPr>
        </p:nvSpPr>
        <p:spPr/>
        <p:txBody>
          <a:bodyPr/>
          <a:lstStyle/>
          <a:p>
            <a:pPr marL="228600" indent="-228600" algn="ctr">
              <a:spcBef>
                <a:spcPts val="1000"/>
              </a:spcBef>
            </a:pPr>
            <a:br>
              <a:rPr lang="en-US" sz="4000" b="1" dirty="0">
                <a:latin typeface="Aptos"/>
              </a:rPr>
            </a:br>
            <a:r>
              <a:rPr lang="en-US" sz="4000" b="1">
                <a:latin typeface="Aptos"/>
              </a:rPr>
              <a:t>Analysis of the Image Content</a:t>
            </a:r>
            <a:endParaRPr lang="en-US" b="1" dirty="0"/>
          </a:p>
          <a:p>
            <a:pPr algn="ctr"/>
            <a:endParaRPr lang="en-US" b="1" dirty="0"/>
          </a:p>
        </p:txBody>
      </p:sp>
      <p:sp>
        <p:nvSpPr>
          <p:cNvPr id="3" name="Content Placeholder 2">
            <a:extLst>
              <a:ext uri="{FF2B5EF4-FFF2-40B4-BE49-F238E27FC236}">
                <a16:creationId xmlns:a16="http://schemas.microsoft.com/office/drawing/2014/main" id="{AC80F803-B121-C787-DF48-682251626DBE}"/>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The image presents a workplace leadership scenario under the heading </a:t>
            </a:r>
            <a:r>
              <a:rPr lang="en-US" sz="2000" b="1">
                <a:latin typeface="Segoe UI"/>
                <a:cs typeface="Segoe UI"/>
              </a:rPr>
              <a:t>“Let’s Get REAL.”</a:t>
            </a:r>
            <a:br>
              <a:rPr lang="en-US" sz="2000" b="1" dirty="0">
                <a:latin typeface="Segoe UI"/>
                <a:cs typeface="Segoe UI"/>
              </a:rPr>
            </a:br>
            <a:r>
              <a:rPr lang="en-US" sz="2000" b="1">
                <a:latin typeface="Segoe UI"/>
                <a:cs typeface="Segoe UI"/>
              </a:rPr>
              <a:t> It describes the following situation:</a:t>
            </a:r>
            <a:endParaRPr lang="en-US" sz="2000"/>
          </a:p>
          <a:p>
            <a:r>
              <a:rPr lang="en-US" sz="2000" b="1">
                <a:latin typeface="Segoe UI"/>
                <a:cs typeface="Segoe UI"/>
              </a:rPr>
              <a:t>Adhita Chopra</a:t>
            </a:r>
            <a:r>
              <a:rPr lang="en-US" sz="2000">
                <a:latin typeface="Segoe UI"/>
                <a:cs typeface="Segoe UI"/>
              </a:rPr>
              <a:t> was assigned three months ago to lead a team of phone app designers.</a:t>
            </a:r>
            <a:endParaRPr lang="en-US" sz="2000"/>
          </a:p>
          <a:p>
            <a:r>
              <a:rPr lang="en-US" sz="2000">
                <a:latin typeface="Segoe UI"/>
                <a:cs typeface="Segoe UI"/>
              </a:rPr>
              <a:t>Although no team member has openly expressed dissatisfaction, Adhita </a:t>
            </a:r>
            <a:r>
              <a:rPr lang="en-US" sz="2000" b="1">
                <a:latin typeface="Segoe UI"/>
                <a:cs typeface="Segoe UI"/>
              </a:rPr>
              <a:t>perceives a lack of trust</a:t>
            </a:r>
            <a:r>
              <a:rPr lang="en-US" sz="2000">
                <a:latin typeface="Segoe UI"/>
                <a:cs typeface="Segoe UI"/>
              </a:rPr>
              <a:t> from the team.</a:t>
            </a:r>
            <a:endParaRPr lang="en-US" sz="2000"/>
          </a:p>
          <a:p>
            <a:r>
              <a:rPr lang="en-US" sz="2000" dirty="0">
                <a:latin typeface="Segoe UI"/>
                <a:cs typeface="Segoe UI"/>
              </a:rPr>
              <a:t>Observable </a:t>
            </a:r>
            <a:r>
              <a:rPr lang="en-US" sz="2000" dirty="0" err="1">
                <a:latin typeface="Segoe UI"/>
                <a:cs typeface="Segoe UI"/>
              </a:rPr>
              <a:t>behaviours</a:t>
            </a:r>
            <a:r>
              <a:rPr lang="en-US" sz="2000" dirty="0">
                <a:latin typeface="Segoe UI"/>
                <a:cs typeface="Segoe UI"/>
              </a:rPr>
              <a:t> include: </a:t>
            </a:r>
            <a:endParaRPr lang="en-US" sz="2000"/>
          </a:p>
          <a:p>
            <a:pPr lvl="1"/>
            <a:r>
              <a:rPr lang="en-US" sz="2000">
                <a:latin typeface="Segoe UI"/>
                <a:cs typeface="Segoe UI"/>
              </a:rPr>
              <a:t>Team members </a:t>
            </a:r>
            <a:r>
              <a:rPr lang="en-US" sz="2000" b="1">
                <a:latin typeface="Segoe UI"/>
                <a:cs typeface="Segoe UI"/>
              </a:rPr>
              <a:t>withholding information</a:t>
            </a:r>
            <a:r>
              <a:rPr lang="en-US" sz="2000">
                <a:latin typeface="Segoe UI"/>
                <a:cs typeface="Segoe UI"/>
              </a:rPr>
              <a:t>.</a:t>
            </a:r>
            <a:endParaRPr lang="en-US" sz="2000"/>
          </a:p>
          <a:p>
            <a:pPr lvl="1"/>
            <a:r>
              <a:rPr lang="en-US" sz="2000" b="1">
                <a:latin typeface="Segoe UI"/>
                <a:cs typeface="Segoe UI"/>
              </a:rPr>
              <a:t>Selective communication</a:t>
            </a:r>
            <a:r>
              <a:rPr lang="en-US" sz="2000">
                <a:latin typeface="Segoe UI"/>
                <a:cs typeface="Segoe UI"/>
              </a:rPr>
              <a:t>, only answering when directly questioned.</a:t>
            </a:r>
            <a:endParaRPr lang="en-US" sz="2000"/>
          </a:p>
          <a:p>
            <a:pPr lvl="1"/>
            <a:r>
              <a:rPr lang="en-US" sz="2000" b="1">
                <a:latin typeface="Segoe UI"/>
                <a:cs typeface="Segoe UI"/>
              </a:rPr>
              <a:t>Persistent questioning</a:t>
            </a:r>
            <a:r>
              <a:rPr lang="en-US" sz="2000">
                <a:latin typeface="Segoe UI"/>
                <a:cs typeface="Segoe UI"/>
              </a:rPr>
              <a:t> of team goals, strategies, and Adhita’s decisions.</a:t>
            </a:r>
            <a:endParaRPr lang="en-US" sz="2000"/>
          </a:p>
          <a:p>
            <a:r>
              <a:rPr lang="en-US" sz="2000">
                <a:latin typeface="Segoe UI"/>
                <a:cs typeface="Segoe UI"/>
              </a:rPr>
              <a:t>The core question posed at the end is:</a:t>
            </a:r>
            <a:br>
              <a:rPr lang="en-US" sz="2000" dirty="0">
                <a:latin typeface="Segoe UI"/>
                <a:cs typeface="Segoe UI"/>
              </a:rPr>
            </a:br>
            <a:r>
              <a:rPr lang="en-US" sz="2000" dirty="0">
                <a:latin typeface="Segoe UI"/>
                <a:cs typeface="Segoe UI"/>
              </a:rPr>
              <a:t> </a:t>
            </a:r>
            <a:r>
              <a:rPr lang="en-US" sz="2000" b="1">
                <a:latin typeface="Segoe UI"/>
                <a:cs typeface="Segoe UI"/>
              </a:rPr>
              <a:t>“How can he build trust with his team?” / “What advice would you give Adhita?”</a:t>
            </a:r>
            <a:endParaRPr lang="en-US" sz="2000"/>
          </a:p>
          <a:p>
            <a:endParaRPr lang="en-US" sz="4000" dirty="0"/>
          </a:p>
        </p:txBody>
      </p:sp>
    </p:spTree>
    <p:extLst>
      <p:ext uri="{BB962C8B-B14F-4D97-AF65-F5344CB8AC3E}">
        <p14:creationId xmlns:p14="http://schemas.microsoft.com/office/powerpoint/2010/main" val="346166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62D2-EBA9-38CF-6D0D-C28B64059132}"/>
              </a:ext>
            </a:extLst>
          </p:cNvPr>
          <p:cNvSpPr>
            <a:spLocks noGrp="1"/>
          </p:cNvSpPr>
          <p:nvPr>
            <p:ph type="title"/>
          </p:nvPr>
        </p:nvSpPr>
        <p:spPr>
          <a:xfrm>
            <a:off x="838200" y="365125"/>
            <a:ext cx="10515600" cy="688749"/>
          </a:xfrm>
        </p:spPr>
        <p:txBody>
          <a:bodyPr vert="horz" lIns="91440" tIns="45720" rIns="91440" bIns="45720" rtlCol="0" anchor="ctr">
            <a:noAutofit/>
          </a:bodyPr>
          <a:lstStyle/>
          <a:p>
            <a:pPr algn="ctr"/>
            <a:br>
              <a:rPr lang="en-US" sz="2800" b="1" dirty="0">
                <a:latin typeface="Segoe UI"/>
                <a:cs typeface="Segoe UI"/>
              </a:rPr>
            </a:br>
            <a:br>
              <a:rPr lang="en-US" sz="2800" b="1" dirty="0">
                <a:latin typeface="Segoe UI"/>
                <a:cs typeface="Segoe UI"/>
              </a:rPr>
            </a:br>
            <a:r>
              <a:rPr lang="en-US" sz="2800" b="1">
                <a:latin typeface="Segoe UI"/>
                <a:cs typeface="Segoe UI"/>
              </a:rPr>
              <a:t>What advice would you give Adhita?</a:t>
            </a:r>
            <a:endParaRPr lang="en-US" sz="2800">
              <a:latin typeface="Segoe UI"/>
              <a:cs typeface="Segoe UI"/>
            </a:endParaRPr>
          </a:p>
          <a:p>
            <a:pPr algn="ctr"/>
            <a:endParaRPr lang="en-US" sz="5400" dirty="0"/>
          </a:p>
        </p:txBody>
      </p:sp>
      <p:sp>
        <p:nvSpPr>
          <p:cNvPr id="3" name="Content Placeholder 2">
            <a:extLst>
              <a:ext uri="{FF2B5EF4-FFF2-40B4-BE49-F238E27FC236}">
                <a16:creationId xmlns:a16="http://schemas.microsoft.com/office/drawing/2014/main" id="{76B0F59C-766F-F012-8C3D-005B69CB85F0}"/>
              </a:ext>
            </a:extLst>
          </p:cNvPr>
          <p:cNvSpPr>
            <a:spLocks noGrp="1"/>
          </p:cNvSpPr>
          <p:nvPr>
            <p:ph idx="1"/>
          </p:nvPr>
        </p:nvSpPr>
        <p:spPr>
          <a:xfrm>
            <a:off x="838200" y="1270454"/>
            <a:ext cx="10515600" cy="5320166"/>
          </a:xfrm>
        </p:spPr>
        <p:txBody>
          <a:bodyPr vert="horz" lIns="91440" tIns="45720" rIns="91440" bIns="45720" rtlCol="0" anchor="t">
            <a:noAutofit/>
          </a:bodyPr>
          <a:lstStyle/>
          <a:p>
            <a:r>
              <a:rPr lang="en-US" sz="1800">
                <a:latin typeface="Segoe UI"/>
                <a:cs typeface="Segoe UI"/>
              </a:rPr>
              <a:t>To rebuild and strengthen trust, Adhita should focus on </a:t>
            </a:r>
            <a:r>
              <a:rPr lang="en-US" sz="1800" b="1">
                <a:latin typeface="Segoe UI"/>
                <a:cs typeface="Segoe UI"/>
              </a:rPr>
              <a:t>transparency, consistency, empathy, and inclusion</a:t>
            </a:r>
            <a:r>
              <a:rPr lang="en-US" sz="1800">
                <a:latin typeface="Segoe UI"/>
                <a:cs typeface="Segoe UI"/>
              </a:rPr>
              <a:t>. Practical steps include:</a:t>
            </a:r>
            <a:endParaRPr lang="en-US" sz="1800"/>
          </a:p>
          <a:p>
            <a:r>
              <a:rPr lang="en-US" dirty="0"/>
              <a:t>1. Initiate Open and Honest Conversations</a:t>
            </a:r>
          </a:p>
          <a:p>
            <a:r>
              <a:rPr lang="en-US" sz="1400">
                <a:latin typeface="Segoe UI"/>
                <a:cs typeface="Segoe UI"/>
              </a:rPr>
              <a:t>Adhita should address the issue directly but constructively.</a:t>
            </a:r>
            <a:endParaRPr lang="en-US" sz="1400"/>
          </a:p>
          <a:p>
            <a:r>
              <a:rPr lang="en-US" sz="1400">
                <a:latin typeface="Segoe UI"/>
                <a:cs typeface="Segoe UI"/>
              </a:rPr>
              <a:t>Hold one-to-one meetings and a team discussion.</a:t>
            </a:r>
            <a:endParaRPr lang="en-US" sz="1400"/>
          </a:p>
          <a:p>
            <a:r>
              <a:rPr lang="en-US" sz="1400">
                <a:latin typeface="Segoe UI"/>
                <a:cs typeface="Segoe UI"/>
              </a:rPr>
              <a:t>Acknowledge that trust feels strained without assigning blame.</a:t>
            </a:r>
            <a:endParaRPr lang="en-US" sz="1400"/>
          </a:p>
          <a:p>
            <a:r>
              <a:rPr lang="en-US" sz="1400">
                <a:latin typeface="Segoe UI"/>
                <a:cs typeface="Segoe UI"/>
              </a:rPr>
              <a:t>Invite candid feedback and listen without defensiveness.</a:t>
            </a:r>
            <a:endParaRPr lang="en-US" sz="1400"/>
          </a:p>
          <a:p>
            <a:r>
              <a:rPr lang="en-US" sz="1400">
                <a:latin typeface="Segoe UI"/>
                <a:cs typeface="Segoe UI"/>
              </a:rPr>
              <a:t>This signals psychological safety and shows that differing views are welcome.</a:t>
            </a:r>
            <a:endParaRPr lang="en-US" sz="1400"/>
          </a:p>
          <a:p>
            <a:r>
              <a:rPr lang="en-US" dirty="0"/>
              <a:t>2. Demonstrate Active Listening</a:t>
            </a:r>
          </a:p>
          <a:p>
            <a:r>
              <a:rPr lang="en-US" sz="1400">
                <a:latin typeface="Segoe UI"/>
                <a:cs typeface="Segoe UI"/>
              </a:rPr>
              <a:t>Trust grows when people feel heard.</a:t>
            </a:r>
            <a:endParaRPr lang="en-US" sz="1400"/>
          </a:p>
          <a:p>
            <a:r>
              <a:rPr lang="en-US" sz="1400">
                <a:latin typeface="Segoe UI"/>
                <a:cs typeface="Segoe UI"/>
              </a:rPr>
              <a:t>Ask open-ended questions.</a:t>
            </a:r>
            <a:endParaRPr lang="en-US" sz="1400"/>
          </a:p>
          <a:p>
            <a:r>
              <a:rPr lang="en-US" sz="1400" dirty="0">
                <a:latin typeface="Segoe UI"/>
                <a:cs typeface="Segoe UI"/>
              </a:rPr>
              <a:t>Reflect back what team members say to confirm understanding.</a:t>
            </a:r>
            <a:endParaRPr lang="en-US" sz="1400"/>
          </a:p>
          <a:p>
            <a:r>
              <a:rPr lang="en-US" sz="1400">
                <a:latin typeface="Segoe UI"/>
                <a:cs typeface="Segoe UI"/>
              </a:rPr>
              <a:t>Act visibly on feedback where possible.</a:t>
            </a:r>
            <a:endParaRPr lang="en-US" sz="1400"/>
          </a:p>
          <a:p>
            <a:r>
              <a:rPr lang="en-US" sz="1400">
                <a:latin typeface="Segoe UI"/>
                <a:cs typeface="Segoe UI"/>
              </a:rPr>
              <a:t>Even when suggestions cannot be implemented, explaining why builds credibility.</a:t>
            </a:r>
            <a:endParaRPr lang="en-US" sz="1400"/>
          </a:p>
          <a:p>
            <a:endParaRPr lang="en-US" sz="3600" dirty="0"/>
          </a:p>
        </p:txBody>
      </p:sp>
    </p:spTree>
    <p:extLst>
      <p:ext uri="{BB962C8B-B14F-4D97-AF65-F5344CB8AC3E}">
        <p14:creationId xmlns:p14="http://schemas.microsoft.com/office/powerpoint/2010/main" val="2708496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CCC21-13DE-FD48-DE15-62AE10D410DC}"/>
              </a:ext>
            </a:extLst>
          </p:cNvPr>
          <p:cNvSpPr>
            <a:spLocks noGrp="1"/>
          </p:cNvSpPr>
          <p:nvPr>
            <p:ph type="title"/>
          </p:nvPr>
        </p:nvSpPr>
        <p:spPr/>
        <p:txBody>
          <a:bodyPr/>
          <a:lstStyle/>
          <a:p>
            <a:pPr algn="ctr"/>
            <a:r>
              <a:rPr lang="en-US" sz="2800" b="1">
                <a:latin typeface="Segoe UI"/>
                <a:cs typeface="Segoe UI"/>
              </a:rPr>
              <a:t>What advice would you give Adhita?</a:t>
            </a:r>
            <a:endParaRPr lang="en-US"/>
          </a:p>
        </p:txBody>
      </p:sp>
      <p:sp>
        <p:nvSpPr>
          <p:cNvPr id="3" name="Content Placeholder 2">
            <a:extLst>
              <a:ext uri="{FF2B5EF4-FFF2-40B4-BE49-F238E27FC236}">
                <a16:creationId xmlns:a16="http://schemas.microsoft.com/office/drawing/2014/main" id="{B0528F9E-D703-64BE-9FAB-82EE0BF22782}"/>
              </a:ext>
            </a:extLst>
          </p:cNvPr>
          <p:cNvSpPr>
            <a:spLocks noGrp="1"/>
          </p:cNvSpPr>
          <p:nvPr>
            <p:ph idx="1"/>
          </p:nvPr>
        </p:nvSpPr>
        <p:spPr/>
        <p:txBody>
          <a:bodyPr vert="horz" lIns="91440" tIns="45720" rIns="91440" bIns="45720" rtlCol="0" anchor="t">
            <a:normAutofit/>
          </a:bodyPr>
          <a:lstStyle/>
          <a:p>
            <a:r>
              <a:rPr lang="en-US"/>
              <a:t>3. Increase Transparency in Decisions</a:t>
            </a:r>
          </a:p>
          <a:p>
            <a:r>
              <a:rPr lang="en-US" sz="1600">
                <a:latin typeface="Segoe UI"/>
                <a:cs typeface="Segoe UI"/>
              </a:rPr>
              <a:t>The team may be questioning goals and strategies because they do not understand the reasoning behind them.</a:t>
            </a:r>
            <a:endParaRPr lang="en-US" sz="1600"/>
          </a:p>
          <a:p>
            <a:r>
              <a:rPr lang="en-US" sz="1600">
                <a:latin typeface="Segoe UI"/>
                <a:cs typeface="Segoe UI"/>
              </a:rPr>
              <a:t>Clearly explain </a:t>
            </a:r>
            <a:r>
              <a:rPr lang="en-US" sz="1600" b="1">
                <a:latin typeface="Segoe UI"/>
                <a:cs typeface="Segoe UI"/>
              </a:rPr>
              <a:t>why</a:t>
            </a:r>
            <a:r>
              <a:rPr lang="en-US" sz="1600">
                <a:latin typeface="Segoe UI"/>
                <a:cs typeface="Segoe UI"/>
              </a:rPr>
              <a:t> decisions are made, not just </a:t>
            </a:r>
            <a:r>
              <a:rPr lang="en-US" sz="1600" b="1">
                <a:latin typeface="Segoe UI"/>
                <a:cs typeface="Segoe UI"/>
              </a:rPr>
              <a:t>what</a:t>
            </a:r>
            <a:r>
              <a:rPr lang="en-US" sz="1600">
                <a:latin typeface="Segoe UI"/>
                <a:cs typeface="Segoe UI"/>
              </a:rPr>
              <a:t> decisions are made.</a:t>
            </a:r>
            <a:endParaRPr lang="en-US" sz="1600"/>
          </a:p>
          <a:p>
            <a:r>
              <a:rPr lang="en-US" sz="1600">
                <a:latin typeface="Segoe UI"/>
                <a:cs typeface="Segoe UI"/>
              </a:rPr>
              <a:t>Share constraints, trade-offs, and uncertainties honestly.</a:t>
            </a:r>
            <a:endParaRPr lang="en-US" sz="1600"/>
          </a:p>
          <a:p>
            <a:r>
              <a:rPr lang="en-US" sz="1600">
                <a:latin typeface="Segoe UI"/>
                <a:cs typeface="Segoe UI"/>
              </a:rPr>
              <a:t>Transparency reduces suspicion and speculation.</a:t>
            </a:r>
            <a:endParaRPr lang="en-US" sz="1600"/>
          </a:p>
          <a:p>
            <a:r>
              <a:rPr lang="en-US"/>
              <a:t>4. Empower the Team Through Inclusion</a:t>
            </a:r>
          </a:p>
          <a:p>
            <a:r>
              <a:rPr lang="en-US" sz="1600">
                <a:latin typeface="Segoe UI"/>
                <a:cs typeface="Segoe UI"/>
              </a:rPr>
              <a:t>Instead of positioning himself as the sole decision-maker:</a:t>
            </a:r>
            <a:endParaRPr lang="en-US" sz="1600"/>
          </a:p>
          <a:p>
            <a:r>
              <a:rPr lang="en-US" sz="1600">
                <a:latin typeface="Segoe UI"/>
                <a:cs typeface="Segoe UI"/>
              </a:rPr>
              <a:t>Involve team members in setting goals and defining strategies.</a:t>
            </a:r>
            <a:endParaRPr lang="en-US" sz="1600"/>
          </a:p>
          <a:p>
            <a:r>
              <a:rPr lang="en-US" sz="1600">
                <a:latin typeface="Segoe UI"/>
                <a:cs typeface="Segoe UI"/>
              </a:rPr>
              <a:t>Delegate ownership of features or projects.</a:t>
            </a:r>
            <a:endParaRPr lang="en-US" sz="1600"/>
          </a:p>
          <a:p>
            <a:r>
              <a:rPr lang="en-US" sz="1600" dirty="0">
                <a:latin typeface="Segoe UI"/>
                <a:cs typeface="Segoe UI"/>
              </a:rPr>
              <a:t>Recognize expertise within the team and defer to it where appropriate.</a:t>
            </a:r>
            <a:endParaRPr lang="en-US" sz="1600"/>
          </a:p>
          <a:p>
            <a:r>
              <a:rPr lang="en-US" sz="1600">
                <a:latin typeface="Segoe UI"/>
                <a:cs typeface="Segoe UI"/>
              </a:rPr>
              <a:t>People trust leaders who trust them first.</a:t>
            </a:r>
            <a:endParaRPr lang="en-US" sz="1600"/>
          </a:p>
          <a:p>
            <a:endParaRPr lang="en-US" sz="4000" dirty="0"/>
          </a:p>
        </p:txBody>
      </p:sp>
    </p:spTree>
    <p:extLst>
      <p:ext uri="{BB962C8B-B14F-4D97-AF65-F5344CB8AC3E}">
        <p14:creationId xmlns:p14="http://schemas.microsoft.com/office/powerpoint/2010/main" val="1352135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EBE27-9671-EF91-C7F8-9EFA69C7634A}"/>
              </a:ext>
            </a:extLst>
          </p:cNvPr>
          <p:cNvSpPr>
            <a:spLocks noGrp="1"/>
          </p:cNvSpPr>
          <p:nvPr>
            <p:ph type="title"/>
          </p:nvPr>
        </p:nvSpPr>
        <p:spPr/>
        <p:txBody>
          <a:bodyPr/>
          <a:lstStyle/>
          <a:p>
            <a:pPr algn="ctr"/>
            <a:r>
              <a:rPr lang="en-US" sz="2800" b="1">
                <a:latin typeface="Segoe UI"/>
                <a:cs typeface="Segoe UI"/>
              </a:rPr>
              <a:t>What advice would you give Adhita?</a:t>
            </a:r>
            <a:endParaRPr lang="en-US"/>
          </a:p>
        </p:txBody>
      </p:sp>
      <p:sp>
        <p:nvSpPr>
          <p:cNvPr id="3" name="Content Placeholder 2">
            <a:extLst>
              <a:ext uri="{FF2B5EF4-FFF2-40B4-BE49-F238E27FC236}">
                <a16:creationId xmlns:a16="http://schemas.microsoft.com/office/drawing/2014/main" id="{EF632F6E-EFC1-0EC1-5D14-7AA049E3E076}"/>
              </a:ext>
            </a:extLst>
          </p:cNvPr>
          <p:cNvSpPr>
            <a:spLocks noGrp="1"/>
          </p:cNvSpPr>
          <p:nvPr>
            <p:ph idx="1"/>
          </p:nvPr>
        </p:nvSpPr>
        <p:spPr/>
        <p:txBody>
          <a:bodyPr vert="horz" lIns="91440" tIns="45720" rIns="91440" bIns="45720" rtlCol="0" anchor="t">
            <a:normAutofit/>
          </a:bodyPr>
          <a:lstStyle/>
          <a:p>
            <a:r>
              <a:rPr lang="en-US"/>
              <a:t>5. Be Consistent and Reliable</a:t>
            </a:r>
          </a:p>
          <a:p>
            <a:r>
              <a:rPr lang="en-US" sz="1400" dirty="0">
                <a:latin typeface="Segoe UI"/>
                <a:cs typeface="Segoe UI"/>
              </a:rPr>
              <a:t>Trust is reinforced through </a:t>
            </a:r>
            <a:r>
              <a:rPr lang="en-US" sz="1400" dirty="0" err="1">
                <a:latin typeface="Segoe UI"/>
                <a:cs typeface="Segoe UI"/>
              </a:rPr>
              <a:t>behaviour</a:t>
            </a:r>
            <a:r>
              <a:rPr lang="en-US" sz="1400" dirty="0">
                <a:latin typeface="Segoe UI"/>
                <a:cs typeface="Segoe UI"/>
              </a:rPr>
              <a:t> over time.</a:t>
            </a:r>
            <a:endParaRPr lang="en-US" sz="1400"/>
          </a:p>
          <a:p>
            <a:r>
              <a:rPr lang="en-US" sz="1400">
                <a:latin typeface="Segoe UI"/>
                <a:cs typeface="Segoe UI"/>
              </a:rPr>
              <a:t>Follow through on commitments.</a:t>
            </a:r>
            <a:endParaRPr lang="en-US" sz="1400"/>
          </a:p>
          <a:p>
            <a:r>
              <a:rPr lang="en-US" sz="1400">
                <a:latin typeface="Segoe UI"/>
                <a:cs typeface="Segoe UI"/>
              </a:rPr>
              <a:t>Apply standards fairly and consistently.</a:t>
            </a:r>
            <a:endParaRPr lang="en-US" sz="1400"/>
          </a:p>
          <a:p>
            <a:r>
              <a:rPr lang="en-US" sz="1400">
                <a:latin typeface="Segoe UI"/>
                <a:cs typeface="Segoe UI"/>
              </a:rPr>
              <a:t>Avoid mixed messages or sudden changes without explanation.</a:t>
            </a:r>
            <a:endParaRPr lang="en-US" sz="1400"/>
          </a:p>
          <a:p>
            <a:r>
              <a:rPr lang="en-US" sz="1400">
                <a:latin typeface="Segoe UI"/>
                <a:cs typeface="Segoe UI"/>
              </a:rPr>
              <a:t>Predictability builds confidence in leadership.</a:t>
            </a:r>
            <a:endParaRPr lang="en-US" sz="1400"/>
          </a:p>
          <a:p>
            <a:r>
              <a:rPr lang="en-US"/>
              <a:t>6. Acknowledge the Transition</a:t>
            </a:r>
          </a:p>
          <a:p>
            <a:r>
              <a:rPr lang="en-US" sz="1400">
                <a:latin typeface="Segoe UI"/>
                <a:cs typeface="Segoe UI"/>
              </a:rPr>
              <a:t>If Adhita is new to leading this team, resistance may stem from change itself.</a:t>
            </a:r>
            <a:endParaRPr lang="en-US" sz="1400" dirty="0"/>
          </a:p>
          <a:p>
            <a:r>
              <a:rPr lang="en-US" sz="1400">
                <a:latin typeface="Segoe UI"/>
                <a:cs typeface="Segoe UI"/>
              </a:rPr>
              <a:t>Recognize that adjusting to new leadership takes time.</a:t>
            </a:r>
            <a:endParaRPr lang="en-US" sz="1400" dirty="0"/>
          </a:p>
          <a:p>
            <a:r>
              <a:rPr lang="en-US" sz="1400">
                <a:latin typeface="Segoe UI"/>
                <a:cs typeface="Segoe UI"/>
              </a:rPr>
              <a:t>Show respect for prior ways of working while guiding improvements gradually.</a:t>
            </a:r>
            <a:endParaRPr lang="en-US" sz="1400" dirty="0"/>
          </a:p>
          <a:p>
            <a:r>
              <a:rPr lang="en-US" sz="1400">
                <a:latin typeface="Segoe UI"/>
                <a:cs typeface="Segoe UI"/>
              </a:rPr>
              <a:t>This reduces perceived threat and defensiveness.</a:t>
            </a:r>
            <a:endParaRPr lang="en-US" sz="1400" dirty="0"/>
          </a:p>
          <a:p>
            <a:endParaRPr lang="en-US" sz="3600" dirty="0"/>
          </a:p>
        </p:txBody>
      </p:sp>
    </p:spTree>
    <p:extLst>
      <p:ext uri="{BB962C8B-B14F-4D97-AF65-F5344CB8AC3E}">
        <p14:creationId xmlns:p14="http://schemas.microsoft.com/office/powerpoint/2010/main" val="783353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FD167-6B3A-8E20-A572-B9A75672ECBA}"/>
              </a:ext>
            </a:extLst>
          </p:cNvPr>
          <p:cNvSpPr>
            <a:spLocks noGrp="1"/>
          </p:cNvSpPr>
          <p:nvPr>
            <p:ph type="title"/>
          </p:nvPr>
        </p:nvSpPr>
        <p:spPr/>
        <p:txBody>
          <a:bodyPr/>
          <a:lstStyle/>
          <a:p>
            <a:pPr algn="ctr"/>
            <a:r>
              <a:rPr lang="en-US" sz="2800" b="1">
                <a:latin typeface="Segoe UI"/>
                <a:cs typeface="Segoe UI"/>
              </a:rPr>
              <a:t>What advice would you give Adhita?</a:t>
            </a:r>
            <a:endParaRPr lang="en-US"/>
          </a:p>
        </p:txBody>
      </p:sp>
      <p:sp>
        <p:nvSpPr>
          <p:cNvPr id="3" name="Content Placeholder 2">
            <a:extLst>
              <a:ext uri="{FF2B5EF4-FFF2-40B4-BE49-F238E27FC236}">
                <a16:creationId xmlns:a16="http://schemas.microsoft.com/office/drawing/2014/main" id="{C134AA23-29AE-EFCF-C5E3-5D088050D6F5}"/>
              </a:ext>
            </a:extLst>
          </p:cNvPr>
          <p:cNvSpPr>
            <a:spLocks noGrp="1"/>
          </p:cNvSpPr>
          <p:nvPr>
            <p:ph idx="1"/>
          </p:nvPr>
        </p:nvSpPr>
        <p:spPr/>
        <p:txBody>
          <a:bodyPr vert="horz" lIns="91440" tIns="45720" rIns="91440" bIns="45720" rtlCol="0" anchor="t">
            <a:normAutofit/>
          </a:bodyPr>
          <a:lstStyle/>
          <a:p>
            <a:r>
              <a:rPr lang="en-US" sz="4000"/>
              <a:t>Conclusion</a:t>
            </a:r>
            <a:endParaRPr lang="en-US" sz="4000" dirty="0"/>
          </a:p>
          <a:p>
            <a:r>
              <a:rPr lang="en-US" sz="2000" dirty="0">
                <a:latin typeface="Segoe UI"/>
                <a:cs typeface="Segoe UI"/>
              </a:rPr>
              <a:t>The team’s </a:t>
            </a:r>
            <a:r>
              <a:rPr lang="en-US" sz="2000" dirty="0" err="1">
                <a:latin typeface="Segoe UI"/>
                <a:cs typeface="Segoe UI"/>
              </a:rPr>
              <a:t>behaviour</a:t>
            </a:r>
            <a:r>
              <a:rPr lang="en-US" sz="2000" dirty="0">
                <a:latin typeface="Segoe UI"/>
                <a:cs typeface="Segoe UI"/>
              </a:rPr>
              <a:t> suggests </a:t>
            </a:r>
            <a:r>
              <a:rPr lang="en-US" sz="2000" b="1" dirty="0">
                <a:latin typeface="Segoe UI"/>
                <a:cs typeface="Segoe UI"/>
              </a:rPr>
              <a:t>low psychological safety and uncertainty</a:t>
            </a:r>
            <a:r>
              <a:rPr lang="en-US" sz="2000" dirty="0">
                <a:latin typeface="Segoe UI"/>
                <a:cs typeface="Segoe UI"/>
              </a:rPr>
              <a:t>, not necessarily bad intent. By fostering open communication, involving the team in decisions, and consistently demonstrating fairness and transparency, Adhita can gradually rebuild trust. </a:t>
            </a:r>
            <a:endParaRPr lang="en-US" sz="2000">
              <a:latin typeface="Aptos" panose="02110004020202020204"/>
              <a:cs typeface="Segoe UI"/>
            </a:endParaRPr>
          </a:p>
          <a:p>
            <a:r>
              <a:rPr lang="en-US" sz="2000" dirty="0">
                <a:latin typeface="Segoe UI"/>
                <a:cs typeface="Segoe UI"/>
              </a:rPr>
              <a:t>Trust will not return instantly, but sustained, authentic leadership </a:t>
            </a:r>
            <a:r>
              <a:rPr lang="en-US" sz="2000" dirty="0" err="1">
                <a:latin typeface="Segoe UI"/>
                <a:cs typeface="Segoe UI"/>
              </a:rPr>
              <a:t>behaviours</a:t>
            </a:r>
            <a:r>
              <a:rPr lang="en-US" sz="2000" dirty="0">
                <a:latin typeface="Segoe UI"/>
                <a:cs typeface="Segoe UI"/>
              </a:rPr>
              <a:t> will create the conditions for it to grow.</a:t>
            </a:r>
            <a:endParaRPr lang="en-US" sz="2000"/>
          </a:p>
          <a:p>
            <a:endParaRPr lang="en-US" sz="4800" dirty="0"/>
          </a:p>
        </p:txBody>
      </p:sp>
    </p:spTree>
    <p:extLst>
      <p:ext uri="{BB962C8B-B14F-4D97-AF65-F5344CB8AC3E}">
        <p14:creationId xmlns:p14="http://schemas.microsoft.com/office/powerpoint/2010/main" val="2752966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C8A9F-6311-AC0D-26F4-9BB6C99D98AF}"/>
              </a:ext>
            </a:extLst>
          </p:cNvPr>
          <p:cNvSpPr>
            <a:spLocks noGrp="1"/>
          </p:cNvSpPr>
          <p:nvPr>
            <p:ph type="title"/>
          </p:nvPr>
        </p:nvSpPr>
        <p:spPr>
          <a:xfrm>
            <a:off x="930729" y="386896"/>
            <a:ext cx="10515600" cy="1325563"/>
          </a:xfrm>
        </p:spPr>
        <p:txBody>
          <a:bodyPr>
            <a:normAutofit fontScale="90000"/>
          </a:bodyPr>
          <a:lstStyle/>
          <a:p>
            <a:br>
              <a:rPr lang="en-US" sz="4000" dirty="0"/>
            </a:br>
            <a:r>
              <a:rPr lang="en-US" dirty="0"/>
              <a:t>Case Study:1: Indra Nooyi: An Inspiring Female Leader</a:t>
            </a:r>
            <a:endParaRPr lang="en-US" sz="4000" dirty="0"/>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9C40982-0218-B931-41A2-965E6486E106}"/>
              </a:ext>
            </a:extLst>
          </p:cNvPr>
          <p:cNvSpPr>
            <a:spLocks noGrp="1"/>
          </p:cNvSpPr>
          <p:nvPr>
            <p:ph idx="1"/>
          </p:nvPr>
        </p:nvSpPr>
        <p:spPr/>
        <p:txBody>
          <a:bodyPr vert="horz" lIns="91440" tIns="45720" rIns="91440" bIns="45720" rtlCol="0" anchor="t">
            <a:normAutofit fontScale="62500" lnSpcReduction="20000"/>
          </a:bodyPr>
          <a:lstStyle/>
          <a:p>
            <a:r>
              <a:rPr lang="en-US">
                <a:ea typeface="+mn-lt"/>
                <a:cs typeface="+mn-lt"/>
              </a:rPr>
              <a:t>PepsiCo, Inc., is regarded as the second largest food and beverage business in the world, and a large part of its success can be attributed to its leader. Indra Nooyi, who served as the chairperson and CEO of PepsiCo, is an inspiring and visionary leader for many reasons. She was not only the first female CEO of PepsiCo but had also featured in Forbes' list of the 100 most influential women in the world for over a decade. In addition, she excelled as a relationship-oriented leader, using innovative strategies to inspire and forge the way forward for women across the world.</a:t>
            </a:r>
            <a:endParaRPr lang="en-US">
              <a:ea typeface="Calibri" panose="020F0502020204030204"/>
              <a:cs typeface="Calibri" panose="020F0502020204030204"/>
            </a:endParaRPr>
          </a:p>
          <a:p>
            <a:r>
              <a:rPr lang="en-US" dirty="0">
                <a:ea typeface="+mn-lt"/>
                <a:cs typeface="+mn-lt"/>
              </a:rPr>
              <a:t>Attentive to the needs and preferences of customers, Nooyi was constantly engaged in understanding and responding to the rapidly changing trends in the industry. For example, during a business trip to China, she spent 10 days touring different cities in the region, studying the strategic market for PepsiCo. In an interview with Bloomberg's David Rubenstein, her attention to customer preferences was evident through her story about surveying her friends' kitchens during parties to see what products they used every day (and hoping to find some PepsiCo items in the mix). Nooyi was also someone who provided direction. In 2012, she decided to create a design team to refresh the brand image, rethinking the Pepsi packaging, and redesigning its vending machines. Former head of 3M, Mauro Porcini became PepsiCo's first Chief Design Officer overseeing design-led innovation across all the company's brands. A pioneering decision at the time, this is now a strategy that many companies employ. This decision was successful and improved PepsiCo's top and bottom line. It also increased the company's customer appeal. For example, PepsiCo's Design &amp; Innovation team created a new fountain machine, allowing customers to select one flavor from more than 1,000 combinations.</a:t>
            </a:r>
            <a:endParaRPr lang="en-US" dirty="0"/>
          </a:p>
          <a:p>
            <a:endParaRPr lang="en-US" dirty="0">
              <a:ea typeface="Calibri"/>
              <a:cs typeface="Calibri"/>
            </a:endParaRPr>
          </a:p>
        </p:txBody>
      </p:sp>
    </p:spTree>
    <p:extLst>
      <p:ext uri="{BB962C8B-B14F-4D97-AF65-F5344CB8AC3E}">
        <p14:creationId xmlns:p14="http://schemas.microsoft.com/office/powerpoint/2010/main" val="3188652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C131-5A58-9BA0-0F3D-D61D1F456BF2}"/>
              </a:ext>
            </a:extLst>
          </p:cNvPr>
          <p:cNvSpPr>
            <a:spLocks noGrp="1"/>
          </p:cNvSpPr>
          <p:nvPr>
            <p:ph type="title"/>
          </p:nvPr>
        </p:nvSpPr>
        <p:spPr/>
        <p:txBody>
          <a:bodyPr/>
          <a:lstStyle/>
          <a:p>
            <a:r>
              <a:rPr lang="en-US" dirty="0"/>
              <a:t>Case Study:1: Indra Nooyi: An Inspiring Female Leader</a:t>
            </a:r>
          </a:p>
        </p:txBody>
      </p:sp>
      <p:sp>
        <p:nvSpPr>
          <p:cNvPr id="3" name="Content Placeholder 2">
            <a:extLst>
              <a:ext uri="{FF2B5EF4-FFF2-40B4-BE49-F238E27FC236}">
                <a16:creationId xmlns:a16="http://schemas.microsoft.com/office/drawing/2014/main" id="{9C01ED3A-3E5C-7638-9799-6CD257188909}"/>
              </a:ext>
            </a:extLst>
          </p:cNvPr>
          <p:cNvSpPr>
            <a:spLocks noGrp="1"/>
          </p:cNvSpPr>
          <p:nvPr>
            <p:ph idx="1"/>
          </p:nvPr>
        </p:nvSpPr>
        <p:spPr/>
        <p:txBody>
          <a:bodyPr vert="horz" lIns="91440" tIns="45720" rIns="91440" bIns="45720" rtlCol="0" anchor="t">
            <a:normAutofit fontScale="62500" lnSpcReduction="20000"/>
          </a:bodyPr>
          <a:lstStyle/>
          <a:p>
            <a:r>
              <a:rPr lang="en-US">
                <a:ea typeface="+mn-lt"/>
                <a:cs typeface="+mn-lt"/>
              </a:rPr>
              <a:t>As a female executive who had broken the highest glass ceiling in a global company, Nooyi is committed to promoting diversity and inclusion at all organizational levels. In 2010, the company launched a survey, focusing on female managers, to understand the reasons for the underrepresentation of women at executive levels. The findings showed that women lacked self-confidence and believed that men were more capable of networking and pushing forward. In response, PepsiCo launched a leadership development program for women called ‘Strategies for Success,’ aimed to help women boost their confidence and help them effectively reach leadership roles in the organization. Within two years, the female representation in senior positions in the operations team increased from 0 to 33 percent.</a:t>
            </a:r>
            <a:endParaRPr lang="en-US">
              <a:ea typeface="Calibri" panose="020F0502020204030204"/>
              <a:cs typeface="Calibri" panose="020F0502020204030204"/>
            </a:endParaRPr>
          </a:p>
          <a:p>
            <a:r>
              <a:rPr lang="en-US" dirty="0">
                <a:ea typeface="+mn-lt"/>
                <a:cs typeface="+mn-lt"/>
              </a:rPr>
              <a:t>Nooyi has stated that the secret to her success at PepsiCo is her family. She attributes most of her strength to the example set by her parents. As an adolescent, she recalled the preoccupation of most parents was to marry off their daughters. But her parents were different. For instance, they supported Nooyi’s decision to leave India to study in the US. They also sought to make her and her sister more confident and aware of their talents. Over dinner, her mother used to pretend that they were each a leader of an important ministry of India and, every evening, they would list the things that they would have done in such roles. Even though this was just a game, Nooyi confessed that it helped her boost her self-confidence and inform her leadership style, and without such games she may not have been capable of becoming the leader she is today or garner the respect and admiration of others. In August 2018, Nooyi stepped down as the CEO and now serves on the board of directors of a non-profit organization in Connecticut, US, to support economic development efforts of the state.</a:t>
            </a:r>
            <a:endParaRPr lang="en-US" dirty="0"/>
          </a:p>
          <a:p>
            <a:endParaRPr lang="en-US" dirty="0">
              <a:ea typeface="Calibri"/>
              <a:cs typeface="Calibri"/>
            </a:endParaRPr>
          </a:p>
        </p:txBody>
      </p:sp>
    </p:spTree>
    <p:extLst>
      <p:ext uri="{BB962C8B-B14F-4D97-AF65-F5344CB8AC3E}">
        <p14:creationId xmlns:p14="http://schemas.microsoft.com/office/powerpoint/2010/main" val="3517108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C776-899D-D72E-6697-D4B373FE7807}"/>
              </a:ext>
            </a:extLst>
          </p:cNvPr>
          <p:cNvSpPr>
            <a:spLocks noGrp="1"/>
          </p:cNvSpPr>
          <p:nvPr>
            <p:ph type="title"/>
          </p:nvPr>
        </p:nvSpPr>
        <p:spPr>
          <a:xfrm>
            <a:off x="838200" y="365125"/>
            <a:ext cx="10515600" cy="864819"/>
          </a:xfrm>
        </p:spPr>
        <p:txBody>
          <a:bodyPr>
            <a:normAutofit fontScale="90000"/>
          </a:bodyPr>
          <a:lstStyle/>
          <a:p>
            <a:pPr marL="228600" indent="-228600" algn="ctr">
              <a:spcBef>
                <a:spcPts val="1000"/>
              </a:spcBef>
            </a:pPr>
            <a:br>
              <a:rPr lang="en-US" sz="2600" dirty="0">
                <a:latin typeface="Calibri"/>
                <a:ea typeface="Calibri"/>
                <a:cs typeface="Calibri"/>
              </a:rPr>
            </a:br>
            <a:r>
              <a:rPr lang="en-US" b="1">
                <a:latin typeface="Calibri"/>
                <a:ea typeface="Calibri"/>
                <a:cs typeface="Calibri"/>
              </a:rPr>
              <a:t>Discussion Questions</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A15EF76-3FD8-FEE1-5983-C668AE41F62E}"/>
              </a:ext>
            </a:extLst>
          </p:cNvPr>
          <p:cNvSpPr>
            <a:spLocks noGrp="1"/>
          </p:cNvSpPr>
          <p:nvPr>
            <p:ph idx="1"/>
          </p:nvPr>
        </p:nvSpPr>
        <p:spPr>
          <a:xfrm>
            <a:off x="838200" y="1376695"/>
            <a:ext cx="10515600" cy="4800268"/>
          </a:xfrm>
        </p:spPr>
        <p:txBody>
          <a:bodyPr vert="horz" lIns="91440" tIns="45720" rIns="91440" bIns="45720" rtlCol="0" anchor="t">
            <a:normAutofit/>
          </a:bodyPr>
          <a:lstStyle/>
          <a:p>
            <a:pPr marL="514350" indent="-514350">
              <a:buAutoNum type="arabicPeriod"/>
            </a:pPr>
            <a:r>
              <a:rPr lang="en-US" dirty="0">
                <a:ea typeface="+mn-lt"/>
                <a:cs typeface="+mn-lt"/>
              </a:rPr>
              <a:t>What examples are provided in this case for the leadership style Indra Nooyi exhibited? List and describe the leadership models, theories, or concepts you see in this case.</a:t>
            </a:r>
          </a:p>
          <a:p>
            <a:pPr marL="514350" indent="-514350">
              <a:buAutoNum type="arabicPeriod"/>
            </a:pPr>
            <a:r>
              <a:rPr lang="en-US" dirty="0">
                <a:ea typeface="+mn-lt"/>
                <a:cs typeface="+mn-lt"/>
              </a:rPr>
              <a:t>Do you think Indra Nooyi’s decision to create a design unit at PepsiCo was effective in the food and beverage industry? </a:t>
            </a:r>
            <a:r>
              <a:rPr lang="en-US">
                <a:ea typeface="+mn-lt"/>
                <a:cs typeface="+mn-lt"/>
              </a:rPr>
              <a:t>Why?</a:t>
            </a:r>
            <a:endParaRPr lang="en-US" dirty="0">
              <a:ea typeface="+mn-lt"/>
              <a:cs typeface="+mn-lt"/>
            </a:endParaRPr>
          </a:p>
          <a:p>
            <a:pPr marL="514350" indent="-514350">
              <a:buAutoNum type="arabicPeriod"/>
            </a:pPr>
            <a:r>
              <a:rPr lang="en-US" dirty="0">
                <a:ea typeface="+mn-lt"/>
                <a:cs typeface="+mn-lt"/>
              </a:rPr>
              <a:t>What behaviors exhibited by Indra Nooyi indicate servant leadership? What had she done to promote a diverse and inclusive work environment? What other ways do you think could guide women’s career paths in an organization?</a:t>
            </a:r>
          </a:p>
          <a:p>
            <a:pPr marL="514350" indent="-514350">
              <a:buAutoNum type="arabicPeriod"/>
            </a:pPr>
            <a:r>
              <a:rPr lang="en-US">
                <a:ea typeface="+mn-lt"/>
                <a:cs typeface="+mn-lt"/>
              </a:rPr>
              <a:t>What did the case teach you about leadership?</a:t>
            </a:r>
            <a:endParaRPr lang="en-US">
              <a:ea typeface="Calibri"/>
              <a:cs typeface="Calibri"/>
            </a:endParaRPr>
          </a:p>
          <a:p>
            <a:pPr>
              <a:buAutoNum type="arabicPeriod"/>
            </a:pPr>
            <a:endParaRPr lang="en-US" dirty="0">
              <a:ea typeface="Calibri"/>
              <a:cs typeface="Calibri"/>
            </a:endParaRPr>
          </a:p>
        </p:txBody>
      </p:sp>
    </p:spTree>
    <p:extLst>
      <p:ext uri="{BB962C8B-B14F-4D97-AF65-F5344CB8AC3E}">
        <p14:creationId xmlns:p14="http://schemas.microsoft.com/office/powerpoint/2010/main" val="333869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7208-2782-15D4-DA98-40005E1DFE29}"/>
              </a:ext>
            </a:extLst>
          </p:cNvPr>
          <p:cNvSpPr>
            <a:spLocks noGrp="1"/>
          </p:cNvSpPr>
          <p:nvPr>
            <p:ph type="title"/>
          </p:nvPr>
        </p:nvSpPr>
        <p:spPr/>
        <p:txBody>
          <a:bodyPr>
            <a:normAutofit fontScale="90000"/>
          </a:bodyPr>
          <a:lstStyle/>
          <a:p>
            <a:br>
              <a:rPr lang="en-US" sz="1800" dirty="0">
                <a:latin typeface="Segoe UI"/>
                <a:cs typeface="Segoe UI"/>
              </a:rPr>
            </a:br>
            <a:br>
              <a:rPr lang="en-US" sz="1800" dirty="0">
                <a:latin typeface="Segoe UI"/>
                <a:cs typeface="Segoe UI"/>
              </a:rPr>
            </a:br>
            <a:br>
              <a:rPr lang="en-US" sz="1800" dirty="0">
                <a:latin typeface="Segoe UI"/>
                <a:cs typeface="Segoe UI"/>
              </a:rPr>
            </a:br>
            <a:br>
              <a:rPr lang="en-US" sz="1800" dirty="0">
                <a:latin typeface="Segoe UI"/>
                <a:cs typeface="Segoe UI"/>
              </a:rPr>
            </a:br>
            <a:r>
              <a:rPr lang="en-US" sz="2400" dirty="0">
                <a:latin typeface="Segoe UI"/>
                <a:cs typeface="Segoe UI"/>
              </a:rPr>
              <a:t>1. What examples are provided in this case for the leadership style Indra Nooyi exhibited? List and describe the leadership models, theories, or concepts you see in this case.</a:t>
            </a:r>
            <a:endParaRPr lang="en-US" sz="2400">
              <a:ea typeface="Calibri Light"/>
              <a:cs typeface="Calibri Light"/>
            </a:endParaRPr>
          </a:p>
          <a:p>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20C2DDB2-B893-6A28-9E11-68B0DDD5071E}"/>
              </a:ext>
            </a:extLst>
          </p:cNvPr>
          <p:cNvSpPr>
            <a:spLocks noGrp="1"/>
          </p:cNvSpPr>
          <p:nvPr>
            <p:ph idx="1"/>
          </p:nvPr>
        </p:nvSpPr>
        <p:spPr>
          <a:xfrm>
            <a:off x="838200" y="1591583"/>
            <a:ext cx="10515600" cy="4868408"/>
          </a:xfrm>
        </p:spPr>
        <p:txBody>
          <a:bodyPr vert="horz" lIns="91440" tIns="45720" rIns="91440" bIns="45720" rtlCol="0" anchor="t">
            <a:normAutofit lnSpcReduction="10000"/>
          </a:bodyPr>
          <a:lstStyle/>
          <a:p>
            <a:r>
              <a:rPr lang="en-US" sz="1400" dirty="0">
                <a:latin typeface="Segoe UI"/>
                <a:cs typeface="Segoe UI"/>
              </a:rPr>
              <a:t>The case presents several examples of </a:t>
            </a:r>
            <a:r>
              <a:rPr lang="en-US" sz="1400" b="1" dirty="0">
                <a:latin typeface="Segoe UI"/>
                <a:cs typeface="Segoe UI"/>
              </a:rPr>
              <a:t>effective leadership styles and theories</a:t>
            </a:r>
            <a:r>
              <a:rPr lang="en-US" sz="1400" dirty="0">
                <a:latin typeface="Segoe UI"/>
                <a:cs typeface="Segoe UI"/>
              </a:rPr>
              <a:t> demonstrated by Indra Nooyi:</a:t>
            </a:r>
            <a:endParaRPr lang="en-US" sz="1400">
              <a:ea typeface="Calibri" panose="020F0502020204030204"/>
              <a:cs typeface="Calibri" panose="020F0502020204030204"/>
            </a:endParaRPr>
          </a:p>
          <a:p>
            <a:r>
              <a:rPr lang="en-US" sz="2000" b="1"/>
              <a:t>Transformational Leadership</a:t>
            </a:r>
            <a:endParaRPr lang="en-US" sz="2000">
              <a:ea typeface="Calibri"/>
              <a:cs typeface="Calibri"/>
            </a:endParaRPr>
          </a:p>
          <a:p>
            <a:r>
              <a:rPr lang="en-US" sz="1400">
                <a:latin typeface="Segoe UI"/>
                <a:cs typeface="Segoe UI"/>
              </a:rPr>
              <a:t>Nooyi inspired change and innovation at PepsiCo by </a:t>
            </a:r>
            <a:r>
              <a:rPr lang="en-US" sz="1400" b="1">
                <a:latin typeface="Segoe UI"/>
                <a:cs typeface="Segoe UI"/>
              </a:rPr>
              <a:t>rethinking brand image, packaging, and vending machines</a:t>
            </a:r>
            <a:r>
              <a:rPr lang="en-US" sz="1400">
                <a:latin typeface="Segoe UI"/>
                <a:cs typeface="Segoe UI"/>
              </a:rPr>
              <a:t>.</a:t>
            </a:r>
            <a:endParaRPr lang="en-US" sz="1400"/>
          </a:p>
          <a:p>
            <a:r>
              <a:rPr lang="en-US" sz="1400">
                <a:latin typeface="Segoe UI"/>
                <a:cs typeface="Segoe UI"/>
              </a:rPr>
              <a:t>She created a </a:t>
            </a:r>
            <a:r>
              <a:rPr lang="en-US" sz="1400" b="1">
                <a:latin typeface="Segoe UI"/>
                <a:cs typeface="Segoe UI"/>
              </a:rPr>
              <a:t>design-led innovation culture</a:t>
            </a:r>
            <a:r>
              <a:rPr lang="en-US" sz="1400">
                <a:latin typeface="Segoe UI"/>
                <a:cs typeface="Segoe UI"/>
              </a:rPr>
              <a:t>, appointing a Chief Design Officer and embedding design thinking across the organization.</a:t>
            </a:r>
            <a:endParaRPr lang="en-US" sz="1400"/>
          </a:p>
          <a:p>
            <a:r>
              <a:rPr lang="en-US" sz="1400">
                <a:latin typeface="Segoe UI"/>
                <a:cs typeface="Segoe UI"/>
              </a:rPr>
              <a:t>Her leadership led to </a:t>
            </a:r>
            <a:r>
              <a:rPr lang="en-US" sz="1400" b="1">
                <a:latin typeface="Segoe UI"/>
                <a:cs typeface="Segoe UI"/>
              </a:rPr>
              <a:t>improved financial performance</a:t>
            </a:r>
            <a:r>
              <a:rPr lang="en-US" sz="1400">
                <a:latin typeface="Segoe UI"/>
                <a:cs typeface="Segoe UI"/>
              </a:rPr>
              <a:t> and increased customer appeal.</a:t>
            </a:r>
            <a:endParaRPr lang="en-US" sz="1400"/>
          </a:p>
          <a:p>
            <a:r>
              <a:rPr lang="en-US" sz="2000" b="1"/>
              <a:t>Relationship-Oriented Leadership</a:t>
            </a:r>
            <a:endParaRPr lang="en-US" sz="2000">
              <a:ea typeface="Calibri"/>
              <a:cs typeface="Calibri"/>
            </a:endParaRPr>
          </a:p>
          <a:p>
            <a:r>
              <a:rPr lang="en-US" sz="1400">
                <a:latin typeface="Segoe UI"/>
                <a:cs typeface="Segoe UI"/>
              </a:rPr>
              <a:t>Nooyi focused strongly on </a:t>
            </a:r>
            <a:r>
              <a:rPr lang="en-US" sz="1400" b="1">
                <a:latin typeface="Segoe UI"/>
                <a:cs typeface="Segoe UI"/>
              </a:rPr>
              <a:t>people, collaboration, and relationships</a:t>
            </a:r>
            <a:r>
              <a:rPr lang="en-US" sz="1400">
                <a:latin typeface="Segoe UI"/>
                <a:cs typeface="Segoe UI"/>
              </a:rPr>
              <a:t>, rather than only tasks.</a:t>
            </a:r>
            <a:endParaRPr lang="en-US" sz="1400"/>
          </a:p>
          <a:p>
            <a:r>
              <a:rPr lang="en-US" sz="1400">
                <a:latin typeface="Segoe UI"/>
                <a:cs typeface="Segoe UI"/>
              </a:rPr>
              <a:t>Her attention to customers’ everyday behaviors—such as studying kitchens and consumer preferences—shows empathy and connection with stakeholders.</a:t>
            </a:r>
            <a:endParaRPr lang="en-US" sz="1400"/>
          </a:p>
          <a:p>
            <a:r>
              <a:rPr lang="en-US" sz="2000" b="1"/>
              <a:t>Strategic Leadership</a:t>
            </a:r>
            <a:endParaRPr lang="en-US" sz="2000">
              <a:ea typeface="Calibri"/>
              <a:cs typeface="Calibri"/>
            </a:endParaRPr>
          </a:p>
          <a:p>
            <a:r>
              <a:rPr lang="en-US" sz="1400" dirty="0">
                <a:latin typeface="Segoe UI"/>
                <a:cs typeface="Segoe UI"/>
              </a:rPr>
              <a:t>She demonstrated long-term thinking by </a:t>
            </a:r>
            <a:r>
              <a:rPr lang="en-US" sz="1400" b="1" dirty="0">
                <a:latin typeface="Segoe UI"/>
                <a:cs typeface="Segoe UI"/>
              </a:rPr>
              <a:t>studying global markets</a:t>
            </a:r>
            <a:r>
              <a:rPr lang="en-US" sz="1400" dirty="0">
                <a:latin typeface="Segoe UI"/>
                <a:cs typeface="Segoe UI"/>
              </a:rPr>
              <a:t>, such as her in-depth market exploration in China.</a:t>
            </a:r>
            <a:endParaRPr lang="en-US" sz="1400"/>
          </a:p>
          <a:p>
            <a:r>
              <a:rPr lang="en-US" sz="1400">
                <a:latin typeface="Segoe UI"/>
                <a:cs typeface="Segoe UI"/>
              </a:rPr>
              <a:t>Decisions like forming a design unit and investing in leadership development reflect a </a:t>
            </a:r>
            <a:r>
              <a:rPr lang="en-US" sz="1400" b="1">
                <a:latin typeface="Segoe UI"/>
                <a:cs typeface="Segoe UI"/>
              </a:rPr>
              <a:t>vision-driven and strategic approach</a:t>
            </a:r>
            <a:r>
              <a:rPr lang="en-US" sz="1400">
                <a:latin typeface="Segoe UI"/>
                <a:cs typeface="Segoe UI"/>
              </a:rPr>
              <a:t>.</a:t>
            </a:r>
            <a:endParaRPr lang="en-US" sz="1400"/>
          </a:p>
          <a:p>
            <a:r>
              <a:rPr lang="en-US" sz="2000" b="1"/>
              <a:t>Inclusive Leadership</a:t>
            </a:r>
            <a:endParaRPr lang="en-US" sz="2000"/>
          </a:p>
          <a:p>
            <a:r>
              <a:rPr lang="en-US" sz="1400">
                <a:latin typeface="Segoe UI"/>
                <a:cs typeface="Segoe UI"/>
              </a:rPr>
              <a:t>Nooyi actively promoted </a:t>
            </a:r>
            <a:r>
              <a:rPr lang="en-US" sz="1400" b="1">
                <a:latin typeface="Segoe UI"/>
                <a:cs typeface="Segoe UI"/>
              </a:rPr>
              <a:t>diversity and inclusion</a:t>
            </a:r>
            <a:r>
              <a:rPr lang="en-US" sz="1400">
                <a:latin typeface="Segoe UI"/>
                <a:cs typeface="Segoe UI"/>
              </a:rPr>
              <a:t>, particularly by addressing the underrepresentation of women in leadership.</a:t>
            </a:r>
            <a:endParaRPr lang="en-US" sz="1400"/>
          </a:p>
          <a:p>
            <a:r>
              <a:rPr lang="en-US" sz="1400">
                <a:latin typeface="Segoe UI"/>
                <a:cs typeface="Segoe UI"/>
              </a:rPr>
              <a:t>She supported organizational systems to develop future female leaders.</a:t>
            </a:r>
            <a:endParaRPr lang="en-US" sz="1400"/>
          </a:p>
          <a:p>
            <a:endParaRPr lang="en-US" dirty="0">
              <a:ea typeface="Calibri"/>
              <a:cs typeface="Calibri"/>
            </a:endParaRPr>
          </a:p>
        </p:txBody>
      </p:sp>
    </p:spTree>
    <p:extLst>
      <p:ext uri="{BB962C8B-B14F-4D97-AF65-F5344CB8AC3E}">
        <p14:creationId xmlns:p14="http://schemas.microsoft.com/office/powerpoint/2010/main" val="3666217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D26DB-941C-435A-B624-E00D0C8E44B8}"/>
              </a:ext>
            </a:extLst>
          </p:cNvPr>
          <p:cNvSpPr>
            <a:spLocks noGrp="1"/>
          </p:cNvSpPr>
          <p:nvPr>
            <p:ph type="title"/>
          </p:nvPr>
        </p:nvSpPr>
        <p:spPr/>
        <p:txBody>
          <a:bodyPr>
            <a:normAutofit fontScale="90000"/>
          </a:bodyPr>
          <a:lstStyle/>
          <a:p>
            <a:br>
              <a:rPr lang="en-US" sz="1600" dirty="0">
                <a:latin typeface="Segoe UI"/>
                <a:cs typeface="Segoe UI"/>
              </a:rPr>
            </a:br>
            <a:br>
              <a:rPr lang="en-US" sz="1600" dirty="0">
                <a:latin typeface="Segoe UI"/>
                <a:cs typeface="Segoe UI"/>
              </a:rPr>
            </a:br>
            <a:br>
              <a:rPr lang="en-US" sz="1600" dirty="0">
                <a:latin typeface="Segoe UI"/>
                <a:cs typeface="Segoe UI"/>
              </a:rPr>
            </a:br>
            <a:r>
              <a:rPr lang="en-US" sz="2700" b="1">
                <a:latin typeface="Segoe UI"/>
                <a:cs typeface="Segoe UI"/>
              </a:rPr>
              <a:t>2. Do you think Indra Nooyi’s decision to create a design unit at PepsiCo was effective in the food and beverage industry? Why?</a:t>
            </a:r>
            <a:endParaRPr lang="en-US" sz="2700" b="1">
              <a:ea typeface="Calibri Light"/>
              <a:cs typeface="Calibri Light"/>
            </a:endParaRPr>
          </a:p>
          <a:p>
            <a:endParaRPr lang="en-US" sz="6000" b="1" dirty="0">
              <a:ea typeface="Calibri Light"/>
              <a:cs typeface="Calibri Light"/>
            </a:endParaRPr>
          </a:p>
        </p:txBody>
      </p:sp>
      <p:sp>
        <p:nvSpPr>
          <p:cNvPr id="3" name="Content Placeholder 2">
            <a:extLst>
              <a:ext uri="{FF2B5EF4-FFF2-40B4-BE49-F238E27FC236}">
                <a16:creationId xmlns:a16="http://schemas.microsoft.com/office/drawing/2014/main" id="{6CB2BCC4-1098-6E7A-82F0-60380B6EC1AD}"/>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Yes, Indra Nooyi’s decision to create a design unit at PepsiCo was </a:t>
            </a:r>
            <a:r>
              <a:rPr lang="en-US" sz="2000" b="1">
                <a:latin typeface="Segoe UI"/>
                <a:cs typeface="Segoe UI"/>
              </a:rPr>
              <a:t>highly effective</a:t>
            </a:r>
            <a:r>
              <a:rPr lang="en-US" sz="2000">
                <a:latin typeface="Segoe UI"/>
                <a:cs typeface="Segoe UI"/>
              </a:rPr>
              <a:t> in the food and beverage industry.</a:t>
            </a:r>
            <a:endParaRPr lang="en-US" sz="2000">
              <a:ea typeface="Calibri" panose="020F0502020204030204"/>
              <a:cs typeface="Calibri" panose="020F0502020204030204"/>
            </a:endParaRPr>
          </a:p>
          <a:p>
            <a:r>
              <a:rPr lang="en-US" sz="2000">
                <a:latin typeface="Segoe UI"/>
                <a:cs typeface="Segoe UI"/>
              </a:rPr>
              <a:t>The design unit helped </a:t>
            </a:r>
            <a:r>
              <a:rPr lang="en-US" sz="2000" b="1">
                <a:latin typeface="Segoe UI"/>
                <a:cs typeface="Segoe UI"/>
              </a:rPr>
              <a:t>modernize PepsiCo’s brand image</a:t>
            </a:r>
            <a:r>
              <a:rPr lang="en-US" sz="2000">
                <a:latin typeface="Segoe UI"/>
                <a:cs typeface="Segoe UI"/>
              </a:rPr>
              <a:t>, packaging, and vending machines.</a:t>
            </a:r>
            <a:endParaRPr lang="en-US" sz="2000">
              <a:ea typeface="Calibri"/>
              <a:cs typeface="Calibri"/>
            </a:endParaRPr>
          </a:p>
          <a:p>
            <a:r>
              <a:rPr lang="en-US" sz="2000">
                <a:latin typeface="Segoe UI"/>
                <a:cs typeface="Segoe UI"/>
              </a:rPr>
              <a:t>Design-led innovation made products more </a:t>
            </a:r>
            <a:r>
              <a:rPr lang="en-US" sz="2000" b="1">
                <a:latin typeface="Segoe UI"/>
                <a:cs typeface="Segoe UI"/>
              </a:rPr>
              <a:t>visually appealing and consumer-focused</a:t>
            </a:r>
            <a:r>
              <a:rPr lang="en-US" sz="2000">
                <a:latin typeface="Segoe UI"/>
                <a:cs typeface="Segoe UI"/>
              </a:rPr>
              <a:t>, which is critical in a competitive consumer goods market.</a:t>
            </a:r>
            <a:endParaRPr lang="en-US" sz="2000">
              <a:ea typeface="Calibri"/>
              <a:cs typeface="Calibri"/>
            </a:endParaRPr>
          </a:p>
          <a:p>
            <a:r>
              <a:rPr lang="en-US" sz="2000">
                <a:latin typeface="Segoe UI"/>
                <a:cs typeface="Segoe UI"/>
              </a:rPr>
              <a:t>The initiative </a:t>
            </a:r>
            <a:r>
              <a:rPr lang="en-US" sz="2000" b="1">
                <a:latin typeface="Segoe UI"/>
                <a:cs typeface="Segoe UI"/>
              </a:rPr>
              <a:t>improved PepsiCo’s top and bottom line</a:t>
            </a:r>
            <a:r>
              <a:rPr lang="en-US" sz="2000">
                <a:latin typeface="Segoe UI"/>
                <a:cs typeface="Segoe UI"/>
              </a:rPr>
              <a:t>, showing financial success.</a:t>
            </a:r>
            <a:endParaRPr lang="en-US" sz="2000">
              <a:ea typeface="Calibri"/>
              <a:cs typeface="Calibri"/>
            </a:endParaRPr>
          </a:p>
          <a:p>
            <a:r>
              <a:rPr lang="en-US" sz="2000">
                <a:latin typeface="Segoe UI"/>
                <a:cs typeface="Segoe UI"/>
              </a:rPr>
              <a:t>Innovations such as customizable fountain machines (with over 1,000 flavor combinations) enhanced </a:t>
            </a:r>
            <a:r>
              <a:rPr lang="en-US" sz="2000" b="1">
                <a:latin typeface="Segoe UI"/>
                <a:cs typeface="Segoe UI"/>
              </a:rPr>
              <a:t>customer engagement and choice</a:t>
            </a:r>
            <a:r>
              <a:rPr lang="en-US" sz="2000">
                <a:latin typeface="Segoe UI"/>
                <a:cs typeface="Segoe UI"/>
              </a:rPr>
              <a:t>, strengthening brand loyalty.</a:t>
            </a:r>
            <a:endParaRPr lang="en-US" sz="2000">
              <a:ea typeface="Calibri"/>
              <a:cs typeface="Calibri"/>
            </a:endParaRPr>
          </a:p>
          <a:p>
            <a:r>
              <a:rPr lang="en-US" sz="2000">
                <a:latin typeface="Segoe UI"/>
                <a:cs typeface="Segoe UI"/>
              </a:rPr>
              <a:t>Overall, this decision aligned design with business strategy, making PepsiCo more competitive and consumer-centered.</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016558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7114-E0B5-1F64-1BB8-53C066E0CA9E}"/>
              </a:ext>
            </a:extLst>
          </p:cNvPr>
          <p:cNvSpPr>
            <a:spLocks noGrp="1"/>
          </p:cNvSpPr>
          <p:nvPr>
            <p:ph type="title"/>
          </p:nvPr>
        </p:nvSpPr>
        <p:spPr/>
        <p:txBody>
          <a:bodyPr>
            <a:normAutofit fontScale="90000"/>
          </a:bodyPr>
          <a:lstStyle/>
          <a:p>
            <a:br>
              <a:rPr lang="en-US" sz="1800" dirty="0">
                <a:latin typeface="Segoe UI"/>
                <a:cs typeface="Segoe UI"/>
              </a:rPr>
            </a:br>
            <a:br>
              <a:rPr lang="en-US" sz="1800" dirty="0">
                <a:latin typeface="Segoe UI"/>
                <a:cs typeface="Segoe UI"/>
              </a:rPr>
            </a:br>
            <a:br>
              <a:rPr lang="en-US" sz="1800" dirty="0">
                <a:latin typeface="Segoe UI"/>
                <a:cs typeface="Segoe UI"/>
              </a:rPr>
            </a:br>
            <a:br>
              <a:rPr lang="en-US" sz="1800" dirty="0">
                <a:latin typeface="Segoe UI"/>
                <a:cs typeface="Segoe UI"/>
              </a:rPr>
            </a:br>
            <a:r>
              <a:rPr lang="en-US" sz="2700" b="1" dirty="0">
                <a:latin typeface="Segoe UI"/>
                <a:cs typeface="Segoe UI"/>
              </a:rPr>
              <a:t>3. What behaviors exhibited by Indra Nooyi indicate servant leadership? What had she done to promote a diverse and inclusive work environment? What other ways do you think could guide women’s career paths in an organization?</a:t>
            </a:r>
            <a:endParaRPr lang="en-US" sz="2700" b="1" dirty="0">
              <a:ea typeface="Calibri Light"/>
              <a:cs typeface="Calibri Light"/>
            </a:endParaRPr>
          </a:p>
          <a:p>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3BA7E704-A9D2-2204-9A7A-09C0C5451FCE}"/>
              </a:ext>
            </a:extLst>
          </p:cNvPr>
          <p:cNvSpPr>
            <a:spLocks noGrp="1"/>
          </p:cNvSpPr>
          <p:nvPr>
            <p:ph idx="1"/>
          </p:nvPr>
        </p:nvSpPr>
        <p:spPr>
          <a:xfrm>
            <a:off x="838200" y="1825625"/>
            <a:ext cx="10515600" cy="4743223"/>
          </a:xfrm>
        </p:spPr>
        <p:txBody>
          <a:bodyPr vert="horz" lIns="91440" tIns="45720" rIns="91440" bIns="45720" rtlCol="0" anchor="t">
            <a:normAutofit/>
          </a:bodyPr>
          <a:lstStyle/>
          <a:p>
            <a:r>
              <a:rPr lang="en-US" sz="2000" b="1"/>
              <a:t>Servant Leadership Behaviors</a:t>
            </a:r>
            <a:endParaRPr lang="en-US" sz="2000">
              <a:ea typeface="Calibri" panose="020F0502020204030204"/>
              <a:cs typeface="Calibri" panose="020F0502020204030204"/>
            </a:endParaRPr>
          </a:p>
          <a:p>
            <a:r>
              <a:rPr lang="en-US" sz="1200" dirty="0">
                <a:latin typeface="Segoe UI"/>
                <a:cs typeface="Segoe UI"/>
              </a:rPr>
              <a:t>Indra Nooyi demonstrated servant leadership through:</a:t>
            </a:r>
            <a:endParaRPr lang="en-US" sz="1200"/>
          </a:p>
          <a:p>
            <a:r>
              <a:rPr lang="en-US" sz="1200" b="1">
                <a:latin typeface="Segoe UI"/>
                <a:cs typeface="Segoe UI"/>
              </a:rPr>
              <a:t>Listening to employees and customers</a:t>
            </a:r>
            <a:r>
              <a:rPr lang="en-US" sz="1200">
                <a:latin typeface="Segoe UI"/>
                <a:cs typeface="Segoe UI"/>
              </a:rPr>
              <a:t>, understanding their needs and experiences.</a:t>
            </a:r>
            <a:endParaRPr lang="en-US" sz="1200"/>
          </a:p>
          <a:p>
            <a:r>
              <a:rPr lang="en-US" sz="1200" b="1">
                <a:latin typeface="Segoe UI"/>
                <a:cs typeface="Segoe UI"/>
              </a:rPr>
              <a:t>Empowering others</a:t>
            </a:r>
            <a:r>
              <a:rPr lang="en-US" sz="1200">
                <a:latin typeface="Segoe UI"/>
                <a:cs typeface="Segoe UI"/>
              </a:rPr>
              <a:t>, especially women, by building confidence and leadership skills.</a:t>
            </a:r>
            <a:endParaRPr lang="en-US" sz="1200"/>
          </a:p>
          <a:p>
            <a:r>
              <a:rPr lang="en-US" sz="1200">
                <a:latin typeface="Segoe UI"/>
                <a:cs typeface="Segoe UI"/>
              </a:rPr>
              <a:t>Prioritizing long-term organizational and employee development over personal gain.</a:t>
            </a:r>
            <a:endParaRPr lang="en-US" sz="1200"/>
          </a:p>
          <a:p>
            <a:r>
              <a:rPr lang="en-US" sz="2000" b="1"/>
              <a:t>Actions Promoting Diversity and Inclusion</a:t>
            </a:r>
            <a:endParaRPr lang="en-US" sz="2000"/>
          </a:p>
          <a:p>
            <a:r>
              <a:rPr lang="en-US" sz="1200">
                <a:latin typeface="Segoe UI"/>
                <a:cs typeface="Segoe UI"/>
              </a:rPr>
              <a:t>PepsiCo conducted a </a:t>
            </a:r>
            <a:r>
              <a:rPr lang="en-US" sz="1200" b="1">
                <a:latin typeface="Segoe UI"/>
                <a:cs typeface="Segoe UI"/>
              </a:rPr>
              <a:t>company survey</a:t>
            </a:r>
            <a:r>
              <a:rPr lang="en-US" sz="1200">
                <a:latin typeface="Segoe UI"/>
                <a:cs typeface="Segoe UI"/>
              </a:rPr>
              <a:t> to understand why women were underrepresented in executive roles.</a:t>
            </a:r>
            <a:endParaRPr lang="en-US" sz="1200"/>
          </a:p>
          <a:p>
            <a:r>
              <a:rPr lang="en-US" sz="1200">
                <a:latin typeface="Segoe UI"/>
                <a:cs typeface="Segoe UI"/>
              </a:rPr>
              <a:t>Nooyi supported the creation of the </a:t>
            </a:r>
            <a:r>
              <a:rPr lang="en-US" sz="1200" b="1">
                <a:latin typeface="Segoe UI"/>
                <a:cs typeface="Segoe UI"/>
              </a:rPr>
              <a:t>“Strategies for Success” leadership program</a:t>
            </a:r>
            <a:r>
              <a:rPr lang="en-US" sz="1200">
                <a:latin typeface="Segoe UI"/>
                <a:cs typeface="Segoe UI"/>
              </a:rPr>
              <a:t> to build women’s confidence and leadership abilities.</a:t>
            </a:r>
            <a:endParaRPr lang="en-US" sz="1200"/>
          </a:p>
          <a:p>
            <a:r>
              <a:rPr lang="en-US" sz="1200">
                <a:latin typeface="Segoe UI"/>
                <a:cs typeface="Segoe UI"/>
              </a:rPr>
              <a:t>These actions led to an increase in women in senior operational roles from </a:t>
            </a:r>
            <a:r>
              <a:rPr lang="en-US" sz="1200" b="1">
                <a:latin typeface="Segoe UI"/>
                <a:cs typeface="Segoe UI"/>
              </a:rPr>
              <a:t>0% to 33% within two years</a:t>
            </a:r>
            <a:r>
              <a:rPr lang="en-US" sz="1200">
                <a:latin typeface="Segoe UI"/>
                <a:cs typeface="Segoe UI"/>
              </a:rPr>
              <a:t>.</a:t>
            </a:r>
            <a:endParaRPr lang="en-US" sz="1200"/>
          </a:p>
          <a:p>
            <a:r>
              <a:rPr lang="en-US" sz="2000" b="1"/>
              <a:t>Other Ways Organizations Can Support Women’s Career Paths</a:t>
            </a:r>
            <a:endParaRPr lang="en-US" sz="2000"/>
          </a:p>
          <a:p>
            <a:r>
              <a:rPr lang="en-US" sz="1200">
                <a:latin typeface="Segoe UI"/>
                <a:cs typeface="Segoe UI"/>
              </a:rPr>
              <a:t>Mentorship and sponsorship programs</a:t>
            </a:r>
            <a:endParaRPr lang="en-US" sz="1200"/>
          </a:p>
          <a:p>
            <a:r>
              <a:rPr lang="en-US" sz="1200">
                <a:latin typeface="Segoe UI"/>
                <a:cs typeface="Segoe UI"/>
              </a:rPr>
              <a:t>Leadership training and coaching</a:t>
            </a:r>
            <a:endParaRPr lang="en-US" sz="1200"/>
          </a:p>
          <a:p>
            <a:r>
              <a:rPr lang="en-US" sz="1200">
                <a:latin typeface="Segoe UI"/>
                <a:cs typeface="Segoe UI"/>
              </a:rPr>
              <a:t>Flexible work policies</a:t>
            </a:r>
            <a:endParaRPr lang="en-US" sz="1200"/>
          </a:p>
          <a:p>
            <a:r>
              <a:rPr lang="en-US" sz="1200">
                <a:latin typeface="Segoe UI"/>
                <a:cs typeface="Segoe UI"/>
              </a:rPr>
              <a:t>Transparent promotion and evaluation processes</a:t>
            </a:r>
            <a:endParaRPr lang="en-US" sz="1200"/>
          </a:p>
          <a:p>
            <a:r>
              <a:rPr lang="en-US" sz="1200">
                <a:latin typeface="Segoe UI"/>
                <a:cs typeface="Segoe UI"/>
              </a:rPr>
              <a:t>Visible female role models in senior leadership roles</a:t>
            </a:r>
            <a:endParaRPr lang="en-US" sz="1200"/>
          </a:p>
          <a:p>
            <a:endParaRPr lang="en-US" sz="3200" dirty="0">
              <a:ea typeface="Calibri"/>
              <a:cs typeface="Calibri"/>
            </a:endParaRPr>
          </a:p>
        </p:txBody>
      </p:sp>
    </p:spTree>
    <p:extLst>
      <p:ext uri="{BB962C8B-B14F-4D97-AF65-F5344CB8AC3E}">
        <p14:creationId xmlns:p14="http://schemas.microsoft.com/office/powerpoint/2010/main" val="122935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1A1D5-363B-B69E-BA9C-06E3B9239AB4}"/>
              </a:ext>
            </a:extLst>
          </p:cNvPr>
          <p:cNvSpPr>
            <a:spLocks noGrp="1"/>
          </p:cNvSpPr>
          <p:nvPr>
            <p:ph type="title"/>
          </p:nvPr>
        </p:nvSpPr>
        <p:spPr>
          <a:xfrm>
            <a:off x="838200" y="365125"/>
            <a:ext cx="10515600" cy="792164"/>
          </a:xfrm>
        </p:spPr>
        <p:txBody>
          <a:bodyPr>
            <a:normAutofit fontScale="90000"/>
          </a:bodyPr>
          <a:lstStyle/>
          <a:p>
            <a:pPr algn="ctr"/>
            <a:br>
              <a:rPr lang="en-US" sz="3600" dirty="0">
                <a:latin typeface="Segoe UI"/>
                <a:cs typeface="Segoe UI"/>
              </a:rPr>
            </a:br>
            <a:r>
              <a:rPr lang="en-US" sz="3600">
                <a:latin typeface="Segoe UI"/>
                <a:cs typeface="Segoe UI"/>
              </a:rPr>
              <a:t>4. What did the case teach you about leadership?</a:t>
            </a:r>
            <a:endParaRPr lang="en-US" sz="28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3C7879B-2FA1-6EE7-C7B9-678526385C21}"/>
              </a:ext>
            </a:extLst>
          </p:cNvPr>
          <p:cNvSpPr>
            <a:spLocks noGrp="1"/>
          </p:cNvSpPr>
          <p:nvPr>
            <p:ph idx="1"/>
          </p:nvPr>
        </p:nvSpPr>
        <p:spPr>
          <a:xfrm>
            <a:off x="838200" y="1531711"/>
            <a:ext cx="10515600" cy="4971823"/>
          </a:xfrm>
        </p:spPr>
        <p:txBody>
          <a:bodyPr vert="horz" lIns="91440" tIns="45720" rIns="91440" bIns="45720" rtlCol="0" anchor="t">
            <a:noAutofit/>
          </a:bodyPr>
          <a:lstStyle/>
          <a:p>
            <a:r>
              <a:rPr lang="en-US" sz="2000">
                <a:latin typeface="Segoe UI"/>
                <a:cs typeface="Segoe UI"/>
              </a:rPr>
              <a:t>This case teaches that </a:t>
            </a:r>
            <a:r>
              <a:rPr lang="en-US" sz="2000" b="1">
                <a:latin typeface="Segoe UI"/>
                <a:cs typeface="Segoe UI"/>
              </a:rPr>
              <a:t>effective leadership goes beyond authority and decision-making</a:t>
            </a:r>
            <a:r>
              <a:rPr lang="en-US" sz="2000">
                <a:latin typeface="Segoe UI"/>
                <a:cs typeface="Segoe UI"/>
              </a:rPr>
              <a:t>.</a:t>
            </a:r>
            <a:endParaRPr lang="en-US" sz="2000">
              <a:ea typeface="Calibri" panose="020F0502020204030204"/>
              <a:cs typeface="Calibri" panose="020F0502020204030204"/>
            </a:endParaRPr>
          </a:p>
          <a:p>
            <a:r>
              <a:rPr lang="en-US" sz="2000">
                <a:latin typeface="Segoe UI"/>
                <a:cs typeface="Segoe UI"/>
              </a:rPr>
              <a:t>Key lessons include:</a:t>
            </a:r>
            <a:endParaRPr lang="en-US" sz="2000">
              <a:ea typeface="Calibri"/>
              <a:cs typeface="Calibri"/>
            </a:endParaRPr>
          </a:p>
          <a:p>
            <a:r>
              <a:rPr lang="en-US" sz="2000">
                <a:latin typeface="Segoe UI"/>
                <a:cs typeface="Segoe UI"/>
              </a:rPr>
              <a:t>Great leaders are </a:t>
            </a:r>
            <a:r>
              <a:rPr lang="en-US" sz="2000" b="1">
                <a:latin typeface="Segoe UI"/>
                <a:cs typeface="Segoe UI"/>
              </a:rPr>
              <a:t>visionary and people-focused</a:t>
            </a:r>
            <a:r>
              <a:rPr lang="en-US" sz="2000">
                <a:latin typeface="Segoe UI"/>
                <a:cs typeface="Segoe UI"/>
              </a:rPr>
              <a:t>.</a:t>
            </a:r>
            <a:endParaRPr lang="en-US" sz="2000">
              <a:ea typeface="Calibri"/>
              <a:cs typeface="Calibri"/>
            </a:endParaRPr>
          </a:p>
          <a:p>
            <a:r>
              <a:rPr lang="en-US" sz="2000">
                <a:latin typeface="Segoe UI"/>
                <a:cs typeface="Segoe UI"/>
              </a:rPr>
              <a:t>Leadership involves </a:t>
            </a:r>
            <a:r>
              <a:rPr lang="en-US" sz="2000" b="1">
                <a:latin typeface="Segoe UI"/>
                <a:cs typeface="Segoe UI"/>
              </a:rPr>
              <a:t>understanding others, serving their needs, and empowering them</a:t>
            </a:r>
            <a:r>
              <a:rPr lang="en-US" sz="2000">
                <a:latin typeface="Segoe UI"/>
                <a:cs typeface="Segoe UI"/>
              </a:rPr>
              <a:t> to succeed.</a:t>
            </a:r>
            <a:endParaRPr lang="en-US" sz="2000">
              <a:ea typeface="Calibri"/>
              <a:cs typeface="Calibri"/>
            </a:endParaRPr>
          </a:p>
          <a:p>
            <a:r>
              <a:rPr lang="en-US" sz="2000">
                <a:latin typeface="Segoe UI"/>
                <a:cs typeface="Segoe UI"/>
              </a:rPr>
              <a:t>Strategic innovation and inclusivity can coexist and strengthen organizational performance.</a:t>
            </a:r>
            <a:endParaRPr lang="en-US" sz="2000">
              <a:ea typeface="Calibri"/>
              <a:cs typeface="Calibri"/>
            </a:endParaRPr>
          </a:p>
          <a:p>
            <a:r>
              <a:rPr lang="en-US" sz="2000" dirty="0">
                <a:latin typeface="Segoe UI"/>
                <a:cs typeface="Segoe UI"/>
              </a:rPr>
              <a:t>Personal values, upbringing, and self-confidence play a major role in shaping leadership style.</a:t>
            </a:r>
            <a:endParaRPr lang="en-US" sz="2000">
              <a:ea typeface="Calibri"/>
              <a:cs typeface="Calibri"/>
            </a:endParaRPr>
          </a:p>
          <a:p>
            <a:r>
              <a:rPr lang="en-US" sz="2000">
                <a:latin typeface="Segoe UI"/>
                <a:cs typeface="Segoe UI"/>
              </a:rPr>
              <a:t>Leaders who invest in others create </a:t>
            </a:r>
            <a:r>
              <a:rPr lang="en-US" sz="2000" b="1">
                <a:latin typeface="Segoe UI"/>
                <a:cs typeface="Segoe UI"/>
              </a:rPr>
              <a:t>lasting positive impact</a:t>
            </a:r>
            <a:r>
              <a:rPr lang="en-US" sz="2000">
                <a:latin typeface="Segoe UI"/>
                <a:cs typeface="Segoe UI"/>
              </a:rPr>
              <a:t> beyond their tenure.</a:t>
            </a:r>
            <a:endParaRPr lang="en-US" sz="2000">
              <a:ea typeface="Calibri"/>
              <a:cs typeface="Calibri"/>
            </a:endParaRPr>
          </a:p>
          <a:p>
            <a:r>
              <a:rPr lang="en-US" sz="2000">
                <a:latin typeface="Segoe UI"/>
                <a:cs typeface="Segoe UI"/>
              </a:rPr>
              <a:t>Overall, the case highlights that leadership is about </a:t>
            </a:r>
            <a:r>
              <a:rPr lang="en-US" sz="2000" b="1">
                <a:latin typeface="Segoe UI"/>
                <a:cs typeface="Segoe UI"/>
              </a:rPr>
              <a:t>influence, integrity, vision, and service</a:t>
            </a:r>
            <a:r>
              <a:rPr lang="en-US" sz="2000">
                <a:latin typeface="Segoe UI"/>
                <a:cs typeface="Segoe UI"/>
              </a:rPr>
              <a:t>—not just position or power.</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609372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4E2AE-55F8-CCCB-DE2B-F1B4E3930A28}"/>
              </a:ext>
            </a:extLst>
          </p:cNvPr>
          <p:cNvSpPr>
            <a:spLocks noGrp="1"/>
          </p:cNvSpPr>
          <p:nvPr>
            <p:ph type="title"/>
          </p:nvPr>
        </p:nvSpPr>
        <p:spPr/>
        <p:txBody>
          <a:bodyPr/>
          <a:lstStyle/>
          <a:p>
            <a:pPr algn="ctr"/>
            <a:r>
              <a:rPr lang="en-US" b="1">
                <a:ea typeface="Calibri Light"/>
                <a:cs typeface="Calibri Light"/>
              </a:rPr>
              <a:t>Case:2 Recognizing what Leadership is Needed </a:t>
            </a:r>
            <a:r>
              <a:rPr lang="en-US" b="1" dirty="0">
                <a:ea typeface="Calibri Light"/>
                <a:cs typeface="Calibri Light"/>
              </a:rPr>
              <a:t>at the Golden State Warriors </a:t>
            </a:r>
            <a:endParaRPr lang="en-US" dirty="0"/>
          </a:p>
        </p:txBody>
      </p:sp>
      <p:sp>
        <p:nvSpPr>
          <p:cNvPr id="3" name="Content Placeholder 2">
            <a:extLst>
              <a:ext uri="{FF2B5EF4-FFF2-40B4-BE49-F238E27FC236}">
                <a16:creationId xmlns:a16="http://schemas.microsoft.com/office/drawing/2014/main" id="{22F1CD1C-2A6C-466C-19AC-FEEE18519831}"/>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When Steve Kerr first became the coach of the Golden State Warriors basketball team, he saw the need for some changes. He wanted to steer away from the tendency for new leaders to announce that they want to change the culture, since that can be insulting. Instead, Kerr focused on key areas, such as the fact that the team was last in their league in the number of passes. Kerr set a goal for the team to get to the top five teams in passes by striving for 300 passes per game. Kerr’s efforts seemed to pay off. During Kerr’s first season as the Golden Warriors’ coach, the team had their best record in the team’s sixty-nine-year history and one of the best seasons in NBA history.</a:t>
            </a:r>
            <a:br>
              <a:rPr lang="en-US" dirty="0">
                <a:ea typeface="+mn-lt"/>
                <a:cs typeface="+mn-lt"/>
              </a:rPr>
            </a:br>
            <a:r>
              <a:rPr lang="en-US" dirty="0">
                <a:ea typeface="+mn-lt"/>
                <a:cs typeface="+mn-lt"/>
              </a:rPr>
              <a:t> </a:t>
            </a:r>
            <a:br>
              <a:rPr lang="en-US" dirty="0">
                <a:ea typeface="+mn-lt"/>
                <a:cs typeface="+mn-lt"/>
              </a:rPr>
            </a:br>
            <a:r>
              <a:rPr lang="en-US">
                <a:ea typeface="+mn-lt"/>
                <a:cs typeface="+mn-lt"/>
              </a:rPr>
              <a:t>The very next season, Kerr had terrible back pain. It was so bad, in fact, that he missed the first forty-three games of the season. Kerr relied on his top assistant, Luke Walton, to coach in his absence. The team’s record with Walton at the helm was incredible: 39 wins, 4 losses. During the playoffs in a later season, another assistant (Mike Brown) oversaw 12 wins and no losses. While Walton and Brown certainly deserve credit for their efforts, Kerr had worked on developing and empowering both assistants and provided advice as a mentor.</a:t>
            </a:r>
            <a:endParaRPr lang="en-US">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2378694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DF410-2A3F-866A-BE54-FA5C0C87166A}"/>
              </a:ext>
            </a:extLst>
          </p:cNvPr>
          <p:cNvSpPr>
            <a:spLocks noGrp="1"/>
          </p:cNvSpPr>
          <p:nvPr>
            <p:ph type="title"/>
          </p:nvPr>
        </p:nvSpPr>
        <p:spPr/>
        <p:txBody>
          <a:bodyPr>
            <a:normAutofit fontScale="90000"/>
          </a:bodyPr>
          <a:lstStyle/>
          <a:p>
            <a:pPr algn="ctr"/>
            <a:br>
              <a:rPr lang="en-US" b="1" dirty="0">
                <a:ea typeface="Calibri Light"/>
                <a:cs typeface="Calibri Light"/>
              </a:rPr>
            </a:br>
            <a:r>
              <a:rPr lang="en-US" b="1">
                <a:ea typeface="Calibri Light"/>
                <a:cs typeface="Calibri Light"/>
              </a:rPr>
              <a:t>Case:2 Recognizing what Leadership </a:t>
            </a:r>
            <a:r>
              <a:rPr lang="en-US" b="1" dirty="0">
                <a:ea typeface="Calibri Light"/>
                <a:cs typeface="Calibri Light"/>
              </a:rPr>
              <a:t>is Needed at the Golden State Warriors </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E72FA92-0E34-41C7-1EAB-4C3E582CDCFC}"/>
              </a:ext>
            </a:extLst>
          </p:cNvPr>
          <p:cNvSpPr>
            <a:spLocks noGrp="1"/>
          </p:cNvSpPr>
          <p:nvPr>
            <p:ph idx="1"/>
          </p:nvPr>
        </p:nvSpPr>
        <p:spPr>
          <a:xfrm>
            <a:off x="838200" y="1825625"/>
            <a:ext cx="10515600" cy="4857523"/>
          </a:xfrm>
        </p:spPr>
        <p:txBody>
          <a:bodyPr vert="horz" lIns="91440" tIns="45720" rIns="91440" bIns="45720" rtlCol="0" anchor="t">
            <a:noAutofit/>
          </a:bodyPr>
          <a:lstStyle/>
          <a:p>
            <a:r>
              <a:rPr lang="en-US" sz="1800" dirty="0">
                <a:ea typeface="+mn-lt"/>
                <a:cs typeface="+mn-lt"/>
              </a:rPr>
              <a:t>When the Golden State Warriors struggled in early 2018, Kerr decided that what was needed was for the players to coach themselves. On the morning of a game against the Phoenix Suns in February 2018, Andre Iguodala was put in charge of a practice and JaVale McGee oversaw the computer while other players analyzed film during a team meeting. Then, in the game that evening, Iguodala, David West, and Draymond Green took turns coaching during timeouts while Green (who was injured) was in charge of overseeing the team during much of a game. Kerr explained these coaching moves in these words: 'I have not reached them for the last month. They're tired of my voice. I'm tired of my voice... We just figured it was probably a good night to pull a trick out of the hat and do something different... As coaches, our job is to nudge them in the right direction, guide them, but we don't control them. They determine their own fate.' That trick seemed to work. That night, the Warriors beat the Suns by more than 40 points.</a:t>
            </a:r>
            <a:br>
              <a:rPr lang="en-US" sz="1800" dirty="0">
                <a:ea typeface="+mn-lt"/>
                <a:cs typeface="+mn-lt"/>
              </a:rPr>
            </a:br>
            <a:r>
              <a:rPr lang="en-US" sz="1800" dirty="0">
                <a:ea typeface="+mn-lt"/>
                <a:cs typeface="+mn-lt"/>
              </a:rPr>
              <a:t> </a:t>
            </a:r>
            <a:br>
              <a:rPr lang="en-US" sz="1800" dirty="0">
                <a:ea typeface="+mn-lt"/>
                <a:cs typeface="+mn-lt"/>
              </a:rPr>
            </a:br>
            <a:r>
              <a:rPr lang="en-US" sz="1800" dirty="0">
                <a:ea typeface="+mn-lt"/>
                <a:cs typeface="+mn-lt"/>
              </a:rPr>
              <a:t>Another aspect of Kerr’s leadership is that he stands up for what he believes in. Reporters have asked him questions about how current events are affecting his team. He easily could have dismissed the questions, especially when they were asked of him shortly before a game. Most coaches are silent when asked controversial questions out of concern about what team owners or sponsors will think. Instead, Kerr took the time to explain his position and what he thinks is right. As Bob Myers, the Warriors’ general manager, puts it, 'There is no hidden agenda to Steve; it’s I will say what I feel and speak my mind and I’m going to try to live in that manner and try to back it up.'</a:t>
            </a:r>
            <a:endParaRPr lang="en-US" sz="1800" dirty="0">
              <a:ea typeface="Calibri"/>
              <a:cs typeface="Calibri"/>
            </a:endParaRPr>
          </a:p>
          <a:p>
            <a:endParaRPr lang="en-US" sz="1800" dirty="0">
              <a:ea typeface="Calibri"/>
              <a:cs typeface="Calibri"/>
            </a:endParaRPr>
          </a:p>
        </p:txBody>
      </p:sp>
    </p:spTree>
    <p:extLst>
      <p:ext uri="{BB962C8B-B14F-4D97-AF65-F5344CB8AC3E}">
        <p14:creationId xmlns:p14="http://schemas.microsoft.com/office/powerpoint/2010/main" val="3011438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8E00E-DACA-1E72-860B-1F2DAE20AB6A}"/>
              </a:ext>
            </a:extLst>
          </p:cNvPr>
          <p:cNvSpPr>
            <a:spLocks noGrp="1"/>
          </p:cNvSpPr>
          <p:nvPr>
            <p:ph type="title"/>
          </p:nvPr>
        </p:nvSpPr>
        <p:spPr/>
        <p:txBody>
          <a:bodyPr>
            <a:normAutofit/>
          </a:bodyPr>
          <a:lstStyle/>
          <a:p>
            <a:pPr algn="ctr"/>
            <a:r>
              <a:rPr lang="en-US" sz="4800" b="1">
                <a:latin typeface="Calibri"/>
                <a:ea typeface="Calibri"/>
                <a:cs typeface="Calibri"/>
              </a:rPr>
              <a:t>DISCUSSION QUESTIONS</a:t>
            </a:r>
            <a:endParaRPr lang="en-US" sz="48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7210022-F3C6-7349-0605-DDE932744251}"/>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US">
                <a:ea typeface="+mn-lt"/>
                <a:cs typeface="+mn-lt"/>
              </a:rPr>
              <a:t>What leadership models, theories, or concepts do you see in this case? List and describe.</a:t>
            </a:r>
          </a:p>
          <a:p>
            <a:pPr marL="514350" indent="-514350">
              <a:buAutoNum type="arabicPeriod"/>
            </a:pPr>
            <a:r>
              <a:rPr lang="en-US">
                <a:ea typeface="+mn-lt"/>
                <a:cs typeface="+mn-lt"/>
              </a:rPr>
              <a:t>What situational conditions or leadership actions do you think are necessary for it to be effective to let players coach themselves?</a:t>
            </a:r>
            <a:endParaRPr lang="en-US">
              <a:ea typeface="Calibri"/>
              <a:cs typeface="Calibri"/>
            </a:endParaRPr>
          </a:p>
          <a:p>
            <a:pPr marL="514350" indent="-514350">
              <a:buAutoNum type="arabicPeriod"/>
            </a:pPr>
            <a:r>
              <a:rPr lang="en-US">
                <a:ea typeface="+mn-lt"/>
                <a:cs typeface="+mn-lt"/>
              </a:rPr>
              <a:t>What does this case suggest about followership (and about how leaders might relate to followers)?</a:t>
            </a:r>
          </a:p>
          <a:p>
            <a:pPr marL="514350" indent="-514350">
              <a:buAutoNum type="arabicPeriod"/>
            </a:pPr>
            <a:r>
              <a:rPr lang="en-US">
                <a:ea typeface="+mn-lt"/>
                <a:cs typeface="+mn-lt"/>
              </a:rPr>
              <a:t>What are the advantages and disadvantages involved in speaking up on current events? In what ways does this approach help and/or hurt Kerr’s strength as a leader?</a:t>
            </a:r>
            <a:endParaRPr lang="en-US">
              <a:ea typeface="Calibri"/>
              <a:cs typeface="Calibri"/>
            </a:endParaRPr>
          </a:p>
          <a:p>
            <a:pPr>
              <a:buAutoNum type="arabicPeriod"/>
            </a:pPr>
            <a:endParaRPr lang="en-US" dirty="0">
              <a:ea typeface="Calibri"/>
              <a:cs typeface="Calibri"/>
            </a:endParaRPr>
          </a:p>
        </p:txBody>
      </p:sp>
    </p:spTree>
    <p:extLst>
      <p:ext uri="{BB962C8B-B14F-4D97-AF65-F5344CB8AC3E}">
        <p14:creationId xmlns:p14="http://schemas.microsoft.com/office/powerpoint/2010/main" val="3899996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264AD-6935-55CD-995F-FA1DE9D57B3B}"/>
              </a:ext>
            </a:extLst>
          </p:cNvPr>
          <p:cNvSpPr>
            <a:spLocks noGrp="1"/>
          </p:cNvSpPr>
          <p:nvPr>
            <p:ph type="title"/>
          </p:nvPr>
        </p:nvSpPr>
        <p:spPr/>
        <p:txBody>
          <a:bodyPr/>
          <a:lstStyle/>
          <a:p>
            <a:br>
              <a:rPr lang="en-US" sz="2800" dirty="0">
                <a:latin typeface="Segoe UI"/>
                <a:cs typeface="Segoe UI"/>
              </a:rPr>
            </a:br>
            <a:r>
              <a:rPr lang="en-US" sz="2800" b="1">
                <a:latin typeface="Segoe UI"/>
                <a:cs typeface="Segoe UI"/>
              </a:rPr>
              <a:t>1. What leadership models, theories, or concepts do you see in this case? List and describe.</a:t>
            </a:r>
            <a:endParaRPr lang="en-US" sz="28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DF33584-31FC-B99F-7535-602ED75A4B3C}"/>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Several leadership theories and concepts are evident in Steve Kerr’s approach:</a:t>
            </a:r>
            <a:endParaRPr lang="en-US" sz="1800">
              <a:ea typeface="Calibri" panose="020F0502020204030204"/>
              <a:cs typeface="Calibri" panose="020F0502020204030204"/>
            </a:endParaRPr>
          </a:p>
          <a:p>
            <a:r>
              <a:rPr lang="en-US" sz="1800" b="1">
                <a:latin typeface="Segoe UI"/>
                <a:cs typeface="Segoe UI"/>
              </a:rPr>
              <a:t>Situational Leadership (Hersey–Blanchard)</a:t>
            </a:r>
            <a:endParaRPr lang="en-US" sz="1800" dirty="0">
              <a:ea typeface="Calibri"/>
              <a:cs typeface="Calibri"/>
            </a:endParaRPr>
          </a:p>
          <a:p>
            <a:pPr lvl="1"/>
            <a:r>
              <a:rPr lang="en-US" sz="1800">
                <a:latin typeface="Segoe UI"/>
                <a:cs typeface="Segoe UI"/>
              </a:rPr>
              <a:t>Kerr adapts his leadership style based on the </a:t>
            </a:r>
            <a:r>
              <a:rPr lang="en-US" sz="1800" b="1">
                <a:latin typeface="Segoe UI"/>
                <a:cs typeface="Segoe UI"/>
              </a:rPr>
              <a:t>readiness and capability of his players</a:t>
            </a:r>
            <a:r>
              <a:rPr lang="en-US" sz="1800">
                <a:latin typeface="Segoe UI"/>
                <a:cs typeface="Segoe UI"/>
              </a:rPr>
              <a:t>.</a:t>
            </a:r>
            <a:endParaRPr lang="en-US" sz="1800" dirty="0">
              <a:ea typeface="Calibri"/>
              <a:cs typeface="Calibri"/>
            </a:endParaRPr>
          </a:p>
          <a:p>
            <a:pPr lvl="1"/>
            <a:r>
              <a:rPr lang="en-US" sz="1800">
                <a:latin typeface="Segoe UI"/>
                <a:cs typeface="Segoe UI"/>
              </a:rPr>
              <a:t>Early on, he provided clearer direction (e.g., setting a concrete goal of 300 passes per game).</a:t>
            </a:r>
            <a:endParaRPr lang="en-US" sz="1800" dirty="0">
              <a:ea typeface="Calibri"/>
              <a:cs typeface="Calibri"/>
            </a:endParaRPr>
          </a:p>
          <a:p>
            <a:pPr lvl="1"/>
            <a:r>
              <a:rPr lang="en-US" sz="1800">
                <a:latin typeface="Segoe UI"/>
                <a:cs typeface="Segoe UI"/>
              </a:rPr>
              <a:t>Later, when players were highly competent and experienced, he </a:t>
            </a:r>
            <a:r>
              <a:rPr lang="en-US" sz="1800" b="1">
                <a:latin typeface="Segoe UI"/>
                <a:cs typeface="Segoe UI"/>
              </a:rPr>
              <a:t>reduced direction and delegated leadership to players</a:t>
            </a:r>
            <a:r>
              <a:rPr lang="en-US" sz="1800">
                <a:latin typeface="Segoe UI"/>
                <a:cs typeface="Segoe UI"/>
              </a:rPr>
              <a:t>, consistent with the </a:t>
            </a:r>
            <a:r>
              <a:rPr lang="en-US" sz="1800" b="1">
                <a:latin typeface="Segoe UI"/>
                <a:cs typeface="Segoe UI"/>
              </a:rPr>
              <a:t>delegating (R4)</a:t>
            </a:r>
            <a:r>
              <a:rPr lang="en-US" sz="1800">
                <a:latin typeface="Segoe UI"/>
                <a:cs typeface="Segoe UI"/>
              </a:rPr>
              <a:t> style.</a:t>
            </a:r>
            <a:endParaRPr lang="en-US" sz="1800" dirty="0">
              <a:ea typeface="Calibri"/>
              <a:cs typeface="Calibri"/>
            </a:endParaRPr>
          </a:p>
          <a:p>
            <a:r>
              <a:rPr lang="en-US" sz="1800" b="1">
                <a:latin typeface="Segoe UI"/>
                <a:cs typeface="Segoe UI"/>
              </a:rPr>
              <a:t>Path–Goal Theory</a:t>
            </a:r>
            <a:endParaRPr lang="en-US" sz="1800" dirty="0">
              <a:ea typeface="Calibri"/>
              <a:cs typeface="Calibri"/>
            </a:endParaRPr>
          </a:p>
          <a:p>
            <a:pPr lvl="1"/>
            <a:r>
              <a:rPr lang="en-US" sz="1800">
                <a:latin typeface="Segoe UI"/>
                <a:cs typeface="Segoe UI"/>
              </a:rPr>
              <a:t>Kerr clarified goals (ball movement, passing targets) and </a:t>
            </a:r>
            <a:r>
              <a:rPr lang="en-US" sz="1800" b="1">
                <a:latin typeface="Segoe UI"/>
                <a:cs typeface="Segoe UI"/>
              </a:rPr>
              <a:t>removed obstacles</a:t>
            </a:r>
            <a:r>
              <a:rPr lang="en-US" sz="1800">
                <a:latin typeface="Segoe UI"/>
                <a:cs typeface="Segoe UI"/>
              </a:rPr>
              <a:t> rather than controlling every action.</a:t>
            </a:r>
            <a:endParaRPr lang="en-US" sz="1800" dirty="0">
              <a:ea typeface="Calibri"/>
              <a:cs typeface="Calibri"/>
            </a:endParaRPr>
          </a:p>
          <a:p>
            <a:pPr lvl="1"/>
            <a:r>
              <a:rPr lang="en-US" sz="1800">
                <a:latin typeface="Segoe UI"/>
                <a:cs typeface="Segoe UI"/>
              </a:rPr>
              <a:t>When the team struggled, Kerr changed the approach so players could </a:t>
            </a:r>
            <a:r>
              <a:rPr lang="en-US" sz="1800" b="1">
                <a:latin typeface="Segoe UI"/>
                <a:cs typeface="Segoe UI"/>
              </a:rPr>
              <a:t>coach themselves</a:t>
            </a:r>
            <a:r>
              <a:rPr lang="en-US" sz="1800">
                <a:latin typeface="Segoe UI"/>
                <a:cs typeface="Segoe UI"/>
              </a:rPr>
              <a:t>, helping them regain motivation and clarity.</a:t>
            </a:r>
            <a:endParaRPr lang="en-US" sz="1800" dirty="0">
              <a:ea typeface="Calibri"/>
              <a:cs typeface="Calibri"/>
            </a:endParaRPr>
          </a:p>
          <a:p>
            <a:pPr lvl="1"/>
            <a:r>
              <a:rPr lang="en-US" sz="1800">
                <a:latin typeface="Segoe UI"/>
                <a:cs typeface="Segoe UI"/>
              </a:rPr>
              <a:t>His behavior shifted from directive to </a:t>
            </a:r>
            <a:r>
              <a:rPr lang="en-US" sz="1800" b="1">
                <a:latin typeface="Segoe UI"/>
                <a:cs typeface="Segoe UI"/>
              </a:rPr>
              <a:t>supportive and participative</a:t>
            </a:r>
            <a:r>
              <a:rPr lang="en-US" sz="1800">
                <a:latin typeface="Segoe UI"/>
                <a:cs typeface="Segoe UI"/>
              </a:rPr>
              <a:t>, depending on what would best improve performance and satisfaction.</a:t>
            </a:r>
            <a:endParaRPr lang="en-US" sz="1800" dirty="0">
              <a:ea typeface="Calibri"/>
              <a:cs typeface="Calibri"/>
            </a:endParaRPr>
          </a:p>
          <a:p>
            <a:endParaRPr lang="en-US" sz="1800" dirty="0">
              <a:ea typeface="Calibri"/>
              <a:cs typeface="Calibri"/>
            </a:endParaRPr>
          </a:p>
        </p:txBody>
      </p:sp>
    </p:spTree>
    <p:extLst>
      <p:ext uri="{BB962C8B-B14F-4D97-AF65-F5344CB8AC3E}">
        <p14:creationId xmlns:p14="http://schemas.microsoft.com/office/powerpoint/2010/main" val="4248492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A610E-1C31-0502-4019-A391C2CA81EA}"/>
              </a:ext>
            </a:extLst>
          </p:cNvPr>
          <p:cNvSpPr>
            <a:spLocks noGrp="1"/>
          </p:cNvSpPr>
          <p:nvPr>
            <p:ph type="title"/>
          </p:nvPr>
        </p:nvSpPr>
        <p:spPr/>
        <p:txBody>
          <a:bodyPr/>
          <a:lstStyle/>
          <a:p>
            <a:r>
              <a:rPr lang="en-US" sz="2800" b="1">
                <a:latin typeface="Segoe UI"/>
                <a:cs typeface="Segoe UI"/>
              </a:rPr>
              <a:t>1. What leadership models, theories, or concepts do you see in this case? List and describe.</a:t>
            </a:r>
            <a:endParaRPr lang="en-US"/>
          </a:p>
        </p:txBody>
      </p:sp>
      <p:sp>
        <p:nvSpPr>
          <p:cNvPr id="3" name="Content Placeholder 2">
            <a:extLst>
              <a:ext uri="{FF2B5EF4-FFF2-40B4-BE49-F238E27FC236}">
                <a16:creationId xmlns:a16="http://schemas.microsoft.com/office/drawing/2014/main" id="{51E5ADAC-C43E-B4AB-7E9F-8C490BC6C7FD}"/>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Empowerment and Shared Leadership</a:t>
            </a:r>
            <a:endParaRPr lang="en-US" sz="1600">
              <a:ea typeface="Calibri" panose="020F0502020204030204"/>
              <a:cs typeface="Calibri" panose="020F0502020204030204"/>
            </a:endParaRPr>
          </a:p>
          <a:p>
            <a:r>
              <a:rPr lang="en-US" sz="1600">
                <a:latin typeface="Segoe UI"/>
                <a:cs typeface="Segoe UI"/>
              </a:rPr>
              <a:t>Kerr empowered assistants (Luke Walton, Mike Brown) and players (Iguodala, Green, West) to take leadership roles.</a:t>
            </a:r>
            <a:endParaRPr lang="en-US" sz="1600">
              <a:ea typeface="Calibri"/>
              <a:cs typeface="Calibri"/>
            </a:endParaRPr>
          </a:p>
          <a:p>
            <a:r>
              <a:rPr lang="en-US" sz="1600">
                <a:latin typeface="Segoe UI"/>
                <a:cs typeface="Segoe UI"/>
              </a:rPr>
              <a:t>Authority and responsibility were </a:t>
            </a:r>
            <a:r>
              <a:rPr lang="en-US" sz="1600" b="1">
                <a:latin typeface="Segoe UI"/>
                <a:cs typeface="Segoe UI"/>
              </a:rPr>
              <a:t>shared</a:t>
            </a:r>
            <a:r>
              <a:rPr lang="en-US" sz="1600">
                <a:latin typeface="Segoe UI"/>
                <a:cs typeface="Segoe UI"/>
              </a:rPr>
              <a:t>, not centralized.</a:t>
            </a:r>
            <a:endParaRPr lang="en-US" sz="1600">
              <a:ea typeface="Calibri"/>
              <a:cs typeface="Calibri"/>
            </a:endParaRPr>
          </a:p>
          <a:p>
            <a:r>
              <a:rPr lang="en-US" sz="1600" b="1">
                <a:latin typeface="Segoe UI"/>
                <a:cs typeface="Segoe UI"/>
              </a:rPr>
              <a:t>Authentic Leadership</a:t>
            </a:r>
            <a:endParaRPr lang="en-US" sz="1600">
              <a:ea typeface="Calibri"/>
              <a:cs typeface="Calibri"/>
            </a:endParaRPr>
          </a:p>
          <a:p>
            <a:r>
              <a:rPr lang="en-US" sz="1600">
                <a:latin typeface="Segoe UI"/>
                <a:cs typeface="Segoe UI"/>
              </a:rPr>
              <a:t>Kerr openly spoke about his beliefs and values when asked about current events.</a:t>
            </a:r>
            <a:endParaRPr lang="en-US" sz="1600">
              <a:ea typeface="Calibri"/>
              <a:cs typeface="Calibri"/>
            </a:endParaRPr>
          </a:p>
          <a:p>
            <a:r>
              <a:rPr lang="en-US" sz="1600" dirty="0">
                <a:latin typeface="Segoe UI"/>
                <a:cs typeface="Segoe UI"/>
              </a:rPr>
              <a:t>He demonstrated </a:t>
            </a:r>
            <a:r>
              <a:rPr lang="en-US" sz="1600" b="1" dirty="0">
                <a:latin typeface="Segoe UI"/>
                <a:cs typeface="Segoe UI"/>
              </a:rPr>
              <a:t>consistency between values, words, and actions</a:t>
            </a:r>
            <a:r>
              <a:rPr lang="en-US" sz="1600" dirty="0">
                <a:latin typeface="Segoe UI"/>
                <a:cs typeface="Segoe UI"/>
              </a:rPr>
              <a:t>, enhancing trust and credibility.</a:t>
            </a:r>
            <a:endParaRPr lang="en-US" sz="1600">
              <a:ea typeface="Calibri"/>
              <a:cs typeface="Calibri"/>
            </a:endParaRPr>
          </a:p>
          <a:p>
            <a:r>
              <a:rPr lang="en-US" sz="1600" b="1">
                <a:latin typeface="Segoe UI"/>
                <a:cs typeface="Segoe UI"/>
              </a:rPr>
              <a:t>Transformational Elements</a:t>
            </a:r>
            <a:endParaRPr lang="en-US" sz="1600">
              <a:ea typeface="Calibri"/>
              <a:cs typeface="Calibri"/>
            </a:endParaRPr>
          </a:p>
          <a:p>
            <a:r>
              <a:rPr lang="en-US" sz="1600">
                <a:latin typeface="Segoe UI"/>
                <a:cs typeface="Segoe UI"/>
              </a:rPr>
              <a:t>Rather than imposing change, Kerr focused on </a:t>
            </a:r>
            <a:r>
              <a:rPr lang="en-US" sz="1600" b="1">
                <a:latin typeface="Segoe UI"/>
                <a:cs typeface="Segoe UI"/>
              </a:rPr>
              <a:t>meaningful goals and intrinsic motivation</a:t>
            </a:r>
            <a:r>
              <a:rPr lang="en-US" sz="1600">
                <a:latin typeface="Segoe UI"/>
                <a:cs typeface="Segoe UI"/>
              </a:rPr>
              <a:t>.</a:t>
            </a:r>
            <a:endParaRPr lang="en-US" sz="1600">
              <a:ea typeface="Calibri"/>
              <a:cs typeface="Calibri"/>
            </a:endParaRPr>
          </a:p>
          <a:p>
            <a:r>
              <a:rPr lang="en-US" sz="1600">
                <a:latin typeface="Segoe UI"/>
                <a:cs typeface="Segoe UI"/>
              </a:rPr>
              <a:t>He influenced culture through vision and example instead of force.</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659390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B48BE-A7D3-2F59-3AAF-5515D8EEBAA9}"/>
              </a:ext>
            </a:extLst>
          </p:cNvPr>
          <p:cNvSpPr>
            <a:spLocks noGrp="1"/>
          </p:cNvSpPr>
          <p:nvPr>
            <p:ph type="title"/>
          </p:nvPr>
        </p:nvSpPr>
        <p:spPr/>
        <p:txBody>
          <a:bodyPr vert="horz" lIns="91440" tIns="45720" rIns="91440" bIns="45720" rtlCol="0" anchor="ctr">
            <a:noAutofit/>
          </a:bodyPr>
          <a:lstStyle/>
          <a:p>
            <a:br>
              <a:rPr lang="en-US" sz="3200" dirty="0">
                <a:latin typeface="Segoe UI"/>
                <a:cs typeface="Segoe UI"/>
              </a:rPr>
            </a:br>
            <a:r>
              <a:rPr lang="en-US" sz="2800" b="1">
                <a:latin typeface="Segoe UI"/>
                <a:cs typeface="Segoe UI"/>
              </a:rPr>
              <a:t>2. What situational conditions or leadership actions are necessary for it to be effective to let players coach themselves?</a:t>
            </a:r>
            <a:endParaRPr lang="en-US" sz="2800" b="1">
              <a:ea typeface="Calibri Light"/>
              <a:cs typeface="Calibri Light"/>
            </a:endParaRPr>
          </a:p>
          <a:p>
            <a:endParaRPr lang="en-US" sz="4000" dirty="0">
              <a:ea typeface="Calibri Light"/>
              <a:cs typeface="Calibri Light"/>
            </a:endParaRPr>
          </a:p>
        </p:txBody>
      </p:sp>
      <p:sp>
        <p:nvSpPr>
          <p:cNvPr id="3" name="Content Placeholder 2">
            <a:extLst>
              <a:ext uri="{FF2B5EF4-FFF2-40B4-BE49-F238E27FC236}">
                <a16:creationId xmlns:a16="http://schemas.microsoft.com/office/drawing/2014/main" id="{ADA5A322-2B2F-D89E-828D-DC0EDBEA75E9}"/>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Letting players coach themselves is effective under specific conditions:</a:t>
            </a:r>
            <a:endParaRPr lang="en-US" sz="2000">
              <a:ea typeface="Calibri" panose="020F0502020204030204"/>
              <a:cs typeface="Calibri" panose="020F0502020204030204"/>
            </a:endParaRPr>
          </a:p>
          <a:p>
            <a:r>
              <a:rPr lang="en-US" sz="2000" b="1">
                <a:latin typeface="Segoe UI"/>
                <a:cs typeface="Segoe UI"/>
              </a:rPr>
              <a:t>Situational conditions</a:t>
            </a:r>
            <a:endParaRPr lang="en-US" sz="2000" dirty="0">
              <a:ea typeface="Calibri"/>
              <a:cs typeface="Calibri"/>
            </a:endParaRPr>
          </a:p>
          <a:p>
            <a:r>
              <a:rPr lang="en-US" sz="2000">
                <a:latin typeface="Segoe UI"/>
                <a:cs typeface="Segoe UI"/>
              </a:rPr>
              <a:t>Players are </a:t>
            </a:r>
            <a:r>
              <a:rPr lang="en-US" sz="2000" b="1">
                <a:latin typeface="Segoe UI"/>
                <a:cs typeface="Segoe UI"/>
              </a:rPr>
              <a:t>highly skilled, experienced, and knowledgeable</a:t>
            </a:r>
            <a:r>
              <a:rPr lang="en-US" sz="2000">
                <a:latin typeface="Segoe UI"/>
                <a:cs typeface="Segoe UI"/>
              </a:rPr>
              <a:t>.</a:t>
            </a:r>
            <a:endParaRPr lang="en-US" sz="2000" dirty="0">
              <a:ea typeface="Calibri"/>
              <a:cs typeface="Calibri"/>
            </a:endParaRPr>
          </a:p>
          <a:p>
            <a:r>
              <a:rPr lang="en-US" sz="2000">
                <a:latin typeface="Segoe UI"/>
                <a:cs typeface="Segoe UI"/>
              </a:rPr>
              <a:t>Strong </a:t>
            </a:r>
            <a:r>
              <a:rPr lang="en-US" sz="2000" b="1">
                <a:latin typeface="Segoe UI"/>
                <a:cs typeface="Segoe UI"/>
              </a:rPr>
              <a:t>mutual trust and respect</a:t>
            </a:r>
            <a:r>
              <a:rPr lang="en-US" sz="2000">
                <a:latin typeface="Segoe UI"/>
                <a:cs typeface="Segoe UI"/>
              </a:rPr>
              <a:t> between coach and players.</a:t>
            </a:r>
            <a:endParaRPr lang="en-US" sz="2000" dirty="0">
              <a:ea typeface="Calibri"/>
              <a:cs typeface="Calibri"/>
            </a:endParaRPr>
          </a:p>
          <a:p>
            <a:r>
              <a:rPr lang="en-US" sz="2000">
                <a:latin typeface="Segoe UI"/>
                <a:cs typeface="Segoe UI"/>
              </a:rPr>
              <a:t>Team culture supports </a:t>
            </a:r>
            <a:r>
              <a:rPr lang="en-US" sz="2000" b="1">
                <a:latin typeface="Segoe UI"/>
                <a:cs typeface="Segoe UI"/>
              </a:rPr>
              <a:t>accountability and collaboration</a:t>
            </a:r>
            <a:r>
              <a:rPr lang="en-US" sz="2000">
                <a:latin typeface="Segoe UI"/>
                <a:cs typeface="Segoe UI"/>
              </a:rPr>
              <a:t>.</a:t>
            </a:r>
            <a:endParaRPr lang="en-US" sz="2000" dirty="0">
              <a:ea typeface="Calibri"/>
              <a:cs typeface="Calibri"/>
            </a:endParaRPr>
          </a:p>
          <a:p>
            <a:r>
              <a:rPr lang="en-US" sz="2000">
                <a:latin typeface="Segoe UI"/>
                <a:cs typeface="Segoe UI"/>
              </a:rPr>
              <a:t>Shared understanding of goals, roles, and expectations.</a:t>
            </a:r>
            <a:endParaRPr lang="en-US" sz="2000" dirty="0">
              <a:ea typeface="Calibri"/>
              <a:cs typeface="Calibri"/>
            </a:endParaRPr>
          </a:p>
          <a:p>
            <a:r>
              <a:rPr lang="en-US" sz="2000">
                <a:latin typeface="Segoe UI"/>
                <a:cs typeface="Segoe UI"/>
              </a:rPr>
              <a:t>Low task ambiguity—players already know what “good performance” looks like.</a:t>
            </a:r>
            <a:endParaRPr lang="en-US" sz="2000"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194086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6D5F-6854-FAAE-E305-39D596BD3E7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3EA7EAB-DD01-6E3C-521C-8A1C875F832D}"/>
              </a:ext>
            </a:extLst>
          </p:cNvPr>
          <p:cNvSpPr>
            <a:spLocks noGrp="1"/>
          </p:cNvSpPr>
          <p:nvPr>
            <p:ph idx="1"/>
          </p:nvPr>
        </p:nvSpPr>
        <p:spPr/>
        <p:txBody>
          <a:bodyPr vert="horz" lIns="91440" tIns="45720" rIns="91440" bIns="45720" rtlCol="0" anchor="t">
            <a:normAutofit/>
          </a:bodyPr>
          <a:lstStyle/>
          <a:p>
            <a:r>
              <a:rPr lang="en-US" sz="2000" b="1" dirty="0">
                <a:latin typeface="Segoe UI"/>
                <a:cs typeface="Segoe UI"/>
              </a:rPr>
              <a:t>Leadership actions required</a:t>
            </a:r>
            <a:endParaRPr lang="en-US" sz="2000">
              <a:ea typeface="Calibri" panose="020F0502020204030204"/>
              <a:cs typeface="Calibri" panose="020F0502020204030204"/>
            </a:endParaRPr>
          </a:p>
          <a:p>
            <a:r>
              <a:rPr lang="en-US" sz="2000">
                <a:latin typeface="Segoe UI"/>
                <a:cs typeface="Segoe UI"/>
              </a:rPr>
              <a:t>Willingness to </a:t>
            </a:r>
            <a:r>
              <a:rPr lang="en-US" sz="2000" b="1">
                <a:latin typeface="Segoe UI"/>
                <a:cs typeface="Segoe UI"/>
              </a:rPr>
              <a:t>relinquish control</a:t>
            </a:r>
            <a:r>
              <a:rPr lang="en-US" sz="2000">
                <a:latin typeface="Segoe UI"/>
                <a:cs typeface="Segoe UI"/>
              </a:rPr>
              <a:t> and avoid micromanagement.</a:t>
            </a:r>
            <a:endParaRPr lang="en-US" sz="2000">
              <a:ea typeface="Calibri"/>
              <a:cs typeface="Calibri"/>
            </a:endParaRPr>
          </a:p>
          <a:p>
            <a:r>
              <a:rPr lang="en-US" sz="2000">
                <a:latin typeface="Segoe UI"/>
                <a:cs typeface="Segoe UI"/>
              </a:rPr>
              <a:t>Prior investment in developing leadership capacity among players.</a:t>
            </a:r>
            <a:endParaRPr lang="en-US" sz="2000">
              <a:ea typeface="Calibri"/>
              <a:cs typeface="Calibri"/>
            </a:endParaRPr>
          </a:p>
          <a:p>
            <a:r>
              <a:rPr lang="en-US" sz="2000">
                <a:latin typeface="Segoe UI"/>
                <a:cs typeface="Segoe UI"/>
              </a:rPr>
              <a:t>Clear communication that empowerment is </a:t>
            </a:r>
            <a:r>
              <a:rPr lang="en-US" sz="2000" b="1">
                <a:latin typeface="Segoe UI"/>
                <a:cs typeface="Segoe UI"/>
              </a:rPr>
              <a:t>intentional, not abandonment</a:t>
            </a:r>
            <a:r>
              <a:rPr lang="en-US" sz="2000">
                <a:latin typeface="Segoe UI"/>
                <a:cs typeface="Segoe UI"/>
              </a:rPr>
              <a:t>.</a:t>
            </a:r>
            <a:endParaRPr lang="en-US" sz="2000">
              <a:ea typeface="Calibri"/>
              <a:cs typeface="Calibri"/>
            </a:endParaRPr>
          </a:p>
          <a:p>
            <a:r>
              <a:rPr lang="en-US" sz="2000">
                <a:latin typeface="Segoe UI"/>
                <a:cs typeface="Segoe UI"/>
              </a:rPr>
              <a:t>Ongoing mentoring and guidance behind the scenes.</a:t>
            </a:r>
            <a:endParaRPr lang="en-US" sz="2000">
              <a:ea typeface="Calibri"/>
              <a:cs typeface="Calibri"/>
            </a:endParaRPr>
          </a:p>
          <a:p>
            <a:r>
              <a:rPr lang="en-US" sz="2000">
                <a:latin typeface="Segoe UI"/>
                <a:cs typeface="Segoe UI"/>
              </a:rPr>
              <a:t>Confidence to accept short‑term risk for long‑term growth.</a:t>
            </a:r>
            <a:endParaRPr lang="en-US" sz="2000">
              <a:ea typeface="Calibri"/>
              <a:cs typeface="Calibri"/>
            </a:endParaRPr>
          </a:p>
          <a:p>
            <a:r>
              <a:rPr lang="en-US" sz="2000">
                <a:latin typeface="Segoe UI"/>
                <a:cs typeface="Segoe UI"/>
              </a:rPr>
              <a:t>Kerr’s success suggests that self‑coaching works best at </a:t>
            </a:r>
            <a:r>
              <a:rPr lang="en-US" sz="2000" b="1">
                <a:latin typeface="Segoe UI"/>
                <a:cs typeface="Segoe UI"/>
              </a:rPr>
              <a:t>high follower readiness (R4)</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4778629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FFD6-9371-EED9-46D0-A2AFC385DFD3}"/>
              </a:ext>
            </a:extLst>
          </p:cNvPr>
          <p:cNvSpPr>
            <a:spLocks noGrp="1"/>
          </p:cNvSpPr>
          <p:nvPr>
            <p:ph type="title"/>
          </p:nvPr>
        </p:nvSpPr>
        <p:spPr/>
        <p:txBody>
          <a:bodyPr/>
          <a:lstStyle/>
          <a:p>
            <a:br>
              <a:rPr lang="en-US" sz="2800" dirty="0">
                <a:latin typeface="Segoe UI"/>
                <a:cs typeface="Segoe UI"/>
              </a:rPr>
            </a:br>
            <a:r>
              <a:rPr lang="en-US" sz="2800" b="1">
                <a:latin typeface="Segoe UI"/>
                <a:cs typeface="Segoe UI"/>
              </a:rPr>
              <a:t>3. What does this case suggest about followership (and about how leaders might relate to followers)?</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13F27E9-A77C-06FF-7CC9-1257EA7A18D1}"/>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The case highlights that:</a:t>
            </a:r>
            <a:endParaRPr lang="en-US">
              <a:ea typeface="Calibri" panose="020F0502020204030204"/>
              <a:cs typeface="Calibri" panose="020F0502020204030204"/>
            </a:endParaRPr>
          </a:p>
          <a:p>
            <a:r>
              <a:rPr lang="en-US" sz="1100" b="1">
                <a:latin typeface="Segoe UI"/>
                <a:cs typeface="Segoe UI"/>
              </a:rPr>
              <a:t>Followers are not passive</a:t>
            </a:r>
            <a:r>
              <a:rPr lang="en-US" sz="1100">
                <a:latin typeface="Segoe UI"/>
                <a:cs typeface="Segoe UI"/>
              </a:rPr>
              <a:t>; they can be active leaders.</a:t>
            </a:r>
            <a:endParaRPr lang="en-US"/>
          </a:p>
          <a:p>
            <a:r>
              <a:rPr lang="en-US" sz="1100">
                <a:latin typeface="Segoe UI"/>
                <a:cs typeface="Segoe UI"/>
              </a:rPr>
              <a:t>Effective followership involves: </a:t>
            </a:r>
            <a:endParaRPr lang="en-US"/>
          </a:p>
          <a:p>
            <a:pPr lvl="1"/>
            <a:r>
              <a:rPr lang="en-US" sz="1100">
                <a:latin typeface="Segoe UI"/>
                <a:cs typeface="Segoe UI"/>
              </a:rPr>
              <a:t>Responsibility</a:t>
            </a:r>
            <a:endParaRPr lang="en-US"/>
          </a:p>
          <a:p>
            <a:pPr lvl="1"/>
            <a:r>
              <a:rPr lang="en-US" sz="1100">
                <a:latin typeface="Segoe UI"/>
                <a:cs typeface="Segoe UI"/>
              </a:rPr>
              <a:t>Initiative</a:t>
            </a:r>
            <a:endParaRPr lang="en-US"/>
          </a:p>
          <a:p>
            <a:pPr lvl="1"/>
            <a:r>
              <a:rPr lang="en-US" sz="1100">
                <a:latin typeface="Segoe UI"/>
                <a:cs typeface="Segoe UI"/>
              </a:rPr>
              <a:t>Willingness to step up when needed</a:t>
            </a:r>
            <a:endParaRPr lang="en-US"/>
          </a:p>
          <a:p>
            <a:r>
              <a:rPr lang="en-US" sz="1100">
                <a:latin typeface="Segoe UI"/>
                <a:cs typeface="Segoe UI"/>
              </a:rPr>
              <a:t>Leaders should treat followers as </a:t>
            </a:r>
            <a:r>
              <a:rPr lang="en-US" sz="1100" b="1">
                <a:latin typeface="Segoe UI"/>
                <a:cs typeface="Segoe UI"/>
              </a:rPr>
              <a:t>partners</a:t>
            </a:r>
            <a:r>
              <a:rPr lang="en-US" sz="1100">
                <a:latin typeface="Segoe UI"/>
                <a:cs typeface="Segoe UI"/>
              </a:rPr>
              <a:t>, not just subordinates.</a:t>
            </a:r>
            <a:endParaRPr lang="en-US"/>
          </a:p>
          <a:p>
            <a:r>
              <a:rPr lang="en-US" sz="1100">
                <a:latin typeface="Segoe UI"/>
                <a:cs typeface="Segoe UI"/>
              </a:rPr>
              <a:t>As followers become more capable, leaders should: </a:t>
            </a:r>
            <a:endParaRPr lang="en-US"/>
          </a:p>
          <a:p>
            <a:pPr lvl="1"/>
            <a:r>
              <a:rPr lang="en-US" sz="1100">
                <a:latin typeface="Segoe UI"/>
                <a:cs typeface="Segoe UI"/>
              </a:rPr>
              <a:t>Shift from directing to </a:t>
            </a:r>
            <a:r>
              <a:rPr lang="en-US" sz="1100" b="1">
                <a:latin typeface="Segoe UI"/>
                <a:cs typeface="Segoe UI"/>
              </a:rPr>
              <a:t>supporting and empowering</a:t>
            </a:r>
            <a:endParaRPr lang="en-US"/>
          </a:p>
          <a:p>
            <a:pPr lvl="1"/>
            <a:r>
              <a:rPr lang="en-US" sz="1100">
                <a:latin typeface="Segoe UI"/>
                <a:cs typeface="Segoe UI"/>
              </a:rPr>
              <a:t>Trust followers’ judgment</a:t>
            </a:r>
            <a:endParaRPr lang="en-US"/>
          </a:p>
          <a:p>
            <a:r>
              <a:rPr lang="en-US" sz="1100">
                <a:latin typeface="Segoe UI"/>
                <a:cs typeface="Segoe UI"/>
              </a:rPr>
              <a:t>Leadership is a </a:t>
            </a:r>
            <a:r>
              <a:rPr lang="en-US" sz="1100" b="1">
                <a:latin typeface="Segoe UI"/>
                <a:cs typeface="Segoe UI"/>
              </a:rPr>
              <a:t>dynamic relationship</a:t>
            </a:r>
            <a:r>
              <a:rPr lang="en-US" sz="1100">
                <a:latin typeface="Segoe UI"/>
                <a:cs typeface="Segoe UI"/>
              </a:rPr>
              <a:t>, not a top‑down function.</a:t>
            </a:r>
            <a:endParaRPr lang="en-US"/>
          </a:p>
          <a:p>
            <a:r>
              <a:rPr lang="en-US" sz="1100">
                <a:latin typeface="Segoe UI"/>
                <a:cs typeface="Segoe UI"/>
              </a:rPr>
              <a:t>Overall, the case suggests that </a:t>
            </a:r>
            <a:r>
              <a:rPr lang="en-US" sz="1100" b="1">
                <a:latin typeface="Segoe UI"/>
                <a:cs typeface="Segoe UI"/>
              </a:rPr>
              <a:t>strong leadership depends on strong followership</a:t>
            </a:r>
            <a:r>
              <a:rPr lang="en-US" sz="1100">
                <a:latin typeface="Segoe UI"/>
                <a:cs typeface="Segoe UI"/>
              </a:rPr>
              <a:t>.</a:t>
            </a:r>
            <a:endParaRPr lang="en-US"/>
          </a:p>
          <a:p>
            <a:endParaRPr lang="en-US" dirty="0">
              <a:ea typeface="Calibri"/>
              <a:cs typeface="Calibri"/>
            </a:endParaRPr>
          </a:p>
        </p:txBody>
      </p:sp>
    </p:spTree>
    <p:extLst>
      <p:ext uri="{BB962C8B-B14F-4D97-AF65-F5344CB8AC3E}">
        <p14:creationId xmlns:p14="http://schemas.microsoft.com/office/powerpoint/2010/main" val="94369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110AE-6E26-3CAC-1947-27D40DCCAD14}"/>
              </a:ext>
            </a:extLst>
          </p:cNvPr>
          <p:cNvSpPr>
            <a:spLocks noGrp="1"/>
          </p:cNvSpPr>
          <p:nvPr>
            <p:ph type="title"/>
          </p:nvPr>
        </p:nvSpPr>
        <p:spPr/>
        <p:txBody>
          <a:bodyPr>
            <a:normAutofit fontScale="90000"/>
          </a:bodyPr>
          <a:lstStyle/>
          <a:p>
            <a:br>
              <a:rPr lang="en-US" sz="1600" dirty="0">
                <a:latin typeface="Segoe UI"/>
                <a:cs typeface="Segoe UI"/>
              </a:rPr>
            </a:br>
            <a:br>
              <a:rPr lang="en-US" sz="1600" dirty="0">
                <a:latin typeface="Segoe UI"/>
                <a:cs typeface="Segoe UI"/>
              </a:rPr>
            </a:br>
            <a:br>
              <a:rPr lang="en-US" sz="1600" dirty="0">
                <a:latin typeface="Segoe UI"/>
                <a:cs typeface="Segoe UI"/>
              </a:rPr>
            </a:br>
            <a:br>
              <a:rPr lang="en-US" sz="1600" dirty="0">
                <a:latin typeface="Segoe UI"/>
                <a:cs typeface="Segoe UI"/>
              </a:rPr>
            </a:br>
            <a:r>
              <a:rPr lang="en-US" sz="2700" b="1">
                <a:latin typeface="Segoe UI"/>
                <a:cs typeface="Segoe UI"/>
              </a:rPr>
              <a:t>4. What are the advantages and disadvantages of speaking up on current events? How does this approach help and/or hurt Kerr’s strength as a leader?</a:t>
            </a:r>
            <a:endParaRPr lang="en-US" sz="2700" b="1">
              <a:ea typeface="Calibri Light"/>
              <a:cs typeface="Calibri Light"/>
            </a:endParaRPr>
          </a:p>
          <a:p>
            <a:endParaRPr lang="en-US" sz="8900" b="1" dirty="0">
              <a:ea typeface="Calibri Light"/>
              <a:cs typeface="Calibri Light"/>
            </a:endParaRPr>
          </a:p>
        </p:txBody>
      </p:sp>
      <p:sp>
        <p:nvSpPr>
          <p:cNvPr id="3" name="Content Placeholder 2">
            <a:extLst>
              <a:ext uri="{FF2B5EF4-FFF2-40B4-BE49-F238E27FC236}">
                <a16:creationId xmlns:a16="http://schemas.microsoft.com/office/drawing/2014/main" id="{C0F7347E-4841-BAB2-F7C8-AAE2A6790C17}"/>
              </a:ext>
            </a:extLst>
          </p:cNvPr>
          <p:cNvSpPr>
            <a:spLocks noGrp="1"/>
          </p:cNvSpPr>
          <p:nvPr>
            <p:ph idx="1"/>
          </p:nvPr>
        </p:nvSpPr>
        <p:spPr/>
        <p:txBody>
          <a:bodyPr vert="horz" lIns="91440" tIns="45720" rIns="91440" bIns="45720" rtlCol="0" anchor="t">
            <a:normAutofit/>
          </a:bodyPr>
          <a:lstStyle/>
          <a:p>
            <a:r>
              <a:rPr lang="en-US" b="1"/>
              <a:t>Advantages</a:t>
            </a:r>
            <a:endParaRPr lang="en-US">
              <a:ea typeface="Calibri" panose="020F0502020204030204"/>
              <a:cs typeface="Calibri" panose="020F0502020204030204"/>
            </a:endParaRPr>
          </a:p>
          <a:p>
            <a:r>
              <a:rPr lang="en-US" sz="1400">
                <a:latin typeface="Segoe UI"/>
                <a:cs typeface="Segoe UI"/>
              </a:rPr>
              <a:t>Builds </a:t>
            </a:r>
            <a:r>
              <a:rPr lang="en-US" sz="1400" b="1">
                <a:latin typeface="Segoe UI"/>
                <a:cs typeface="Segoe UI"/>
              </a:rPr>
              <a:t>authenticity and credibility</a:t>
            </a:r>
            <a:endParaRPr lang="en-US" sz="1400">
              <a:ea typeface="Calibri"/>
              <a:cs typeface="Calibri"/>
            </a:endParaRPr>
          </a:p>
          <a:p>
            <a:r>
              <a:rPr lang="en-US" sz="1400">
                <a:latin typeface="Segoe UI"/>
                <a:cs typeface="Segoe UI"/>
              </a:rPr>
              <a:t>Strengthens trust by showing moral courage</a:t>
            </a:r>
            <a:endParaRPr lang="en-US" sz="1400">
              <a:ea typeface="Calibri"/>
              <a:cs typeface="Calibri"/>
            </a:endParaRPr>
          </a:p>
          <a:p>
            <a:r>
              <a:rPr lang="en-US" sz="1400">
                <a:latin typeface="Segoe UI"/>
                <a:cs typeface="Segoe UI"/>
              </a:rPr>
              <a:t>Reinforces values‑based leadership</a:t>
            </a:r>
            <a:endParaRPr lang="en-US" sz="1400">
              <a:ea typeface="Calibri"/>
              <a:cs typeface="Calibri"/>
            </a:endParaRPr>
          </a:p>
          <a:p>
            <a:r>
              <a:rPr lang="en-US" sz="1400">
                <a:latin typeface="Segoe UI"/>
                <a:cs typeface="Segoe UI"/>
              </a:rPr>
              <a:t>Provides clarity about what the leader stands for</a:t>
            </a:r>
            <a:endParaRPr lang="en-US" sz="1400">
              <a:ea typeface="Calibri"/>
              <a:cs typeface="Calibri"/>
            </a:endParaRPr>
          </a:p>
          <a:p>
            <a:r>
              <a:rPr lang="en-US" sz="1400">
                <a:latin typeface="Segoe UI"/>
                <a:cs typeface="Segoe UI"/>
              </a:rPr>
              <a:t>Can deepen commitment among players who value honesty</a:t>
            </a:r>
            <a:endParaRPr lang="en-US" sz="1400">
              <a:ea typeface="Calibri"/>
              <a:cs typeface="Calibri"/>
            </a:endParaRPr>
          </a:p>
          <a:p>
            <a:r>
              <a:rPr lang="en-US" b="1"/>
              <a:t>Disadvantages</a:t>
            </a:r>
            <a:endParaRPr lang="en-US"/>
          </a:p>
          <a:p>
            <a:r>
              <a:rPr lang="en-US" sz="1400">
                <a:latin typeface="Segoe UI"/>
                <a:cs typeface="Segoe UI"/>
              </a:rPr>
              <a:t>Risk of alienating some fans, sponsors, or stakeholders</a:t>
            </a:r>
            <a:endParaRPr lang="en-US" sz="1400">
              <a:ea typeface="Calibri"/>
              <a:cs typeface="Calibri"/>
            </a:endParaRPr>
          </a:p>
          <a:p>
            <a:r>
              <a:rPr lang="en-US" sz="1400">
                <a:latin typeface="Segoe UI"/>
                <a:cs typeface="Segoe UI"/>
              </a:rPr>
              <a:t>Potential distraction from performance goals</a:t>
            </a:r>
            <a:endParaRPr lang="en-US" sz="1400">
              <a:ea typeface="Calibri"/>
              <a:cs typeface="Calibri"/>
            </a:endParaRPr>
          </a:p>
          <a:p>
            <a:r>
              <a:rPr lang="en-US" sz="1400">
                <a:latin typeface="Segoe UI"/>
                <a:cs typeface="Segoe UI"/>
              </a:rPr>
              <a:t>Increased scrutiny and controversy</a:t>
            </a:r>
            <a:endParaRPr lang="en-US" sz="1400">
              <a:ea typeface="Calibri"/>
              <a:cs typeface="Calibri"/>
            </a:endParaRPr>
          </a:p>
          <a:p>
            <a:r>
              <a:rPr lang="en-US" sz="1400">
                <a:latin typeface="Segoe UI"/>
                <a:cs typeface="Segoe UI"/>
              </a:rPr>
              <a:t>Possibility of misinterpretation</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4273465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A7F7-F777-C3F8-A4D5-1670DEE1BE5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0DDB189-5558-33BD-E495-4DC567AACC57}"/>
              </a:ext>
            </a:extLst>
          </p:cNvPr>
          <p:cNvSpPr>
            <a:spLocks noGrp="1"/>
          </p:cNvSpPr>
          <p:nvPr>
            <p:ph idx="1"/>
          </p:nvPr>
        </p:nvSpPr>
        <p:spPr/>
        <p:txBody>
          <a:bodyPr vert="horz" lIns="91440" tIns="45720" rIns="91440" bIns="45720" rtlCol="0" anchor="t">
            <a:normAutofit/>
          </a:bodyPr>
          <a:lstStyle/>
          <a:p>
            <a:r>
              <a:rPr lang="en-US" b="1"/>
              <a:t>Impact on Kerr’s leadership</a:t>
            </a:r>
            <a:endParaRPr lang="en-US">
              <a:ea typeface="Calibri" panose="020F0502020204030204"/>
              <a:cs typeface="Calibri" panose="020F0502020204030204"/>
            </a:endParaRPr>
          </a:p>
          <a:p>
            <a:r>
              <a:rPr lang="en-US" sz="1800" b="1">
                <a:latin typeface="Segoe UI"/>
                <a:cs typeface="Segoe UI"/>
              </a:rPr>
              <a:t>Helps</a:t>
            </a:r>
            <a:r>
              <a:rPr lang="en-US" sz="1800">
                <a:latin typeface="Segoe UI"/>
                <a:cs typeface="Segoe UI"/>
              </a:rPr>
              <a:t> Kerr’s leadership by: </a:t>
            </a:r>
            <a:endParaRPr lang="en-US" sz="1800">
              <a:ea typeface="Calibri"/>
              <a:cs typeface="Calibri"/>
            </a:endParaRPr>
          </a:p>
          <a:p>
            <a:pPr lvl="1"/>
            <a:r>
              <a:rPr lang="en-US" sz="1800">
                <a:latin typeface="Segoe UI"/>
                <a:cs typeface="Segoe UI"/>
              </a:rPr>
              <a:t>Demonstrating integrity and transparency</a:t>
            </a:r>
            <a:endParaRPr lang="en-US" sz="1800">
              <a:ea typeface="Calibri"/>
              <a:cs typeface="Calibri"/>
            </a:endParaRPr>
          </a:p>
          <a:p>
            <a:pPr lvl="1"/>
            <a:r>
              <a:rPr lang="en-US" sz="1800">
                <a:latin typeface="Segoe UI"/>
                <a:cs typeface="Segoe UI"/>
              </a:rPr>
              <a:t>Modeling courage and consistency</a:t>
            </a:r>
            <a:endParaRPr lang="en-US" sz="1800">
              <a:ea typeface="Calibri"/>
              <a:cs typeface="Calibri"/>
            </a:endParaRPr>
          </a:p>
          <a:p>
            <a:pPr lvl="1"/>
            <a:r>
              <a:rPr lang="en-US" sz="1800">
                <a:latin typeface="Segoe UI"/>
                <a:cs typeface="Segoe UI"/>
              </a:rPr>
              <a:t>Strengthening trust within the organization</a:t>
            </a:r>
            <a:endParaRPr lang="en-US" sz="1800">
              <a:ea typeface="Calibri"/>
              <a:cs typeface="Calibri"/>
            </a:endParaRPr>
          </a:p>
          <a:p>
            <a:r>
              <a:rPr lang="en-US" sz="1800" b="1">
                <a:latin typeface="Segoe UI"/>
                <a:cs typeface="Segoe UI"/>
              </a:rPr>
              <a:t>May hurt</a:t>
            </a:r>
            <a:r>
              <a:rPr lang="en-US" sz="1800">
                <a:latin typeface="Segoe UI"/>
                <a:cs typeface="Segoe UI"/>
              </a:rPr>
              <a:t> in external relations, but does </a:t>
            </a:r>
            <a:r>
              <a:rPr lang="en-US" sz="1800" b="1">
                <a:latin typeface="Segoe UI"/>
                <a:cs typeface="Segoe UI"/>
              </a:rPr>
              <a:t>not weaken internal leadership</a:t>
            </a:r>
            <a:r>
              <a:rPr lang="en-US" sz="1800" dirty="0">
                <a:latin typeface="Segoe UI"/>
                <a:cs typeface="Segoe UI"/>
              </a:rPr>
              <a:t> </a:t>
            </a:r>
            <a:endParaRPr lang="en-US" sz="1800">
              <a:ea typeface="Calibri"/>
              <a:cs typeface="Calibri"/>
            </a:endParaRPr>
          </a:p>
          <a:p>
            <a:pPr lvl="1"/>
            <a:r>
              <a:rPr lang="en-US" sz="1800">
                <a:latin typeface="Segoe UI"/>
                <a:cs typeface="Segoe UI"/>
              </a:rPr>
              <a:t>Players and staff know where Kerr stands</a:t>
            </a:r>
            <a:endParaRPr lang="en-US" sz="1800">
              <a:ea typeface="Calibri"/>
              <a:cs typeface="Calibri"/>
            </a:endParaRPr>
          </a:p>
          <a:p>
            <a:pPr lvl="1"/>
            <a:r>
              <a:rPr lang="en-US" sz="1800">
                <a:latin typeface="Segoe UI"/>
                <a:cs typeface="Segoe UI"/>
              </a:rPr>
              <a:t>His authenticity enhances long‑term leadership strength</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724978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FBFA6-90E5-35B8-E95A-2338A27F28B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045B774-42DC-F5D2-C3D7-E5D25C4D4C3D}"/>
              </a:ext>
            </a:extLst>
          </p:cNvPr>
          <p:cNvSpPr>
            <a:spLocks noGrp="1"/>
          </p:cNvSpPr>
          <p:nvPr>
            <p:ph idx="1"/>
          </p:nvPr>
        </p:nvSpPr>
        <p:spPr/>
        <p:txBody>
          <a:bodyPr vert="horz" lIns="91440" tIns="45720" rIns="91440" bIns="45720" rtlCol="0" anchor="t">
            <a:normAutofit/>
          </a:bodyPr>
          <a:lstStyle/>
          <a:p>
            <a:r>
              <a:rPr lang="en-US" b="1"/>
              <a:t>Overall takeaway</a:t>
            </a:r>
            <a:endParaRPr lang="en-US">
              <a:ea typeface="Calibri" panose="020F0502020204030204"/>
              <a:cs typeface="Calibri" panose="020F0502020204030204"/>
            </a:endParaRPr>
          </a:p>
          <a:p>
            <a:r>
              <a:rPr lang="en-US" sz="2400" dirty="0">
                <a:latin typeface="Segoe UI"/>
                <a:cs typeface="Segoe UI"/>
              </a:rPr>
              <a:t>Steve Kerr exemplifies </a:t>
            </a:r>
            <a:r>
              <a:rPr lang="en-US" sz="2400" b="1" dirty="0">
                <a:latin typeface="Segoe UI"/>
                <a:cs typeface="Segoe UI"/>
              </a:rPr>
              <a:t>contingency leadership in practice</a:t>
            </a:r>
            <a:r>
              <a:rPr lang="en-US" sz="2400" dirty="0">
                <a:latin typeface="Segoe UI"/>
                <a:cs typeface="Segoe UI"/>
              </a:rPr>
              <a:t>—adjusting style to people and situations, empowering capable followers, and leading with authenticity while maintaining strong performance outcomes.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428275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4DFFE-FCD2-43C9-14A4-76AEAFE86D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F0F2EB-1CF5-AEBA-FF97-1ACA13BB927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65668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2883</Words>
  <Application>Microsoft Office PowerPoint</Application>
  <PresentationFormat>Widescreen</PresentationFormat>
  <Paragraphs>139</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Case Studies</vt:lpstr>
      <vt:lpstr>PowerPoint Presentation</vt:lpstr>
      <vt:lpstr> Analysis of the Image Content </vt:lpstr>
      <vt:lpstr>  What advice would you give Adhita? </vt:lpstr>
      <vt:lpstr>What advice would you give Adhita?</vt:lpstr>
      <vt:lpstr>What advice would you give Adhita?</vt:lpstr>
      <vt:lpstr>What advice would you give Adhita?</vt:lpstr>
      <vt:lpstr> Case Study:1: Indra Nooyi: An Inspiring Female Leader </vt:lpstr>
      <vt:lpstr>Case Study:1: Indra Nooyi: An Inspiring Female Leader</vt:lpstr>
      <vt:lpstr> Discussion Questions </vt:lpstr>
      <vt:lpstr>    1. What examples are provided in this case for the leadership style Indra Nooyi exhibited? List and describe the leadership models, theories, or concepts you see in this case. </vt:lpstr>
      <vt:lpstr>   2. Do you think Indra Nooyi’s decision to create a design unit at PepsiCo was effective in the food and beverage industry? Why? </vt:lpstr>
      <vt:lpstr>    3. What behaviors exhibited by Indra Nooyi indicate servant leadership? What had she done to promote a diverse and inclusive work environment? What other ways do you think could guide women’s career paths in an organization? </vt:lpstr>
      <vt:lpstr> 4. What did the case teach you about leadership? </vt:lpstr>
      <vt:lpstr>Case:2 Recognizing what Leadership is Needed at the Golden State Warriors </vt:lpstr>
      <vt:lpstr> Case:2 Recognizing what Leadership is Needed at the Golden State Warriors  </vt:lpstr>
      <vt:lpstr>DISCUSSION QUESTIONS</vt:lpstr>
      <vt:lpstr> 1. What leadership models, theories, or concepts do you see in this case? List and describe. </vt:lpstr>
      <vt:lpstr>1. What leadership models, theories, or concepts do you see in this case? List and describe.</vt:lpstr>
      <vt:lpstr> 2. What situational conditions or leadership actions are necessary for it to be effective to let players coach themselves? </vt:lpstr>
      <vt:lpstr>PowerPoint Presentation</vt:lpstr>
      <vt:lpstr> 3. What does this case suggest about followership (and about how leaders might relate to followers)? </vt:lpstr>
      <vt:lpstr>    4. What are the advantages and disadvantages of speaking up on current events? How does this approach help and/or hurt Kerr’s strength as a leader?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79</cp:revision>
  <dcterms:created xsi:type="dcterms:W3CDTF">2026-04-13T19:03:32Z</dcterms:created>
  <dcterms:modified xsi:type="dcterms:W3CDTF">2026-04-22T14:13:26Z</dcterms:modified>
</cp:coreProperties>
</file>