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notesMasterIdLst>
    <p:notesMasterId r:id="rId14"/>
  </p:notesMasterIdLst>
  <p:sldIdLst>
    <p:sldId id="256" r:id="rId2"/>
    <p:sldId id="258" r:id="rId3"/>
    <p:sldId id="263" r:id="rId4"/>
    <p:sldId id="257" r:id="rId5"/>
    <p:sldId id="259" r:id="rId6"/>
    <p:sldId id="260" r:id="rId7"/>
    <p:sldId id="264" r:id="rId8"/>
    <p:sldId id="265" r:id="rId9"/>
    <p:sldId id="266" r:id="rId10"/>
    <p:sldId id="267" r:id="rId11"/>
    <p:sldId id="268" r:id="rId12"/>
    <p:sldId id="262"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69470"/>
  </p:normalViewPr>
  <p:slideViewPr>
    <p:cSldViewPr snapToGrid="0">
      <p:cViewPr>
        <p:scale>
          <a:sx n="70" d="100"/>
          <a:sy n="70" d="100"/>
        </p:scale>
        <p:origin x="2176"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C3BA5EC-22B4-CF47-B1C2-0C70614AA4D2}" type="datetimeFigureOut">
              <a:rPr lang="en-US" smtClean="0"/>
              <a:t>1/26/24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3E1D87D-51F9-9A4F-95A0-2ADC6CEB8F85}" type="slidenum">
              <a:rPr lang="en-US" smtClean="0"/>
              <a:t>‹#›</a:t>
            </a:fld>
            <a:endParaRPr lang="en-US"/>
          </a:p>
        </p:txBody>
      </p:sp>
    </p:spTree>
    <p:extLst>
      <p:ext uri="{BB962C8B-B14F-4D97-AF65-F5344CB8AC3E}">
        <p14:creationId xmlns:p14="http://schemas.microsoft.com/office/powerpoint/2010/main" val="26904114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After reading Fisher (2012) we begin to get an understanding of the things that make an individual creative these include having the ability to be original and unique, not just this however a very creative trait we see is having the ability to try new things without the fear of making a mistake or two as these are learning opportunities. Creativity is a trait every person is born with and therefor should be valued and used throughout life as different challenges always require a different response and often, we need to be creative to produce a solution. (Moran, s. 2010)</a:t>
            </a:r>
          </a:p>
        </p:txBody>
      </p:sp>
      <p:sp>
        <p:nvSpPr>
          <p:cNvPr id="4" name="Slide Number Placeholder 3"/>
          <p:cNvSpPr>
            <a:spLocks noGrp="1"/>
          </p:cNvSpPr>
          <p:nvPr>
            <p:ph type="sldNum" sz="quarter" idx="5"/>
          </p:nvPr>
        </p:nvSpPr>
        <p:spPr/>
        <p:txBody>
          <a:bodyPr/>
          <a:lstStyle/>
          <a:p>
            <a:fld id="{A3E1D87D-51F9-9A4F-95A0-2ADC6CEB8F85}" type="slidenum">
              <a:rPr lang="en-US" smtClean="0"/>
              <a:t>2</a:t>
            </a:fld>
            <a:endParaRPr lang="en-US"/>
          </a:p>
        </p:txBody>
      </p:sp>
    </p:spTree>
    <p:extLst>
      <p:ext uri="{BB962C8B-B14F-4D97-AF65-F5344CB8AC3E}">
        <p14:creationId xmlns:p14="http://schemas.microsoft.com/office/powerpoint/2010/main" val="12215153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are told that everyone can be creative, and it is one of our greatest skills that we can develop (</a:t>
            </a:r>
            <a:r>
              <a:rPr lang="en-US" dirty="0" err="1"/>
              <a:t>Fishkin</a:t>
            </a:r>
            <a:r>
              <a:rPr lang="en-US" dirty="0"/>
              <a:t>, A, et al, 1998) . Creativity can be seen as being unique or original but also as going against the norm or not being afraid of being incorrect. We can develop creativity by practicing on every task we get to expand things outside the box and the recourse I've created allows children to really think and be creative in the ways they navigate the cave systems and fight the dreaded cave monster. According to Thompson, N. A. (2018) everyone needs to be creative as </a:t>
            </a:r>
            <a:r>
              <a:rPr lang="en-US"/>
              <a:t>large organizations </a:t>
            </a:r>
            <a:r>
              <a:rPr lang="en-US" dirty="0"/>
              <a:t>look for creative people people that will add value to the company and someone that can think critically and outside the box. </a:t>
            </a:r>
          </a:p>
        </p:txBody>
      </p:sp>
      <p:sp>
        <p:nvSpPr>
          <p:cNvPr id="4" name="Slide Number Placeholder 3"/>
          <p:cNvSpPr>
            <a:spLocks noGrp="1"/>
          </p:cNvSpPr>
          <p:nvPr>
            <p:ph type="sldNum" sz="quarter" idx="5"/>
          </p:nvPr>
        </p:nvSpPr>
        <p:spPr/>
        <p:txBody>
          <a:bodyPr/>
          <a:lstStyle/>
          <a:p>
            <a:fld id="{A3E1D87D-51F9-9A4F-95A0-2ADC6CEB8F85}" type="slidenum">
              <a:rPr lang="en-US" smtClean="0"/>
              <a:t>3</a:t>
            </a:fld>
            <a:endParaRPr lang="en-US"/>
          </a:p>
        </p:txBody>
      </p:sp>
    </p:spTree>
    <p:extLst>
      <p:ext uri="{BB962C8B-B14F-4D97-AF65-F5344CB8AC3E}">
        <p14:creationId xmlns:p14="http://schemas.microsoft.com/office/powerpoint/2010/main" val="36047540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Maletic</a:t>
            </a:r>
            <a:r>
              <a:rPr lang="en-US" dirty="0"/>
              <a:t> V (1987) explores Laban idea of separating not how we move but moves us, to get a wider view into why people move in certain ways can different things move different people and so on so forth.</a:t>
            </a:r>
          </a:p>
          <a:p>
            <a:r>
              <a:rPr lang="en-US" dirty="0"/>
              <a:t>When it comes down to research in this field Rudolf Laban is very much thought of however at the moment, we have a big leader within the field known as Ken Robinson. Ken Robinson is very famous for appearing on Ted Talks podcasts but also due to the amount of research he does. Robinson, K and Lee, J.R (2011) state that the academic structure in the UK is wrong and limits children's ability to better they’re creative skills and to use creativity as a skill to solve problems or to move better. We see more and more kids with less cognitive ability as time goes on this is due to our academic system focusing on the wrong things. </a:t>
            </a:r>
          </a:p>
        </p:txBody>
      </p:sp>
      <p:sp>
        <p:nvSpPr>
          <p:cNvPr id="4" name="Slide Number Placeholder 3"/>
          <p:cNvSpPr>
            <a:spLocks noGrp="1"/>
          </p:cNvSpPr>
          <p:nvPr>
            <p:ph type="sldNum" sz="quarter" idx="5"/>
          </p:nvPr>
        </p:nvSpPr>
        <p:spPr/>
        <p:txBody>
          <a:bodyPr/>
          <a:lstStyle/>
          <a:p>
            <a:fld id="{A3E1D87D-51F9-9A4F-95A0-2ADC6CEB8F85}" type="slidenum">
              <a:rPr lang="en-US" smtClean="0"/>
              <a:t>4</a:t>
            </a:fld>
            <a:endParaRPr lang="en-US"/>
          </a:p>
        </p:txBody>
      </p:sp>
    </p:spTree>
    <p:extLst>
      <p:ext uri="{BB962C8B-B14F-4D97-AF65-F5344CB8AC3E}">
        <p14:creationId xmlns:p14="http://schemas.microsoft.com/office/powerpoint/2010/main" val="22409511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four pillars make it easy to understand the movement concepts. Laban has separated the idea of movement into four pillars the first one is having the special awareness to understand where we move, another is body awareness which includes what type of movements we can do within the space. Effort is important as it focuses on how we move is it a heavy movement or a light movement fast or slow and then relationships is with whom we move and what movement we do for example use of action reaction. </a:t>
            </a:r>
          </a:p>
        </p:txBody>
      </p:sp>
      <p:sp>
        <p:nvSpPr>
          <p:cNvPr id="4" name="Slide Number Placeholder 3"/>
          <p:cNvSpPr>
            <a:spLocks noGrp="1"/>
          </p:cNvSpPr>
          <p:nvPr>
            <p:ph type="sldNum" sz="quarter" idx="5"/>
          </p:nvPr>
        </p:nvSpPr>
        <p:spPr/>
        <p:txBody>
          <a:bodyPr/>
          <a:lstStyle/>
          <a:p>
            <a:fld id="{A3E1D87D-51F9-9A4F-95A0-2ADC6CEB8F85}" type="slidenum">
              <a:rPr lang="en-US" smtClean="0"/>
              <a:t>5</a:t>
            </a:fld>
            <a:endParaRPr lang="en-US"/>
          </a:p>
        </p:txBody>
      </p:sp>
    </p:spTree>
    <p:extLst>
      <p:ext uri="{BB962C8B-B14F-4D97-AF65-F5344CB8AC3E}">
        <p14:creationId xmlns:p14="http://schemas.microsoft.com/office/powerpoint/2010/main" val="5541126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3E1D87D-51F9-9A4F-95A0-2ADC6CEB8F85}" type="slidenum">
              <a:rPr lang="en-US" smtClean="0"/>
              <a:t>7</a:t>
            </a:fld>
            <a:endParaRPr lang="en-US"/>
          </a:p>
        </p:txBody>
      </p:sp>
    </p:spTree>
    <p:extLst>
      <p:ext uri="{BB962C8B-B14F-4D97-AF65-F5344CB8AC3E}">
        <p14:creationId xmlns:p14="http://schemas.microsoft.com/office/powerpoint/2010/main" val="1355289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3E1D87D-51F9-9A4F-95A0-2ADC6CEB8F85}" type="slidenum">
              <a:rPr lang="en-US" smtClean="0"/>
              <a:t>8</a:t>
            </a:fld>
            <a:endParaRPr lang="en-US"/>
          </a:p>
        </p:txBody>
      </p:sp>
    </p:spTree>
    <p:extLst>
      <p:ext uri="{BB962C8B-B14F-4D97-AF65-F5344CB8AC3E}">
        <p14:creationId xmlns:p14="http://schemas.microsoft.com/office/powerpoint/2010/main" val="18640402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3E1D87D-51F9-9A4F-95A0-2ADC6CEB8F85}" type="slidenum">
              <a:rPr lang="en-US" smtClean="0"/>
              <a:t>9</a:t>
            </a:fld>
            <a:endParaRPr lang="en-US"/>
          </a:p>
        </p:txBody>
      </p:sp>
    </p:spTree>
    <p:extLst>
      <p:ext uri="{BB962C8B-B14F-4D97-AF65-F5344CB8AC3E}">
        <p14:creationId xmlns:p14="http://schemas.microsoft.com/office/powerpoint/2010/main" val="216007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3E1D87D-51F9-9A4F-95A0-2ADC6CEB8F85}" type="slidenum">
              <a:rPr lang="en-US" smtClean="0"/>
              <a:t>11</a:t>
            </a:fld>
            <a:endParaRPr lang="en-US"/>
          </a:p>
        </p:txBody>
      </p:sp>
    </p:spTree>
    <p:extLst>
      <p:ext uri="{BB962C8B-B14F-4D97-AF65-F5344CB8AC3E}">
        <p14:creationId xmlns:p14="http://schemas.microsoft.com/office/powerpoint/2010/main" val="30685122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3E1D87D-51F9-9A4F-95A0-2ADC6CEB8F85}" type="slidenum">
              <a:rPr lang="en-US" smtClean="0"/>
              <a:t>12</a:t>
            </a:fld>
            <a:endParaRPr lang="en-US"/>
          </a:p>
        </p:txBody>
      </p:sp>
    </p:spTree>
    <p:extLst>
      <p:ext uri="{BB962C8B-B14F-4D97-AF65-F5344CB8AC3E}">
        <p14:creationId xmlns:p14="http://schemas.microsoft.com/office/powerpoint/2010/main" val="38170410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C1E1FAD-7351-4908-963A-08EA8E4AB7A0}" type="datetimeFigureOut">
              <a:rPr lang="en-US" smtClean="0"/>
              <a:t>1/26/24</a:t>
            </a:fld>
            <a:endParaRPr lang="en-US"/>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1CF2D47E-0AF1-4C27-801F-64E3E5BF7F72}" type="slidenum">
              <a:rPr lang="en-US" smtClean="0"/>
              <a:t>‹#›</a:t>
            </a:fld>
            <a:endParaRPr lang="en-US"/>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1713780504"/>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C1E1FAD-7351-4908-963A-08EA8E4AB7A0}" type="datetimeFigureOut">
              <a:rPr lang="en-US" smtClean="0"/>
              <a:t>1/26/24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2274441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C1E1FAD-7351-4908-963A-08EA8E4AB7A0}" type="datetimeFigureOut">
              <a:rPr lang="en-US" smtClean="0"/>
              <a:t>1/26/24</a:t>
            </a:fld>
            <a:endParaRPr lang="en-US"/>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1CF2D47E-0AF1-4C27-801F-64E3E5BF7F72}" type="slidenum">
              <a:rPr lang="en-US" smtClean="0"/>
              <a:t>‹#›</a:t>
            </a:fld>
            <a:endParaRPr lang="en-US"/>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995632582"/>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C1E1FAD-7351-4908-963A-08EA8E4AB7A0}" type="datetimeFigureOut">
              <a:rPr lang="en-US" smtClean="0"/>
              <a:t>1/26/24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7232568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C1E1FAD-7351-4908-963A-08EA8E4AB7A0}" type="datetimeFigureOut">
              <a:rPr lang="en-US" smtClean="0"/>
              <a:t>1/26/24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5048835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C1E1FAD-7351-4908-963A-08EA8E4AB7A0}" type="datetimeFigureOut">
              <a:rPr lang="en-US" smtClean="0"/>
              <a:t>1/26/24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8119323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1E1FAD-7351-4908-963A-08EA8E4AB7A0}" type="datetimeFigureOut">
              <a:rPr lang="en-US" smtClean="0"/>
              <a:t>1/26/24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5317731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C1E1FAD-7351-4908-963A-08EA8E4AB7A0}" type="datetimeFigureOut">
              <a:rPr lang="en-US" smtClean="0"/>
              <a:t>1/26/24</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1CF2D47E-0AF1-4C27-801F-64E3E5BF7F72}" type="slidenum">
              <a:rPr lang="en-US" smtClean="0"/>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9100511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C1E1FAD-7351-4908-963A-08EA8E4AB7A0}" type="datetimeFigureOut">
              <a:rPr lang="en-US" smtClean="0"/>
              <a:t>1/26/24</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1CF2D47E-0AF1-4C27-801F-64E3E5BF7F72}" type="slidenum">
              <a:rPr lang="en-US" smtClean="0"/>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4364936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C1E1FAD-7351-4908-963A-08EA8E4AB7A0}" type="datetimeFigureOut">
              <a:rPr lang="en-US" smtClean="0"/>
              <a:t>1/26/24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1843706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C1E1FAD-7351-4908-963A-08EA8E4AB7A0}" type="datetimeFigureOut">
              <a:rPr lang="en-US" smtClean="0"/>
              <a:t>1/26/24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7200781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C1E1FAD-7351-4908-963A-08EA8E4AB7A0}" type="datetimeFigureOut">
              <a:rPr lang="en-US" smtClean="0"/>
              <a:pPr/>
              <a:t>1/26/24</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1CF2D47E-0AF1-4C27-801F-64E3E5BF7F72}" type="slidenum">
              <a:rPr lang="en-US" smtClean="0"/>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81288857"/>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blue abstract watercolor pattern on a white background">
            <a:extLst>
              <a:ext uri="{FF2B5EF4-FFF2-40B4-BE49-F238E27FC236}">
                <a16:creationId xmlns:a16="http://schemas.microsoft.com/office/drawing/2014/main" id="{BD565901-4545-B5D3-76DE-D6D96833DAE7}"/>
              </a:ext>
            </a:extLst>
          </p:cNvPr>
          <p:cNvPicPr>
            <a:picLocks noChangeAspect="1"/>
          </p:cNvPicPr>
          <p:nvPr/>
        </p:nvPicPr>
        <p:blipFill rotWithShape="1">
          <a:blip r:embed="rId2"/>
          <a:srcRect t="14645" b="1086"/>
          <a:stretch/>
        </p:blipFill>
        <p:spPr>
          <a:xfrm>
            <a:off x="-1" y="10"/>
            <a:ext cx="12191999" cy="6857990"/>
          </a:xfrm>
          <a:prstGeom prst="rect">
            <a:avLst/>
          </a:prstGeom>
        </p:spPr>
      </p:pic>
      <p:sp>
        <p:nvSpPr>
          <p:cNvPr id="2" name="Title 1">
            <a:extLst>
              <a:ext uri="{FF2B5EF4-FFF2-40B4-BE49-F238E27FC236}">
                <a16:creationId xmlns:a16="http://schemas.microsoft.com/office/drawing/2014/main" id="{D90E099C-A3DC-6626-D5BD-FE37D08AE7D5}"/>
              </a:ext>
            </a:extLst>
          </p:cNvPr>
          <p:cNvSpPr>
            <a:spLocks noGrp="1"/>
          </p:cNvSpPr>
          <p:nvPr>
            <p:ph type="ctrTitle"/>
          </p:nvPr>
        </p:nvSpPr>
        <p:spPr>
          <a:xfrm>
            <a:off x="1173480" y="4277802"/>
            <a:ext cx="6022449" cy="1622451"/>
          </a:xfrm>
        </p:spPr>
        <p:txBody>
          <a:bodyPr>
            <a:normAutofit fontScale="90000"/>
          </a:bodyPr>
          <a:lstStyle/>
          <a:p>
            <a:pPr algn="r"/>
            <a:r>
              <a:rPr lang="en-US" sz="6000"/>
              <a:t>Creativity through movement </a:t>
            </a:r>
          </a:p>
        </p:txBody>
      </p:sp>
      <p:sp>
        <p:nvSpPr>
          <p:cNvPr id="3" name="Subtitle 2">
            <a:extLst>
              <a:ext uri="{FF2B5EF4-FFF2-40B4-BE49-F238E27FC236}">
                <a16:creationId xmlns:a16="http://schemas.microsoft.com/office/drawing/2014/main" id="{69DF0897-83B2-EBED-BE40-C7C7D63B500C}"/>
              </a:ext>
            </a:extLst>
          </p:cNvPr>
          <p:cNvSpPr>
            <a:spLocks noGrp="1"/>
          </p:cNvSpPr>
          <p:nvPr>
            <p:ph type="subTitle" idx="1"/>
          </p:nvPr>
        </p:nvSpPr>
        <p:spPr>
          <a:xfrm>
            <a:off x="7534654" y="4190337"/>
            <a:ext cx="3483865" cy="1709917"/>
          </a:xfrm>
        </p:spPr>
        <p:txBody>
          <a:bodyPr anchor="ctr">
            <a:normAutofit/>
          </a:bodyPr>
          <a:lstStyle/>
          <a:p>
            <a:endParaRPr lang="en-US"/>
          </a:p>
        </p:txBody>
      </p:sp>
    </p:spTree>
    <p:extLst>
      <p:ext uri="{BB962C8B-B14F-4D97-AF65-F5344CB8AC3E}">
        <p14:creationId xmlns:p14="http://schemas.microsoft.com/office/powerpoint/2010/main" val="147360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3B91B61-BFCA-4647-957E-A8269BE46F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6A64EE-6FDA-B8DF-E2E9-F8BFA2833DC1}"/>
              </a:ext>
            </a:extLst>
          </p:cNvPr>
          <p:cNvSpPr>
            <a:spLocks noGrp="1"/>
          </p:cNvSpPr>
          <p:nvPr>
            <p:ph type="title"/>
          </p:nvPr>
        </p:nvSpPr>
        <p:spPr>
          <a:xfrm>
            <a:off x="5100824" y="685800"/>
            <a:ext cx="6176776" cy="1485900"/>
          </a:xfrm>
        </p:spPr>
        <p:txBody>
          <a:bodyPr>
            <a:normAutofit/>
          </a:bodyPr>
          <a:lstStyle/>
          <a:p>
            <a:r>
              <a:rPr lang="en-US" dirty="0"/>
              <a:t>What is being creative </a:t>
            </a:r>
          </a:p>
        </p:txBody>
      </p:sp>
      <p:pic>
        <p:nvPicPr>
          <p:cNvPr id="5" name="Picture 4" descr="Light bulb on yellow background with sketched light beams and cord">
            <a:extLst>
              <a:ext uri="{FF2B5EF4-FFF2-40B4-BE49-F238E27FC236}">
                <a16:creationId xmlns:a16="http://schemas.microsoft.com/office/drawing/2014/main" id="{DC981A53-D621-1BAE-EE00-D4D4C3ABB0EA}"/>
              </a:ext>
            </a:extLst>
          </p:cNvPr>
          <p:cNvPicPr>
            <a:picLocks noChangeAspect="1"/>
          </p:cNvPicPr>
          <p:nvPr/>
        </p:nvPicPr>
        <p:blipFill rotWithShape="1">
          <a:blip r:embed="rId3"/>
          <a:srcRect l="52519" r="8261"/>
          <a:stretch/>
        </p:blipFill>
        <p:spPr>
          <a:xfrm>
            <a:off x="-1" y="10"/>
            <a:ext cx="4373546" cy="6857990"/>
          </a:xfrm>
          <a:prstGeom prst="rect">
            <a:avLst/>
          </a:prstGeom>
        </p:spPr>
      </p:pic>
      <p:sp>
        <p:nvSpPr>
          <p:cNvPr id="11" name="Rectangle 10">
            <a:extLst>
              <a:ext uri="{FF2B5EF4-FFF2-40B4-BE49-F238E27FC236}">
                <a16:creationId xmlns:a16="http://schemas.microsoft.com/office/drawing/2014/main" id="{92D1D7C6-1C89-420C-8D35-483654167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354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D6647FEE-9633-7505-0127-8494AA71E7B5}"/>
              </a:ext>
            </a:extLst>
          </p:cNvPr>
          <p:cNvSpPr>
            <a:spLocks noGrp="1"/>
          </p:cNvSpPr>
          <p:nvPr>
            <p:ph idx="1"/>
          </p:nvPr>
        </p:nvSpPr>
        <p:spPr>
          <a:xfrm>
            <a:off x="5100824" y="2286000"/>
            <a:ext cx="6176776" cy="3581400"/>
          </a:xfrm>
        </p:spPr>
        <p:txBody>
          <a:bodyPr>
            <a:normAutofit/>
          </a:bodyPr>
          <a:lstStyle/>
          <a:p>
            <a:r>
              <a:rPr lang="en-US" dirty="0"/>
              <a:t>Being creative is often the ability to be original and unique. </a:t>
            </a:r>
          </a:p>
          <a:p>
            <a:r>
              <a:rPr lang="en-US" dirty="0"/>
              <a:t>Have the ability to try new things. </a:t>
            </a:r>
          </a:p>
          <a:p>
            <a:r>
              <a:rPr lang="en-US" dirty="0"/>
              <a:t>Try new things without the fear of making a mistake.</a:t>
            </a:r>
          </a:p>
          <a:p>
            <a:r>
              <a:rPr lang="en-US" dirty="0"/>
              <a:t>Creativity is something we are born with and should value in life. </a:t>
            </a:r>
          </a:p>
        </p:txBody>
      </p:sp>
    </p:spTree>
    <p:extLst>
      <p:ext uri="{BB962C8B-B14F-4D97-AF65-F5344CB8AC3E}">
        <p14:creationId xmlns:p14="http://schemas.microsoft.com/office/powerpoint/2010/main" val="42005461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961D8973-EAA9-459A-AF59-BBB4233D6C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66026A-4D8C-1A07-B353-BBD5B9B7AA02}"/>
              </a:ext>
            </a:extLst>
          </p:cNvPr>
          <p:cNvSpPr>
            <a:spLocks noGrp="1"/>
          </p:cNvSpPr>
          <p:nvPr>
            <p:ph type="title"/>
          </p:nvPr>
        </p:nvSpPr>
        <p:spPr>
          <a:xfrm>
            <a:off x="784743" y="685800"/>
            <a:ext cx="5793475" cy="1485900"/>
          </a:xfrm>
        </p:spPr>
        <p:txBody>
          <a:bodyPr vert="horz" lIns="91440" tIns="45720" rIns="91440" bIns="45720" rtlCol="0" anchor="t">
            <a:normAutofit/>
          </a:bodyPr>
          <a:lstStyle/>
          <a:p>
            <a:r>
              <a:rPr lang="en-US" dirty="0"/>
              <a:t>Who is creative?</a:t>
            </a:r>
          </a:p>
        </p:txBody>
      </p:sp>
      <p:sp>
        <p:nvSpPr>
          <p:cNvPr id="4" name="TextBox 3">
            <a:extLst>
              <a:ext uri="{FF2B5EF4-FFF2-40B4-BE49-F238E27FC236}">
                <a16:creationId xmlns:a16="http://schemas.microsoft.com/office/drawing/2014/main" id="{75E0E2C1-AAB8-9902-7750-3140050D82EB}"/>
              </a:ext>
            </a:extLst>
          </p:cNvPr>
          <p:cNvSpPr txBox="1"/>
          <p:nvPr/>
        </p:nvSpPr>
        <p:spPr>
          <a:xfrm>
            <a:off x="784743" y="2286000"/>
            <a:ext cx="5311257" cy="3581400"/>
          </a:xfrm>
          <a:prstGeom prst="rect">
            <a:avLst/>
          </a:prstGeom>
        </p:spPr>
        <p:txBody>
          <a:bodyPr vert="horz" lIns="91440" tIns="45720" rIns="91440" bIns="45720" rtlCol="0">
            <a:normAutofit/>
          </a:bodyPr>
          <a:lstStyle/>
          <a:p>
            <a:pPr marL="384048" indent="-384048" defTabSz="914400">
              <a:lnSpc>
                <a:spcPct val="150000"/>
              </a:lnSpc>
              <a:spcAft>
                <a:spcPts val="200"/>
              </a:spcAft>
              <a:buFont typeface="Franklin Gothic Book" panose="020B0503020102020204" pitchFamily="34" charset="0"/>
              <a:buChar char="•"/>
            </a:pPr>
            <a:r>
              <a:rPr lang="en-US" sz="2000" dirty="0">
                <a:solidFill>
                  <a:schemeClr val="tx2"/>
                </a:solidFill>
              </a:rPr>
              <a:t>Everyone is born with creativity </a:t>
            </a:r>
          </a:p>
          <a:p>
            <a:pPr marL="384048" indent="-384048" defTabSz="914400">
              <a:lnSpc>
                <a:spcPct val="150000"/>
              </a:lnSpc>
              <a:spcAft>
                <a:spcPts val="200"/>
              </a:spcAft>
              <a:buFont typeface="Franklin Gothic Book" panose="020B0503020102020204" pitchFamily="34" charset="0"/>
              <a:buChar char="•"/>
            </a:pPr>
            <a:r>
              <a:rPr lang="en-US" sz="2000" dirty="0">
                <a:solidFill>
                  <a:schemeClr val="tx2"/>
                </a:solidFill>
              </a:rPr>
              <a:t>Creativity is a gift we are inherited with and used from day to day </a:t>
            </a:r>
          </a:p>
          <a:p>
            <a:pPr marL="384048" indent="-384048" defTabSz="914400">
              <a:lnSpc>
                <a:spcPct val="150000"/>
              </a:lnSpc>
              <a:spcAft>
                <a:spcPts val="200"/>
              </a:spcAft>
              <a:buFont typeface="Franklin Gothic Book" panose="020B0503020102020204" pitchFamily="34" charset="0"/>
              <a:buChar char="•"/>
            </a:pPr>
            <a:r>
              <a:rPr lang="en-US" sz="2000" dirty="0">
                <a:solidFill>
                  <a:schemeClr val="tx2"/>
                </a:solidFill>
              </a:rPr>
              <a:t>We use creativity to solve problems </a:t>
            </a:r>
          </a:p>
        </p:txBody>
      </p:sp>
      <p:sp>
        <p:nvSpPr>
          <p:cNvPr id="1033" name="Rectangle 1032">
            <a:extLst>
              <a:ext uri="{FF2B5EF4-FFF2-40B4-BE49-F238E27FC236}">
                <a16:creationId xmlns:a16="http://schemas.microsoft.com/office/drawing/2014/main" id="{FBEA8A33-C0D0-416D-8359-724B8828C7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661" y="0"/>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1026" name="Picture 2" descr="3 reasons creativity is essential for the future of education">
            <a:extLst>
              <a:ext uri="{FF2B5EF4-FFF2-40B4-BE49-F238E27FC236}">
                <a16:creationId xmlns:a16="http://schemas.microsoft.com/office/drawing/2014/main" id="{AEA52313-F4A9-CE0D-F525-B149933FCA23}"/>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24932" r="22478" b="-2"/>
          <a:stretch/>
        </p:blipFill>
        <p:spPr bwMode="auto">
          <a:xfrm>
            <a:off x="7612260" y="10"/>
            <a:ext cx="4579739"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81342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106D2A-4F76-6AA6-64EA-A9461C89BCB2}"/>
              </a:ext>
            </a:extLst>
          </p:cNvPr>
          <p:cNvSpPr>
            <a:spLocks noGrp="1"/>
          </p:cNvSpPr>
          <p:nvPr>
            <p:ph type="title"/>
          </p:nvPr>
        </p:nvSpPr>
        <p:spPr>
          <a:xfrm>
            <a:off x="1371600" y="685800"/>
            <a:ext cx="3282695" cy="1485900"/>
          </a:xfrm>
        </p:spPr>
        <p:txBody>
          <a:bodyPr>
            <a:normAutofit fontScale="90000"/>
          </a:bodyPr>
          <a:lstStyle/>
          <a:p>
            <a:r>
              <a:rPr lang="en-US" dirty="0"/>
              <a:t>Who understands  creativity</a:t>
            </a:r>
          </a:p>
        </p:txBody>
      </p:sp>
      <p:sp>
        <p:nvSpPr>
          <p:cNvPr id="3" name="Content Placeholder 2">
            <a:extLst>
              <a:ext uri="{FF2B5EF4-FFF2-40B4-BE49-F238E27FC236}">
                <a16:creationId xmlns:a16="http://schemas.microsoft.com/office/drawing/2014/main" id="{16894DF9-2C74-632C-A39F-643FB4DDB56A}"/>
              </a:ext>
            </a:extLst>
          </p:cNvPr>
          <p:cNvSpPr>
            <a:spLocks noGrp="1"/>
          </p:cNvSpPr>
          <p:nvPr>
            <p:ph idx="1"/>
          </p:nvPr>
        </p:nvSpPr>
        <p:spPr>
          <a:xfrm>
            <a:off x="1371600" y="2286000"/>
            <a:ext cx="3282694" cy="3581400"/>
          </a:xfrm>
        </p:spPr>
        <p:txBody>
          <a:bodyPr>
            <a:normAutofit/>
          </a:bodyPr>
          <a:lstStyle/>
          <a:p>
            <a:r>
              <a:rPr lang="en-US" dirty="0"/>
              <a:t>When it comes to creativity Ken Robinson is a pioneer in research.</a:t>
            </a:r>
          </a:p>
          <a:p>
            <a:r>
              <a:rPr lang="en-US" dirty="0"/>
              <a:t>We also hear a great deal about Laban’s four pillars to creativity. </a:t>
            </a:r>
          </a:p>
        </p:txBody>
      </p:sp>
      <p:pic>
        <p:nvPicPr>
          <p:cNvPr id="1026" name="Picture 2" descr="Ken Robinson (educationalist) - Wikipedia">
            <a:extLst>
              <a:ext uri="{FF2B5EF4-FFF2-40B4-BE49-F238E27FC236}">
                <a16:creationId xmlns:a16="http://schemas.microsoft.com/office/drawing/2014/main" id="{0B6D7264-6BE5-CCA7-140F-7F8E19E613F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666126" y="645106"/>
            <a:ext cx="5247747" cy="52477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514394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108240-6DCE-02B4-8F7A-9CAF702E2AD1}"/>
              </a:ext>
            </a:extLst>
          </p:cNvPr>
          <p:cNvSpPr>
            <a:spLocks noGrp="1"/>
          </p:cNvSpPr>
          <p:nvPr>
            <p:ph type="title"/>
          </p:nvPr>
        </p:nvSpPr>
        <p:spPr/>
        <p:txBody>
          <a:bodyPr/>
          <a:lstStyle/>
          <a:p>
            <a:r>
              <a:rPr lang="en-US" dirty="0"/>
              <a:t>Laban’s four pillars of movement</a:t>
            </a:r>
          </a:p>
        </p:txBody>
      </p:sp>
      <p:sp>
        <p:nvSpPr>
          <p:cNvPr id="3" name="Content Placeholder 2">
            <a:extLst>
              <a:ext uri="{FF2B5EF4-FFF2-40B4-BE49-F238E27FC236}">
                <a16:creationId xmlns:a16="http://schemas.microsoft.com/office/drawing/2014/main" id="{F8F16E92-68BE-07B4-3325-374E569B639E}"/>
              </a:ext>
            </a:extLst>
          </p:cNvPr>
          <p:cNvSpPr>
            <a:spLocks noGrp="1"/>
          </p:cNvSpPr>
          <p:nvPr>
            <p:ph idx="1"/>
          </p:nvPr>
        </p:nvSpPr>
        <p:spPr/>
        <p:txBody>
          <a:bodyPr/>
          <a:lstStyle/>
          <a:p>
            <a:pPr marL="0" indent="0">
              <a:buNone/>
            </a:pPr>
            <a:r>
              <a:rPr lang="en-US" dirty="0"/>
              <a:t>  </a:t>
            </a:r>
          </a:p>
        </p:txBody>
      </p:sp>
      <p:sp>
        <p:nvSpPr>
          <p:cNvPr id="4" name="Snip Same-side Corner of Rectangle 3">
            <a:extLst>
              <a:ext uri="{FF2B5EF4-FFF2-40B4-BE49-F238E27FC236}">
                <a16:creationId xmlns:a16="http://schemas.microsoft.com/office/drawing/2014/main" id="{E1634747-2C28-F4B5-AF01-E990C31EEAD5}"/>
              </a:ext>
            </a:extLst>
          </p:cNvPr>
          <p:cNvSpPr/>
          <p:nvPr/>
        </p:nvSpPr>
        <p:spPr>
          <a:xfrm>
            <a:off x="9375648" y="1536192"/>
            <a:ext cx="1828800" cy="3962400"/>
          </a:xfrm>
          <a:prstGeom prst="snip2SameRect">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Relationships with whom and what do we move</a:t>
            </a:r>
          </a:p>
        </p:txBody>
      </p:sp>
      <p:sp>
        <p:nvSpPr>
          <p:cNvPr id="5" name="Snip Same-side Corner of Rectangle 4">
            <a:extLst>
              <a:ext uri="{FF2B5EF4-FFF2-40B4-BE49-F238E27FC236}">
                <a16:creationId xmlns:a16="http://schemas.microsoft.com/office/drawing/2014/main" id="{5DF5DA04-5AA3-F76C-C5CB-B7171574B214}"/>
              </a:ext>
            </a:extLst>
          </p:cNvPr>
          <p:cNvSpPr/>
          <p:nvPr/>
        </p:nvSpPr>
        <p:spPr>
          <a:xfrm>
            <a:off x="6729984" y="1536192"/>
            <a:ext cx="1828800" cy="3962400"/>
          </a:xfrm>
          <a:prstGeom prst="snip2Same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Effort how do we move </a:t>
            </a:r>
          </a:p>
        </p:txBody>
      </p:sp>
      <p:sp>
        <p:nvSpPr>
          <p:cNvPr id="6" name="Snip Same-side Corner of Rectangle 5">
            <a:extLst>
              <a:ext uri="{FF2B5EF4-FFF2-40B4-BE49-F238E27FC236}">
                <a16:creationId xmlns:a16="http://schemas.microsoft.com/office/drawing/2014/main" id="{3456FDB5-FEC1-B094-5C19-1443A02EC0AF}"/>
              </a:ext>
            </a:extLst>
          </p:cNvPr>
          <p:cNvSpPr/>
          <p:nvPr/>
        </p:nvSpPr>
        <p:spPr>
          <a:xfrm>
            <a:off x="4242816" y="1536192"/>
            <a:ext cx="1853184" cy="3962400"/>
          </a:xfrm>
          <a:prstGeom prst="snip2SameRect">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Body awareness what can we do </a:t>
            </a:r>
          </a:p>
        </p:txBody>
      </p:sp>
      <p:sp>
        <p:nvSpPr>
          <p:cNvPr id="7" name="Snip Same-side Corner of Rectangle 6">
            <a:extLst>
              <a:ext uri="{FF2B5EF4-FFF2-40B4-BE49-F238E27FC236}">
                <a16:creationId xmlns:a16="http://schemas.microsoft.com/office/drawing/2014/main" id="{E6908089-8AA2-5CBF-9F6E-7274D51C7891}"/>
              </a:ext>
            </a:extLst>
          </p:cNvPr>
          <p:cNvSpPr/>
          <p:nvPr/>
        </p:nvSpPr>
        <p:spPr>
          <a:xfrm>
            <a:off x="1877568" y="1536192"/>
            <a:ext cx="1853184" cy="3962400"/>
          </a:xfrm>
          <a:prstGeom prst="snip2Same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Space awareness where do we move </a:t>
            </a:r>
          </a:p>
        </p:txBody>
      </p:sp>
    </p:spTree>
    <p:extLst>
      <p:ext uri="{BB962C8B-B14F-4D97-AF65-F5344CB8AC3E}">
        <p14:creationId xmlns:p14="http://schemas.microsoft.com/office/powerpoint/2010/main" val="33252187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64CA1-5E2F-C999-0A16-687F2B221C74}"/>
              </a:ext>
            </a:extLst>
          </p:cNvPr>
          <p:cNvSpPr>
            <a:spLocks noGrp="1"/>
          </p:cNvSpPr>
          <p:nvPr>
            <p:ph type="title"/>
          </p:nvPr>
        </p:nvSpPr>
        <p:spPr/>
        <p:txBody>
          <a:bodyPr/>
          <a:lstStyle/>
          <a:p>
            <a:r>
              <a:rPr lang="en-US" dirty="0"/>
              <a:t>Stimulus / themes </a:t>
            </a:r>
          </a:p>
        </p:txBody>
      </p:sp>
      <p:sp>
        <p:nvSpPr>
          <p:cNvPr id="3" name="Content Placeholder 2">
            <a:extLst>
              <a:ext uri="{FF2B5EF4-FFF2-40B4-BE49-F238E27FC236}">
                <a16:creationId xmlns:a16="http://schemas.microsoft.com/office/drawing/2014/main" id="{9D28614E-408C-650B-1E1B-838DF7264EEE}"/>
              </a:ext>
            </a:extLst>
          </p:cNvPr>
          <p:cNvSpPr>
            <a:spLocks noGrp="1"/>
          </p:cNvSpPr>
          <p:nvPr>
            <p:ph idx="1"/>
          </p:nvPr>
        </p:nvSpPr>
        <p:spPr/>
        <p:txBody>
          <a:bodyPr/>
          <a:lstStyle/>
          <a:p>
            <a:endParaRPr lang="en-US" dirty="0"/>
          </a:p>
          <a:p>
            <a:endParaRPr lang="en-US" dirty="0"/>
          </a:p>
          <a:p>
            <a:r>
              <a:rPr lang="en-US" dirty="0"/>
              <a:t>Throughout the resource we explore the theme of caving, in a dark environment with small narrow passages. </a:t>
            </a:r>
          </a:p>
          <a:p>
            <a:r>
              <a:rPr lang="en-US" dirty="0"/>
              <a:t>How can we alter our movements to fit this theme.  </a:t>
            </a:r>
          </a:p>
        </p:txBody>
      </p:sp>
    </p:spTree>
    <p:extLst>
      <p:ext uri="{BB962C8B-B14F-4D97-AF65-F5344CB8AC3E}">
        <p14:creationId xmlns:p14="http://schemas.microsoft.com/office/powerpoint/2010/main" val="6262550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45" name="Rectangle 1044">
            <a:extLst>
              <a:ext uri="{FF2B5EF4-FFF2-40B4-BE49-F238E27FC236}">
                <a16:creationId xmlns:a16="http://schemas.microsoft.com/office/drawing/2014/main" id="{C5F79084-E805-48DA-8EAC-CD5FD493E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1026" name="Picture 2" descr="Cave Cartoon Images – Browse 293,467 Stock Photos, Vectors, and Video |  Adobe Stock">
            <a:extLst>
              <a:ext uri="{FF2B5EF4-FFF2-40B4-BE49-F238E27FC236}">
                <a16:creationId xmlns:a16="http://schemas.microsoft.com/office/drawing/2014/main" id="{C85ED9F4-1916-DD74-0EB4-F15D6C2EBA3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3598" b="4054"/>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A8F870B-CD55-55F5-BD5C-94E5DF16A224}"/>
              </a:ext>
            </a:extLst>
          </p:cNvPr>
          <p:cNvSpPr txBox="1"/>
          <p:nvPr/>
        </p:nvSpPr>
        <p:spPr>
          <a:xfrm>
            <a:off x="4165600" y="3031067"/>
            <a:ext cx="3048000" cy="1200329"/>
          </a:xfrm>
          <a:prstGeom prst="rect">
            <a:avLst/>
          </a:prstGeom>
          <a:noFill/>
        </p:spPr>
        <p:txBody>
          <a:bodyPr wrap="square" rtlCol="0">
            <a:spAutoFit/>
          </a:bodyPr>
          <a:lstStyle/>
          <a:p>
            <a:r>
              <a:rPr lang="en-US" dirty="0">
                <a:solidFill>
                  <a:schemeClr val="bg1"/>
                </a:solidFill>
              </a:rPr>
              <a:t>We enter the dark, dingy cave where the feared cave monster is rumored to live, we better not make a sound.</a:t>
            </a:r>
          </a:p>
        </p:txBody>
      </p:sp>
    </p:spTree>
    <p:extLst>
      <p:ext uri="{BB962C8B-B14F-4D97-AF65-F5344CB8AC3E}">
        <p14:creationId xmlns:p14="http://schemas.microsoft.com/office/powerpoint/2010/main" val="32076101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75F624-D881-3E01-E782-3F507293659E}"/>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DC1A6BF6-28E4-1A0D-D9D5-30622F9BC57B}"/>
              </a:ext>
            </a:extLst>
          </p:cNvPr>
          <p:cNvSpPr>
            <a:spLocks noGrp="1"/>
          </p:cNvSpPr>
          <p:nvPr>
            <p:ph idx="1"/>
          </p:nvPr>
        </p:nvSpPr>
        <p:spPr/>
        <p:txBody>
          <a:bodyPr/>
          <a:lstStyle/>
          <a:p>
            <a:endParaRPr lang="en-US"/>
          </a:p>
        </p:txBody>
      </p:sp>
      <p:pic>
        <p:nvPicPr>
          <p:cNvPr id="2050" name="Picture 2" descr="Cave Cartoon Images – Browse 293,467 Stock Photos, Vectors, and Video |  Adobe Stock">
            <a:extLst>
              <a:ext uri="{FF2B5EF4-FFF2-40B4-BE49-F238E27FC236}">
                <a16:creationId xmlns:a16="http://schemas.microsoft.com/office/drawing/2014/main" id="{5E217E4C-73F7-166B-DFC6-7A1EFA111B0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4780" y="-186267"/>
            <a:ext cx="12481560" cy="72136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0165FE36-7F67-2C89-6AA7-FEA0115EF36F}"/>
              </a:ext>
            </a:extLst>
          </p:cNvPr>
          <p:cNvSpPr txBox="1"/>
          <p:nvPr/>
        </p:nvSpPr>
        <p:spPr>
          <a:xfrm>
            <a:off x="3098800" y="4910667"/>
            <a:ext cx="6163733" cy="923330"/>
          </a:xfrm>
          <a:prstGeom prst="rect">
            <a:avLst/>
          </a:prstGeom>
          <a:noFill/>
        </p:spPr>
        <p:txBody>
          <a:bodyPr wrap="square" rtlCol="0">
            <a:spAutoFit/>
          </a:bodyPr>
          <a:lstStyle/>
          <a:p>
            <a:r>
              <a:rPr lang="en-US" dirty="0">
                <a:solidFill>
                  <a:schemeClr val="bg1"/>
                </a:solidFill>
              </a:rPr>
              <a:t>What path do we go down how will the path we take change our movement, will we squeeze through the narrow path on the right or move quietly towards the lights on the left.</a:t>
            </a:r>
          </a:p>
        </p:txBody>
      </p:sp>
    </p:spTree>
    <p:extLst>
      <p:ext uri="{BB962C8B-B14F-4D97-AF65-F5344CB8AC3E}">
        <p14:creationId xmlns:p14="http://schemas.microsoft.com/office/powerpoint/2010/main" val="383982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C5F79084-E805-48DA-8EAC-CD5FD493E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1026" name="Picture 2" descr="Cave Cartoon Images – Browse 293,720 Stock Photos, Vectors, and Video |  Adobe Stock">
            <a:extLst>
              <a:ext uri="{FF2B5EF4-FFF2-40B4-BE49-F238E27FC236}">
                <a16:creationId xmlns:a16="http://schemas.microsoft.com/office/drawing/2014/main" id="{2DA3EAD3-64F3-5E7D-1535-86053BB1FFCC}"/>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t="7025"/>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780E1C96-9BDE-5A60-03E8-2CA3126E2632}"/>
              </a:ext>
            </a:extLst>
          </p:cNvPr>
          <p:cNvSpPr txBox="1"/>
          <p:nvPr/>
        </p:nvSpPr>
        <p:spPr>
          <a:xfrm>
            <a:off x="4023360" y="2011680"/>
            <a:ext cx="4901184" cy="1477328"/>
          </a:xfrm>
          <a:prstGeom prst="rect">
            <a:avLst/>
          </a:prstGeom>
          <a:noFill/>
        </p:spPr>
        <p:txBody>
          <a:bodyPr wrap="square" rtlCol="0">
            <a:spAutoFit/>
          </a:bodyPr>
          <a:lstStyle/>
          <a:p>
            <a:r>
              <a:rPr lang="en-US" dirty="0">
                <a:solidFill>
                  <a:schemeClr val="bg1"/>
                </a:solidFill>
              </a:rPr>
              <a:t>there is a large opening in the cave the sound of loud footsteps are getting louder you start feeling scared what would you do in this situation?  Will you keep moving forward and take on the monster or look for a way out? </a:t>
            </a:r>
          </a:p>
        </p:txBody>
      </p:sp>
    </p:spTree>
    <p:extLst>
      <p:ext uri="{BB962C8B-B14F-4D97-AF65-F5344CB8AC3E}">
        <p14:creationId xmlns:p14="http://schemas.microsoft.com/office/powerpoint/2010/main" val="136574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060" name="Rectangle 2059">
            <a:extLst>
              <a:ext uri="{FF2B5EF4-FFF2-40B4-BE49-F238E27FC236}">
                <a16:creationId xmlns:a16="http://schemas.microsoft.com/office/drawing/2014/main" id="{C5F79084-E805-48DA-8EAC-CD5FD493E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2052" name="Picture 4" descr="Cave monster Vectors &amp; Illustrations for Free Download | Freepik">
            <a:extLst>
              <a:ext uri="{FF2B5EF4-FFF2-40B4-BE49-F238E27FC236}">
                <a16:creationId xmlns:a16="http://schemas.microsoft.com/office/drawing/2014/main" id="{B7205F30-E82A-DF3D-6A8D-F385B66AA03F}"/>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19643"/>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35CE982-FB47-83E0-D495-B080EB9273DD}"/>
              </a:ext>
            </a:extLst>
          </p:cNvPr>
          <p:cNvSpPr txBox="1"/>
          <p:nvPr/>
        </p:nvSpPr>
        <p:spPr>
          <a:xfrm>
            <a:off x="478095" y="530352"/>
            <a:ext cx="3563553" cy="1200329"/>
          </a:xfrm>
          <a:prstGeom prst="rect">
            <a:avLst/>
          </a:prstGeom>
          <a:noFill/>
        </p:spPr>
        <p:txBody>
          <a:bodyPr wrap="square" rtlCol="0">
            <a:spAutoFit/>
          </a:bodyPr>
          <a:lstStyle/>
          <a:p>
            <a:r>
              <a:rPr lang="en-US" dirty="0">
                <a:solidFill>
                  <a:schemeClr val="bg1"/>
                </a:solidFill>
              </a:rPr>
              <a:t>Oh no! while looking for a way out we have run into the monster do we try and fight him or ask him to be our friend? </a:t>
            </a:r>
          </a:p>
        </p:txBody>
      </p:sp>
    </p:spTree>
    <p:extLst>
      <p:ext uri="{BB962C8B-B14F-4D97-AF65-F5344CB8AC3E}">
        <p14:creationId xmlns:p14="http://schemas.microsoft.com/office/powerpoint/2010/main" val="27385501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089" name="Rectangle 3088">
            <a:extLst>
              <a:ext uri="{FF2B5EF4-FFF2-40B4-BE49-F238E27FC236}">
                <a16:creationId xmlns:a16="http://schemas.microsoft.com/office/drawing/2014/main" id="{C5F79084-E805-48DA-8EAC-CD5FD493E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3082" name="Picture 10" descr="Cave Cartoon Background Mountain Images - Free Download on Freepik">
            <a:extLst>
              <a:ext uri="{FF2B5EF4-FFF2-40B4-BE49-F238E27FC236}">
                <a16:creationId xmlns:a16="http://schemas.microsoft.com/office/drawing/2014/main" id="{BF3E487B-A69B-D599-C2B3-EB404D385108}"/>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1333"/>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D35E06A2-B2DD-5505-6195-3B1C6DBE953C}"/>
              </a:ext>
            </a:extLst>
          </p:cNvPr>
          <p:cNvSpPr txBox="1"/>
          <p:nvPr/>
        </p:nvSpPr>
        <p:spPr>
          <a:xfrm>
            <a:off x="706695" y="475488"/>
            <a:ext cx="3975033" cy="1200329"/>
          </a:xfrm>
          <a:prstGeom prst="rect">
            <a:avLst/>
          </a:prstGeom>
          <a:noFill/>
        </p:spPr>
        <p:txBody>
          <a:bodyPr wrap="square" rtlCol="0">
            <a:spAutoFit/>
          </a:bodyPr>
          <a:lstStyle/>
          <a:p>
            <a:r>
              <a:rPr lang="en-US" dirty="0"/>
              <a:t>The monster takes us outside and begins to dance, he says all he wants is a friend to dance with, How would you dance with a monster?</a:t>
            </a:r>
          </a:p>
        </p:txBody>
      </p:sp>
    </p:spTree>
    <p:extLst>
      <p:ext uri="{BB962C8B-B14F-4D97-AF65-F5344CB8AC3E}">
        <p14:creationId xmlns:p14="http://schemas.microsoft.com/office/powerpoint/2010/main" val="34505447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30E3BE-0010-68DE-65F9-E6123F58508E}"/>
              </a:ext>
            </a:extLst>
          </p:cNvPr>
          <p:cNvSpPr>
            <a:spLocks noGrp="1"/>
          </p:cNvSpPr>
          <p:nvPr>
            <p:ph type="title"/>
          </p:nvPr>
        </p:nvSpPr>
        <p:spPr/>
        <p:txBody>
          <a:bodyPr/>
          <a:lstStyle/>
          <a:p>
            <a:r>
              <a:rPr lang="en-US" dirty="0"/>
              <a:t>Reference list </a:t>
            </a:r>
          </a:p>
        </p:txBody>
      </p:sp>
      <p:sp>
        <p:nvSpPr>
          <p:cNvPr id="3" name="Content Placeholder 2">
            <a:extLst>
              <a:ext uri="{FF2B5EF4-FFF2-40B4-BE49-F238E27FC236}">
                <a16:creationId xmlns:a16="http://schemas.microsoft.com/office/drawing/2014/main" id="{AB9B16CA-5279-6A08-A449-12E2E83ECB2C}"/>
              </a:ext>
            </a:extLst>
          </p:cNvPr>
          <p:cNvSpPr>
            <a:spLocks noGrp="1"/>
          </p:cNvSpPr>
          <p:nvPr>
            <p:ph idx="1"/>
          </p:nvPr>
        </p:nvSpPr>
        <p:spPr/>
        <p:txBody>
          <a:bodyPr>
            <a:normAutofit fontScale="77500" lnSpcReduction="20000"/>
          </a:bodyPr>
          <a:lstStyle/>
          <a:p>
            <a:r>
              <a:rPr lang="en-GB" b="0" i="0" dirty="0">
                <a:solidFill>
                  <a:srgbClr val="222222"/>
                </a:solidFill>
                <a:effectLst/>
                <a:latin typeface="Arial" panose="020B0604020202020204" pitchFamily="34" charset="0"/>
              </a:rPr>
              <a:t>Bronson, P., &amp; Merryman, A. (2010). The creativity crisis.</a:t>
            </a:r>
          </a:p>
          <a:p>
            <a:r>
              <a:rPr lang="en-GB" b="0" i="0" dirty="0">
                <a:solidFill>
                  <a:srgbClr val="222222"/>
                </a:solidFill>
                <a:effectLst/>
                <a:latin typeface="Arial" panose="020B0604020202020204" pitchFamily="34" charset="0"/>
              </a:rPr>
              <a:t>Cho, H., Pemberton, C. L., &amp; Ray, B. (2017). An exploration of the existence, value and importance of creativity education. </a:t>
            </a:r>
            <a:r>
              <a:rPr lang="en-GB" b="0" i="1" dirty="0">
                <a:solidFill>
                  <a:srgbClr val="222222"/>
                </a:solidFill>
                <a:effectLst/>
                <a:latin typeface="Arial" panose="020B0604020202020204" pitchFamily="34" charset="0"/>
              </a:rPr>
              <a:t>Current Issues in Education</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20</a:t>
            </a:r>
            <a:r>
              <a:rPr lang="en-GB" b="0" i="0" dirty="0">
                <a:solidFill>
                  <a:srgbClr val="222222"/>
                </a:solidFill>
                <a:effectLst/>
                <a:latin typeface="Arial" panose="020B0604020202020204" pitchFamily="34" charset="0"/>
              </a:rPr>
              <a:t>(1).</a:t>
            </a:r>
          </a:p>
          <a:p>
            <a:r>
              <a:rPr lang="en-GB" b="0" i="0" dirty="0">
                <a:solidFill>
                  <a:srgbClr val="222222"/>
                </a:solidFill>
                <a:effectLst/>
                <a:latin typeface="Arial" panose="020B0604020202020204" pitchFamily="34" charset="0"/>
              </a:rPr>
              <a:t>Fisher, R. (2012). What is creativity?. In </a:t>
            </a:r>
            <a:r>
              <a:rPr lang="en-GB" b="0" i="1" dirty="0">
                <a:solidFill>
                  <a:srgbClr val="222222"/>
                </a:solidFill>
                <a:effectLst/>
                <a:latin typeface="Arial" panose="020B0604020202020204" pitchFamily="34" charset="0"/>
              </a:rPr>
              <a:t>Unlocking creativity</a:t>
            </a:r>
            <a:r>
              <a:rPr lang="en-GB" b="0" i="0" dirty="0">
                <a:solidFill>
                  <a:srgbClr val="222222"/>
                </a:solidFill>
                <a:effectLst/>
                <a:latin typeface="Arial" panose="020B0604020202020204" pitchFamily="34" charset="0"/>
              </a:rPr>
              <a:t> (pp. 6-20). Routledge.</a:t>
            </a:r>
          </a:p>
          <a:p>
            <a:r>
              <a:rPr lang="en-GB" b="0" i="0" dirty="0" err="1">
                <a:solidFill>
                  <a:srgbClr val="222222"/>
                </a:solidFill>
                <a:effectLst/>
                <a:latin typeface="Arial" panose="020B0604020202020204" pitchFamily="34" charset="0"/>
              </a:rPr>
              <a:t>Fishkin</a:t>
            </a:r>
            <a:r>
              <a:rPr lang="en-GB" b="0" i="0" dirty="0">
                <a:solidFill>
                  <a:srgbClr val="222222"/>
                </a:solidFill>
                <a:effectLst/>
                <a:latin typeface="Arial" panose="020B0604020202020204" pitchFamily="34" charset="0"/>
              </a:rPr>
              <a:t>, A. S., &amp; Johnson, A. S. (1998). Who is creative? Identifying children's creative abilities. </a:t>
            </a:r>
            <a:r>
              <a:rPr lang="en-GB" b="0" i="1" dirty="0">
                <a:solidFill>
                  <a:srgbClr val="222222"/>
                </a:solidFill>
                <a:effectLst/>
                <a:latin typeface="Arial" panose="020B0604020202020204" pitchFamily="34" charset="0"/>
              </a:rPr>
              <a:t>Roeper Review</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21</a:t>
            </a:r>
            <a:r>
              <a:rPr lang="en-GB" b="0" i="0" dirty="0">
                <a:solidFill>
                  <a:srgbClr val="222222"/>
                </a:solidFill>
                <a:effectLst/>
                <a:latin typeface="Arial" panose="020B0604020202020204" pitchFamily="34" charset="0"/>
              </a:rPr>
              <a:t>(1), 40-46.</a:t>
            </a:r>
          </a:p>
          <a:p>
            <a:r>
              <a:rPr lang="en-GB" b="0" i="0" dirty="0" err="1">
                <a:solidFill>
                  <a:srgbClr val="222222"/>
                </a:solidFill>
                <a:effectLst/>
                <a:latin typeface="Arial" panose="020B0604020202020204" pitchFamily="34" charset="0"/>
              </a:rPr>
              <a:t>Maletic</a:t>
            </a:r>
            <a:r>
              <a:rPr lang="en-GB" b="0" i="0" dirty="0">
                <a:solidFill>
                  <a:srgbClr val="222222"/>
                </a:solidFill>
                <a:effectLst/>
                <a:latin typeface="Arial" panose="020B0604020202020204" pitchFamily="34" charset="0"/>
              </a:rPr>
              <a:t>, V. (1987). </a:t>
            </a:r>
            <a:r>
              <a:rPr lang="en-GB" b="0" i="1" dirty="0">
                <a:solidFill>
                  <a:srgbClr val="222222"/>
                </a:solidFill>
                <a:effectLst/>
                <a:latin typeface="Arial" panose="020B0604020202020204" pitchFamily="34" charset="0"/>
              </a:rPr>
              <a:t>Body, space, expression: The development of Rudolf Laban's movement and dance concepts</a:t>
            </a:r>
            <a:r>
              <a:rPr lang="en-GB" b="0" i="0" dirty="0">
                <a:solidFill>
                  <a:srgbClr val="222222"/>
                </a:solidFill>
                <a:effectLst/>
                <a:latin typeface="Arial" panose="020B0604020202020204" pitchFamily="34" charset="0"/>
              </a:rPr>
              <a:t> (Vol. 75). Walter de Gruyter.</a:t>
            </a:r>
          </a:p>
          <a:p>
            <a:r>
              <a:rPr lang="en-GB" b="0" i="0" dirty="0">
                <a:solidFill>
                  <a:srgbClr val="222222"/>
                </a:solidFill>
                <a:effectLst/>
                <a:latin typeface="Arial" panose="020B0604020202020204" pitchFamily="34" charset="0"/>
              </a:rPr>
              <a:t>Moran, S. (2010). Creativity in school. </a:t>
            </a:r>
            <a:r>
              <a:rPr lang="en-GB" b="0" i="1" dirty="0">
                <a:solidFill>
                  <a:srgbClr val="222222"/>
                </a:solidFill>
                <a:effectLst/>
                <a:latin typeface="Arial" panose="020B0604020202020204" pitchFamily="34" charset="0"/>
              </a:rPr>
              <a:t>International handbook of psychology in education</a:t>
            </a:r>
            <a:r>
              <a:rPr lang="en-GB" b="0" i="0" dirty="0">
                <a:solidFill>
                  <a:srgbClr val="222222"/>
                </a:solidFill>
                <a:effectLst/>
                <a:latin typeface="Arial" panose="020B0604020202020204" pitchFamily="34" charset="0"/>
              </a:rPr>
              <a:t>, 319-359.</a:t>
            </a:r>
          </a:p>
          <a:p>
            <a:r>
              <a:rPr lang="en-GB" b="0" i="0" dirty="0">
                <a:solidFill>
                  <a:srgbClr val="222222"/>
                </a:solidFill>
                <a:effectLst/>
                <a:latin typeface="Arial" panose="020B0604020202020204" pitchFamily="34" charset="0"/>
              </a:rPr>
              <a:t>Robinson, K., &amp; Lee, J. R. (2011). </a:t>
            </a:r>
            <a:r>
              <a:rPr lang="en-GB" b="0" i="1" dirty="0">
                <a:solidFill>
                  <a:srgbClr val="222222"/>
                </a:solidFill>
                <a:effectLst/>
                <a:latin typeface="Arial" panose="020B0604020202020204" pitchFamily="34" charset="0"/>
              </a:rPr>
              <a:t>Out of our minds</a:t>
            </a:r>
            <a:r>
              <a:rPr lang="en-GB" b="0" i="0" dirty="0">
                <a:solidFill>
                  <a:srgbClr val="222222"/>
                </a:solidFill>
                <a:effectLst/>
                <a:latin typeface="Arial" panose="020B0604020202020204" pitchFamily="34" charset="0"/>
              </a:rPr>
              <a:t>. Old </a:t>
            </a:r>
            <a:r>
              <a:rPr lang="en-GB" b="0" i="0" dirty="0" err="1">
                <a:solidFill>
                  <a:srgbClr val="222222"/>
                </a:solidFill>
                <a:effectLst/>
                <a:latin typeface="Arial" panose="020B0604020202020204" pitchFamily="34" charset="0"/>
              </a:rPr>
              <a:t>Saybrook</a:t>
            </a:r>
            <a:r>
              <a:rPr lang="en-GB" b="0" i="0" dirty="0">
                <a:solidFill>
                  <a:srgbClr val="222222"/>
                </a:solidFill>
                <a:effectLst/>
                <a:latin typeface="Arial" panose="020B0604020202020204" pitchFamily="34" charset="0"/>
              </a:rPr>
              <a:t>, US: </a:t>
            </a:r>
            <a:r>
              <a:rPr lang="en-GB" b="0" i="0" dirty="0" err="1">
                <a:solidFill>
                  <a:srgbClr val="222222"/>
                </a:solidFill>
                <a:effectLst/>
                <a:latin typeface="Arial" panose="020B0604020202020204" pitchFamily="34" charset="0"/>
              </a:rPr>
              <a:t>Tantor</a:t>
            </a:r>
            <a:r>
              <a:rPr lang="en-GB" b="0" i="0" dirty="0">
                <a:solidFill>
                  <a:srgbClr val="222222"/>
                </a:solidFill>
                <a:effectLst/>
                <a:latin typeface="Arial" panose="020B0604020202020204" pitchFamily="34" charset="0"/>
              </a:rPr>
              <a:t> Media, Incorporated.</a:t>
            </a:r>
          </a:p>
          <a:p>
            <a:r>
              <a:rPr lang="en-GB" b="0" i="0" dirty="0">
                <a:solidFill>
                  <a:srgbClr val="222222"/>
                </a:solidFill>
                <a:effectLst/>
                <a:latin typeface="Arial" panose="020B0604020202020204" pitchFamily="34" charset="0"/>
              </a:rPr>
              <a:t>Thompson, N. A. (2018). Imagination and creativity in organizations. </a:t>
            </a:r>
            <a:r>
              <a:rPr lang="en-GB" b="0" i="1" dirty="0">
                <a:solidFill>
                  <a:srgbClr val="222222"/>
                </a:solidFill>
                <a:effectLst/>
                <a:latin typeface="Arial" panose="020B0604020202020204" pitchFamily="34" charset="0"/>
              </a:rPr>
              <a:t>Organization Studies</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39</a:t>
            </a:r>
            <a:r>
              <a:rPr lang="en-GB" b="0" i="0" dirty="0">
                <a:solidFill>
                  <a:srgbClr val="222222"/>
                </a:solidFill>
                <a:effectLst/>
                <a:latin typeface="Arial" panose="020B0604020202020204" pitchFamily="34" charset="0"/>
              </a:rPr>
              <a:t>(2-3), 229-250.</a:t>
            </a:r>
            <a:endParaRPr lang="en-US" dirty="0"/>
          </a:p>
        </p:txBody>
      </p:sp>
    </p:spTree>
    <p:extLst>
      <p:ext uri="{BB962C8B-B14F-4D97-AF65-F5344CB8AC3E}">
        <p14:creationId xmlns:p14="http://schemas.microsoft.com/office/powerpoint/2010/main" val="1347906071"/>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{E08A7206-F04D-B94F-92BB-0AF2E76AC417}tf10001072</Template>
  <TotalTime>243</TotalTime>
  <Words>1076</Words>
  <Application>Microsoft Macintosh PowerPoint</Application>
  <PresentationFormat>Widescreen</PresentationFormat>
  <Paragraphs>52</Paragraphs>
  <Slides>12</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Franklin Gothic Book</vt:lpstr>
      <vt:lpstr>Crop</vt:lpstr>
      <vt:lpstr>Creativity through movement </vt:lpstr>
      <vt:lpstr>What is being creative </vt:lpstr>
      <vt:lpstr>Who is creative?</vt:lpstr>
      <vt:lpstr>Who understands  creativity</vt:lpstr>
      <vt:lpstr>Laban’s four pillars of movement</vt:lpstr>
      <vt:lpstr>Stimulus / themes </vt:lpstr>
      <vt:lpstr>PowerPoint Presentation</vt:lpstr>
      <vt:lpstr>PowerPoint Presentation</vt:lpstr>
      <vt:lpstr>PowerPoint Presentation</vt:lpstr>
      <vt:lpstr>PowerPoint Presentation</vt:lpstr>
      <vt:lpstr>PowerPoint Presentation</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Creativity through movement </dc:title>
  <dc:creator>Ryan Roberts (2305788)</dc:creator>
  <cp:lastModifiedBy>Ryan Roberts (2305788)</cp:lastModifiedBy>
  <cp:revision>8</cp:revision>
  <dcterms:created xsi:type="dcterms:W3CDTF">2024-01-08T10:16:17Z</dcterms:created>
  <dcterms:modified xsi:type="dcterms:W3CDTF">2024-01-26T10:28:47Z</dcterms:modified>
</cp:coreProperties>
</file>