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7" r:id="rId1"/>
  </p:sldMasterIdLst>
  <p:notesMasterIdLst>
    <p:notesMasterId r:id="rId21"/>
  </p:notesMasterIdLst>
  <p:sldIdLst>
    <p:sldId id="356" r:id="rId2"/>
    <p:sldId id="357" r:id="rId3"/>
    <p:sldId id="358" r:id="rId4"/>
    <p:sldId id="371" r:id="rId5"/>
    <p:sldId id="372" r:id="rId6"/>
    <p:sldId id="373" r:id="rId7"/>
    <p:sldId id="359" r:id="rId8"/>
    <p:sldId id="361" r:id="rId9"/>
    <p:sldId id="360" r:id="rId10"/>
    <p:sldId id="362" r:id="rId11"/>
    <p:sldId id="363" r:id="rId12"/>
    <p:sldId id="364" r:id="rId13"/>
    <p:sldId id="365" r:id="rId14"/>
    <p:sldId id="366" r:id="rId15"/>
    <p:sldId id="367" r:id="rId16"/>
    <p:sldId id="368" r:id="rId17"/>
    <p:sldId id="369" r:id="rId18"/>
    <p:sldId id="370" r:id="rId19"/>
    <p:sldId id="353" r:id="rId20"/>
  </p:sldIdLst>
  <p:sldSz cx="9144000" cy="6858000" type="screen4x3"/>
  <p:notesSz cx="6858000" cy="9144000"/>
  <p:defaultTextStyle>
    <a:defPPr>
      <a:defRPr lang="zh-CN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5882" autoAdjust="0"/>
  </p:normalViewPr>
  <p:slideViewPr>
    <p:cSldViewPr snapToGrid="0">
      <p:cViewPr>
        <p:scale>
          <a:sx n="90" d="100"/>
          <a:sy n="90" d="100"/>
        </p:scale>
        <p:origin x="-558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8A80C8-50A7-4CC3-9885-5AFF03C8F852}" type="datetimeFigureOut">
              <a:rPr lang="en-US" smtClean="0"/>
              <a:pPr/>
              <a:t>3/26/2015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576438-6346-47F6-A737-6F0D0286FB8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9465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40CE766-BD90-4317-A25D-04FDD4C197C7}" type="slidenum">
              <a:rPr lang="en-US"/>
              <a:pPr/>
              <a:t>1</a:t>
            </a:fld>
            <a:endParaRPr lang="en-US"/>
          </a:p>
        </p:txBody>
      </p:sp>
      <p:sp>
        <p:nvSpPr>
          <p:cNvPr id="645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43713"/>
            <a:ext cx="5028370" cy="4113862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EA779BC-D1FB-4940-976F-7CD95955071D}" type="slidenum">
              <a:rPr lang="en-US"/>
              <a:pPr/>
              <a:t>3</a:t>
            </a:fld>
            <a:endParaRPr lang="en-US"/>
          </a:p>
        </p:txBody>
      </p:sp>
      <p:sp>
        <p:nvSpPr>
          <p:cNvPr id="952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52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92B46943-A522-44A0-AA89-FC1774BE7C92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29D8D22-BB2E-4C5E-B6BB-22EB27B8E87F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DFECB9-8468-4217-AB80-91630E71464B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C349DFA-D17A-408F-A9B9-5EAD8BBBCCD2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pPr>
              <a:defRPr/>
            </a:pPr>
            <a:fld id="{D390E47F-3F28-48DA-B214-03B3FE44635A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pPr>
              <a:defRPr/>
            </a:pPr>
            <a:fld id="{F88E87AE-9710-4B00-AABB-8F2F4953B9CE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4DB75E7-7623-4098-8BCD-2846159C16C0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2D7946-AA5C-4DA8-BC2C-DEA296650563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23BE0E7-00EF-45E6-B94B-06241F820675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6F2AE2A-73F1-4FDD-B68F-C0625C7D3F39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48FE71A-CA92-4F2B-80FC-C11CA466A3B8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B6B896B6-5CB1-4C13-A60E-9B186566BB52}" type="slidenum">
              <a:rPr lang="en-US" altLang="zh-CN" smtClean="0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Interaction Design</a:t>
            </a:r>
            <a:endParaRPr lang="en-GB" dirty="0"/>
          </a:p>
        </p:txBody>
      </p:sp>
      <p:sp>
        <p:nvSpPr>
          <p:cNvPr id="63491" name="Rectangle 3"/>
          <p:cNvSpPr>
            <a:spLocks noChangeArrowheads="1"/>
          </p:cNvSpPr>
          <p:nvPr/>
        </p:nvSpPr>
        <p:spPr bwMode="auto">
          <a:xfrm>
            <a:off x="1331913" y="4005263"/>
            <a:ext cx="6400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</a:pPr>
            <a:r>
              <a:rPr lang="is-IS" sz="2400" dirty="0" smtClean="0"/>
              <a:t>Lecture </a:t>
            </a:r>
            <a:r>
              <a:rPr lang="is-IS" sz="2400" dirty="0"/>
              <a:t>8</a:t>
            </a:r>
            <a:endParaRPr lang="is-IS" sz="2400" dirty="0"/>
          </a:p>
          <a:p>
            <a:pPr algn="ctr">
              <a:spcBef>
                <a:spcPct val="20000"/>
              </a:spcBef>
              <a:buClr>
                <a:schemeClr val="tx1"/>
              </a:buClr>
              <a:buSzPct val="125000"/>
              <a:buFont typeface="Wingdings" pitchFamily="2" charset="2"/>
              <a:buNone/>
            </a:pPr>
            <a:r>
              <a:rPr lang="is-IS" sz="3600" dirty="0" smtClean="0"/>
              <a:t>Input and Output</a:t>
            </a:r>
          </a:p>
        </p:txBody>
      </p:sp>
    </p:spTree>
    <p:extLst>
      <p:ext uri="{BB962C8B-B14F-4D97-AF65-F5344CB8AC3E}">
        <p14:creationId xmlns:p14="http://schemas.microsoft.com/office/powerpoint/2010/main" val="30628225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Interactions between humans and computers require a translation between human languages and computer languages</a:t>
            </a:r>
          </a:p>
          <a:p>
            <a:endParaRPr lang="en-GB" sz="800" dirty="0" smtClean="0"/>
          </a:p>
          <a:p>
            <a:r>
              <a:rPr lang="en-GB" dirty="0" smtClean="0"/>
              <a:t>This interaction will only be effective if the devices used to perform this translation are suitable</a:t>
            </a:r>
          </a:p>
          <a:p>
            <a:endParaRPr lang="en-GB" sz="800" dirty="0" smtClean="0"/>
          </a:p>
          <a:p>
            <a:r>
              <a:rPr lang="en-GB" dirty="0" smtClean="0"/>
              <a:t>Using the wrong devices can make the interaction almost impossible</a:t>
            </a:r>
          </a:p>
          <a:p>
            <a:pPr lvl="1"/>
            <a:r>
              <a:rPr lang="en-GB" dirty="0" smtClean="0"/>
              <a:t>Microsoft Paint using only a keyboard</a:t>
            </a:r>
          </a:p>
          <a:p>
            <a:pPr lvl="1"/>
            <a:r>
              <a:rPr lang="en-GB" dirty="0" smtClean="0"/>
              <a:t>World of Warcraft with only audio output</a:t>
            </a:r>
          </a:p>
          <a:p>
            <a:pPr lvl="1"/>
            <a:r>
              <a:rPr lang="en-GB" dirty="0" smtClean="0"/>
              <a:t>Microsoft Office with only a mouse</a:t>
            </a:r>
          </a:p>
        </p:txBody>
      </p:sp>
    </p:spTree>
    <p:extLst>
      <p:ext uri="{BB962C8B-B14F-4D97-AF65-F5344CB8AC3E}">
        <p14:creationId xmlns:p14="http://schemas.microsoft.com/office/powerpoint/2010/main" val="119459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Interaction translations</a:t>
            </a:r>
            <a:endParaRPr lang="en-US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2DC7C7-9684-4D53-9B88-E8F3E6B40274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15363" name="Text Box 3"/>
          <p:cNvSpPr txBox="1">
            <a:spLocks noChangeArrowheads="1"/>
          </p:cNvSpPr>
          <p:nvPr/>
        </p:nvSpPr>
        <p:spPr bwMode="auto">
          <a:xfrm>
            <a:off x="1042988" y="3213447"/>
            <a:ext cx="1030287" cy="118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 eaLnBrk="0" hangingPunct="0"/>
            <a:r>
              <a:rPr lang="en-GB" sz="4800" b="1">
                <a:latin typeface="Times" charset="0"/>
              </a:rPr>
              <a:t>S</a:t>
            </a:r>
          </a:p>
          <a:p>
            <a:pPr algn="ctr" eaLnBrk="0" hangingPunct="0"/>
            <a:r>
              <a:rPr lang="en-GB" sz="2400">
                <a:latin typeface="Times" charset="0"/>
              </a:rPr>
              <a:t>system</a:t>
            </a:r>
            <a:endParaRPr lang="en-US" sz="2400">
              <a:latin typeface="Times" charset="0"/>
            </a:endParaRPr>
          </a:p>
        </p:txBody>
      </p:sp>
      <p:sp>
        <p:nvSpPr>
          <p:cNvPr id="15364" name="Text Box 4"/>
          <p:cNvSpPr txBox="1">
            <a:spLocks noChangeArrowheads="1"/>
          </p:cNvSpPr>
          <p:nvPr/>
        </p:nvSpPr>
        <p:spPr bwMode="auto">
          <a:xfrm>
            <a:off x="7596188" y="3142010"/>
            <a:ext cx="674687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 eaLnBrk="0" hangingPunct="0"/>
            <a:r>
              <a:rPr lang="en-GB" sz="4800" b="1">
                <a:latin typeface="Times" charset="0"/>
              </a:rPr>
              <a:t>U</a:t>
            </a:r>
          </a:p>
          <a:p>
            <a:pPr algn="ctr" eaLnBrk="0" hangingPunct="0"/>
            <a:r>
              <a:rPr lang="en-GB" sz="2400">
                <a:latin typeface="Times" charset="0"/>
              </a:rPr>
              <a:t>task</a:t>
            </a:r>
            <a:endParaRPr lang="en-US" sz="2400">
              <a:latin typeface="Times" charset="0"/>
            </a:endParaRPr>
          </a:p>
        </p:txBody>
      </p:sp>
      <p:grpSp>
        <p:nvGrpSpPr>
          <p:cNvPr id="15365" name="Group 5"/>
          <p:cNvGrpSpPr>
            <a:grpSpLocks/>
          </p:cNvGrpSpPr>
          <p:nvPr/>
        </p:nvGrpSpPr>
        <p:grpSpPr bwMode="auto">
          <a:xfrm>
            <a:off x="3851275" y="1268760"/>
            <a:ext cx="1871663" cy="5040312"/>
            <a:chOff x="2200" y="935"/>
            <a:chExt cx="1179" cy="3175"/>
          </a:xfrm>
        </p:grpSpPr>
        <p:sp>
          <p:nvSpPr>
            <p:cNvPr id="15366" name="Text Box 6"/>
            <p:cNvSpPr txBox="1">
              <a:spLocks noChangeArrowheads="1"/>
            </p:cNvSpPr>
            <p:nvPr/>
          </p:nvSpPr>
          <p:spPr bwMode="auto">
            <a:xfrm>
              <a:off x="2509" y="1034"/>
              <a:ext cx="606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4800" b="1">
                  <a:latin typeface="Times" charset="0"/>
                </a:rPr>
                <a:t>O</a:t>
              </a:r>
            </a:p>
            <a:p>
              <a:pPr algn="ctr" eaLnBrk="0" hangingPunct="0"/>
              <a:r>
                <a:rPr lang="en-GB" sz="2400">
                  <a:latin typeface="Times" charset="0"/>
                </a:rPr>
                <a:t>output</a:t>
              </a:r>
              <a:endParaRPr lang="en-US" sz="2400">
                <a:latin typeface="Times" charset="0"/>
              </a:endParaRPr>
            </a:p>
          </p:txBody>
        </p:sp>
        <p:sp>
          <p:nvSpPr>
            <p:cNvPr id="15367" name="Text Box 7"/>
            <p:cNvSpPr txBox="1">
              <a:spLocks noChangeArrowheads="1"/>
            </p:cNvSpPr>
            <p:nvPr/>
          </p:nvSpPr>
          <p:spPr bwMode="auto">
            <a:xfrm>
              <a:off x="2557" y="3203"/>
              <a:ext cx="510" cy="7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sz="4800" b="1">
                  <a:latin typeface="Times" charset="0"/>
                </a:rPr>
                <a:t>I</a:t>
              </a:r>
            </a:p>
            <a:p>
              <a:pPr algn="ctr" eaLnBrk="0" hangingPunct="0"/>
              <a:r>
                <a:rPr lang="en-GB" sz="2400">
                  <a:latin typeface="Times" charset="0"/>
                </a:rPr>
                <a:t>input</a:t>
              </a:r>
              <a:endParaRPr lang="en-US" sz="2400">
                <a:latin typeface="Times" charset="0"/>
              </a:endParaRPr>
            </a:p>
          </p:txBody>
        </p:sp>
        <p:sp>
          <p:nvSpPr>
            <p:cNvPr id="15368" name="Oval 8"/>
            <p:cNvSpPr>
              <a:spLocks noChangeArrowheads="1"/>
            </p:cNvSpPr>
            <p:nvPr/>
          </p:nvSpPr>
          <p:spPr bwMode="auto">
            <a:xfrm>
              <a:off x="2200" y="935"/>
              <a:ext cx="1179" cy="3175"/>
            </a:xfrm>
            <a:prstGeom prst="ellips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5369" name="Group 9"/>
          <p:cNvGrpSpPr>
            <a:grpSpLocks/>
          </p:cNvGrpSpPr>
          <p:nvPr/>
        </p:nvGrpSpPr>
        <p:grpSpPr bwMode="auto">
          <a:xfrm>
            <a:off x="1908175" y="1845022"/>
            <a:ext cx="2014538" cy="3673475"/>
            <a:chOff x="1202" y="1298"/>
            <a:chExt cx="1269" cy="2314"/>
          </a:xfrm>
        </p:grpSpPr>
        <p:sp>
          <p:nvSpPr>
            <p:cNvPr id="15370" name="Line 10"/>
            <p:cNvSpPr>
              <a:spLocks noChangeShapeType="1"/>
            </p:cNvSpPr>
            <p:nvPr/>
          </p:nvSpPr>
          <p:spPr bwMode="auto">
            <a:xfrm flipH="1" flipV="1">
              <a:off x="1202" y="2523"/>
              <a:ext cx="1224" cy="1089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lg" len="lg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5371" name="Line 11"/>
            <p:cNvSpPr>
              <a:spLocks noChangeShapeType="1"/>
            </p:cNvSpPr>
            <p:nvPr/>
          </p:nvSpPr>
          <p:spPr bwMode="auto">
            <a:xfrm flipV="1">
              <a:off x="1247" y="1298"/>
              <a:ext cx="1224" cy="1089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lg" len="lg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5372" name="Group 12"/>
          <p:cNvGrpSpPr>
            <a:grpSpLocks/>
          </p:cNvGrpSpPr>
          <p:nvPr/>
        </p:nvGrpSpPr>
        <p:grpSpPr bwMode="auto">
          <a:xfrm flipH="1" flipV="1">
            <a:off x="5580063" y="1845022"/>
            <a:ext cx="2014537" cy="3673475"/>
            <a:chOff x="1202" y="1298"/>
            <a:chExt cx="1269" cy="2314"/>
          </a:xfrm>
        </p:grpSpPr>
        <p:sp>
          <p:nvSpPr>
            <p:cNvPr id="15373" name="Line 13"/>
            <p:cNvSpPr>
              <a:spLocks noChangeShapeType="1"/>
            </p:cNvSpPr>
            <p:nvPr/>
          </p:nvSpPr>
          <p:spPr bwMode="auto">
            <a:xfrm flipH="1" flipV="1">
              <a:off x="1202" y="2523"/>
              <a:ext cx="1224" cy="1089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lg" len="lg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5374" name="Line 14"/>
            <p:cNvSpPr>
              <a:spLocks noChangeShapeType="1"/>
            </p:cNvSpPr>
            <p:nvPr/>
          </p:nvSpPr>
          <p:spPr bwMode="auto">
            <a:xfrm flipV="1">
              <a:off x="1247" y="1298"/>
              <a:ext cx="1224" cy="1089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 type="triangle" w="lg" len="lg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5938407" y="4115495"/>
            <a:ext cx="1369286" cy="107721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en-GB" sz="3200" dirty="0" smtClean="0"/>
              <a:t>Input </a:t>
            </a:r>
          </a:p>
          <a:p>
            <a:pPr algn="ctr"/>
            <a:r>
              <a:rPr lang="en-GB" sz="3200" dirty="0" smtClean="0"/>
              <a:t>device</a:t>
            </a:r>
            <a:endParaRPr lang="en-GB" sz="3200" dirty="0"/>
          </a:p>
        </p:txBody>
      </p:sp>
      <p:sp>
        <p:nvSpPr>
          <p:cNvPr id="21" name="TextBox 20"/>
          <p:cNvSpPr txBox="1"/>
          <p:nvPr/>
        </p:nvSpPr>
        <p:spPr>
          <a:xfrm>
            <a:off x="5859059" y="2010608"/>
            <a:ext cx="1527982" cy="107721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sz="3200" dirty="0"/>
              <a:t>Output </a:t>
            </a:r>
            <a:endParaRPr lang="en-GB" sz="3200" dirty="0" smtClean="0"/>
          </a:p>
          <a:p>
            <a:pPr algn="ctr"/>
            <a:r>
              <a:rPr lang="en-GB" sz="3200" dirty="0" smtClean="0"/>
              <a:t>device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320691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Output devices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Output devices are limited by the human senses</a:t>
            </a:r>
          </a:p>
          <a:p>
            <a:pPr lvl="1"/>
            <a:r>
              <a:rPr lang="en-GB" dirty="0" smtClean="0"/>
              <a:t>Vision – screens</a:t>
            </a:r>
          </a:p>
          <a:p>
            <a:pPr lvl="1"/>
            <a:r>
              <a:rPr lang="en-GB" dirty="0" smtClean="0"/>
              <a:t>Hearing – sound</a:t>
            </a:r>
          </a:p>
          <a:p>
            <a:pPr lvl="1"/>
            <a:r>
              <a:rPr lang="en-GB" dirty="0" smtClean="0"/>
              <a:t>Touch – haptic systems, e.g. vibration</a:t>
            </a:r>
          </a:p>
          <a:p>
            <a:pPr lvl="1"/>
            <a:r>
              <a:rPr lang="en-GB" dirty="0" smtClean="0"/>
              <a:t>Smell – olfactory interfaces exist but are highly experimental</a:t>
            </a:r>
          </a:p>
          <a:p>
            <a:pPr lvl="1"/>
            <a:r>
              <a:rPr lang="en-GB" dirty="0" smtClean="0"/>
              <a:t>Taste – even more experimental than smell</a:t>
            </a:r>
          </a:p>
          <a:p>
            <a:r>
              <a:rPr lang="en-GB" dirty="0" smtClean="0"/>
              <a:t>Almost all large modern systems include good graphics and good sound</a:t>
            </a:r>
          </a:p>
          <a:p>
            <a:pPr lvl="1"/>
            <a:r>
              <a:rPr lang="en-GB" dirty="0" smtClean="0"/>
              <a:t>Watches and other small Internet of Things objects are the exception to this</a:t>
            </a:r>
          </a:p>
          <a:p>
            <a:pPr lvl="1"/>
            <a:r>
              <a:rPr lang="en-GB" dirty="0" smtClean="0"/>
              <a:t>Changes as technology advances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4518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Output devices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Screen size is now the most significant output factor to be considered</a:t>
            </a:r>
          </a:p>
          <a:p>
            <a:r>
              <a:rPr lang="en-GB" dirty="0" smtClean="0"/>
              <a:t>Limited screen sizes mean that fewer elements can be put on phones and tablets</a:t>
            </a:r>
          </a:p>
          <a:p>
            <a:r>
              <a:rPr lang="en-GB" dirty="0" smtClean="0"/>
              <a:t>Design options</a:t>
            </a:r>
          </a:p>
          <a:p>
            <a:pPr lvl="1"/>
            <a:r>
              <a:rPr lang="en-GB" dirty="0" smtClean="0"/>
              <a:t>Responsive displays – automatically re-position screen elements depending on the device</a:t>
            </a:r>
          </a:p>
          <a:p>
            <a:pPr lvl="1"/>
            <a:r>
              <a:rPr lang="en-GB" dirty="0" smtClean="0"/>
              <a:t>Top-down design – design for monitor then adapt the designs for smaller and smaller screens</a:t>
            </a:r>
          </a:p>
          <a:p>
            <a:pPr lvl="1"/>
            <a:r>
              <a:rPr lang="en-GB" dirty="0" smtClean="0"/>
              <a:t>Mobile-first design – design for phones and then extend the designs for larger screens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9625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Output affects input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Content also affects the design of an interface</a:t>
            </a:r>
          </a:p>
          <a:p>
            <a:r>
              <a:rPr lang="en-GB" dirty="0" smtClean="0"/>
              <a:t>When designing an interface, what you want to output affects what you need to input</a:t>
            </a:r>
          </a:p>
          <a:p>
            <a:pPr lvl="1"/>
            <a:r>
              <a:rPr lang="en-GB" dirty="0" smtClean="0"/>
              <a:t>You can’t display data that you don’t have</a:t>
            </a:r>
          </a:p>
          <a:p>
            <a:endParaRPr lang="en-GB" sz="800" dirty="0"/>
          </a:p>
          <a:p>
            <a:r>
              <a:rPr lang="en-GB" dirty="0" smtClean="0"/>
              <a:t>Hints</a:t>
            </a:r>
          </a:p>
          <a:p>
            <a:pPr lvl="1"/>
            <a:r>
              <a:rPr lang="en-GB" dirty="0" smtClean="0"/>
              <a:t>Work out </a:t>
            </a:r>
            <a:r>
              <a:rPr lang="en-GB" b="1" dirty="0" smtClean="0"/>
              <a:t>what</a:t>
            </a:r>
            <a:r>
              <a:rPr lang="en-GB" dirty="0" smtClean="0"/>
              <a:t> you want to </a:t>
            </a:r>
            <a:r>
              <a:rPr lang="en-GB" b="1" dirty="0" smtClean="0"/>
              <a:t>output </a:t>
            </a:r>
            <a:r>
              <a:rPr lang="en-GB" dirty="0" smtClean="0"/>
              <a:t>before working out </a:t>
            </a:r>
            <a:r>
              <a:rPr lang="en-GB" b="1" dirty="0" smtClean="0"/>
              <a:t>what</a:t>
            </a:r>
            <a:r>
              <a:rPr lang="en-GB" dirty="0" smtClean="0"/>
              <a:t> you want to </a:t>
            </a:r>
            <a:r>
              <a:rPr lang="en-GB" b="1" dirty="0" smtClean="0"/>
              <a:t>input</a:t>
            </a:r>
          </a:p>
          <a:p>
            <a:pPr lvl="1"/>
            <a:r>
              <a:rPr lang="en-GB" dirty="0" smtClean="0"/>
              <a:t>Work out </a:t>
            </a:r>
            <a:r>
              <a:rPr lang="en-GB" b="1" dirty="0" smtClean="0"/>
              <a:t>what</a:t>
            </a:r>
            <a:r>
              <a:rPr lang="en-GB" dirty="0" smtClean="0"/>
              <a:t> you want to </a:t>
            </a:r>
            <a:r>
              <a:rPr lang="en-GB" b="1" dirty="0" smtClean="0"/>
              <a:t>input</a:t>
            </a:r>
            <a:r>
              <a:rPr lang="en-GB" dirty="0" smtClean="0"/>
              <a:t> before working out </a:t>
            </a:r>
            <a:r>
              <a:rPr lang="en-GB" b="1" dirty="0" smtClean="0"/>
              <a:t>how</a:t>
            </a:r>
            <a:r>
              <a:rPr lang="en-GB" dirty="0" smtClean="0"/>
              <a:t> you want to </a:t>
            </a:r>
            <a:r>
              <a:rPr lang="en-GB" b="1" dirty="0" smtClean="0"/>
              <a:t>input</a:t>
            </a:r>
            <a:r>
              <a:rPr lang="en-GB" dirty="0" smtClean="0"/>
              <a:t> it</a:t>
            </a:r>
          </a:p>
          <a:p>
            <a:endParaRPr lang="en-GB" sz="800" dirty="0" smtClean="0"/>
          </a:p>
          <a:p>
            <a:r>
              <a:rPr lang="en-GB" dirty="0" smtClean="0"/>
              <a:t>When working out how to input data</a:t>
            </a:r>
          </a:p>
          <a:p>
            <a:pPr lvl="1"/>
            <a:r>
              <a:rPr lang="en-GB" dirty="0" smtClean="0"/>
              <a:t>Identify the basic input task</a:t>
            </a:r>
          </a:p>
          <a:p>
            <a:pPr lvl="1"/>
            <a:r>
              <a:rPr lang="en-GB" dirty="0" smtClean="0"/>
              <a:t>Identify an input device that allows you to perform that task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8066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Elemental input tasks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 can define a set of elemental input tasks that repeatedly appear in human-computer dialogues</a:t>
            </a:r>
          </a:p>
          <a:p>
            <a:pPr lvl="1"/>
            <a:r>
              <a:rPr lang="en-GB" dirty="0" smtClean="0"/>
              <a:t>Selection – choosing objects from a set of alternatives</a:t>
            </a:r>
          </a:p>
          <a:p>
            <a:pPr lvl="1"/>
            <a:r>
              <a:rPr lang="en-GB" dirty="0" smtClean="0"/>
              <a:t>Position – selecting a position within a range</a:t>
            </a:r>
          </a:p>
          <a:p>
            <a:pPr lvl="1"/>
            <a:r>
              <a:rPr lang="en-GB" dirty="0" smtClean="0"/>
              <a:t>Orient – specifying a 2-D or 3-D orientation</a:t>
            </a:r>
          </a:p>
          <a:p>
            <a:pPr lvl="1"/>
            <a:r>
              <a:rPr lang="en-GB" dirty="0" smtClean="0"/>
              <a:t>Path – selecting a series of positions and/or orientations over time</a:t>
            </a:r>
          </a:p>
          <a:p>
            <a:pPr lvl="1"/>
            <a:r>
              <a:rPr lang="en-GB" dirty="0" smtClean="0"/>
              <a:t>Quantify – setting a precise numeric value</a:t>
            </a:r>
          </a:p>
          <a:p>
            <a:pPr lvl="1"/>
            <a:r>
              <a:rPr lang="en-GB" dirty="0" smtClean="0"/>
              <a:t>Text – entering symbolic data</a:t>
            </a:r>
          </a:p>
          <a:p>
            <a:pPr lvl="1"/>
            <a:r>
              <a:rPr lang="en-GB" dirty="0" smtClean="0"/>
              <a:t>Sound – entering audio data</a:t>
            </a:r>
          </a:p>
          <a:p>
            <a:pPr lvl="1"/>
            <a:r>
              <a:rPr lang="en-GB" dirty="0" smtClean="0"/>
              <a:t>Image – entering graphical/video data</a:t>
            </a:r>
          </a:p>
        </p:txBody>
      </p:sp>
    </p:spTree>
    <p:extLst>
      <p:ext uri="{BB962C8B-B14F-4D97-AF65-F5344CB8AC3E}">
        <p14:creationId xmlns:p14="http://schemas.microsoft.com/office/powerpoint/2010/main" val="2775856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Selection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two common ways to select an item</a:t>
            </a:r>
          </a:p>
          <a:p>
            <a:r>
              <a:rPr lang="en-GB" dirty="0" smtClean="0"/>
              <a:t>Press the appropriate button</a:t>
            </a:r>
          </a:p>
          <a:p>
            <a:pPr lvl="1"/>
            <a:r>
              <a:rPr lang="en-GB" dirty="0" smtClean="0"/>
              <a:t>Works well for menus and anything where the items to be selected can easily be associated with an individual button</a:t>
            </a:r>
          </a:p>
          <a:p>
            <a:pPr lvl="1"/>
            <a:r>
              <a:rPr lang="en-GB" dirty="0" smtClean="0"/>
              <a:t>Discrete input mechanism</a:t>
            </a:r>
          </a:p>
          <a:p>
            <a:pPr lvl="1"/>
            <a:r>
              <a:rPr lang="en-GB" dirty="0" smtClean="0"/>
              <a:t>May need lots of buttons - keyboard</a:t>
            </a:r>
          </a:p>
          <a:p>
            <a:r>
              <a:rPr lang="en-GB" dirty="0" smtClean="0"/>
              <a:t>Move a pointer to an item then press a button</a:t>
            </a:r>
          </a:p>
          <a:p>
            <a:pPr lvl="1"/>
            <a:r>
              <a:rPr lang="en-GB" dirty="0" smtClean="0"/>
              <a:t>‘Point-and-click’ is a </a:t>
            </a:r>
            <a:r>
              <a:rPr lang="en-GB" i="1" dirty="0" smtClean="0"/>
              <a:t>compound task</a:t>
            </a:r>
          </a:p>
          <a:p>
            <a:pPr lvl="1"/>
            <a:r>
              <a:rPr lang="en-GB" dirty="0" smtClean="0"/>
              <a:t>Continuous input mechanism</a:t>
            </a:r>
          </a:p>
          <a:p>
            <a:pPr lvl="1"/>
            <a:r>
              <a:rPr lang="en-GB" dirty="0" smtClean="0"/>
              <a:t>Often 1-2 buttons – mouse</a:t>
            </a:r>
          </a:p>
          <a:p>
            <a:pPr lvl="1"/>
            <a:r>
              <a:rPr lang="en-GB" dirty="0" smtClean="0"/>
              <a:t>May need lots of space</a:t>
            </a:r>
          </a:p>
          <a:p>
            <a:pPr lvl="1"/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659297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Position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Selecting a position within a range</a:t>
            </a:r>
          </a:p>
          <a:p>
            <a:pPr lvl="1"/>
            <a:r>
              <a:rPr lang="en-GB" dirty="0" smtClean="0"/>
              <a:t>This may be 1-D, 2-D, 3-D, n-D</a:t>
            </a:r>
          </a:p>
          <a:p>
            <a:r>
              <a:rPr lang="en-GB" dirty="0" smtClean="0"/>
              <a:t>Output method influences input method</a:t>
            </a:r>
          </a:p>
          <a:p>
            <a:pPr lvl="1"/>
            <a:r>
              <a:rPr lang="en-GB" dirty="0" smtClean="0"/>
              <a:t>Most </a:t>
            </a:r>
            <a:r>
              <a:rPr lang="en-GB" dirty="0"/>
              <a:t>output is 2-D, so most input is also 2-D</a:t>
            </a:r>
          </a:p>
          <a:p>
            <a:r>
              <a:rPr lang="en-GB" dirty="0" smtClean="0"/>
              <a:t>Lots of possible devices</a:t>
            </a:r>
          </a:p>
          <a:p>
            <a:pPr lvl="1"/>
            <a:r>
              <a:rPr lang="en-GB" dirty="0" smtClean="0"/>
              <a:t>1-D – knob, slider</a:t>
            </a:r>
          </a:p>
          <a:p>
            <a:pPr lvl="1"/>
            <a:r>
              <a:rPr lang="en-GB" dirty="0" smtClean="0"/>
              <a:t>2-D – mouse, trackball, </a:t>
            </a:r>
            <a:r>
              <a:rPr lang="en-GB" dirty="0" err="1"/>
              <a:t>W</a:t>
            </a:r>
            <a:r>
              <a:rPr lang="en-GB" dirty="0" err="1" smtClean="0"/>
              <a:t>iimote</a:t>
            </a:r>
            <a:r>
              <a:rPr lang="en-GB" dirty="0" smtClean="0"/>
              <a:t>, </a:t>
            </a:r>
            <a:r>
              <a:rPr lang="en-GB" dirty="0" err="1" smtClean="0"/>
              <a:t>eyetracker</a:t>
            </a:r>
            <a:r>
              <a:rPr lang="en-GB" dirty="0" smtClean="0"/>
              <a:t>, touchpad, joystick, electronic whiteboard, </a:t>
            </a:r>
            <a:r>
              <a:rPr lang="en-GB" dirty="0"/>
              <a:t>K</a:t>
            </a:r>
            <a:r>
              <a:rPr lang="en-GB" dirty="0" smtClean="0"/>
              <a:t>inect</a:t>
            </a:r>
          </a:p>
          <a:p>
            <a:pPr lvl="1"/>
            <a:r>
              <a:rPr lang="en-GB" dirty="0" smtClean="0"/>
              <a:t>3-D –3D mouse/joystick, </a:t>
            </a:r>
            <a:r>
              <a:rPr lang="en-GB" dirty="0" err="1" smtClean="0"/>
              <a:t>Wiimote</a:t>
            </a:r>
            <a:r>
              <a:rPr lang="en-GB" dirty="0"/>
              <a:t>, K</a:t>
            </a:r>
            <a:r>
              <a:rPr lang="en-GB" dirty="0" smtClean="0"/>
              <a:t>inect</a:t>
            </a:r>
          </a:p>
          <a:p>
            <a:pPr lvl="1"/>
            <a:r>
              <a:rPr lang="en-GB" dirty="0" smtClean="0"/>
              <a:t>n-D – </a:t>
            </a:r>
            <a:r>
              <a:rPr lang="en-GB" dirty="0" err="1" smtClean="0"/>
              <a:t>dataglove</a:t>
            </a:r>
            <a:r>
              <a:rPr lang="en-GB" dirty="0" smtClean="0"/>
              <a:t>, </a:t>
            </a:r>
            <a:r>
              <a:rPr lang="en-GB" dirty="0"/>
              <a:t>K</a:t>
            </a:r>
            <a:r>
              <a:rPr lang="en-GB" dirty="0" smtClean="0"/>
              <a:t>inect, body trackers</a:t>
            </a:r>
          </a:p>
        </p:txBody>
      </p:sp>
    </p:spTree>
    <p:extLst>
      <p:ext uri="{BB962C8B-B14F-4D97-AF65-F5344CB8AC3E}">
        <p14:creationId xmlns:p14="http://schemas.microsoft.com/office/powerpoint/2010/main" val="879430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Position</a:t>
            </a:r>
            <a:endParaRPr lang="en-GB" dirty="0"/>
          </a:p>
        </p:txBody>
      </p:sp>
      <p:pic>
        <p:nvPicPr>
          <p:cNvPr id="1028" name="Picture 4" descr="http://www.cgchannel.com/wp-content/uploads/2010/11/101101_Axsotic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60" y="1146122"/>
            <a:ext cx="5810250" cy="3124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3D input devic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4" y="4380271"/>
            <a:ext cx="4246471" cy="2378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technovelgy.com/graphics/content09/AcceleGlov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4622" y="4195541"/>
            <a:ext cx="3452811" cy="25627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ww3.cad.de/foren/ubb/uploads/RSchulz/Spaceball_4000flx-0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7746" y="1927172"/>
            <a:ext cx="2619375" cy="2343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Phantom haptic input device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2045" y="165821"/>
            <a:ext cx="2935031" cy="1960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12426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Orient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Orientation is the process of changing which way an object faces rather than where the object is</a:t>
            </a:r>
          </a:p>
          <a:p>
            <a:pPr lvl="1"/>
            <a:r>
              <a:rPr lang="en-GB" dirty="0" smtClean="0"/>
              <a:t>Is more concerned with rotation than translation</a:t>
            </a:r>
          </a:p>
          <a:p>
            <a:r>
              <a:rPr lang="en-GB" dirty="0" smtClean="0"/>
              <a:t>This can be done as a two-stage process</a:t>
            </a:r>
          </a:p>
          <a:p>
            <a:pPr lvl="1"/>
            <a:r>
              <a:rPr lang="en-GB" dirty="0" smtClean="0"/>
              <a:t>Select object</a:t>
            </a:r>
          </a:p>
          <a:p>
            <a:pPr lvl="1"/>
            <a:r>
              <a:rPr lang="en-GB" dirty="0" smtClean="0"/>
              <a:t>Rotate the facing</a:t>
            </a:r>
          </a:p>
          <a:p>
            <a:pPr lvl="1"/>
            <a:r>
              <a:rPr lang="en-GB" dirty="0" smtClean="0"/>
              <a:t>Good example of a modal process</a:t>
            </a:r>
          </a:p>
          <a:p>
            <a:r>
              <a:rPr lang="en-GB" dirty="0" smtClean="0"/>
              <a:t>3-D devices can be used in a 2-D environment for this</a:t>
            </a:r>
          </a:p>
          <a:p>
            <a:pPr lvl="1"/>
            <a:r>
              <a:rPr lang="en-GB" dirty="0" smtClean="0"/>
              <a:t>Left/right and up/down to change position</a:t>
            </a:r>
          </a:p>
          <a:p>
            <a:pPr lvl="1"/>
            <a:r>
              <a:rPr lang="en-GB" dirty="0" smtClean="0"/>
              <a:t>Roll left/roll right to change orientation</a:t>
            </a:r>
          </a:p>
        </p:txBody>
      </p:sp>
    </p:spTree>
    <p:extLst>
      <p:ext uri="{BB962C8B-B14F-4D97-AF65-F5344CB8AC3E}">
        <p14:creationId xmlns:p14="http://schemas.microsoft.com/office/powerpoint/2010/main" val="2397144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Path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path is a sequence of actions</a:t>
            </a:r>
          </a:p>
          <a:p>
            <a:pPr lvl="1"/>
            <a:r>
              <a:rPr lang="en-GB" dirty="0" smtClean="0"/>
              <a:t>Actions may be positions, selections, orientations</a:t>
            </a:r>
          </a:p>
          <a:p>
            <a:pPr lvl="1"/>
            <a:r>
              <a:rPr lang="en-GB" dirty="0" smtClean="0"/>
              <a:t>1-D, 2-D, 3-D, n-D and time</a:t>
            </a:r>
          </a:p>
          <a:p>
            <a:r>
              <a:rPr lang="en-GB" dirty="0" smtClean="0"/>
              <a:t>Whatever the device used, an extra indication is needed to show that an action is part of a path</a:t>
            </a:r>
          </a:p>
          <a:p>
            <a:r>
              <a:rPr lang="en-GB" dirty="0" smtClean="0"/>
              <a:t>Most commonly done as a modal activity</a:t>
            </a:r>
          </a:p>
          <a:p>
            <a:pPr lvl="1"/>
            <a:r>
              <a:rPr lang="en-GB" dirty="0" smtClean="0"/>
              <a:t>Start path</a:t>
            </a:r>
          </a:p>
          <a:p>
            <a:pPr lvl="1"/>
            <a:r>
              <a:rPr lang="en-GB" dirty="0" smtClean="0"/>
              <a:t>Do stuff</a:t>
            </a:r>
          </a:p>
          <a:p>
            <a:pPr lvl="1"/>
            <a:r>
              <a:rPr lang="en-GB" dirty="0" smtClean="0"/>
              <a:t>End path</a:t>
            </a:r>
          </a:p>
          <a:p>
            <a:r>
              <a:rPr lang="en-GB" dirty="0" smtClean="0"/>
              <a:t>Macros are paths within MS Office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2930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Quantify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7"/>
            <a:ext cx="8229600" cy="577403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To quantify something is to set it to a specific quantity</a:t>
            </a:r>
            <a:endParaRPr lang="en-GB" dirty="0"/>
          </a:p>
          <a:p>
            <a:pPr lvl="1"/>
            <a:r>
              <a:rPr lang="en-GB" dirty="0" smtClean="0"/>
              <a:t>E.g. volume control, zoom level, video start point</a:t>
            </a:r>
          </a:p>
          <a:p>
            <a:pPr lvl="1"/>
            <a:r>
              <a:rPr lang="en-GB" dirty="0" smtClean="0"/>
              <a:t>Normally a secondary action</a:t>
            </a:r>
          </a:p>
          <a:p>
            <a:r>
              <a:rPr lang="en-GB" dirty="0" smtClean="0"/>
              <a:t>The type of device used depends on whether the input has discrete levels or is continuous</a:t>
            </a:r>
          </a:p>
          <a:p>
            <a:r>
              <a:rPr lang="en-GB" dirty="0" smtClean="0"/>
              <a:t>Discrete quantities</a:t>
            </a:r>
          </a:p>
          <a:p>
            <a:pPr lvl="1"/>
            <a:r>
              <a:rPr lang="en-GB" dirty="0" smtClean="0"/>
              <a:t>Keyboards, clicks (up/down buttons), other digital devices</a:t>
            </a:r>
          </a:p>
          <a:p>
            <a:r>
              <a:rPr lang="en-GB" dirty="0" smtClean="0"/>
              <a:t>Continuous quantities</a:t>
            </a:r>
          </a:p>
          <a:p>
            <a:pPr lvl="1"/>
            <a:r>
              <a:rPr lang="en-GB" dirty="0" smtClean="0"/>
              <a:t>Sliders, knobs, other analogue devices</a:t>
            </a:r>
          </a:p>
          <a:p>
            <a:r>
              <a:rPr lang="en-GB" dirty="0" smtClean="0"/>
              <a:t>Analogue devices are often mimicked on interfaces because they are old and familiar</a:t>
            </a:r>
          </a:p>
          <a:p>
            <a:pPr lvl="1"/>
            <a:r>
              <a:rPr lang="en-GB" dirty="0" smtClean="0"/>
              <a:t>Good affordance</a:t>
            </a:r>
          </a:p>
        </p:txBody>
      </p:sp>
    </p:spTree>
    <p:extLst>
      <p:ext uri="{BB962C8B-B14F-4D97-AF65-F5344CB8AC3E}">
        <p14:creationId xmlns:p14="http://schemas.microsoft.com/office/powerpoint/2010/main" val="19916503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Easy – just use a keyboard!</a:t>
            </a:r>
            <a:endParaRPr lang="en-GB" dirty="0" smtClean="0">
              <a:sym typeface="Wingdings" panose="05000000000000000000" pitchFamily="2" charset="2"/>
            </a:endParaRPr>
          </a:p>
          <a:p>
            <a:endParaRPr lang="en-GB" dirty="0">
              <a:sym typeface="Wingdings" panose="05000000000000000000" pitchFamily="2" charset="2"/>
            </a:endParaRPr>
          </a:p>
          <a:p>
            <a:r>
              <a:rPr lang="en-GB" dirty="0" smtClean="0">
                <a:sym typeface="Wingdings" panose="05000000000000000000" pitchFamily="2" charset="2"/>
              </a:rPr>
              <a:t>Except it isn’t easy 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Stephen Hawking’s only control device is a single switch that recognises when he twitches a cheek muscle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Many disabled users use a </a:t>
            </a:r>
            <a:r>
              <a:rPr lang="en-GB" i="1" dirty="0" smtClean="0">
                <a:sym typeface="Wingdings" panose="05000000000000000000" pitchFamily="2" charset="2"/>
              </a:rPr>
              <a:t>scanning keyboard</a:t>
            </a:r>
            <a:r>
              <a:rPr lang="en-GB" dirty="0" smtClean="0">
                <a:sym typeface="Wingdings" panose="05000000000000000000" pitchFamily="2" charset="2"/>
              </a:rPr>
              <a:t> that cycles through first rows then columns of text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Slow but effective when used with predictive software</a:t>
            </a:r>
          </a:p>
          <a:p>
            <a:r>
              <a:rPr lang="en-GB" dirty="0" smtClean="0">
                <a:sym typeface="Wingdings" panose="05000000000000000000" pitchFamily="2" charset="2"/>
              </a:rPr>
              <a:t>Optical Character Recognition (OCR), speech recognition</a:t>
            </a:r>
          </a:p>
          <a:p>
            <a:pPr lvl="1"/>
            <a:r>
              <a:rPr lang="en-GB" dirty="0" smtClean="0">
                <a:sym typeface="Wingdings" panose="05000000000000000000" pitchFamily="2" charset="2"/>
              </a:rPr>
              <a:t>Computationally complex</a:t>
            </a:r>
          </a:p>
          <a:p>
            <a:pPr lvl="1"/>
            <a:r>
              <a:rPr lang="en-GB" dirty="0" err="1" smtClean="0">
                <a:sym typeface="Wingdings" panose="05000000000000000000" pitchFamily="2" charset="2"/>
              </a:rPr>
              <a:t>DragonDictate</a:t>
            </a:r>
            <a:r>
              <a:rPr lang="en-GB" dirty="0" smtClean="0">
                <a:sym typeface="Wingdings" panose="05000000000000000000" pitchFamily="2" charset="2"/>
              </a:rPr>
              <a:t>, Siri, Google</a:t>
            </a:r>
          </a:p>
        </p:txBody>
      </p:sp>
    </p:spTree>
    <p:extLst>
      <p:ext uri="{BB962C8B-B14F-4D97-AF65-F5344CB8AC3E}">
        <p14:creationId xmlns:p14="http://schemas.microsoft.com/office/powerpoint/2010/main" val="1905971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Two main types of sound – continuous and discrete</a:t>
            </a:r>
          </a:p>
          <a:p>
            <a:r>
              <a:rPr lang="en-GB" dirty="0" smtClean="0"/>
              <a:t>Continuous</a:t>
            </a:r>
          </a:p>
          <a:p>
            <a:pPr lvl="1"/>
            <a:r>
              <a:rPr lang="en-GB" dirty="0" smtClean="0"/>
              <a:t>Long strings of sound</a:t>
            </a:r>
          </a:p>
          <a:p>
            <a:pPr lvl="1"/>
            <a:r>
              <a:rPr lang="en-GB" dirty="0" smtClean="0"/>
              <a:t>Voices</a:t>
            </a:r>
          </a:p>
          <a:p>
            <a:pPr lvl="1"/>
            <a:r>
              <a:rPr lang="en-GB" dirty="0" smtClean="0"/>
              <a:t>Microphone</a:t>
            </a:r>
          </a:p>
          <a:p>
            <a:r>
              <a:rPr lang="en-GB" dirty="0" smtClean="0"/>
              <a:t>Discrete</a:t>
            </a:r>
          </a:p>
          <a:p>
            <a:pPr lvl="1"/>
            <a:r>
              <a:rPr lang="en-GB" dirty="0" smtClean="0"/>
              <a:t>Individual sounds or notes</a:t>
            </a:r>
          </a:p>
          <a:p>
            <a:pPr lvl="1"/>
            <a:r>
              <a:rPr lang="en-GB" dirty="0" smtClean="0"/>
              <a:t>Musical composition or editing software</a:t>
            </a:r>
          </a:p>
          <a:p>
            <a:pPr lvl="1"/>
            <a:r>
              <a:rPr lang="en-GB" dirty="0" smtClean="0"/>
              <a:t>Actions within the GUI usually broken down into other tasks </a:t>
            </a:r>
          </a:p>
        </p:txBody>
      </p:sp>
    </p:spTree>
    <p:extLst>
      <p:ext uri="{BB962C8B-B14F-4D97-AF65-F5344CB8AC3E}">
        <p14:creationId xmlns:p14="http://schemas.microsoft.com/office/powerpoint/2010/main" val="167815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Image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Image input requires a computer to capture very large amounts of data at very high speeds</a:t>
            </a:r>
          </a:p>
          <a:p>
            <a:pPr lvl="1"/>
            <a:r>
              <a:rPr lang="en-GB" dirty="0" smtClean="0"/>
              <a:t>1-D – barcode readers, radar</a:t>
            </a:r>
          </a:p>
          <a:p>
            <a:pPr lvl="1"/>
            <a:r>
              <a:rPr lang="en-GB" dirty="0" smtClean="0"/>
              <a:t>2-D – image scanners, cameras</a:t>
            </a:r>
          </a:p>
          <a:p>
            <a:pPr lvl="1"/>
            <a:r>
              <a:rPr lang="en-GB" dirty="0" smtClean="0"/>
              <a:t>3-D – object scanners</a:t>
            </a:r>
          </a:p>
          <a:p>
            <a:r>
              <a:rPr lang="en-GB" dirty="0" smtClean="0"/>
              <a:t>Create 2-D image by building up lots of 1-D scans</a:t>
            </a:r>
          </a:p>
          <a:p>
            <a:pPr lvl="1"/>
            <a:r>
              <a:rPr lang="en-GB" dirty="0" smtClean="0"/>
              <a:t>Image scanners</a:t>
            </a:r>
          </a:p>
          <a:p>
            <a:r>
              <a:rPr lang="en-GB" dirty="0" smtClean="0"/>
              <a:t>Create 3-D image by building up lots of 2-D scans</a:t>
            </a:r>
          </a:p>
          <a:p>
            <a:pPr lvl="1"/>
            <a:r>
              <a:rPr lang="en-GB" dirty="0" smtClean="0"/>
              <a:t>3-D object scanners, medical scanners</a:t>
            </a:r>
          </a:p>
        </p:txBody>
      </p:sp>
    </p:spTree>
    <p:extLst>
      <p:ext uri="{BB962C8B-B14F-4D97-AF65-F5344CB8AC3E}">
        <p14:creationId xmlns:p14="http://schemas.microsoft.com/office/powerpoint/2010/main" val="1173449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Image</a:t>
            </a:r>
            <a:endParaRPr lang="en-GB" dirty="0"/>
          </a:p>
        </p:txBody>
      </p:sp>
      <p:pic>
        <p:nvPicPr>
          <p:cNvPr id="4103" name="Picture 7" descr="http://www.3ders.org/images/MakerBot_Digitizer_3d-scann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8765" y="4015525"/>
            <a:ext cx="4241319" cy="2488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453" y="3784860"/>
            <a:ext cx="3932764" cy="29495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755" y="1132090"/>
            <a:ext cx="2626242" cy="26527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7310" y="446568"/>
            <a:ext cx="3876821" cy="30940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9771" y="574277"/>
            <a:ext cx="2208249" cy="3125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8623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Technical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7"/>
            <a:ext cx="8229600" cy="5781579"/>
          </a:xfrm>
        </p:spPr>
        <p:txBody>
          <a:bodyPr>
            <a:normAutofit/>
          </a:bodyPr>
          <a:lstStyle/>
          <a:p>
            <a:r>
              <a:rPr lang="en-GB" dirty="0" smtClean="0"/>
              <a:t>Each of these devices is measuring something physical</a:t>
            </a:r>
          </a:p>
          <a:p>
            <a:pPr lvl="1"/>
            <a:r>
              <a:rPr lang="en-GB" dirty="0" smtClean="0"/>
              <a:t>Position (tablet)</a:t>
            </a:r>
          </a:p>
          <a:p>
            <a:pPr lvl="1"/>
            <a:r>
              <a:rPr lang="en-GB" dirty="0" smtClean="0"/>
              <a:t>Motion (mouse, button, </a:t>
            </a:r>
            <a:r>
              <a:rPr lang="en-GB" dirty="0" err="1" smtClean="0"/>
              <a:t>accellerometers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Direct light (camera, </a:t>
            </a:r>
            <a:r>
              <a:rPr lang="en-GB" dirty="0" err="1" smtClean="0"/>
              <a:t>dataglove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Reflected light (radar, </a:t>
            </a:r>
            <a:r>
              <a:rPr lang="en-GB" dirty="0" err="1" smtClean="0"/>
              <a:t>lidar</a:t>
            </a:r>
            <a:r>
              <a:rPr lang="en-GB" dirty="0" smtClean="0"/>
              <a:t>, barcode scanner, </a:t>
            </a:r>
            <a:r>
              <a:rPr lang="en-GB" dirty="0" err="1" smtClean="0"/>
              <a:t>eyetracker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Sound (microphone)</a:t>
            </a:r>
          </a:p>
          <a:p>
            <a:pPr lvl="1"/>
            <a:r>
              <a:rPr lang="en-GB" dirty="0" smtClean="0"/>
              <a:t>Force (haptic devices, </a:t>
            </a:r>
            <a:r>
              <a:rPr lang="en-GB" dirty="0" err="1" smtClean="0"/>
              <a:t>datagloves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Magnetic fields (magnetic trackers, </a:t>
            </a:r>
            <a:r>
              <a:rPr lang="en-GB" dirty="0" err="1" smtClean="0"/>
              <a:t>datagloves</a:t>
            </a:r>
            <a:r>
              <a:rPr lang="en-GB" dirty="0" smtClean="0"/>
              <a:t>)</a:t>
            </a:r>
          </a:p>
          <a:p>
            <a:endParaRPr lang="en-GB" sz="800" dirty="0" smtClean="0"/>
          </a:p>
          <a:p>
            <a:r>
              <a:rPr lang="en-GB" dirty="0" smtClean="0"/>
              <a:t>These vary in cost and computation power</a:t>
            </a:r>
          </a:p>
          <a:p>
            <a:pPr lvl="1"/>
            <a:r>
              <a:rPr lang="en-GB" dirty="0" smtClean="0"/>
              <a:t>Which determine how common the devices are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6297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Next week: </a:t>
            </a:r>
            <a:r>
              <a:rPr lang="en-GB" sz="2800" smtClean="0"/>
              <a:t>Design for All</a:t>
            </a:r>
            <a:endParaRPr lang="en-GB" sz="2800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1040</TotalTime>
  <Words>999</Words>
  <Application>Microsoft Office PowerPoint</Application>
  <PresentationFormat>On-screen Show (4:3)</PresentationFormat>
  <Paragraphs>164</Paragraphs>
  <Slides>19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Nik2013</vt:lpstr>
      <vt:lpstr>Interaction Design</vt:lpstr>
      <vt:lpstr>Introduction</vt:lpstr>
      <vt:lpstr>Interaction translations</vt:lpstr>
      <vt:lpstr>Output devices</vt:lpstr>
      <vt:lpstr>Output devices</vt:lpstr>
      <vt:lpstr>Output affects input</vt:lpstr>
      <vt:lpstr>Elemental input tasks</vt:lpstr>
      <vt:lpstr>Selection</vt:lpstr>
      <vt:lpstr>Position</vt:lpstr>
      <vt:lpstr>Position</vt:lpstr>
      <vt:lpstr>Orient</vt:lpstr>
      <vt:lpstr>Path</vt:lpstr>
      <vt:lpstr>Quantify</vt:lpstr>
      <vt:lpstr>Text</vt:lpstr>
      <vt:lpstr>Sound</vt:lpstr>
      <vt:lpstr>Image</vt:lpstr>
      <vt:lpstr>Image</vt:lpstr>
      <vt:lpstr>Technical issues</vt:lpstr>
      <vt:lpstr>Looking ahead</vt:lpstr>
    </vt:vector>
  </TitlesOfParts>
  <Company>Swansea Institute of Higher Education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fad-rp1</dc:creator>
  <cp:lastModifiedBy>Dr Nik Whitehead</cp:lastModifiedBy>
  <cp:revision>155</cp:revision>
  <dcterms:created xsi:type="dcterms:W3CDTF">2009-09-29T11:00:00Z</dcterms:created>
  <dcterms:modified xsi:type="dcterms:W3CDTF">2015-03-26T18:03:52Z</dcterms:modified>
</cp:coreProperties>
</file>