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5"/>
  </p:notesMasterIdLst>
  <p:handoutMasterIdLst>
    <p:handoutMasterId r:id="rId16"/>
  </p:handoutMasterIdLst>
  <p:sldIdLst>
    <p:sldId id="277" r:id="rId2"/>
    <p:sldId id="455" r:id="rId3"/>
    <p:sldId id="456" r:id="rId4"/>
    <p:sldId id="442" r:id="rId5"/>
    <p:sldId id="458" r:id="rId6"/>
    <p:sldId id="457" r:id="rId7"/>
    <p:sldId id="460" r:id="rId8"/>
    <p:sldId id="452" r:id="rId9"/>
    <p:sldId id="459" r:id="rId10"/>
    <p:sldId id="454" r:id="rId11"/>
    <p:sldId id="450" r:id="rId12"/>
    <p:sldId id="461" r:id="rId13"/>
    <p:sldId id="462" r:id="rId14"/>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500" autoAdjust="0"/>
    <p:restoredTop sz="94576" autoAdjust="0"/>
  </p:normalViewPr>
  <p:slideViewPr>
    <p:cSldViewPr>
      <p:cViewPr>
        <p:scale>
          <a:sx n="73" d="100"/>
          <a:sy n="73" d="100"/>
        </p:scale>
        <p:origin x="1218" y="27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8709703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95623889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a:t>
            </a:fld>
            <a:endParaRPr lang="en-GB" altLang="en-US"/>
          </a:p>
        </p:txBody>
      </p:sp>
    </p:spTree>
    <p:extLst>
      <p:ext uri="{BB962C8B-B14F-4D97-AF65-F5344CB8AC3E}">
        <p14:creationId xmlns:p14="http://schemas.microsoft.com/office/powerpoint/2010/main" val="360114289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28/03/2026</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28/03/2026</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28/03/2026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28/03/2026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28/03/2026</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28/03/2026</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28/03/2026</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28/03/2026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28/03/2026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28/03/2026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28/03/2026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28/03/2026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3.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3.png"/><Relationship Id="rId4" Type="http://schemas.openxmlformats.org/officeDocument/2006/relationships/image" Target="../media/image4.jpe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3.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3.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3.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3.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Subtitle 4"/>
          <p:cNvSpPr>
            <a:spLocks noGrp="1"/>
          </p:cNvSpPr>
          <p:nvPr>
            <p:ph type="subTitle" idx="1"/>
          </p:nvPr>
        </p:nvSpPr>
        <p:spPr>
          <a:xfrm>
            <a:off x="549275" y="1340768"/>
            <a:ext cx="8050709" cy="1584176"/>
          </a:xfrm>
        </p:spPr>
        <p:txBody>
          <a:bodyPr/>
          <a:lstStyle/>
          <a:p>
            <a:pPr algn="l" eaLnBrk="1" hangingPunct="1"/>
            <a:r>
              <a:rPr lang="en-GB" altLang="en-US" sz="2800" b="1" dirty="0">
                <a:solidFill>
                  <a:schemeClr val="bg1"/>
                </a:solidFill>
              </a:rPr>
              <a:t>BMHP5032 Introduction to Physiology</a:t>
            </a:r>
          </a:p>
          <a:p>
            <a:pPr algn="l" eaLnBrk="1" hangingPunct="1"/>
            <a:r>
              <a:rPr lang="en-GB" altLang="en-US" sz="2800" b="1" dirty="0">
                <a:solidFill>
                  <a:schemeClr val="bg1"/>
                </a:solidFill>
              </a:rPr>
              <a:t>Component 2 – Presentation </a:t>
            </a:r>
          </a:p>
          <a:p>
            <a:pPr algn="l" eaLnBrk="1" hangingPunct="1"/>
            <a:r>
              <a:rPr lang="en-GB" altLang="en-US" sz="2800" b="1" dirty="0">
                <a:solidFill>
                  <a:schemeClr val="bg1"/>
                </a:solidFill>
              </a:rPr>
              <a:t>Care Plan</a:t>
            </a:r>
          </a:p>
          <a:p>
            <a:pPr algn="l" eaLnBrk="1" hangingPunct="1"/>
            <a:r>
              <a:rPr lang="en-GB" altLang="en-US" sz="2800" b="1" dirty="0">
                <a:solidFill>
                  <a:schemeClr val="bg1"/>
                </a:solidFill>
              </a:rPr>
              <a:t>Student ID: 2426392</a:t>
            </a:r>
          </a:p>
          <a:p>
            <a:pPr algn="l" eaLnBrk="1" hangingPunct="1"/>
            <a:r>
              <a:rPr lang="en-GB" altLang="en-US" sz="2800" b="1" dirty="0">
                <a:solidFill>
                  <a:schemeClr val="bg1"/>
                </a:solidFill>
              </a:rPr>
              <a:t>Student name: Ana Baptista</a:t>
            </a:r>
          </a:p>
          <a:p>
            <a:pPr algn="l" eaLnBrk="1" hangingPunct="1"/>
            <a:r>
              <a:rPr lang="en-GB" altLang="en-US" sz="2800" b="1" dirty="0">
                <a:solidFill>
                  <a:schemeClr val="bg1"/>
                </a:solidFill>
              </a:rPr>
              <a:t>Lecturer Name: Dr Soban Sadiq</a:t>
            </a:r>
          </a:p>
          <a:p>
            <a:pPr algn="l" eaLnBrk="1" hangingPunct="1"/>
            <a:r>
              <a:rPr lang="en-GB" altLang="en-US" sz="2800" b="1" dirty="0">
                <a:solidFill>
                  <a:schemeClr val="bg1"/>
                </a:solidFill>
              </a:rPr>
              <a:t>Submission deadline: 22</a:t>
            </a:r>
            <a:r>
              <a:rPr lang="en-GB" altLang="en-US" sz="2800" b="1" baseline="30000" dirty="0">
                <a:solidFill>
                  <a:schemeClr val="bg1"/>
                </a:solidFill>
              </a:rPr>
              <a:t>nd</a:t>
            </a:r>
            <a:r>
              <a:rPr lang="en-GB" altLang="en-US" sz="2800" b="1" dirty="0">
                <a:solidFill>
                  <a:schemeClr val="bg1"/>
                </a:solidFill>
              </a:rPr>
              <a:t> April 2026 (2pm)</a:t>
            </a:r>
          </a:p>
        </p:txBody>
      </p:sp>
      <p:sp>
        <p:nvSpPr>
          <p:cNvPr id="6149" name="Slide Number Placeholder 5"/>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pic>
        <p:nvPicPr>
          <p:cNvPr id="35" name="Audio 34">
            <a:hlinkClick r:id="" action="ppaction://media"/>
            <a:extLst>
              <a:ext uri="{FF2B5EF4-FFF2-40B4-BE49-F238E27FC236}">
                <a16:creationId xmlns:a16="http://schemas.microsoft.com/office/drawing/2014/main" id="{89B46A91-1AE5-9771-B561-3AE51EA72614}"/>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41176"/>
    </mc:Choice>
    <mc:Fallback>
      <p:transition spd="slow" advTm="4117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5"/>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9C3CB7-D278-A2A4-CAD1-A290CF81F7AE}"/>
              </a:ext>
            </a:extLst>
          </p:cNvPr>
          <p:cNvSpPr>
            <a:spLocks noGrp="1"/>
          </p:cNvSpPr>
          <p:nvPr>
            <p:ph type="title"/>
          </p:nvPr>
        </p:nvSpPr>
        <p:spPr>
          <a:xfrm>
            <a:off x="457200" y="274638"/>
            <a:ext cx="8229600" cy="850106"/>
          </a:xfrm>
        </p:spPr>
        <p:txBody>
          <a:bodyPr/>
          <a:lstStyle/>
          <a:p>
            <a:r>
              <a:rPr lang="en-GB" sz="3600" b="1" dirty="0"/>
              <a:t>Introduction</a:t>
            </a:r>
          </a:p>
        </p:txBody>
      </p:sp>
      <p:sp>
        <p:nvSpPr>
          <p:cNvPr id="3" name="Content Placeholder 2">
            <a:extLst>
              <a:ext uri="{FF2B5EF4-FFF2-40B4-BE49-F238E27FC236}">
                <a16:creationId xmlns:a16="http://schemas.microsoft.com/office/drawing/2014/main" id="{0F63D4A8-101E-12D0-65B2-FF0482C77A7B}"/>
              </a:ext>
            </a:extLst>
          </p:cNvPr>
          <p:cNvSpPr>
            <a:spLocks noGrp="1"/>
          </p:cNvSpPr>
          <p:nvPr>
            <p:ph idx="1"/>
          </p:nvPr>
        </p:nvSpPr>
        <p:spPr>
          <a:xfrm>
            <a:off x="246587" y="972344"/>
            <a:ext cx="8229600" cy="4472880"/>
          </a:xfrm>
        </p:spPr>
        <p:txBody>
          <a:bodyPr/>
          <a:lstStyle/>
          <a:p>
            <a:pPr marL="0" indent="0">
              <a:buNone/>
            </a:pPr>
            <a:endParaRPr lang="en-GB" sz="2000" dirty="0">
              <a:latin typeface="Arial" panose="020B0604020202020204" pitchFamily="34" charset="0"/>
              <a:cs typeface="Arial" panose="020B0604020202020204" pitchFamily="34" charset="0"/>
            </a:endParaRPr>
          </a:p>
          <a:p>
            <a:pPr marL="0" indent="0">
              <a:buNone/>
            </a:pPr>
            <a:r>
              <a:rPr lang="en-GB" sz="2000" dirty="0">
                <a:latin typeface="Arial" panose="020B0604020202020204" pitchFamily="34" charset="0"/>
                <a:cs typeface="Arial" panose="020B0604020202020204" pitchFamily="34" charset="0"/>
              </a:rPr>
              <a:t> </a:t>
            </a:r>
            <a:r>
              <a:rPr lang="en-GB" sz="2000" b="1" dirty="0">
                <a:latin typeface="Arial" panose="020B0604020202020204" pitchFamily="34" charset="0"/>
                <a:cs typeface="Arial" panose="020B0604020202020204" pitchFamily="34" charset="0"/>
              </a:rPr>
              <a:t>Diabetes Type 2: Sarah’s case study</a:t>
            </a:r>
          </a:p>
          <a:p>
            <a:pPr marL="0" indent="0">
              <a:buNone/>
            </a:pPr>
            <a:endParaRPr lang="en-GB" sz="2000" b="1"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52-year-old white woman</a:t>
            </a:r>
          </a:p>
          <a:p>
            <a:r>
              <a:rPr lang="en-GB" sz="1800" dirty="0">
                <a:latin typeface="Arial" panose="020B0604020202020204" pitchFamily="34" charset="0"/>
                <a:cs typeface="Arial" panose="020B0604020202020204" pitchFamily="34" charset="0"/>
              </a:rPr>
              <a:t>Demographic  and risk factors</a:t>
            </a:r>
          </a:p>
          <a:p>
            <a:r>
              <a:rPr lang="en-GB" sz="1800" dirty="0">
                <a:latin typeface="Arial" panose="020B0604020202020204" pitchFamily="34" charset="0"/>
                <a:cs typeface="Arial" panose="020B0604020202020204" pitchFamily="34" charset="0"/>
              </a:rPr>
              <a:t>Physiognomy  and pancreas anatomy</a:t>
            </a:r>
          </a:p>
          <a:p>
            <a:r>
              <a:rPr lang="en-GB" sz="1800" dirty="0">
                <a:latin typeface="Arial" panose="020B0604020202020204" pitchFamily="34" charset="0"/>
                <a:cs typeface="Arial" panose="020B0604020202020204" pitchFamily="34" charset="0"/>
              </a:rPr>
              <a:t>Recommendations from WHO and NICE</a:t>
            </a:r>
          </a:p>
          <a:p>
            <a:endParaRPr lang="en-GB" sz="2000" dirty="0">
              <a:latin typeface="Arial" panose="020B0604020202020204" pitchFamily="34" charset="0"/>
              <a:cs typeface="Arial" panose="020B0604020202020204" pitchFamily="34" charset="0"/>
            </a:endParaRPr>
          </a:p>
          <a:p>
            <a:pPr marL="0" indent="0">
              <a:buNone/>
            </a:pPr>
            <a:r>
              <a:rPr lang="en-GB" sz="1800" dirty="0">
                <a:latin typeface="Arial" panose="020B0604020202020204" pitchFamily="34" charset="0"/>
                <a:cs typeface="Arial" panose="020B0604020202020204" pitchFamily="34" charset="0"/>
              </a:rPr>
              <a:t>According to the World Health Organisation (WHO), type 2 diabetes is a chronic metabolic disease, particularly affecting middle aged and older populations, affecting 463 million people globally (</a:t>
            </a:r>
            <a:r>
              <a:rPr lang="en-US" sz="1800" dirty="0">
                <a:latin typeface="Arial" panose="020B0604020202020204" pitchFamily="34" charset="0"/>
                <a:cs typeface="Arial" panose="020B0604020202020204" pitchFamily="34" charset="0"/>
              </a:rPr>
              <a:t>World Health Organization, 2025). </a:t>
            </a:r>
            <a:endParaRPr lang="en-GB" sz="18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C563C9C2-F8C4-FC64-3A2B-8D7272153520}"/>
              </a:ext>
            </a:extLst>
          </p:cNvPr>
          <p:cNvSpPr>
            <a:spLocks noGrp="1"/>
          </p:cNvSpPr>
          <p:nvPr>
            <p:ph type="dt" sz="half" idx="10"/>
          </p:nvPr>
        </p:nvSpPr>
        <p:spPr/>
        <p:txBody>
          <a:bodyPr/>
          <a:lstStyle/>
          <a:p>
            <a:pPr>
              <a:defRPr/>
            </a:pPr>
            <a:fld id="{2303D31F-598B-47EE-BA37-93F097A3D676}" type="datetime1">
              <a:rPr lang="en-GB" altLang="en-US" smtClean="0"/>
              <a:pPr>
                <a:defRPr/>
              </a:pPr>
              <a:t>28/03/2026</a:t>
            </a:fld>
            <a:endParaRPr lang="en-GB" altLang="en-US"/>
          </a:p>
        </p:txBody>
      </p:sp>
      <p:sp>
        <p:nvSpPr>
          <p:cNvPr id="5" name="Slide Number Placeholder 4">
            <a:extLst>
              <a:ext uri="{FF2B5EF4-FFF2-40B4-BE49-F238E27FC236}">
                <a16:creationId xmlns:a16="http://schemas.microsoft.com/office/drawing/2014/main" id="{311AD01A-35D6-54F1-21E7-C950B3125C02}"/>
              </a:ext>
            </a:extLst>
          </p:cNvPr>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a:p>
        </p:txBody>
      </p:sp>
      <p:sp>
        <p:nvSpPr>
          <p:cNvPr id="18" name="Rectangle 2">
            <a:extLst>
              <a:ext uri="{FF2B5EF4-FFF2-40B4-BE49-F238E27FC236}">
                <a16:creationId xmlns:a16="http://schemas.microsoft.com/office/drawing/2014/main" id="{88768F4D-21A0-2D23-A6D7-F58B93F46A1C}"/>
              </a:ext>
            </a:extLst>
          </p:cNvPr>
          <p:cNvSpPr>
            <a:spLocks noChangeArrowheads="1"/>
          </p:cNvSpPr>
          <p:nvPr/>
        </p:nvSpPr>
        <p:spPr bwMode="auto">
          <a:xfrm>
            <a:off x="4572000" y="2282389"/>
            <a:ext cx="235962"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pic>
        <p:nvPicPr>
          <p:cNvPr id="40" name="Audio 39">
            <a:hlinkClick r:id="" action="ppaction://media"/>
            <a:extLst>
              <a:ext uri="{FF2B5EF4-FFF2-40B4-BE49-F238E27FC236}">
                <a16:creationId xmlns:a16="http://schemas.microsoft.com/office/drawing/2014/main" id="{8844C21E-BF90-F0BE-9341-2D0AD6F6B2A3}"/>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044028000"/>
      </p:ext>
    </p:extLst>
  </p:cSld>
  <p:clrMapOvr>
    <a:masterClrMapping/>
  </p:clrMapOvr>
  <mc:AlternateContent xmlns:mc="http://schemas.openxmlformats.org/markup-compatibility/2006">
    <mc:Choice xmlns:p14="http://schemas.microsoft.com/office/powerpoint/2010/main" Requires="p14">
      <p:transition spd="slow" p14:dur="2000" advTm="95539"/>
    </mc:Choice>
    <mc:Fallback>
      <p:transition spd="slow" advTm="9553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0"/>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21B7D8-FAFA-459E-E97E-26762F0675AB}"/>
              </a:ext>
            </a:extLst>
          </p:cNvPr>
          <p:cNvSpPr>
            <a:spLocks noGrp="1"/>
          </p:cNvSpPr>
          <p:nvPr>
            <p:ph type="title"/>
          </p:nvPr>
        </p:nvSpPr>
        <p:spPr/>
        <p:txBody>
          <a:bodyPr/>
          <a:lstStyle/>
          <a:p>
            <a:r>
              <a:rPr lang="en-GB" sz="3600" b="1" dirty="0"/>
              <a:t>Information about the person</a:t>
            </a:r>
          </a:p>
        </p:txBody>
      </p:sp>
      <p:sp>
        <p:nvSpPr>
          <p:cNvPr id="3" name="Content Placeholder 2">
            <a:extLst>
              <a:ext uri="{FF2B5EF4-FFF2-40B4-BE49-F238E27FC236}">
                <a16:creationId xmlns:a16="http://schemas.microsoft.com/office/drawing/2014/main" id="{53880F13-35A9-9D38-4535-EF0C49E1491E}"/>
              </a:ext>
            </a:extLst>
          </p:cNvPr>
          <p:cNvSpPr>
            <a:spLocks noGrp="1"/>
          </p:cNvSpPr>
          <p:nvPr>
            <p:ph idx="1"/>
          </p:nvPr>
        </p:nvSpPr>
        <p:spPr>
          <a:xfrm>
            <a:off x="457200" y="1304763"/>
            <a:ext cx="8229600" cy="4248473"/>
          </a:xfrm>
        </p:spPr>
        <p:txBody>
          <a:bodyPr/>
          <a:lstStyle/>
          <a:p>
            <a:pPr marL="0" indent="0">
              <a:buNone/>
            </a:pPr>
            <a:r>
              <a:rPr lang="en-GB" sz="1800" dirty="0">
                <a:latin typeface="Arial" panose="020B0604020202020204" pitchFamily="34" charset="0"/>
                <a:cs typeface="Arial" panose="020B0604020202020204" pitchFamily="34" charset="0"/>
              </a:rPr>
              <a:t>Sarah works as a school administrator, has a largely sedentary lifestyle, and often relies on convenience foods. As we discuss her case, we will see how diabetes can not only affect her energy levels but also increase her risk for cardiovascular disease. </a:t>
            </a:r>
          </a:p>
          <a:p>
            <a:pPr marL="0" indent="0">
              <a:buNone/>
            </a:pPr>
            <a:endParaRPr lang="en-GB" sz="1800" dirty="0">
              <a:latin typeface="Arial" panose="020B0604020202020204" pitchFamily="34" charset="0"/>
              <a:cs typeface="Arial" panose="020B0604020202020204" pitchFamily="34" charset="0"/>
            </a:endParaRPr>
          </a:p>
          <a:p>
            <a:r>
              <a:rPr lang="en-GB" sz="1800" b="1" dirty="0">
                <a:latin typeface="Arial" panose="020B0604020202020204" pitchFamily="34" charset="0"/>
                <a:cs typeface="Arial" panose="020B0604020202020204" pitchFamily="34" charset="0"/>
              </a:rPr>
              <a:t>Height:</a:t>
            </a:r>
            <a:r>
              <a:rPr lang="en-GB" sz="1800" dirty="0">
                <a:latin typeface="Arial" panose="020B0604020202020204" pitchFamily="34" charset="0"/>
                <a:cs typeface="Arial" panose="020B0604020202020204" pitchFamily="34" charset="0"/>
              </a:rPr>
              <a:t> 1.65m; Weight: 84 kg</a:t>
            </a:r>
          </a:p>
          <a:p>
            <a:r>
              <a:rPr lang="en-GB" sz="1800" b="1" dirty="0">
                <a:latin typeface="Arial" panose="020B0604020202020204" pitchFamily="34" charset="0"/>
                <a:cs typeface="Arial" panose="020B0604020202020204" pitchFamily="34" charset="0"/>
              </a:rPr>
              <a:t>BMI:</a:t>
            </a:r>
            <a:r>
              <a:rPr lang="en-GB" sz="1800" dirty="0">
                <a:latin typeface="Arial" panose="020B0604020202020204" pitchFamily="34" charset="0"/>
                <a:cs typeface="Arial" panose="020B0604020202020204" pitchFamily="34" charset="0"/>
              </a:rPr>
              <a:t> 30.8kg/m2 (obese category)</a:t>
            </a:r>
          </a:p>
          <a:p>
            <a:r>
              <a:rPr lang="en-GB" sz="1800" b="1" dirty="0">
                <a:latin typeface="Arial" panose="020B0604020202020204" pitchFamily="34" charset="0"/>
                <a:cs typeface="Arial" panose="020B0604020202020204" pitchFamily="34" charset="0"/>
              </a:rPr>
              <a:t>Blood pressure: </a:t>
            </a:r>
            <a:r>
              <a:rPr lang="en-GB" sz="1800" dirty="0">
                <a:latin typeface="Arial" panose="020B0604020202020204" pitchFamily="34" charset="0"/>
                <a:cs typeface="Arial" panose="020B0604020202020204" pitchFamily="34" charset="0"/>
              </a:rPr>
              <a:t>138/85 mmHg</a:t>
            </a:r>
          </a:p>
          <a:p>
            <a:r>
              <a:rPr lang="en-GB" sz="1800" b="1" dirty="0">
                <a:latin typeface="Arial" panose="020B0604020202020204" pitchFamily="34" charset="0"/>
                <a:cs typeface="Arial" panose="020B0604020202020204" pitchFamily="34" charset="0"/>
              </a:rPr>
              <a:t>Fasting Blood glucose: </a:t>
            </a:r>
            <a:r>
              <a:rPr lang="en-GB" sz="1800" dirty="0">
                <a:latin typeface="Arial" panose="020B0604020202020204" pitchFamily="34" charset="0"/>
                <a:cs typeface="Arial" panose="020B0604020202020204" pitchFamily="34" charset="0"/>
              </a:rPr>
              <a:t>8.5mmol/L</a:t>
            </a:r>
          </a:p>
          <a:p>
            <a:r>
              <a:rPr lang="en-GB" sz="1800" b="1" dirty="0">
                <a:latin typeface="Arial" panose="020B0604020202020204" pitchFamily="34" charset="0"/>
                <a:cs typeface="Arial" panose="020B0604020202020204" pitchFamily="34" charset="0"/>
              </a:rPr>
              <a:t>HbA1c:</a:t>
            </a:r>
            <a:r>
              <a:rPr lang="en-GB" sz="1800" dirty="0">
                <a:latin typeface="Arial" panose="020B0604020202020204" pitchFamily="34" charset="0"/>
                <a:cs typeface="Arial" panose="020B0604020202020204" pitchFamily="34" charset="0"/>
              </a:rPr>
              <a:t> 7.5% (indicates diabetes)</a:t>
            </a:r>
          </a:p>
          <a:p>
            <a:endParaRPr lang="en-GB" sz="1800" dirty="0">
              <a:latin typeface="Arial" panose="020B0604020202020204" pitchFamily="34" charset="0"/>
              <a:cs typeface="Arial" panose="020B0604020202020204" pitchFamily="34" charset="0"/>
            </a:endParaRPr>
          </a:p>
          <a:p>
            <a:pPr marL="0" indent="0">
              <a:buNone/>
            </a:pPr>
            <a:r>
              <a:rPr lang="en-GB" sz="1800" dirty="0">
                <a:latin typeface="Arial" panose="020B0604020202020204" pitchFamily="34" charset="0"/>
                <a:cs typeface="Arial" panose="020B0604020202020204" pitchFamily="34" charset="0"/>
              </a:rPr>
              <a:t>As evidence by NHS data (NHS,2024) , a blood pressure is above 140/90 increases the risk of  cardiovascular disease.</a:t>
            </a:r>
          </a:p>
          <a:p>
            <a:pPr marL="0" indent="0">
              <a:buNone/>
            </a:pPr>
            <a:endParaRPr lang="en-GB" sz="1800" dirty="0">
              <a:solidFill>
                <a:srgbClr val="0070C0"/>
              </a:solidFill>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1C800642-0D74-9A9D-EEA9-9EEA43A736F5}"/>
              </a:ext>
            </a:extLst>
          </p:cNvPr>
          <p:cNvSpPr>
            <a:spLocks noGrp="1"/>
          </p:cNvSpPr>
          <p:nvPr>
            <p:ph type="dt" sz="half" idx="10"/>
          </p:nvPr>
        </p:nvSpPr>
        <p:spPr/>
        <p:txBody>
          <a:bodyPr/>
          <a:lstStyle/>
          <a:p>
            <a:pPr>
              <a:defRPr/>
            </a:pPr>
            <a:fld id="{2303D31F-598B-47EE-BA37-93F097A3D676}" type="datetime1">
              <a:rPr lang="en-GB" altLang="en-US" smtClean="0"/>
              <a:pPr>
                <a:defRPr/>
              </a:pPr>
              <a:t>28/03/2026</a:t>
            </a:fld>
            <a:endParaRPr lang="en-GB" altLang="en-US"/>
          </a:p>
        </p:txBody>
      </p:sp>
      <p:sp>
        <p:nvSpPr>
          <p:cNvPr id="5" name="Slide Number Placeholder 4">
            <a:extLst>
              <a:ext uri="{FF2B5EF4-FFF2-40B4-BE49-F238E27FC236}">
                <a16:creationId xmlns:a16="http://schemas.microsoft.com/office/drawing/2014/main" id="{61A468CE-6AEE-EAD3-595F-267F232355D7}"/>
              </a:ext>
            </a:extLst>
          </p:cNvPr>
          <p:cNvSpPr>
            <a:spLocks noGrp="1"/>
          </p:cNvSpPr>
          <p:nvPr>
            <p:ph type="sldNum" sz="quarter" idx="12"/>
          </p:nvPr>
        </p:nvSpPr>
        <p:spPr/>
        <p:txBody>
          <a:bodyPr/>
          <a:lstStyle/>
          <a:p>
            <a:pPr>
              <a:defRPr/>
            </a:pPr>
            <a:fld id="{6550E941-99E4-4403-A917-B30FF69A9617}" type="slidenum">
              <a:rPr lang="en-GB" altLang="en-US" smtClean="0"/>
              <a:pPr>
                <a:defRPr/>
              </a:pPr>
              <a:t>3</a:t>
            </a:fld>
            <a:endParaRPr lang="en-GB" altLang="en-US"/>
          </a:p>
        </p:txBody>
      </p:sp>
      <p:pic>
        <p:nvPicPr>
          <p:cNvPr id="35" name="Audio 34">
            <a:hlinkClick r:id="" action="ppaction://media"/>
            <a:extLst>
              <a:ext uri="{FF2B5EF4-FFF2-40B4-BE49-F238E27FC236}">
                <a16:creationId xmlns:a16="http://schemas.microsoft.com/office/drawing/2014/main" id="{F883E75C-B81E-BE4C-EA25-7F436E1140FD}"/>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196154705"/>
      </p:ext>
    </p:extLst>
  </p:cSld>
  <p:clrMapOvr>
    <a:masterClrMapping/>
  </p:clrMapOvr>
  <mc:AlternateContent xmlns:mc="http://schemas.openxmlformats.org/markup-compatibility/2006">
    <mc:Choice xmlns:p14="http://schemas.microsoft.com/office/powerpoint/2010/main" Requires="p14">
      <p:transition spd="slow" p14:dur="2000" advTm="98235"/>
    </mc:Choice>
    <mc:Fallback>
      <p:transition spd="slow" advTm="982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5"/>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274638"/>
            <a:ext cx="8229600" cy="1143000"/>
          </a:xfrm>
        </p:spPr>
        <p:txBody>
          <a:bodyPr wrap="square" anchor="ctr">
            <a:normAutofit/>
          </a:bodyPr>
          <a:lstStyle/>
          <a:p>
            <a:pPr>
              <a:lnSpc>
                <a:spcPct val="90000"/>
              </a:lnSpc>
            </a:pPr>
            <a:r>
              <a:rPr lang="en-GB" sz="3700" b="1"/>
              <a:t>Anatomy and Physiology of Type 2 Diabetes (Sarah)</a:t>
            </a:r>
          </a:p>
        </p:txBody>
      </p:sp>
      <p:sp>
        <p:nvSpPr>
          <p:cNvPr id="2" name="Content Placeholder 1">
            <a:extLst>
              <a:ext uri="{FF2B5EF4-FFF2-40B4-BE49-F238E27FC236}">
                <a16:creationId xmlns:a16="http://schemas.microsoft.com/office/drawing/2014/main" id="{41C35443-F263-7B57-2247-B900E4E8B74E}"/>
              </a:ext>
            </a:extLst>
          </p:cNvPr>
          <p:cNvSpPr>
            <a:spLocks noGrp="1"/>
          </p:cNvSpPr>
          <p:nvPr>
            <p:ph sz="half" idx="1"/>
          </p:nvPr>
        </p:nvSpPr>
        <p:spPr>
          <a:xfrm>
            <a:off x="457200" y="1600201"/>
            <a:ext cx="4038600" cy="3989040"/>
          </a:xfrm>
        </p:spPr>
        <p:txBody>
          <a:bodyPr wrap="square" anchor="t">
            <a:normAutofit/>
          </a:bodyPr>
          <a:lstStyle/>
          <a:p>
            <a:pPr>
              <a:lnSpc>
                <a:spcPct val="90000"/>
              </a:lnSpc>
            </a:pPr>
            <a:r>
              <a:rPr lang="en-GB" sz="1800" b="1" dirty="0">
                <a:latin typeface="Arial" panose="020B0604020202020204" pitchFamily="34" charset="0"/>
                <a:cs typeface="Arial" panose="020B0604020202020204" pitchFamily="34" charset="0"/>
              </a:rPr>
              <a:t>Pancreas dysfunction </a:t>
            </a:r>
            <a:r>
              <a:rPr lang="en-GB" sz="1800" dirty="0">
                <a:latin typeface="Arial" panose="020B0604020202020204" pitchFamily="34" charset="0"/>
                <a:cs typeface="Arial" panose="020B0604020202020204" pitchFamily="34" charset="0"/>
              </a:rPr>
              <a:t>– reduced insulin effectiveness</a:t>
            </a:r>
          </a:p>
          <a:p>
            <a:pPr>
              <a:lnSpc>
                <a:spcPct val="90000"/>
              </a:lnSpc>
            </a:pPr>
            <a:endParaRPr lang="en-GB" sz="1800" dirty="0">
              <a:latin typeface="Arial" panose="020B0604020202020204" pitchFamily="34" charset="0"/>
              <a:cs typeface="Arial" panose="020B0604020202020204" pitchFamily="34" charset="0"/>
            </a:endParaRPr>
          </a:p>
          <a:p>
            <a:pPr>
              <a:lnSpc>
                <a:spcPct val="90000"/>
              </a:lnSpc>
            </a:pPr>
            <a:r>
              <a:rPr lang="en-GB" sz="1800" b="1" dirty="0">
                <a:latin typeface="Arial" panose="020B0604020202020204" pitchFamily="34" charset="0"/>
                <a:cs typeface="Arial" panose="020B0604020202020204" pitchFamily="34" charset="0"/>
              </a:rPr>
              <a:t>Insulin resistance </a:t>
            </a:r>
            <a:r>
              <a:rPr lang="en-GB" sz="1800" dirty="0">
                <a:latin typeface="Arial" panose="020B0604020202020204" pitchFamily="34" charset="0"/>
                <a:cs typeface="Arial" panose="020B0604020202020204" pitchFamily="34" charset="0"/>
              </a:rPr>
              <a:t>in muscle, liver, and fat cells</a:t>
            </a:r>
          </a:p>
          <a:p>
            <a:pPr>
              <a:lnSpc>
                <a:spcPct val="90000"/>
              </a:lnSpc>
            </a:pPr>
            <a:endParaRPr lang="en-GB" sz="1800" dirty="0">
              <a:latin typeface="Arial" panose="020B0604020202020204" pitchFamily="34" charset="0"/>
              <a:cs typeface="Arial" panose="020B0604020202020204" pitchFamily="34" charset="0"/>
            </a:endParaRPr>
          </a:p>
          <a:p>
            <a:pPr>
              <a:lnSpc>
                <a:spcPct val="90000"/>
              </a:lnSpc>
            </a:pPr>
            <a:r>
              <a:rPr lang="en-GB" sz="1800" b="1" dirty="0">
                <a:latin typeface="Arial" panose="020B0604020202020204" pitchFamily="34" charset="0"/>
                <a:cs typeface="Arial" panose="020B0604020202020204" pitchFamily="34" charset="0"/>
              </a:rPr>
              <a:t>High blood glucose levels </a:t>
            </a:r>
            <a:r>
              <a:rPr lang="en-GB" sz="1800" dirty="0">
                <a:latin typeface="Arial" panose="020B0604020202020204" pitchFamily="34" charset="0"/>
                <a:cs typeface="Arial" panose="020B0604020202020204" pitchFamily="34" charset="0"/>
              </a:rPr>
              <a:t>(hyperglycaemia)</a:t>
            </a:r>
          </a:p>
          <a:p>
            <a:pPr>
              <a:lnSpc>
                <a:spcPct val="90000"/>
              </a:lnSpc>
            </a:pPr>
            <a:endParaRPr lang="en-GB" sz="1800" dirty="0">
              <a:latin typeface="Arial" panose="020B0604020202020204" pitchFamily="34" charset="0"/>
              <a:cs typeface="Arial" panose="020B0604020202020204" pitchFamily="34" charset="0"/>
            </a:endParaRPr>
          </a:p>
          <a:p>
            <a:pPr>
              <a:lnSpc>
                <a:spcPct val="90000"/>
              </a:lnSpc>
            </a:pPr>
            <a:r>
              <a:rPr lang="en-GB" sz="1800" b="1" dirty="0">
                <a:latin typeface="Arial" panose="020B0604020202020204" pitchFamily="34" charset="0"/>
                <a:cs typeface="Arial" panose="020B0604020202020204" pitchFamily="34" charset="0"/>
              </a:rPr>
              <a:t>Increased insulin production (early stage)</a:t>
            </a:r>
            <a:r>
              <a:rPr lang="en-GB" sz="1800" dirty="0">
                <a:latin typeface="Arial" panose="020B0604020202020204" pitchFamily="34" charset="0"/>
                <a:cs typeface="Arial" panose="020B0604020202020204" pitchFamily="34" charset="0"/>
              </a:rPr>
              <a:t> – pancreatic fatigue</a:t>
            </a:r>
          </a:p>
          <a:p>
            <a:pPr>
              <a:lnSpc>
                <a:spcPct val="90000"/>
              </a:lnSpc>
            </a:pPr>
            <a:endParaRPr lang="en-GB" sz="1800" dirty="0">
              <a:latin typeface="Arial" panose="020B0604020202020204" pitchFamily="34" charset="0"/>
              <a:cs typeface="Arial" panose="020B0604020202020204" pitchFamily="34" charset="0"/>
            </a:endParaRPr>
          </a:p>
          <a:p>
            <a:pPr>
              <a:lnSpc>
                <a:spcPct val="90000"/>
              </a:lnSpc>
            </a:pPr>
            <a:r>
              <a:rPr lang="en-GB" sz="1800" b="1" dirty="0">
                <a:latin typeface="Arial" panose="020B0604020202020204" pitchFamily="34" charset="0"/>
                <a:cs typeface="Arial" panose="020B0604020202020204" pitchFamily="34" charset="0"/>
              </a:rPr>
              <a:t>Risk of vascular damage </a:t>
            </a:r>
            <a:r>
              <a:rPr lang="en-GB" sz="1800" dirty="0">
                <a:latin typeface="Arial" panose="020B0604020202020204" pitchFamily="34" charset="0"/>
                <a:cs typeface="Arial" panose="020B0604020202020204" pitchFamily="34" charset="0"/>
              </a:rPr>
              <a:t>(heart disease, stroke)</a:t>
            </a:r>
          </a:p>
          <a:p>
            <a:pPr marL="0" indent="0">
              <a:lnSpc>
                <a:spcPct val="90000"/>
              </a:lnSpc>
              <a:buNone/>
            </a:pPr>
            <a:endParaRPr lang="en-GB" sz="2000" dirty="0"/>
          </a:p>
          <a:p>
            <a:pPr marL="0" indent="0">
              <a:lnSpc>
                <a:spcPct val="90000"/>
              </a:lnSpc>
              <a:buNone/>
            </a:pPr>
            <a:endParaRPr lang="en-GB" sz="2000" dirty="0"/>
          </a:p>
        </p:txBody>
      </p:sp>
      <p:pic>
        <p:nvPicPr>
          <p:cNvPr id="3076" name="Picture 4" descr="Diabetes Mellitus Condition">
            <a:extLst>
              <a:ext uri="{FF2B5EF4-FFF2-40B4-BE49-F238E27FC236}">
                <a16:creationId xmlns:a16="http://schemas.microsoft.com/office/drawing/2014/main" id="{76F6AE1F-D3B8-DD21-758F-4082A93752ED}"/>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4648200" y="1600202"/>
            <a:ext cx="4038600" cy="2836910"/>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
        <p:nvSpPr>
          <p:cNvPr id="3079" name="Date Placeholder 4">
            <a:extLst>
              <a:ext uri="{FF2B5EF4-FFF2-40B4-BE49-F238E27FC236}">
                <a16:creationId xmlns:a16="http://schemas.microsoft.com/office/drawing/2014/main" id="{F5F07F8B-F730-622F-8E7E-F6CF2F40FA77}"/>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F7614AD2-EBEE-4B9C-B8EB-7B45076136C4}" type="datetime1">
              <a:rPr lang="en-GB" altLang="en-US" sz="900"/>
              <a:pPr>
                <a:lnSpc>
                  <a:spcPct val="90000"/>
                </a:lnSpc>
                <a:spcAft>
                  <a:spcPts val="600"/>
                </a:spcAft>
                <a:defRPr/>
              </a:pPr>
              <a:t>18/04/2026</a:t>
            </a:fld>
            <a:endParaRPr lang="en-GB" altLang="en-US" sz="900"/>
          </a:p>
        </p:txBody>
      </p:sp>
      <p:sp>
        <p:nvSpPr>
          <p:cNvPr id="3081" name="Slide Number Placeholder 5">
            <a:extLst>
              <a:ext uri="{FF2B5EF4-FFF2-40B4-BE49-F238E27FC236}">
                <a16:creationId xmlns:a16="http://schemas.microsoft.com/office/drawing/2014/main" id="{BBA272FF-C7C7-93E7-FAA3-474799D26843}"/>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386495F9-B3F5-4DDF-9323-6CEC80C52C17}" type="slidenum">
              <a:rPr lang="en-GB" altLang="en-US"/>
              <a:pPr>
                <a:spcAft>
                  <a:spcPts val="600"/>
                </a:spcAft>
                <a:defRPr/>
              </a:pPr>
              <a:t>4</a:t>
            </a:fld>
            <a:endParaRPr lang="en-GB" altLang="en-US"/>
          </a:p>
        </p:txBody>
      </p:sp>
      <p:sp>
        <p:nvSpPr>
          <p:cNvPr id="7" name="TextBox 6">
            <a:extLst>
              <a:ext uri="{FF2B5EF4-FFF2-40B4-BE49-F238E27FC236}">
                <a16:creationId xmlns:a16="http://schemas.microsoft.com/office/drawing/2014/main" id="{B9A6CDE3-E280-DB8D-A8CC-4103375D0CCF}"/>
              </a:ext>
            </a:extLst>
          </p:cNvPr>
          <p:cNvSpPr txBox="1"/>
          <p:nvPr/>
        </p:nvSpPr>
        <p:spPr>
          <a:xfrm>
            <a:off x="4572000" y="4640501"/>
            <a:ext cx="4044888" cy="923330"/>
          </a:xfrm>
          <a:prstGeom prst="rect">
            <a:avLst/>
          </a:prstGeom>
          <a:noFill/>
        </p:spPr>
        <p:txBody>
          <a:bodyPr wrap="square" rtlCol="0">
            <a:spAutoFit/>
          </a:bodyPr>
          <a:lstStyle/>
          <a:p>
            <a:r>
              <a:rPr lang="en-GB" b="1" dirty="0"/>
              <a:t>Figure 1</a:t>
            </a:r>
            <a:r>
              <a:rPr lang="en-GB" dirty="0"/>
              <a:t> this diagram illustrates how the body breaks down carbohydrates from food into glucose </a:t>
            </a:r>
          </a:p>
        </p:txBody>
      </p:sp>
      <p:pic>
        <p:nvPicPr>
          <p:cNvPr id="37" name="Audio 36">
            <a:hlinkClick r:id="" action="ppaction://media"/>
            <a:extLst>
              <a:ext uri="{FF2B5EF4-FFF2-40B4-BE49-F238E27FC236}">
                <a16:creationId xmlns:a16="http://schemas.microsoft.com/office/drawing/2014/main" id="{56C47960-A919-F739-B035-3445F689A4D7}"/>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711734170"/>
      </p:ext>
    </p:extLst>
  </p:cSld>
  <p:clrMapOvr>
    <a:masterClrMapping/>
  </p:clrMapOvr>
  <mc:AlternateContent xmlns:mc="http://schemas.openxmlformats.org/markup-compatibility/2006">
    <mc:Choice xmlns:p14="http://schemas.microsoft.com/office/powerpoint/2010/main" Requires="p14">
      <p:transition spd="slow" p14:dur="2000" advTm="145571"/>
    </mc:Choice>
    <mc:Fallback>
      <p:transition spd="slow" advTm="14557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7"/>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B924A3-1440-EE2D-BFA7-E4E87ED0695F}"/>
              </a:ext>
            </a:extLst>
          </p:cNvPr>
          <p:cNvSpPr>
            <a:spLocks noGrp="1"/>
          </p:cNvSpPr>
          <p:nvPr>
            <p:ph type="title"/>
          </p:nvPr>
        </p:nvSpPr>
        <p:spPr>
          <a:xfrm>
            <a:off x="457200" y="274638"/>
            <a:ext cx="8229600" cy="922114"/>
          </a:xfrm>
        </p:spPr>
        <p:txBody>
          <a:bodyPr/>
          <a:lstStyle/>
          <a:p>
            <a:r>
              <a:rPr lang="en-GB" sz="3600" b="1" dirty="0"/>
              <a:t>Patterns, behaviours and lifestyle</a:t>
            </a:r>
          </a:p>
        </p:txBody>
      </p:sp>
      <p:sp>
        <p:nvSpPr>
          <p:cNvPr id="3" name="Content Placeholder 2">
            <a:extLst>
              <a:ext uri="{FF2B5EF4-FFF2-40B4-BE49-F238E27FC236}">
                <a16:creationId xmlns:a16="http://schemas.microsoft.com/office/drawing/2014/main" id="{6434F549-6873-A292-8A34-6B47A514022A}"/>
              </a:ext>
            </a:extLst>
          </p:cNvPr>
          <p:cNvSpPr>
            <a:spLocks noGrp="1"/>
          </p:cNvSpPr>
          <p:nvPr>
            <p:ph idx="1"/>
          </p:nvPr>
        </p:nvSpPr>
        <p:spPr>
          <a:xfrm>
            <a:off x="457200" y="1340768"/>
            <a:ext cx="8229600" cy="4176465"/>
          </a:xfrm>
        </p:spPr>
        <p:txBody>
          <a:bodyPr/>
          <a:lstStyle/>
          <a:p>
            <a:pPr marL="0" indent="0">
              <a:buNone/>
            </a:pPr>
            <a:r>
              <a:rPr lang="en-GB" sz="1800" b="1" dirty="0">
                <a:latin typeface="Arial" panose="020B0604020202020204" pitchFamily="34" charset="0"/>
                <a:cs typeface="Arial" panose="020B0604020202020204" pitchFamily="34" charset="0"/>
              </a:rPr>
              <a:t>Patterns and behaviours:</a:t>
            </a:r>
          </a:p>
          <a:p>
            <a:pPr marL="0" indent="0">
              <a:buNone/>
            </a:pPr>
            <a:endParaRPr lang="en-GB" sz="1800"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Prolonged sedentary periods spent at a desk</a:t>
            </a:r>
          </a:p>
          <a:p>
            <a:r>
              <a:rPr lang="en-GB" sz="1800" dirty="0">
                <a:latin typeface="Arial" panose="020B0604020202020204" pitchFamily="34" charset="0"/>
                <a:cs typeface="Arial" panose="020B0604020202020204" pitchFamily="34" charset="0"/>
              </a:rPr>
              <a:t>Consistently skipping balanced meals</a:t>
            </a:r>
          </a:p>
          <a:p>
            <a:r>
              <a:rPr lang="en-GB" sz="1800" dirty="0">
                <a:latin typeface="Arial" panose="020B0604020202020204" pitchFamily="34" charset="0"/>
                <a:cs typeface="Arial" panose="020B0604020202020204" pitchFamily="34" charset="0"/>
              </a:rPr>
              <a:t>Disrupted and insufficient sleep patterns</a:t>
            </a:r>
          </a:p>
          <a:p>
            <a:endParaRPr lang="en-GB" sz="1800" dirty="0">
              <a:latin typeface="Arial" panose="020B0604020202020204" pitchFamily="34" charset="0"/>
              <a:cs typeface="Arial" panose="020B0604020202020204" pitchFamily="34" charset="0"/>
            </a:endParaRPr>
          </a:p>
          <a:p>
            <a:pPr marL="0" indent="0">
              <a:buNone/>
            </a:pPr>
            <a:r>
              <a:rPr lang="en-GB" sz="1800" b="1" dirty="0">
                <a:latin typeface="Arial" panose="020B0604020202020204" pitchFamily="34" charset="0"/>
                <a:cs typeface="Arial" panose="020B0604020202020204" pitchFamily="34" charset="0"/>
              </a:rPr>
              <a:t>Sedentary lifestyle:</a:t>
            </a:r>
          </a:p>
          <a:p>
            <a:pPr marL="0" indent="0">
              <a:buNone/>
            </a:pPr>
            <a:endParaRPr lang="en-GB" sz="1800"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Poor nutritional choices and an unbalanced diet </a:t>
            </a:r>
          </a:p>
          <a:p>
            <a:r>
              <a:rPr lang="en-GB" sz="1800" dirty="0">
                <a:latin typeface="Arial" panose="020B0604020202020204" pitchFamily="34" charset="0"/>
                <a:cs typeface="Arial" panose="020B0604020202020204" pitchFamily="34" charset="0"/>
              </a:rPr>
              <a:t>Elevated levels from occupational and personal demands </a:t>
            </a:r>
          </a:p>
          <a:p>
            <a:r>
              <a:rPr lang="en-GB" sz="1800" dirty="0">
                <a:latin typeface="Arial" panose="020B0604020202020204" pitchFamily="34" charset="0"/>
                <a:cs typeface="Arial" panose="020B0604020202020204" pitchFamily="34" charset="0"/>
              </a:rPr>
              <a:t>A family history of chronic conditions impacting health</a:t>
            </a:r>
          </a:p>
          <a:p>
            <a:r>
              <a:rPr lang="en-GB" sz="1800" dirty="0">
                <a:latin typeface="Arial" panose="020B0604020202020204" pitchFamily="34" charset="0"/>
                <a:cs typeface="Arial" panose="020B0604020202020204" pitchFamily="34" charset="0"/>
              </a:rPr>
              <a:t>Insufficient engagement in physical activity</a:t>
            </a:r>
          </a:p>
          <a:p>
            <a:endParaRPr lang="en-GB" sz="1800" dirty="0">
              <a:latin typeface="Arial" panose="020B0604020202020204" pitchFamily="34" charset="0"/>
              <a:cs typeface="Arial" panose="020B0604020202020204" pitchFamily="34" charset="0"/>
            </a:endParaRPr>
          </a:p>
          <a:p>
            <a:endParaRPr lang="en-GB" sz="1800"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9FCEB692-B9B5-A7EC-175D-C55FD2A656B5}"/>
              </a:ext>
            </a:extLst>
          </p:cNvPr>
          <p:cNvSpPr>
            <a:spLocks noGrp="1"/>
          </p:cNvSpPr>
          <p:nvPr>
            <p:ph type="dt" sz="half" idx="10"/>
          </p:nvPr>
        </p:nvSpPr>
        <p:spPr/>
        <p:txBody>
          <a:bodyPr/>
          <a:lstStyle/>
          <a:p>
            <a:pPr>
              <a:defRPr/>
            </a:pPr>
            <a:fld id="{2303D31F-598B-47EE-BA37-93F097A3D676}" type="datetime1">
              <a:rPr lang="en-GB" altLang="en-US" smtClean="0"/>
              <a:pPr>
                <a:defRPr/>
              </a:pPr>
              <a:t>28/03/2026</a:t>
            </a:fld>
            <a:endParaRPr lang="en-GB" altLang="en-US"/>
          </a:p>
        </p:txBody>
      </p:sp>
      <p:sp>
        <p:nvSpPr>
          <p:cNvPr id="5" name="Slide Number Placeholder 4">
            <a:extLst>
              <a:ext uri="{FF2B5EF4-FFF2-40B4-BE49-F238E27FC236}">
                <a16:creationId xmlns:a16="http://schemas.microsoft.com/office/drawing/2014/main" id="{4E6DEE0F-0A02-6D68-23C0-0B77EC1F3087}"/>
              </a:ext>
            </a:extLst>
          </p:cNvPr>
          <p:cNvSpPr>
            <a:spLocks noGrp="1"/>
          </p:cNvSpPr>
          <p:nvPr>
            <p:ph type="sldNum" sz="quarter" idx="12"/>
          </p:nvPr>
        </p:nvSpPr>
        <p:spPr/>
        <p:txBody>
          <a:bodyPr/>
          <a:lstStyle/>
          <a:p>
            <a:pPr>
              <a:defRPr/>
            </a:pPr>
            <a:fld id="{6550E941-99E4-4403-A917-B30FF69A9617}" type="slidenum">
              <a:rPr lang="en-GB" altLang="en-US" smtClean="0"/>
              <a:pPr>
                <a:defRPr/>
              </a:pPr>
              <a:t>5</a:t>
            </a:fld>
            <a:endParaRPr lang="en-GB" altLang="en-US"/>
          </a:p>
        </p:txBody>
      </p:sp>
      <p:pic>
        <p:nvPicPr>
          <p:cNvPr id="24" name="Audio 23">
            <a:hlinkClick r:id="" action="ppaction://media"/>
            <a:extLst>
              <a:ext uri="{FF2B5EF4-FFF2-40B4-BE49-F238E27FC236}">
                <a16:creationId xmlns:a16="http://schemas.microsoft.com/office/drawing/2014/main" id="{BBD98430-0269-F106-80CF-493AB0BD2208}"/>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2070946817"/>
      </p:ext>
    </p:extLst>
  </p:cSld>
  <p:clrMapOvr>
    <a:masterClrMapping/>
  </p:clrMapOvr>
  <mc:AlternateContent xmlns:mc="http://schemas.openxmlformats.org/markup-compatibility/2006">
    <mc:Choice xmlns:p14="http://schemas.microsoft.com/office/powerpoint/2010/main" Requires="p14">
      <p:transition spd="slow" p14:dur="2000" advTm="149755"/>
    </mc:Choice>
    <mc:Fallback>
      <p:transition spd="slow" advTm="14975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69B926-B65F-3EB5-92BB-DC40BD793F0D}"/>
              </a:ext>
            </a:extLst>
          </p:cNvPr>
          <p:cNvSpPr>
            <a:spLocks noGrp="1"/>
          </p:cNvSpPr>
          <p:nvPr>
            <p:ph type="title"/>
          </p:nvPr>
        </p:nvSpPr>
        <p:spPr>
          <a:xfrm>
            <a:off x="457200" y="274638"/>
            <a:ext cx="8229600" cy="922114"/>
          </a:xfrm>
        </p:spPr>
        <p:txBody>
          <a:bodyPr/>
          <a:lstStyle/>
          <a:p>
            <a:r>
              <a:rPr lang="en-GB" sz="3600" b="1" dirty="0"/>
              <a:t>Everyday Routine</a:t>
            </a:r>
          </a:p>
        </p:txBody>
      </p:sp>
      <p:sp>
        <p:nvSpPr>
          <p:cNvPr id="3" name="Content Placeholder 2">
            <a:extLst>
              <a:ext uri="{FF2B5EF4-FFF2-40B4-BE49-F238E27FC236}">
                <a16:creationId xmlns:a16="http://schemas.microsoft.com/office/drawing/2014/main" id="{D8D4FB70-B25A-602C-D334-08F645D206D5}"/>
              </a:ext>
            </a:extLst>
          </p:cNvPr>
          <p:cNvSpPr>
            <a:spLocks noGrp="1"/>
          </p:cNvSpPr>
          <p:nvPr>
            <p:ph idx="1"/>
          </p:nvPr>
        </p:nvSpPr>
        <p:spPr>
          <a:xfrm>
            <a:off x="457200" y="1340768"/>
            <a:ext cx="8229600" cy="4176465"/>
          </a:xfrm>
        </p:spPr>
        <p:txBody>
          <a:bodyPr/>
          <a:lstStyle/>
          <a:p>
            <a:pPr marL="0" indent="0">
              <a:buNone/>
            </a:pPr>
            <a:r>
              <a:rPr lang="en-GB" sz="1800" b="1" dirty="0">
                <a:latin typeface="Arial" panose="020B0604020202020204" pitchFamily="34" charset="0"/>
                <a:cs typeface="Arial" panose="020B0604020202020204" pitchFamily="34" charset="0"/>
              </a:rPr>
              <a:t>Morning:</a:t>
            </a:r>
          </a:p>
          <a:p>
            <a:r>
              <a:rPr lang="en-GB" sz="1800" dirty="0">
                <a:latin typeface="Arial" panose="020B0604020202020204" pitchFamily="34" charset="0"/>
                <a:cs typeface="Arial" panose="020B0604020202020204" pitchFamily="34" charset="0"/>
              </a:rPr>
              <a:t>Often skips breakfast or consumes quick, high-sugar foods due to time constraints</a:t>
            </a:r>
          </a:p>
          <a:p>
            <a:pPr marL="0" indent="0">
              <a:buNone/>
            </a:pPr>
            <a:r>
              <a:rPr lang="en-GB" sz="1800" b="1" dirty="0">
                <a:latin typeface="Arial" panose="020B0604020202020204" pitchFamily="34" charset="0"/>
                <a:cs typeface="Arial" panose="020B0604020202020204" pitchFamily="34" charset="0"/>
              </a:rPr>
              <a:t>Workday:</a:t>
            </a:r>
          </a:p>
          <a:p>
            <a:r>
              <a:rPr lang="en-GB" sz="1800" dirty="0">
                <a:latin typeface="Arial" panose="020B0604020202020204" pitchFamily="34" charset="0"/>
                <a:cs typeface="Arial" panose="020B0604020202020204" pitchFamily="34" charset="0"/>
              </a:rPr>
              <a:t>Spends prolonged periods sitting at a desk with minimal physical activity</a:t>
            </a:r>
          </a:p>
          <a:p>
            <a:pPr marL="0" indent="0">
              <a:buNone/>
            </a:pPr>
            <a:r>
              <a:rPr lang="en-GB" sz="1800" b="1" dirty="0">
                <a:latin typeface="Arial" panose="020B0604020202020204" pitchFamily="34" charset="0"/>
                <a:cs typeface="Arial" panose="020B0604020202020204" pitchFamily="34" charset="0"/>
              </a:rPr>
              <a:t>Dietary habits:</a:t>
            </a:r>
          </a:p>
          <a:p>
            <a:r>
              <a:rPr lang="en-GB" sz="1800" dirty="0">
                <a:latin typeface="Arial" panose="020B0604020202020204" pitchFamily="34" charset="0"/>
                <a:cs typeface="Arial" panose="020B0604020202020204" pitchFamily="34" charset="0"/>
              </a:rPr>
              <a:t>Relies on convenience or processed foods, with irregular meal timings</a:t>
            </a:r>
          </a:p>
          <a:p>
            <a:pPr marL="0" indent="0">
              <a:buNone/>
            </a:pPr>
            <a:r>
              <a:rPr lang="en-GB" sz="1800" b="1" dirty="0">
                <a:latin typeface="Arial" panose="020B0604020202020204" pitchFamily="34" charset="0"/>
                <a:cs typeface="Arial" panose="020B0604020202020204" pitchFamily="34" charset="0"/>
              </a:rPr>
              <a:t>Evening:</a:t>
            </a:r>
          </a:p>
          <a:p>
            <a:r>
              <a:rPr lang="en-GB" sz="1800" dirty="0">
                <a:latin typeface="Arial" panose="020B0604020202020204" pitchFamily="34" charset="0"/>
                <a:cs typeface="Arial" panose="020B0604020202020204" pitchFamily="34" charset="0"/>
              </a:rPr>
              <a:t>Limited engagement in physical activity, prefers sedentary activities such as watching television for hours</a:t>
            </a:r>
          </a:p>
          <a:p>
            <a:pPr marL="0" indent="0">
              <a:buNone/>
            </a:pPr>
            <a:r>
              <a:rPr lang="en-GB" sz="1800" b="1" dirty="0">
                <a:latin typeface="Arial" panose="020B0604020202020204" pitchFamily="34" charset="0"/>
                <a:cs typeface="Arial" panose="020B0604020202020204" pitchFamily="34" charset="0"/>
              </a:rPr>
              <a:t>Sleep routine:</a:t>
            </a:r>
          </a:p>
          <a:p>
            <a:r>
              <a:rPr lang="en-GB" sz="1800" dirty="0">
                <a:latin typeface="Arial" panose="020B0604020202020204" pitchFamily="34" charset="0"/>
                <a:cs typeface="Arial" panose="020B0604020202020204" pitchFamily="34" charset="0"/>
              </a:rPr>
              <a:t>Irregular sleep patterns with insufficient rest, contributing to fatigue and poor metabolic control. </a:t>
            </a:r>
          </a:p>
        </p:txBody>
      </p:sp>
      <p:sp>
        <p:nvSpPr>
          <p:cNvPr id="4" name="Date Placeholder 3">
            <a:extLst>
              <a:ext uri="{FF2B5EF4-FFF2-40B4-BE49-F238E27FC236}">
                <a16:creationId xmlns:a16="http://schemas.microsoft.com/office/drawing/2014/main" id="{28290F66-9B7A-D4EF-7AC0-B0C0F1F98F5B}"/>
              </a:ext>
            </a:extLst>
          </p:cNvPr>
          <p:cNvSpPr>
            <a:spLocks noGrp="1"/>
          </p:cNvSpPr>
          <p:nvPr>
            <p:ph type="dt" sz="half" idx="10"/>
          </p:nvPr>
        </p:nvSpPr>
        <p:spPr/>
        <p:txBody>
          <a:bodyPr/>
          <a:lstStyle/>
          <a:p>
            <a:pPr>
              <a:defRPr/>
            </a:pPr>
            <a:fld id="{2303D31F-598B-47EE-BA37-93F097A3D676}" type="datetime1">
              <a:rPr lang="en-GB" altLang="en-US" smtClean="0"/>
              <a:pPr>
                <a:defRPr/>
              </a:pPr>
              <a:t>28/03/2026</a:t>
            </a:fld>
            <a:endParaRPr lang="en-GB" altLang="en-US"/>
          </a:p>
        </p:txBody>
      </p:sp>
      <p:sp>
        <p:nvSpPr>
          <p:cNvPr id="5" name="Slide Number Placeholder 4">
            <a:extLst>
              <a:ext uri="{FF2B5EF4-FFF2-40B4-BE49-F238E27FC236}">
                <a16:creationId xmlns:a16="http://schemas.microsoft.com/office/drawing/2014/main" id="{B0F15D2E-B843-1BFC-9C28-E4C39C9B066C}"/>
              </a:ext>
            </a:extLst>
          </p:cNvPr>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pic>
        <p:nvPicPr>
          <p:cNvPr id="12" name="Audio 11">
            <a:hlinkClick r:id="" action="ppaction://media"/>
            <a:extLst>
              <a:ext uri="{FF2B5EF4-FFF2-40B4-BE49-F238E27FC236}">
                <a16:creationId xmlns:a16="http://schemas.microsoft.com/office/drawing/2014/main" id="{49AC1234-30A4-E7FF-9C69-BAD0F9DA5109}"/>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425489401"/>
      </p:ext>
    </p:extLst>
  </p:cSld>
  <p:clrMapOvr>
    <a:masterClrMapping/>
  </p:clrMapOvr>
  <mc:AlternateContent xmlns:mc="http://schemas.openxmlformats.org/markup-compatibility/2006">
    <mc:Choice xmlns:p14="http://schemas.microsoft.com/office/powerpoint/2010/main" Requires="p14">
      <p:transition spd="slow" p14:dur="2000" advTm="87177"/>
    </mc:Choice>
    <mc:Fallback>
      <p:transition spd="slow" advTm="8717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FE0124-C10B-2C22-8E26-7781C9788DBB}"/>
              </a:ext>
            </a:extLst>
          </p:cNvPr>
          <p:cNvSpPr>
            <a:spLocks noGrp="1"/>
          </p:cNvSpPr>
          <p:nvPr>
            <p:ph type="title"/>
          </p:nvPr>
        </p:nvSpPr>
        <p:spPr>
          <a:xfrm>
            <a:off x="457200" y="274638"/>
            <a:ext cx="8229600" cy="922114"/>
          </a:xfrm>
        </p:spPr>
        <p:txBody>
          <a:bodyPr/>
          <a:lstStyle/>
          <a:p>
            <a:r>
              <a:rPr lang="en-GB" sz="3600" b="1" dirty="0"/>
              <a:t>Care Plan: Goals, measurements and ethical principles </a:t>
            </a:r>
          </a:p>
        </p:txBody>
      </p:sp>
      <p:sp>
        <p:nvSpPr>
          <p:cNvPr id="3" name="Content Placeholder 2">
            <a:extLst>
              <a:ext uri="{FF2B5EF4-FFF2-40B4-BE49-F238E27FC236}">
                <a16:creationId xmlns:a16="http://schemas.microsoft.com/office/drawing/2014/main" id="{CB8DB334-A7AC-B263-B902-D885AE203F43}"/>
              </a:ext>
            </a:extLst>
          </p:cNvPr>
          <p:cNvSpPr>
            <a:spLocks noGrp="1"/>
          </p:cNvSpPr>
          <p:nvPr>
            <p:ph idx="1"/>
          </p:nvPr>
        </p:nvSpPr>
        <p:spPr>
          <a:xfrm>
            <a:off x="457200" y="1412776"/>
            <a:ext cx="8229600" cy="4320480"/>
          </a:xfrm>
        </p:spPr>
        <p:txBody>
          <a:bodyPr/>
          <a:lstStyle/>
          <a:p>
            <a:r>
              <a:rPr lang="en-GB" sz="1800" b="1" dirty="0">
                <a:latin typeface="Arial" panose="020B0604020202020204" pitchFamily="34" charset="0"/>
                <a:cs typeface="Arial" panose="020B0604020202020204" pitchFamily="34" charset="0"/>
              </a:rPr>
              <a:t>Patient-centred care and ethical principles</a:t>
            </a:r>
            <a:r>
              <a:rPr lang="en-GB" sz="1800" dirty="0">
                <a:latin typeface="Arial" panose="020B0604020202020204" pitchFamily="34" charset="0"/>
                <a:cs typeface="Arial" panose="020B0604020202020204" pitchFamily="34" charset="0"/>
              </a:rPr>
              <a:t>: Respect Sarah’s values and goals; Ensure autonomy by involving Sarah in decision-making; uphold justice by ensuring equal access to care and support;</a:t>
            </a:r>
          </a:p>
          <a:p>
            <a:r>
              <a:rPr lang="en-GB" sz="1800" b="1" dirty="0">
                <a:latin typeface="Arial" panose="020B0604020202020204" pitchFamily="34" charset="0"/>
                <a:cs typeface="Arial" panose="020B0604020202020204" pitchFamily="34" charset="0"/>
              </a:rPr>
              <a:t>Sarah’s personalised targets: </a:t>
            </a:r>
            <a:r>
              <a:rPr lang="en-GB" sz="1800" dirty="0">
                <a:latin typeface="Arial" panose="020B0604020202020204" pitchFamily="34" charset="0"/>
                <a:cs typeface="Arial" panose="020B0604020202020204" pitchFamily="34" charset="0"/>
              </a:rPr>
              <a:t>Drink more water daily, walk 10 minutes in nature, and engage in mindful breathing exercises. Together, we set small steps. For example, daily hydration reminders, scheduled walks, and gradual sleep adjustments.</a:t>
            </a:r>
          </a:p>
          <a:p>
            <a:r>
              <a:rPr lang="en-GB" sz="1800" b="1" dirty="0">
                <a:latin typeface="Arial" panose="020B0604020202020204" pitchFamily="34" charset="0"/>
                <a:cs typeface="Arial" panose="020B0604020202020204" pitchFamily="34" charset="0"/>
              </a:rPr>
              <a:t>Communication and Collaboration</a:t>
            </a:r>
            <a:r>
              <a:rPr lang="en-GB" sz="1800" dirty="0">
                <a:latin typeface="Arial" panose="020B0604020202020204" pitchFamily="34" charset="0"/>
                <a:cs typeface="Arial" panose="020B0604020202020204" pitchFamily="34" charset="0"/>
              </a:rPr>
              <a:t>: As a Professional Healthcare, I will engage in open, clear communication, regularly checking in on Sarah’s progress; I will adapt the care plan based on her feedback an evolving needs, ensuring she feels heard and respected.</a:t>
            </a:r>
          </a:p>
          <a:p>
            <a:r>
              <a:rPr lang="en-GB" sz="1800" b="1" dirty="0">
                <a:latin typeface="Arial" panose="020B0604020202020204" pitchFamily="34" charset="0"/>
                <a:cs typeface="Arial" panose="020B0604020202020204" pitchFamily="34" charset="0"/>
              </a:rPr>
              <a:t>Care plan monitoring and Lifestyle management: </a:t>
            </a:r>
            <a:r>
              <a:rPr lang="en-GB" sz="1800" dirty="0">
                <a:latin typeface="Arial" panose="020B0604020202020204" pitchFamily="34" charset="0"/>
                <a:cs typeface="Arial" panose="020B0604020202020204" pitchFamily="34" charset="0"/>
              </a:rPr>
              <a:t>Regular monitoring of HbA1c and blood pressure; implement a balanced diet to support glucose regulation; encouragement of gradual physical activity to improve insulin sensitivity and overall wellbeing</a:t>
            </a:r>
          </a:p>
          <a:p>
            <a:pPr marL="0" indent="0">
              <a:buNone/>
            </a:pPr>
            <a:endParaRPr lang="en-GB" sz="1800"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DB4193C0-9C37-D32B-C845-058D81A0063B}"/>
              </a:ext>
            </a:extLst>
          </p:cNvPr>
          <p:cNvSpPr>
            <a:spLocks noGrp="1"/>
          </p:cNvSpPr>
          <p:nvPr>
            <p:ph type="dt" sz="half" idx="10"/>
          </p:nvPr>
        </p:nvSpPr>
        <p:spPr/>
        <p:txBody>
          <a:bodyPr/>
          <a:lstStyle/>
          <a:p>
            <a:pPr>
              <a:defRPr/>
            </a:pPr>
            <a:fld id="{2303D31F-598B-47EE-BA37-93F097A3D676}" type="datetime1">
              <a:rPr lang="en-GB" altLang="en-US" smtClean="0"/>
              <a:pPr>
                <a:defRPr/>
              </a:pPr>
              <a:t>28/03/2026</a:t>
            </a:fld>
            <a:endParaRPr lang="en-GB" altLang="en-US"/>
          </a:p>
        </p:txBody>
      </p:sp>
      <p:sp>
        <p:nvSpPr>
          <p:cNvPr id="5" name="Slide Number Placeholder 4">
            <a:extLst>
              <a:ext uri="{FF2B5EF4-FFF2-40B4-BE49-F238E27FC236}">
                <a16:creationId xmlns:a16="http://schemas.microsoft.com/office/drawing/2014/main" id="{332ED7D4-D58E-B110-D734-7BC6B273144D}"/>
              </a:ext>
            </a:extLst>
          </p:cNvPr>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a:p>
        </p:txBody>
      </p:sp>
      <p:pic>
        <p:nvPicPr>
          <p:cNvPr id="34" name="Audio 33">
            <a:hlinkClick r:id="" action="ppaction://media"/>
            <a:extLst>
              <a:ext uri="{FF2B5EF4-FFF2-40B4-BE49-F238E27FC236}">
                <a16:creationId xmlns:a16="http://schemas.microsoft.com/office/drawing/2014/main" id="{784FED33-DAFD-61EB-521E-A51C195D117C}"/>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3418309274"/>
      </p:ext>
    </p:extLst>
  </p:cSld>
  <p:clrMapOvr>
    <a:masterClrMapping/>
  </p:clrMapOvr>
  <mc:AlternateContent xmlns:mc="http://schemas.openxmlformats.org/markup-compatibility/2006">
    <mc:Choice xmlns:p14="http://schemas.microsoft.com/office/powerpoint/2010/main" Requires="p14">
      <p:transition spd="slow" p14:dur="2000" advTm="117936"/>
    </mc:Choice>
    <mc:Fallback>
      <p:transition spd="slow" advTm="11793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44624"/>
            <a:ext cx="8229600" cy="1143000"/>
          </a:xfrm>
        </p:spPr>
        <p:txBody>
          <a:bodyPr/>
          <a:lstStyle/>
          <a:p>
            <a:pPr algn="ctr"/>
            <a:r>
              <a:rPr lang="en-GB" sz="3600" b="1" dirty="0">
                <a:cs typeface="Arial" panose="020B0604020202020204" pitchFamily="34" charset="0"/>
              </a:rPr>
              <a:t>Risk factors</a:t>
            </a:r>
          </a:p>
        </p:txBody>
      </p:sp>
      <p:sp>
        <p:nvSpPr>
          <p:cNvPr id="2" name="Content Placeholder 1">
            <a:extLst>
              <a:ext uri="{FF2B5EF4-FFF2-40B4-BE49-F238E27FC236}">
                <a16:creationId xmlns:a16="http://schemas.microsoft.com/office/drawing/2014/main" id="{B6307EA7-00DA-7750-8609-7051118EDC20}"/>
              </a:ext>
            </a:extLst>
          </p:cNvPr>
          <p:cNvSpPr>
            <a:spLocks noGrp="1"/>
          </p:cNvSpPr>
          <p:nvPr>
            <p:ph idx="1"/>
          </p:nvPr>
        </p:nvSpPr>
        <p:spPr>
          <a:xfrm>
            <a:off x="457200" y="980728"/>
            <a:ext cx="8229600" cy="4536505"/>
          </a:xfrm>
        </p:spPr>
        <p:txBody>
          <a:bodyPr/>
          <a:lstStyle/>
          <a:p>
            <a:pPr marL="0" indent="0">
              <a:buNone/>
            </a:pPr>
            <a:r>
              <a:rPr lang="en-GB" sz="1800" b="1" dirty="0">
                <a:latin typeface="Arial" panose="020B0604020202020204" pitchFamily="34" charset="0"/>
                <a:cs typeface="Arial" panose="020B0604020202020204" pitchFamily="34" charset="0"/>
              </a:rPr>
              <a:t>Age: </a:t>
            </a:r>
          </a:p>
          <a:p>
            <a:r>
              <a:rPr lang="en-GB" sz="1800" dirty="0">
                <a:latin typeface="Arial" panose="020B0604020202020204" pitchFamily="34" charset="0"/>
                <a:cs typeface="Arial" panose="020B0604020202020204" pitchFamily="34" charset="0"/>
              </a:rPr>
              <a:t>Risk increases after 40 (or 25 for certain ethnic groups)</a:t>
            </a:r>
          </a:p>
          <a:p>
            <a:pPr marL="0" indent="0">
              <a:buNone/>
            </a:pPr>
            <a:r>
              <a:rPr lang="en-GB" sz="1800" b="1" dirty="0">
                <a:latin typeface="Arial" panose="020B0604020202020204" pitchFamily="34" charset="0"/>
                <a:cs typeface="Arial" panose="020B0604020202020204" pitchFamily="34" charset="0"/>
              </a:rPr>
              <a:t>Family History: </a:t>
            </a:r>
          </a:p>
          <a:p>
            <a:r>
              <a:rPr lang="en-GB" sz="1800" dirty="0">
                <a:latin typeface="Arial" panose="020B0604020202020204" pitchFamily="34" charset="0"/>
                <a:cs typeface="Arial" panose="020B0604020202020204" pitchFamily="34" charset="0"/>
              </a:rPr>
              <a:t>Two to six times higher risk if a close relative has diabetes</a:t>
            </a:r>
          </a:p>
          <a:p>
            <a:pPr marL="0" indent="0">
              <a:buNone/>
            </a:pPr>
            <a:r>
              <a:rPr lang="en-GB" sz="1800" b="1" dirty="0">
                <a:latin typeface="Arial" panose="020B0604020202020204" pitchFamily="34" charset="0"/>
                <a:cs typeface="Arial" panose="020B0604020202020204" pitchFamily="34" charset="0"/>
              </a:rPr>
              <a:t>Ethnicity: </a:t>
            </a:r>
          </a:p>
          <a:p>
            <a:r>
              <a:rPr lang="en-GB" sz="1800" dirty="0">
                <a:latin typeface="Arial" panose="020B0604020202020204" pitchFamily="34" charset="0"/>
                <a:cs typeface="Arial" panose="020B0604020202020204" pitchFamily="34" charset="0"/>
              </a:rPr>
              <a:t>Higher risk in South Asian, African, and Caribbean populations</a:t>
            </a:r>
          </a:p>
          <a:p>
            <a:pPr marL="0" indent="0">
              <a:buNone/>
            </a:pPr>
            <a:r>
              <a:rPr lang="en-GB" sz="1800" b="1" dirty="0">
                <a:latin typeface="Arial" panose="020B0604020202020204" pitchFamily="34" charset="0"/>
                <a:cs typeface="Arial" panose="020B0604020202020204" pitchFamily="34" charset="0"/>
              </a:rPr>
              <a:t>Obesity: </a:t>
            </a:r>
          </a:p>
          <a:p>
            <a:r>
              <a:rPr lang="en-GB" sz="1800" dirty="0">
                <a:latin typeface="Arial" panose="020B0604020202020204" pitchFamily="34" charset="0"/>
                <a:cs typeface="Arial" panose="020B0604020202020204" pitchFamily="34" charset="0"/>
              </a:rPr>
              <a:t>Increased risk with a high BMI or waist circumference</a:t>
            </a:r>
          </a:p>
          <a:p>
            <a:pPr marL="0" indent="0">
              <a:buNone/>
            </a:pPr>
            <a:r>
              <a:rPr lang="en-GB" sz="1800" b="1" dirty="0">
                <a:latin typeface="Arial" panose="020B0604020202020204" pitchFamily="34" charset="0"/>
                <a:cs typeface="Arial" panose="020B0604020202020204" pitchFamily="34" charset="0"/>
              </a:rPr>
              <a:t>Blood pressure: </a:t>
            </a:r>
          </a:p>
          <a:p>
            <a:r>
              <a:rPr lang="en-GB" sz="1800" dirty="0">
                <a:latin typeface="Arial" panose="020B0604020202020204" pitchFamily="34" charset="0"/>
                <a:cs typeface="Arial" panose="020B0604020202020204" pitchFamily="34" charset="0"/>
              </a:rPr>
              <a:t>Elevated blood pressure also raises the risk</a:t>
            </a:r>
          </a:p>
          <a:p>
            <a:pPr marL="0" indent="0">
              <a:buNone/>
            </a:pPr>
            <a:endParaRPr lang="en-GB" sz="1800" dirty="0">
              <a:latin typeface="Arial" panose="020B0604020202020204" pitchFamily="34" charset="0"/>
              <a:cs typeface="Arial" panose="020B0604020202020204" pitchFamily="34" charset="0"/>
            </a:endParaRPr>
          </a:p>
          <a:p>
            <a:pPr marL="0" indent="0">
              <a:buNone/>
            </a:pPr>
            <a:r>
              <a:rPr lang="en-GB" sz="1800" dirty="0">
                <a:latin typeface="Arial" panose="020B0604020202020204" pitchFamily="34" charset="0"/>
                <a:cs typeface="Arial" panose="020B0604020202020204" pitchFamily="34" charset="0"/>
              </a:rPr>
              <a:t>“Several risk factors increase the likelihood of type 2 diabetes, including age, family history, ethnicity, high blood pressure, and obesity” Diabetes UK (2020).</a:t>
            </a:r>
          </a:p>
        </p:txBody>
      </p:sp>
      <p:pic>
        <p:nvPicPr>
          <p:cNvPr id="16" name="Audio 15">
            <a:hlinkClick r:id="" action="ppaction://media"/>
            <a:extLst>
              <a:ext uri="{FF2B5EF4-FFF2-40B4-BE49-F238E27FC236}">
                <a16:creationId xmlns:a16="http://schemas.microsoft.com/office/drawing/2014/main" id="{10129CD5-1F3C-6255-6761-322DEBA12713}"/>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688727333"/>
      </p:ext>
    </p:extLst>
  </p:cSld>
  <p:clrMapOvr>
    <a:masterClrMapping/>
  </p:clrMapOvr>
  <mc:AlternateContent xmlns:mc="http://schemas.openxmlformats.org/markup-compatibility/2006">
    <mc:Choice xmlns:p14="http://schemas.microsoft.com/office/powerpoint/2010/main" Requires="p14">
      <p:transition spd="slow" p14:dur="2000" advTm="35422"/>
    </mc:Choice>
    <mc:Fallback>
      <p:transition spd="slow" advTm="3542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6"/>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E0FCB6-E8B5-E668-6859-562592213C24}"/>
              </a:ext>
            </a:extLst>
          </p:cNvPr>
          <p:cNvSpPr>
            <a:spLocks noGrp="1"/>
          </p:cNvSpPr>
          <p:nvPr>
            <p:ph type="title"/>
          </p:nvPr>
        </p:nvSpPr>
        <p:spPr/>
        <p:txBody>
          <a:bodyPr/>
          <a:lstStyle/>
          <a:p>
            <a:r>
              <a:rPr lang="en-GB" sz="3600" b="1" dirty="0"/>
              <a:t>Recommendations</a:t>
            </a:r>
          </a:p>
        </p:txBody>
      </p:sp>
      <p:sp>
        <p:nvSpPr>
          <p:cNvPr id="3" name="Content Placeholder 2">
            <a:extLst>
              <a:ext uri="{FF2B5EF4-FFF2-40B4-BE49-F238E27FC236}">
                <a16:creationId xmlns:a16="http://schemas.microsoft.com/office/drawing/2014/main" id="{7EB34A5C-AEA4-8C87-D5EF-1CD835079D1D}"/>
              </a:ext>
            </a:extLst>
          </p:cNvPr>
          <p:cNvSpPr>
            <a:spLocks noGrp="1"/>
          </p:cNvSpPr>
          <p:nvPr>
            <p:ph idx="1"/>
          </p:nvPr>
        </p:nvSpPr>
        <p:spPr>
          <a:xfrm>
            <a:off x="457200" y="1196752"/>
            <a:ext cx="8229600" cy="4320481"/>
          </a:xfrm>
        </p:spPr>
        <p:txBody>
          <a:bodyPr/>
          <a:lstStyle/>
          <a:p>
            <a:r>
              <a:rPr lang="en-GB" sz="1800" b="1" dirty="0">
                <a:latin typeface="Arial" panose="020B0604020202020204" pitchFamily="34" charset="0"/>
                <a:cs typeface="Arial" panose="020B0604020202020204" pitchFamily="34" charset="0"/>
              </a:rPr>
              <a:t>Increase daily physical activity: </a:t>
            </a:r>
            <a:r>
              <a:rPr lang="en-GB" sz="1800" dirty="0">
                <a:latin typeface="Arial" panose="020B0604020202020204" pitchFamily="34" charset="0"/>
                <a:cs typeface="Arial" panose="020B0604020202020204" pitchFamily="34" charset="0"/>
              </a:rPr>
              <a:t>Encourage Sarah to follow a structured exercise program, such as 30 minutes of brisk walking, 5 days a week, guided by NICE physical activity recommendations;</a:t>
            </a:r>
          </a:p>
          <a:p>
            <a:endParaRPr lang="en-GB" sz="1800" dirty="0">
              <a:latin typeface="Arial" panose="020B0604020202020204" pitchFamily="34" charset="0"/>
              <a:cs typeface="Arial" panose="020B0604020202020204" pitchFamily="34" charset="0"/>
            </a:endParaRPr>
          </a:p>
          <a:p>
            <a:r>
              <a:rPr lang="en-GB" sz="1800" b="1" dirty="0">
                <a:latin typeface="Arial" panose="020B0604020202020204" pitchFamily="34" charset="0"/>
                <a:cs typeface="Arial" panose="020B0604020202020204" pitchFamily="34" charset="0"/>
              </a:rPr>
              <a:t>Structured dietary counselling</a:t>
            </a:r>
            <a:r>
              <a:rPr lang="en-GB" sz="1800" dirty="0">
                <a:latin typeface="Arial" panose="020B0604020202020204" pitchFamily="34" charset="0"/>
                <a:cs typeface="Arial" panose="020B0604020202020204" pitchFamily="34" charset="0"/>
              </a:rPr>
              <a:t>: Refer Sarah to a dietitian for personalised meal planning, focusing on balanced, low-glycaemic foods as recommended by Diabetes UK</a:t>
            </a:r>
          </a:p>
          <a:p>
            <a:endParaRPr lang="en-GB" sz="1800" dirty="0">
              <a:latin typeface="Arial" panose="020B0604020202020204" pitchFamily="34" charset="0"/>
              <a:cs typeface="Arial" panose="020B0604020202020204" pitchFamily="34" charset="0"/>
            </a:endParaRPr>
          </a:p>
          <a:p>
            <a:r>
              <a:rPr lang="en-GB" sz="1800" b="1" dirty="0">
                <a:latin typeface="Arial" panose="020B0604020202020204" pitchFamily="34" charset="0"/>
                <a:cs typeface="Arial" panose="020B0604020202020204" pitchFamily="34" charset="0"/>
              </a:rPr>
              <a:t>Mental well-being support: </a:t>
            </a:r>
            <a:r>
              <a:rPr lang="en-GB" sz="1800" dirty="0">
                <a:latin typeface="Arial" panose="020B0604020202020204" pitchFamily="34" charset="0"/>
                <a:cs typeface="Arial" panose="020B0604020202020204" pitchFamily="34" charset="0"/>
              </a:rPr>
              <a:t>integrate mindfulness practices and stress reduction techniques, aligning with NICE guidelines on mental health</a:t>
            </a:r>
          </a:p>
          <a:p>
            <a:endParaRPr lang="en-GB" sz="1800" dirty="0">
              <a:latin typeface="Arial" panose="020B0604020202020204" pitchFamily="34" charset="0"/>
              <a:cs typeface="Arial" panose="020B0604020202020204" pitchFamily="34" charset="0"/>
            </a:endParaRPr>
          </a:p>
          <a:p>
            <a:r>
              <a:rPr lang="en-GB" sz="1800" b="1" dirty="0">
                <a:latin typeface="Arial" panose="020B0604020202020204" pitchFamily="34" charset="0"/>
                <a:cs typeface="Arial" panose="020B0604020202020204" pitchFamily="34" charset="0"/>
              </a:rPr>
              <a:t>Regular monitoring and review: </a:t>
            </a:r>
            <a:r>
              <a:rPr lang="en-GB" sz="1800" dirty="0">
                <a:latin typeface="Arial" panose="020B0604020202020204" pitchFamily="34" charset="0"/>
                <a:cs typeface="Arial" panose="020B0604020202020204" pitchFamily="34" charset="0"/>
              </a:rPr>
              <a:t>schedule follow ups to monitor HbA1c, blood pressure, and overall progress, ensuring the care plan evolves with Sarah’s needs, as per NHS, BHF and NICE guidelines.</a:t>
            </a:r>
          </a:p>
        </p:txBody>
      </p:sp>
      <p:sp>
        <p:nvSpPr>
          <p:cNvPr id="4" name="Date Placeholder 3">
            <a:extLst>
              <a:ext uri="{FF2B5EF4-FFF2-40B4-BE49-F238E27FC236}">
                <a16:creationId xmlns:a16="http://schemas.microsoft.com/office/drawing/2014/main" id="{BFDC4459-B578-A402-DCF4-CAC2307B75D4}"/>
              </a:ext>
            </a:extLst>
          </p:cNvPr>
          <p:cNvSpPr>
            <a:spLocks noGrp="1"/>
          </p:cNvSpPr>
          <p:nvPr>
            <p:ph type="dt" sz="half" idx="10"/>
          </p:nvPr>
        </p:nvSpPr>
        <p:spPr/>
        <p:txBody>
          <a:bodyPr/>
          <a:lstStyle/>
          <a:p>
            <a:pPr>
              <a:defRPr/>
            </a:pPr>
            <a:fld id="{2303D31F-598B-47EE-BA37-93F097A3D676}" type="datetime1">
              <a:rPr lang="en-GB" altLang="en-US" smtClean="0"/>
              <a:pPr>
                <a:defRPr/>
              </a:pPr>
              <a:t>28/03/2026</a:t>
            </a:fld>
            <a:endParaRPr lang="en-GB" altLang="en-US"/>
          </a:p>
        </p:txBody>
      </p:sp>
      <p:sp>
        <p:nvSpPr>
          <p:cNvPr id="5" name="Slide Number Placeholder 4">
            <a:extLst>
              <a:ext uri="{FF2B5EF4-FFF2-40B4-BE49-F238E27FC236}">
                <a16:creationId xmlns:a16="http://schemas.microsoft.com/office/drawing/2014/main" id="{C61D60C8-0E6D-5493-15CC-220B5D39BED7}"/>
              </a:ext>
            </a:extLst>
          </p:cNvPr>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pic>
        <p:nvPicPr>
          <p:cNvPr id="16" name="Audio 15">
            <a:hlinkClick r:id="" action="ppaction://media"/>
            <a:extLst>
              <a:ext uri="{FF2B5EF4-FFF2-40B4-BE49-F238E27FC236}">
                <a16:creationId xmlns:a16="http://schemas.microsoft.com/office/drawing/2014/main" id="{A9B7D887-C06C-56F8-D11D-65F27D92C3C2}"/>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872766868"/>
      </p:ext>
    </p:extLst>
  </p:cSld>
  <p:clrMapOvr>
    <a:masterClrMapping/>
  </p:clrMapOvr>
  <mc:AlternateContent xmlns:mc="http://schemas.openxmlformats.org/markup-compatibility/2006">
    <mc:Choice xmlns:p14="http://schemas.microsoft.com/office/powerpoint/2010/main" Requires="p14">
      <p:transition spd="slow" p14:dur="2000" advTm="50996"/>
    </mc:Choice>
    <mc:Fallback>
      <p:transition spd="slow" advTm="5099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6"/>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68604B-AC6B-0846-C825-2BEC86565B25}"/>
              </a:ext>
            </a:extLst>
          </p:cNvPr>
          <p:cNvSpPr>
            <a:spLocks noGrp="1"/>
          </p:cNvSpPr>
          <p:nvPr>
            <p:ph type="title"/>
          </p:nvPr>
        </p:nvSpPr>
        <p:spPr/>
        <p:txBody>
          <a:bodyPr/>
          <a:lstStyle/>
          <a:p>
            <a:r>
              <a:rPr lang="en-GB" sz="3600" b="1" dirty="0"/>
              <a:t>Conclusion</a:t>
            </a:r>
          </a:p>
        </p:txBody>
      </p:sp>
      <p:sp>
        <p:nvSpPr>
          <p:cNvPr id="6" name="Content Placeholder 5">
            <a:extLst>
              <a:ext uri="{FF2B5EF4-FFF2-40B4-BE49-F238E27FC236}">
                <a16:creationId xmlns:a16="http://schemas.microsoft.com/office/drawing/2014/main" id="{C68C4224-F958-CB66-7629-688D5AD53A53}"/>
              </a:ext>
            </a:extLst>
          </p:cNvPr>
          <p:cNvSpPr>
            <a:spLocks noGrp="1"/>
          </p:cNvSpPr>
          <p:nvPr>
            <p:ph idx="1"/>
          </p:nvPr>
        </p:nvSpPr>
        <p:spPr/>
        <p:txBody>
          <a:bodyPr/>
          <a:lstStyle/>
          <a:p>
            <a:pPr marL="0" indent="0">
              <a:buNone/>
            </a:pPr>
            <a:r>
              <a:rPr lang="en-GB" sz="1800" dirty="0">
                <a:latin typeface="Arial" panose="020B0604020202020204" pitchFamily="34" charset="0"/>
                <a:cs typeface="Arial" panose="020B0604020202020204" pitchFamily="34" charset="0"/>
              </a:rPr>
              <a:t>In conclusion, the care plane centres on patient-</a:t>
            </a:r>
            <a:r>
              <a:rPr lang="en-GB" sz="1800" dirty="0" err="1">
                <a:latin typeface="Arial" panose="020B0604020202020204" pitchFamily="34" charset="0"/>
                <a:cs typeface="Arial" panose="020B0604020202020204" pitchFamily="34" charset="0"/>
              </a:rPr>
              <a:t>centered</a:t>
            </a:r>
            <a:r>
              <a:rPr lang="en-GB" sz="1800" dirty="0">
                <a:latin typeface="Arial" panose="020B0604020202020204" pitchFamily="34" charset="0"/>
                <a:cs typeface="Arial" panose="020B0604020202020204" pitchFamily="34" charset="0"/>
              </a:rPr>
              <a:t> care, fully aligned with NICE, NHS England and Diabetes UK guidelines. By addressing key lifestyle factors – such as diet, exercise, and mental wellbeing – Sarah can improve her glycaemic control and reduce long-term risks. By focusing on her autonomy and daily lifestyle, and through ongoing collaborative communication, the care plan remains flexible and effective, empowering Sarah to </a:t>
            </a:r>
            <a:r>
              <a:rPr lang="en-GB" sz="1800" dirty="0" err="1">
                <a:latin typeface="Arial" panose="020B0604020202020204" pitchFamily="34" charset="0"/>
                <a:cs typeface="Arial" panose="020B0604020202020204" pitchFamily="34" charset="0"/>
              </a:rPr>
              <a:t>tke</a:t>
            </a:r>
            <a:r>
              <a:rPr lang="en-GB" sz="1800" dirty="0">
                <a:latin typeface="Arial" panose="020B0604020202020204" pitchFamily="34" charset="0"/>
                <a:cs typeface="Arial" panose="020B0604020202020204" pitchFamily="34" charset="0"/>
              </a:rPr>
              <a:t> charge of her health.</a:t>
            </a:r>
          </a:p>
        </p:txBody>
      </p:sp>
      <p:sp>
        <p:nvSpPr>
          <p:cNvPr id="4" name="Date Placeholder 3">
            <a:extLst>
              <a:ext uri="{FF2B5EF4-FFF2-40B4-BE49-F238E27FC236}">
                <a16:creationId xmlns:a16="http://schemas.microsoft.com/office/drawing/2014/main" id="{0BC4CF4B-AA00-001B-CFC7-69AA662BA595}"/>
              </a:ext>
            </a:extLst>
          </p:cNvPr>
          <p:cNvSpPr>
            <a:spLocks noGrp="1"/>
          </p:cNvSpPr>
          <p:nvPr>
            <p:ph type="dt" sz="half" idx="10"/>
          </p:nvPr>
        </p:nvSpPr>
        <p:spPr/>
        <p:txBody>
          <a:bodyPr/>
          <a:lstStyle/>
          <a:p>
            <a:pPr>
              <a:defRPr/>
            </a:pPr>
            <a:fld id="{2303D31F-598B-47EE-BA37-93F097A3D676}" type="datetime1">
              <a:rPr lang="en-GB" altLang="en-US" smtClean="0"/>
              <a:pPr>
                <a:defRPr/>
              </a:pPr>
              <a:t>28/03/2026</a:t>
            </a:fld>
            <a:endParaRPr lang="en-GB" altLang="en-US"/>
          </a:p>
        </p:txBody>
      </p:sp>
      <p:sp>
        <p:nvSpPr>
          <p:cNvPr id="5" name="Slide Number Placeholder 4">
            <a:extLst>
              <a:ext uri="{FF2B5EF4-FFF2-40B4-BE49-F238E27FC236}">
                <a16:creationId xmlns:a16="http://schemas.microsoft.com/office/drawing/2014/main" id="{EED03137-7AB2-2A5E-B86B-FAB9F630A66E}"/>
              </a:ext>
            </a:extLst>
          </p:cNvPr>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pic>
        <p:nvPicPr>
          <p:cNvPr id="11" name="Audio 10">
            <a:hlinkClick r:id="" action="ppaction://media"/>
            <a:extLst>
              <a:ext uri="{FF2B5EF4-FFF2-40B4-BE49-F238E27FC236}">
                <a16:creationId xmlns:a16="http://schemas.microsoft.com/office/drawing/2014/main" id="{C3B39072-0DFE-482C-0E5B-6BC9CA87AFB1}"/>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278544363"/>
      </p:ext>
    </p:extLst>
  </p:cSld>
  <p:clrMapOvr>
    <a:masterClrMapping/>
  </p:clrMapOvr>
  <mc:AlternateContent xmlns:mc="http://schemas.openxmlformats.org/markup-compatibility/2006">
    <mc:Choice xmlns:p14="http://schemas.microsoft.com/office/powerpoint/2010/main" Requires="p14">
      <p:transition spd="slow" p14:dur="2000" advTm="48872"/>
    </mc:Choice>
    <mc:Fallback>
      <p:transition spd="slow" advTm="488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0106"/>
          </a:xfrm>
        </p:spPr>
        <p:txBody>
          <a:bodyPr/>
          <a:lstStyle/>
          <a:p>
            <a:r>
              <a:rPr lang="en-GB" sz="3600" b="1" dirty="0">
                <a:cs typeface="Arial" panose="020B0604020202020204" pitchFamily="34" charset="0"/>
              </a:rPr>
              <a:t>References</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21/04/2026</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sp>
        <p:nvSpPr>
          <p:cNvPr id="14" name="TextBox 13">
            <a:extLst>
              <a:ext uri="{FF2B5EF4-FFF2-40B4-BE49-F238E27FC236}">
                <a16:creationId xmlns:a16="http://schemas.microsoft.com/office/drawing/2014/main" id="{D685A885-75B1-D1C7-5928-9C3FDECE1A03}"/>
              </a:ext>
            </a:extLst>
          </p:cNvPr>
          <p:cNvSpPr txBox="1"/>
          <p:nvPr/>
        </p:nvSpPr>
        <p:spPr>
          <a:xfrm>
            <a:off x="250825" y="1268760"/>
            <a:ext cx="8641655" cy="5816977"/>
          </a:xfrm>
          <a:prstGeom prst="rect">
            <a:avLst/>
          </a:prstGeom>
          <a:noFill/>
        </p:spPr>
        <p:txBody>
          <a:bodyPr wrap="square">
            <a:spAutoFit/>
          </a:bodyPr>
          <a:lstStyle/>
          <a:p>
            <a:r>
              <a:rPr lang="en-GB" dirty="0"/>
              <a:t>Admin (2017). Diabetes Mellitus. [online] BYJUS. Available at: https://byjus.com/biology/diabetes-mellitus [Assessed on 18 April 2026].</a:t>
            </a:r>
          </a:p>
          <a:p>
            <a:endParaRPr lang="en-GB" dirty="0"/>
          </a:p>
          <a:p>
            <a:r>
              <a:rPr lang="en-GB" dirty="0"/>
              <a:t>British Dietetic Association (2022). Diabetes - Type 2. [online] www.bda.uk.com. Available at: https://www.bda.uk.com/resource/diabetes-type-2.html [Assessed on 15 April 2026].</a:t>
            </a:r>
          </a:p>
          <a:p>
            <a:endParaRPr lang="en-GB" dirty="0"/>
          </a:p>
          <a:p>
            <a:r>
              <a:rPr lang="en-GB" dirty="0"/>
              <a:t>Diabetes - causes, symptoms &amp; treatments (2025). Diabetes - causes, symptoms &amp; treatments. [online] British Heart Foundation. Available at: https://www.bhf.org.uk/informationsupport/risk-factors/diabetes?_gl=1 [Assessed on 12 April 2026].</a:t>
            </a:r>
          </a:p>
          <a:p>
            <a:endParaRPr lang="en-GB" dirty="0"/>
          </a:p>
          <a:p>
            <a:r>
              <a:rPr lang="en-GB" dirty="0"/>
              <a:t>Diabetes UK (2020). Diabetes Risk Factors. [online] Diabetes UK. Available at: https://www.diabetes.org.uk/about-diabetes/type-2-diabetes/diabetes-risk-factors [Assessed on 15 April 2026].</a:t>
            </a:r>
          </a:p>
          <a:p>
            <a:endParaRPr lang="en-GB" dirty="0"/>
          </a:p>
          <a:p>
            <a:endParaRPr lang="en-GB" sz="1600" dirty="0"/>
          </a:p>
          <a:p>
            <a:endParaRPr lang="en-GB" sz="1600" dirty="0"/>
          </a:p>
          <a:p>
            <a:endParaRPr lang="en-GB" sz="1600" dirty="0"/>
          </a:p>
          <a:p>
            <a:endParaRPr lang="en-GB" dirty="0"/>
          </a:p>
          <a:p>
            <a:endParaRPr lang="en-GB" dirty="0"/>
          </a:p>
        </p:txBody>
      </p:sp>
      <p:pic>
        <p:nvPicPr>
          <p:cNvPr id="24" name="Audio 23">
            <a:hlinkClick r:id="" action="ppaction://media"/>
            <a:extLst>
              <a:ext uri="{FF2B5EF4-FFF2-40B4-BE49-F238E27FC236}">
                <a16:creationId xmlns:a16="http://schemas.microsoft.com/office/drawing/2014/main" id="{032F725D-92C5-6CD1-3805-26CB7EC06788}"/>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3521001056"/>
      </p:ext>
    </p:extLst>
  </p:cSld>
  <p:clrMapOvr>
    <a:masterClrMapping/>
  </p:clrMapOvr>
  <mc:AlternateContent xmlns:mc="http://schemas.openxmlformats.org/markup-compatibility/2006">
    <mc:Choice xmlns:p14="http://schemas.microsoft.com/office/powerpoint/2010/main" Requires="p14">
      <p:transition spd="slow" p14:dur="2000" advTm="32989"/>
    </mc:Choice>
    <mc:Fallback>
      <p:transition spd="slow" advTm="329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23CC2912-30CA-62B7-841B-22FF97FB6F5A}"/>
              </a:ext>
            </a:extLst>
          </p:cNvPr>
          <p:cNvSpPr>
            <a:spLocks noGrp="1"/>
          </p:cNvSpPr>
          <p:nvPr>
            <p:ph type="dt" sz="half" idx="10"/>
          </p:nvPr>
        </p:nvSpPr>
        <p:spPr/>
        <p:txBody>
          <a:bodyPr/>
          <a:lstStyle/>
          <a:p>
            <a:pPr>
              <a:defRPr/>
            </a:pPr>
            <a:fld id="{2303D31F-598B-47EE-BA37-93F097A3D676}" type="datetime1">
              <a:rPr lang="en-GB" altLang="en-US" smtClean="0"/>
              <a:pPr>
                <a:defRPr/>
              </a:pPr>
              <a:t>21/04/2026</a:t>
            </a:fld>
            <a:endParaRPr lang="en-GB" altLang="en-US"/>
          </a:p>
        </p:txBody>
      </p:sp>
      <p:sp>
        <p:nvSpPr>
          <p:cNvPr id="5" name="Slide Number Placeholder 4">
            <a:extLst>
              <a:ext uri="{FF2B5EF4-FFF2-40B4-BE49-F238E27FC236}">
                <a16:creationId xmlns:a16="http://schemas.microsoft.com/office/drawing/2014/main" id="{9A7FE89B-31DB-49A5-1BA8-B95D802BBA11}"/>
              </a:ext>
            </a:extLst>
          </p:cNvPr>
          <p:cNvSpPr>
            <a:spLocks noGrp="1"/>
          </p:cNvSpPr>
          <p:nvPr>
            <p:ph type="sldNum" sz="quarter" idx="12"/>
          </p:nvPr>
        </p:nvSpPr>
        <p:spPr/>
        <p:txBody>
          <a:bodyPr/>
          <a:lstStyle/>
          <a:p>
            <a:pPr>
              <a:defRPr/>
            </a:pPr>
            <a:fld id="{6550E941-99E4-4403-A917-B30FF69A9617}" type="slidenum">
              <a:rPr lang="en-GB" altLang="en-US" smtClean="0"/>
              <a:pPr>
                <a:defRPr/>
              </a:pPr>
              <a:t>12</a:t>
            </a:fld>
            <a:endParaRPr lang="en-GB" altLang="en-US"/>
          </a:p>
        </p:txBody>
      </p:sp>
      <p:sp>
        <p:nvSpPr>
          <p:cNvPr id="7" name="TextBox 6">
            <a:extLst>
              <a:ext uri="{FF2B5EF4-FFF2-40B4-BE49-F238E27FC236}">
                <a16:creationId xmlns:a16="http://schemas.microsoft.com/office/drawing/2014/main" id="{9BADFDFD-1748-FF93-04C2-D5AC23D79AEA}"/>
              </a:ext>
            </a:extLst>
          </p:cNvPr>
          <p:cNvSpPr txBox="1"/>
          <p:nvPr/>
        </p:nvSpPr>
        <p:spPr>
          <a:xfrm>
            <a:off x="611560" y="332656"/>
            <a:ext cx="8075240" cy="5909310"/>
          </a:xfrm>
          <a:prstGeom prst="rect">
            <a:avLst/>
          </a:prstGeom>
          <a:noFill/>
        </p:spPr>
        <p:txBody>
          <a:bodyPr wrap="square">
            <a:spAutoFit/>
          </a:bodyPr>
          <a:lstStyle/>
          <a:p>
            <a:endParaRPr lang="en-GB" dirty="0"/>
          </a:p>
          <a:p>
            <a:r>
              <a:rPr lang="en-GB" dirty="0"/>
              <a:t>Diabetes UK (n.d.). How to break unhealthy eating habits. [online] Diabetes UK. Available at: https://www.diabetes.org.uk/guide-to-diabetes/enjoy-food/eating-with-diabetes/what-is-a-healthy-balanced-diet/breaking-bad-eating-habits [Assessed on 12 April 2026].</a:t>
            </a:r>
          </a:p>
          <a:p>
            <a:endParaRPr lang="en-GB" dirty="0"/>
          </a:p>
          <a:p>
            <a:r>
              <a:rPr lang="en-GB" dirty="0"/>
              <a:t>Diabetes UK (2023). Type 2 diabetes. [online] Diabetes UK. Available at: https://www.diabetes.org.uk/about-diabetes/type-2-diabetes [Assessed on 12 April 2026]’.</a:t>
            </a:r>
          </a:p>
          <a:p>
            <a:endParaRPr lang="en-GB" dirty="0"/>
          </a:p>
          <a:p>
            <a:r>
              <a:rPr lang="en-GB" dirty="0"/>
              <a:t>NHS (2024). High Blood Pressure. [online] NHS. Available at: https://www.nhs.uk/conditions/high-blood-pressure/ [Assessed on 14 April 2026].</a:t>
            </a:r>
          </a:p>
          <a:p>
            <a:endParaRPr lang="en-GB" dirty="0"/>
          </a:p>
          <a:p>
            <a:r>
              <a:rPr lang="en-GB" dirty="0"/>
              <a:t>NHS Foundation Trust (2026). Your Diabetes - Care Planning. [online] Yourdiabetes.org.uk. Available at: https://www.yourdiabetes.org.uk/health-professionals/care-planning [Accessed 20 Apr. 2026]. [Assessed on 20 April 2026].</a:t>
            </a:r>
          </a:p>
          <a:p>
            <a:endParaRPr lang="en-GB" dirty="0"/>
          </a:p>
          <a:p>
            <a:endParaRPr lang="en-GB" dirty="0"/>
          </a:p>
          <a:p>
            <a:endParaRPr lang="en-GB" dirty="0"/>
          </a:p>
        </p:txBody>
      </p:sp>
    </p:spTree>
    <p:extLst>
      <p:ext uri="{BB962C8B-B14F-4D97-AF65-F5344CB8AC3E}">
        <p14:creationId xmlns:p14="http://schemas.microsoft.com/office/powerpoint/2010/main" val="17847319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9901BAA-CBFF-7DCB-440E-1A392E260FF9}"/>
              </a:ext>
            </a:extLst>
          </p:cNvPr>
          <p:cNvSpPr>
            <a:spLocks noGrp="1"/>
          </p:cNvSpPr>
          <p:nvPr>
            <p:ph idx="1"/>
          </p:nvPr>
        </p:nvSpPr>
        <p:spPr>
          <a:xfrm>
            <a:off x="457200" y="260648"/>
            <a:ext cx="8229600" cy="5256585"/>
          </a:xfrm>
        </p:spPr>
        <p:txBody>
          <a:bodyPr/>
          <a:lstStyle/>
          <a:p>
            <a:pPr marL="0" indent="0">
              <a:buNone/>
            </a:pPr>
            <a:r>
              <a:rPr lang="en-GB" sz="1800" dirty="0">
                <a:latin typeface="Arial" panose="020B0604020202020204" pitchFamily="34" charset="0"/>
                <a:cs typeface="Arial" panose="020B0604020202020204" pitchFamily="34" charset="0"/>
              </a:rPr>
              <a:t>NICE (2024). CKS is only available in the UK. [online] NICE. Available at: https://cks.nice.org.uk/topics/diabetes-type-2/management/management-adults/#lifestyle-advice [Assessed on 15 April 2026].</a:t>
            </a:r>
          </a:p>
          <a:p>
            <a:pPr marL="0" indent="0">
              <a:buNone/>
            </a:pPr>
            <a:endParaRPr lang="en-GB" sz="1800" dirty="0">
              <a:latin typeface="Arial" panose="020B0604020202020204" pitchFamily="34" charset="0"/>
              <a:cs typeface="Arial" panose="020B0604020202020204" pitchFamily="34" charset="0"/>
            </a:endParaRPr>
          </a:p>
          <a:p>
            <a:pPr marL="0" indent="0">
              <a:buNone/>
            </a:pPr>
            <a:r>
              <a:rPr lang="en-GB" sz="1800" dirty="0">
                <a:latin typeface="Arial" panose="020B0604020202020204" pitchFamily="34" charset="0"/>
                <a:cs typeface="Arial" panose="020B0604020202020204" pitchFamily="34" charset="0"/>
              </a:rPr>
              <a:t>NICE (2025). NICE Guideline: Type 2 Diabetes in Adults - Management - The Periodontitis &amp; Diabetes Hub. [online] The Periodontitis &amp; Diabetes Hub. Available at: https://www.periodiabetes.org/guidance/nice-guideline-type-2-diabetes-in-adults-management [Accessed 21 Apr. 2026]. [Assessed on 14 April 2026].</a:t>
            </a:r>
          </a:p>
          <a:p>
            <a:pPr marL="0" indent="0">
              <a:buNone/>
            </a:pPr>
            <a:endParaRPr lang="en-GB" sz="1800" dirty="0">
              <a:latin typeface="Arial" panose="020B0604020202020204" pitchFamily="34" charset="0"/>
              <a:cs typeface="Arial" panose="020B0604020202020204" pitchFamily="34" charset="0"/>
            </a:endParaRPr>
          </a:p>
          <a:p>
            <a:pPr marL="0" indent="0">
              <a:buNone/>
            </a:pPr>
            <a:r>
              <a:rPr lang="en-GB" sz="1800" dirty="0">
                <a:latin typeface="Arial" panose="020B0604020202020204" pitchFamily="34" charset="0"/>
                <a:cs typeface="Arial" panose="020B0604020202020204" pitchFamily="34" charset="0"/>
              </a:rPr>
              <a:t>NICE (2026). Dietary advice and interventions | Type 2 diabetes in adults: management  | Guidance | NICE. [online] Nice.org.uk. Available at: https://www.nice.org.uk/guidance/ng28/chapter/Dietary-advice-and-interventions [Assessed on 15 April 2026].</a:t>
            </a:r>
          </a:p>
          <a:p>
            <a:pPr marL="0" indent="0">
              <a:buNone/>
            </a:pPr>
            <a:endParaRPr lang="en-GB" sz="1800" dirty="0">
              <a:latin typeface="Arial" panose="020B0604020202020204" pitchFamily="34" charset="0"/>
              <a:cs typeface="Arial" panose="020B0604020202020204" pitchFamily="34" charset="0"/>
            </a:endParaRPr>
          </a:p>
          <a:p>
            <a:pPr marL="0" indent="0">
              <a:buNone/>
            </a:pPr>
            <a:r>
              <a:rPr lang="en-GB" sz="1800" dirty="0">
                <a:latin typeface="Arial" panose="020B0604020202020204" pitchFamily="34" charset="0"/>
                <a:cs typeface="Arial" panose="020B0604020202020204" pitchFamily="34" charset="0"/>
              </a:rPr>
              <a:t>World Health Organization (2025). Diabetes. [online] World Health Organization. Available at: https://www.who.int/health-topics/diabetes#tab=tab_1 [Assessed on 14 April 2026].</a:t>
            </a:r>
          </a:p>
        </p:txBody>
      </p:sp>
      <p:sp>
        <p:nvSpPr>
          <p:cNvPr id="4" name="Date Placeholder 3">
            <a:extLst>
              <a:ext uri="{FF2B5EF4-FFF2-40B4-BE49-F238E27FC236}">
                <a16:creationId xmlns:a16="http://schemas.microsoft.com/office/drawing/2014/main" id="{D684D810-06BD-F54D-FB7E-34EFF09236E5}"/>
              </a:ext>
            </a:extLst>
          </p:cNvPr>
          <p:cNvSpPr>
            <a:spLocks noGrp="1"/>
          </p:cNvSpPr>
          <p:nvPr>
            <p:ph type="dt" sz="half" idx="10"/>
          </p:nvPr>
        </p:nvSpPr>
        <p:spPr/>
        <p:txBody>
          <a:bodyPr/>
          <a:lstStyle/>
          <a:p>
            <a:pPr>
              <a:defRPr/>
            </a:pPr>
            <a:fld id="{2303D31F-598B-47EE-BA37-93F097A3D676}" type="datetime1">
              <a:rPr lang="en-GB" altLang="en-US" smtClean="0"/>
              <a:pPr>
                <a:defRPr/>
              </a:pPr>
              <a:t>21/04/2026</a:t>
            </a:fld>
            <a:endParaRPr lang="en-GB" altLang="en-US"/>
          </a:p>
        </p:txBody>
      </p:sp>
      <p:sp>
        <p:nvSpPr>
          <p:cNvPr id="5" name="Slide Number Placeholder 4">
            <a:extLst>
              <a:ext uri="{FF2B5EF4-FFF2-40B4-BE49-F238E27FC236}">
                <a16:creationId xmlns:a16="http://schemas.microsoft.com/office/drawing/2014/main" id="{A5C6FAA4-9412-951E-A0D7-3F9F4E4B8C5C}"/>
              </a:ext>
            </a:extLst>
          </p:cNvPr>
          <p:cNvSpPr>
            <a:spLocks noGrp="1"/>
          </p:cNvSpPr>
          <p:nvPr>
            <p:ph type="sldNum" sz="quarter" idx="12"/>
          </p:nvPr>
        </p:nvSpPr>
        <p:spPr/>
        <p:txBody>
          <a:bodyPr/>
          <a:lstStyle/>
          <a:p>
            <a:pPr>
              <a:defRPr/>
            </a:pPr>
            <a:fld id="{6550E941-99E4-4403-A917-B30FF69A9617}" type="slidenum">
              <a:rPr lang="en-GB" altLang="en-US" smtClean="0"/>
              <a:pPr>
                <a:defRPr/>
              </a:pPr>
              <a:t>13</a:t>
            </a:fld>
            <a:endParaRPr lang="en-GB" altLang="en-US"/>
          </a:p>
        </p:txBody>
      </p:sp>
    </p:spTree>
    <p:extLst>
      <p:ext uri="{BB962C8B-B14F-4D97-AF65-F5344CB8AC3E}">
        <p14:creationId xmlns:p14="http://schemas.microsoft.com/office/powerpoint/2010/main" val="2607296340"/>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34892</TotalTime>
  <Words>1447</Words>
  <Application>Microsoft Office PowerPoint</Application>
  <PresentationFormat>On-screen Show (4:3)</PresentationFormat>
  <Paragraphs>143</Paragraphs>
  <Slides>13</Slides>
  <Notes>1</Notes>
  <HiddenSlides>0</HiddenSlides>
  <MMClips>11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Myriad Pro</vt:lpstr>
      <vt:lpstr>Times New Roman</vt:lpstr>
      <vt:lpstr>Verdana</vt:lpstr>
      <vt:lpstr>20140311PresentationUWTSDTemplate</vt:lpstr>
      <vt:lpstr>PowerPoint Presentation</vt:lpstr>
      <vt:lpstr>Introduction</vt:lpstr>
      <vt:lpstr>Information about the person</vt:lpstr>
      <vt:lpstr>Anatomy and Physiology of Type 2 Diabetes (Sarah)</vt:lpstr>
      <vt:lpstr>Patterns, behaviours and lifestyle</vt:lpstr>
      <vt:lpstr>Everyday Routine</vt:lpstr>
      <vt:lpstr>Care Plan: Goals, measurements and ethical principles </vt:lpstr>
      <vt:lpstr>Risk factors</vt:lpstr>
      <vt:lpstr>Recommendations</vt:lpstr>
      <vt:lpstr>Conclusion</vt:lpstr>
      <vt:lpstr>References</vt:lpstr>
      <vt:lpstr>PowerPoint Presentation</vt:lpstr>
      <vt:lpstr>PowerPoint Presentation</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ana baptista</cp:lastModifiedBy>
  <cp:revision>227</cp:revision>
  <cp:lastPrinted>2018-07-09T15:27:01Z</cp:lastPrinted>
  <dcterms:created xsi:type="dcterms:W3CDTF">2002-10-07T19:43:58Z</dcterms:created>
  <dcterms:modified xsi:type="dcterms:W3CDTF">2026-04-21T19:46:36Z</dcterms:modified>
</cp:coreProperties>
</file>