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1" r:id="rId1"/>
  </p:sldMasterIdLst>
  <p:notesMasterIdLst>
    <p:notesMasterId r:id="rId30"/>
  </p:notesMasterIdLst>
  <p:handoutMasterIdLst>
    <p:handoutMasterId r:id="rId31"/>
  </p:handoutMasterIdLst>
  <p:sldIdLst>
    <p:sldId id="297" r:id="rId2"/>
    <p:sldId id="298" r:id="rId3"/>
    <p:sldId id="299" r:id="rId4"/>
    <p:sldId id="300" r:id="rId5"/>
    <p:sldId id="335" r:id="rId6"/>
    <p:sldId id="342" r:id="rId7"/>
    <p:sldId id="344" r:id="rId8"/>
    <p:sldId id="343" r:id="rId9"/>
    <p:sldId id="326" r:id="rId10"/>
    <p:sldId id="327" r:id="rId11"/>
    <p:sldId id="328" r:id="rId12"/>
    <p:sldId id="345" r:id="rId13"/>
    <p:sldId id="323" r:id="rId14"/>
    <p:sldId id="324" r:id="rId15"/>
    <p:sldId id="325" r:id="rId16"/>
    <p:sldId id="329" r:id="rId17"/>
    <p:sldId id="330" r:id="rId18"/>
    <p:sldId id="331" r:id="rId19"/>
    <p:sldId id="332" r:id="rId20"/>
    <p:sldId id="336" r:id="rId21"/>
    <p:sldId id="333" r:id="rId22"/>
    <p:sldId id="337" r:id="rId23"/>
    <p:sldId id="334" r:id="rId24"/>
    <p:sldId id="338" r:id="rId25"/>
    <p:sldId id="339" r:id="rId26"/>
    <p:sldId id="340" r:id="rId27"/>
    <p:sldId id="341" r:id="rId28"/>
    <p:sldId id="310" r:id="rId29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22" d="100"/>
          <a:sy n="122" d="100"/>
        </p:scale>
        <p:origin x="2371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1A1A10C0-9359-4A5B-971F-B250DEB414E7}"/>
    <pc:docChg chg="delSld modSld">
      <pc:chgData name="Tim Bashford" userId="5fd3d9a1-443c-4717-9608-098946ca22e0" providerId="ADAL" clId="{1A1A10C0-9359-4A5B-971F-B250DEB414E7}" dt="2020-10-09T10:34:46.831" v="12" actId="14100"/>
      <pc:docMkLst>
        <pc:docMk/>
      </pc:docMkLst>
      <pc:sldChg chg="modSp mod">
        <pc:chgData name="Tim Bashford" userId="5fd3d9a1-443c-4717-9608-098946ca22e0" providerId="ADAL" clId="{1A1A10C0-9359-4A5B-971F-B250DEB414E7}" dt="2020-10-09T10:34:46.831" v="12" actId="14100"/>
        <pc:sldMkLst>
          <pc:docMk/>
          <pc:sldMk cId="0" sldId="298"/>
        </pc:sldMkLst>
        <pc:spChg chg="mod">
          <ac:chgData name="Tim Bashford" userId="5fd3d9a1-443c-4717-9608-098946ca22e0" providerId="ADAL" clId="{1A1A10C0-9359-4A5B-971F-B250DEB414E7}" dt="2020-10-09T10:34:46.831" v="12" actId="14100"/>
          <ac:spMkLst>
            <pc:docMk/>
            <pc:sldMk cId="0" sldId="298"/>
            <ac:spMk id="7170" creationId="{29F670CB-3B87-4B3A-8B37-A7F4D24E03F8}"/>
          </ac:spMkLst>
        </pc:spChg>
      </pc:sldChg>
      <pc:sldChg chg="del">
        <pc:chgData name="Tim Bashford" userId="5fd3d9a1-443c-4717-9608-098946ca22e0" providerId="ADAL" clId="{1A1A10C0-9359-4A5B-971F-B250DEB414E7}" dt="2020-10-09T10:34:39.396" v="1" actId="47"/>
        <pc:sldMkLst>
          <pc:docMk/>
          <pc:sldMk cId="0" sldId="322"/>
        </pc:sldMkLst>
      </pc:sldChg>
      <pc:sldChg chg="modSp mod">
        <pc:chgData name="Tim Bashford" userId="5fd3d9a1-443c-4717-9608-098946ca22e0" providerId="ADAL" clId="{1A1A10C0-9359-4A5B-971F-B250DEB414E7}" dt="2020-10-09T10:34:22.149" v="0" actId="20577"/>
        <pc:sldMkLst>
          <pc:docMk/>
          <pc:sldMk cId="0" sldId="344"/>
        </pc:sldMkLst>
        <pc:spChg chg="mod">
          <ac:chgData name="Tim Bashford" userId="5fd3d9a1-443c-4717-9608-098946ca22e0" providerId="ADAL" clId="{1A1A10C0-9359-4A5B-971F-B250DEB414E7}" dt="2020-10-09T10:34:22.149" v="0" actId="20577"/>
          <ac:spMkLst>
            <pc:docMk/>
            <pc:sldMk cId="0" sldId="344"/>
            <ac:spMk id="12290" creationId="{8E3E09F7-C911-4626-98B7-09AF3CA812F9}"/>
          </ac:spMkLst>
        </pc:spChg>
      </pc:sldChg>
    </pc:docChg>
  </pc:docChgLst>
  <pc:docChgLst>
    <pc:chgData name="Tim Bashford" userId="5fd3d9a1-443c-4717-9608-098946ca22e0" providerId="ADAL" clId="{8AB81CB1-E177-41DF-A886-AFD83EAB46FF}"/>
    <pc:docChg chg="custSel modSld">
      <pc:chgData name="Tim Bashford" userId="5fd3d9a1-443c-4717-9608-098946ca22e0" providerId="ADAL" clId="{8AB81CB1-E177-41DF-A886-AFD83EAB46FF}" dt="2022-10-04T14:56:10.214" v="26" actId="20577"/>
      <pc:docMkLst>
        <pc:docMk/>
      </pc:docMkLst>
      <pc:sldChg chg="modSp mod">
        <pc:chgData name="Tim Bashford" userId="5fd3d9a1-443c-4717-9608-098946ca22e0" providerId="ADAL" clId="{8AB81CB1-E177-41DF-A886-AFD83EAB46FF}" dt="2022-10-04T14:56:10.214" v="26" actId="20577"/>
        <pc:sldMkLst>
          <pc:docMk/>
          <pc:sldMk cId="0" sldId="297"/>
        </pc:sldMkLst>
        <pc:spChg chg="mod">
          <ac:chgData name="Tim Bashford" userId="5fd3d9a1-443c-4717-9608-098946ca22e0" providerId="ADAL" clId="{8AB81CB1-E177-41DF-A886-AFD83EAB46FF}" dt="2022-10-04T14:56:10.214" v="26" actId="20577"/>
          <ac:spMkLst>
            <pc:docMk/>
            <pc:sldMk cId="0" sldId="297"/>
            <ac:spMk id="5123" creationId="{B44A6A01-48A8-46D8-8F8D-4298B53E79A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AF3823A1-C694-4EB1-AD04-AC326140E96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231D4B07-28E6-4EDF-B381-808439ECEBF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03DF2758-CE7D-4666-B004-528EB2FC189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F5A4794-4118-4F20-AE9C-5D9302DF388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1EFC726-E1B9-42B2-8E3D-3E5E3C462D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5863AEC-34D4-4900-80E9-A8A964FC5E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974A6C5-DE7B-4950-A88C-AAE9F74026D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F8DE8D63-F915-4D90-9858-F31166D6E0D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6C12B7A0-0054-4AAB-B698-E6354A241C0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65F30913-99B0-41B9-B49D-0052D755C00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7DE88AC8-70B5-4C50-919C-5486C4C4C5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3B8004D-9CF2-4E9C-8792-7031D0AF08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2C955D-58D2-4CD5-8D50-7F11478828C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1935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454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314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15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93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428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112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097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63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24079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635236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48870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71363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459671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484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105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668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2" r:id="rId1"/>
    <p:sldLayoutId id="2147484023" r:id="rId2"/>
    <p:sldLayoutId id="2147484024" r:id="rId3"/>
    <p:sldLayoutId id="2147484025" r:id="rId4"/>
    <p:sldLayoutId id="2147484026" r:id="rId5"/>
    <p:sldLayoutId id="2147484027" r:id="rId6"/>
    <p:sldLayoutId id="2147484028" r:id="rId7"/>
    <p:sldLayoutId id="2147484029" r:id="rId8"/>
    <p:sldLayoutId id="2147484030" r:id="rId9"/>
    <p:sldLayoutId id="2147484031" r:id="rId10"/>
    <p:sldLayoutId id="2147484032" r:id="rId11"/>
    <p:sldLayoutId id="2147484033" r:id="rId12"/>
    <p:sldLayoutId id="2147484034" r:id="rId13"/>
    <p:sldLayoutId id="2147484035" r:id="rId14"/>
    <p:sldLayoutId id="2147484036" r:id="rId15"/>
    <p:sldLayoutId id="2147484037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B44A6A01-48A8-46D8-8F8D-4298B53E79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Session 5 – </a:t>
            </a:r>
            <a:r>
              <a:rPr lang="en-GB" altLang="en-US"/>
              <a:t>more exercises</a:t>
            </a:r>
            <a:endParaRPr lang="en-US" altLang="en-US" dirty="0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7BCACF9B-66D1-42CB-9421-4A5A428A0E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940107D6-6E23-405B-A72D-F91F2D5A8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9F670CB-3B87-4B3A-8B37-A7F4D24E0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7502555" cy="1320800"/>
          </a:xfrm>
        </p:spPr>
        <p:txBody>
          <a:bodyPr/>
          <a:lstStyle/>
          <a:p>
            <a:r>
              <a:rPr lang="en-GB" altLang="en-US" dirty="0"/>
              <a:t>Reminder: Array Creation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128B94E5-2A86-4C6E-A976-8D6E6D4F5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3402013"/>
            <a:ext cx="7689850" cy="2436812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i="1"/>
              <a:t>type</a:t>
            </a:r>
            <a:r>
              <a:rPr lang="en-GB" altLang="en-US" b="1"/>
              <a:t>[ ]</a:t>
            </a:r>
            <a:r>
              <a:rPr lang="en-GB" altLang="en-US"/>
              <a:t>  </a:t>
            </a:r>
            <a:r>
              <a:rPr lang="en-GB" altLang="en-US" i="1"/>
              <a:t>variableName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/>
              <a:t>    =    new   </a:t>
            </a:r>
            <a:r>
              <a:rPr lang="en-GB" altLang="en-US" b="1" i="1"/>
              <a:t>type</a:t>
            </a:r>
            <a:r>
              <a:rPr lang="en-GB" altLang="en-US" sz="2800" b="1"/>
              <a:t>[</a:t>
            </a:r>
            <a:r>
              <a:rPr lang="en-GB" altLang="en-US"/>
              <a:t>MAX_VALUES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MAX_VALUES = value OR variable name MUST BE AN INTEGER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7F0F460D-CAF4-4315-8A79-F633F314A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3" name="TextBox 2">
            <a:extLst>
              <a:ext uri="{FF2B5EF4-FFF2-40B4-BE49-F238E27FC236}">
                <a16:creationId xmlns:a16="http://schemas.microsoft.com/office/drawing/2014/main" id="{5BC0C0C9-B5D1-413B-9DAC-494FF4FF68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900" y="1243013"/>
            <a:ext cx="6080125" cy="163036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a new variable type </a:t>
            </a:r>
            <a:r>
              <a:rPr kumimoji="0" lang="en-GB" altLang="en-US" sz="1800" b="1" i="1"/>
              <a:t>type</a:t>
            </a:r>
            <a:r>
              <a:rPr kumimoji="0" lang="en-GB" altLang="en-US" sz="2800" b="1"/>
              <a:t>[ ]</a:t>
            </a:r>
            <a:r>
              <a:rPr kumimoji="0" lang="en-GB" altLang="en-US" sz="1800" b="1"/>
              <a:t> </a:t>
            </a:r>
            <a:r>
              <a:rPr kumimoji="0" lang="en-GB" altLang="en-US" sz="1800"/>
              <a:t>the square brackets create a “type” of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 i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type</a:t>
            </a:r>
            <a:r>
              <a:rPr kumimoji="0" lang="en-GB" altLang="en-US" sz="1800"/>
              <a:t> is any variable type e.g. string, int, double, etc.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int[] is a variable type known as “</a:t>
            </a:r>
            <a:r>
              <a:rPr kumimoji="0" lang="en-GB" altLang="en-US" sz="1800" b="1"/>
              <a:t>integer array</a:t>
            </a:r>
            <a:r>
              <a:rPr kumimoji="0" lang="en-GB" altLang="en-US" sz="1800"/>
              <a:t>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D0B1A09-1ABC-4CF2-BA7E-022653230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Write Pattern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BEEFF1C-1271-4831-BE87-0B80BA613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41400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 = </a:t>
            </a:r>
            <a:r>
              <a:rPr lang="en-GB" altLang="en-US" i="1"/>
              <a:t>value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value</a:t>
            </a:r>
            <a:r>
              <a:rPr lang="en-GB" altLang="en-US"/>
              <a:t> is a number or some variable</a:t>
            </a:r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E3C8FF45-40D2-4BD5-AC03-9DFE07BF0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8197" name="Title 1">
            <a:extLst>
              <a:ext uri="{FF2B5EF4-FFF2-40B4-BE49-F238E27FC236}">
                <a16:creationId xmlns:a16="http://schemas.microsoft.com/office/drawing/2014/main" id="{B2FF17D8-9746-4932-8EF0-A5C2BCBA1543}"/>
              </a:ext>
            </a:extLst>
          </p:cNvPr>
          <p:cNvSpPr txBox="1">
            <a:spLocks/>
          </p:cNvSpPr>
          <p:nvPr/>
        </p:nvSpPr>
        <p:spPr bwMode="auto">
          <a:xfrm>
            <a:off x="255588" y="2586038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>
                <a:solidFill>
                  <a:schemeClr val="tx2"/>
                </a:solidFill>
              </a:rPr>
              <a:t>Array Read Pattern</a:t>
            </a:r>
          </a:p>
        </p:txBody>
      </p:sp>
      <p:sp>
        <p:nvSpPr>
          <p:cNvPr id="8198" name="Content Placeholder 2">
            <a:extLst>
              <a:ext uri="{FF2B5EF4-FFF2-40B4-BE49-F238E27FC236}">
                <a16:creationId xmlns:a16="http://schemas.microsoft.com/office/drawing/2014/main" id="{261DC3A4-AFBE-4269-A805-E513C8705BBA}"/>
              </a:ext>
            </a:extLst>
          </p:cNvPr>
          <p:cNvSpPr txBox="1">
            <a:spLocks/>
          </p:cNvSpPr>
          <p:nvPr/>
        </p:nvSpPr>
        <p:spPr bwMode="auto">
          <a:xfrm>
            <a:off x="1046163" y="3592513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/>
              <a:t>result </a:t>
            </a:r>
            <a:r>
              <a:rPr lang="en-GB" altLang="en-US"/>
              <a:t>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/>
          </a:p>
          <a:p>
            <a:pPr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8199" name="Content Placeholder 2">
            <a:extLst>
              <a:ext uri="{FF2B5EF4-FFF2-40B4-BE49-F238E27FC236}">
                <a16:creationId xmlns:a16="http://schemas.microsoft.com/office/drawing/2014/main" id="{B12DB543-5AF9-4570-AEC0-A8036539B58B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endParaRPr lang="en-GB" altLang="en-US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is an integer value between 0 and MAX_VALUES - 1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743E3C3-C20D-4E89-9E7E-D26B723F3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Counting Loop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58ABA71-7069-4748-A299-79E900C94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for(count = 0; count &lt; MAX_VALUES; 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	</a:t>
            </a:r>
            <a:r>
              <a:rPr lang="en-GB" altLang="en-US" sz="2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result</a:t>
            </a:r>
            <a:r>
              <a:rPr lang="en-GB" altLang="en-US"/>
              <a:t> 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51CF2424-D191-447A-BA70-8A54275AD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EF5F9D4-D5BA-4B30-A3FD-8D329A660726}"/>
              </a:ext>
            </a:extLst>
          </p:cNvPr>
          <p:cNvGrpSpPr>
            <a:grpSpLocks/>
          </p:cNvGrpSpPr>
          <p:nvPr/>
        </p:nvGrpSpPr>
        <p:grpSpPr bwMode="auto">
          <a:xfrm>
            <a:off x="2562225" y="1062038"/>
            <a:ext cx="2808288" cy="2587625"/>
            <a:chOff x="2561968" y="1062681"/>
            <a:chExt cx="2808987" cy="2586681"/>
          </a:xfrm>
        </p:grpSpPr>
        <p:sp>
          <p:nvSpPr>
            <p:cNvPr id="9222" name="TextBox 1">
              <a:extLst>
                <a:ext uri="{FF2B5EF4-FFF2-40B4-BE49-F238E27FC236}">
                  <a16:creationId xmlns:a16="http://schemas.microsoft.com/office/drawing/2014/main" id="{CA15061A-216C-423D-A2FA-6B075AC860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119" y="1062681"/>
              <a:ext cx="155683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Starts at zero</a:t>
              </a:r>
            </a:p>
          </p:txBody>
        </p:sp>
        <p:cxnSp>
          <p:nvCxnSpPr>
            <p:cNvPr id="9223" name="Straight Arrow Connector 3">
              <a:extLst>
                <a:ext uri="{FF2B5EF4-FFF2-40B4-BE49-F238E27FC236}">
                  <a16:creationId xmlns:a16="http://schemas.microsoft.com/office/drawing/2014/main" id="{7B3FF32B-8D06-468C-94F1-60680A042A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561968" y="1432013"/>
              <a:ext cx="1573427" cy="2920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224" name="Straight Arrow Connector 5">
              <a:extLst>
                <a:ext uri="{FF2B5EF4-FFF2-40B4-BE49-F238E27FC236}">
                  <a16:creationId xmlns:a16="http://schemas.microsoft.com/office/drawing/2014/main" id="{F8A96186-00F9-47EB-A3F6-C642C4E47C10}"/>
                </a:ext>
              </a:extLst>
            </p:cNvPr>
            <p:cNvCxnSpPr>
              <a:cxnSpLocks noChangeShapeType="1"/>
              <a:stCxn id="9222" idx="2"/>
            </p:cNvCxnSpPr>
            <p:nvPr/>
          </p:nvCxnSpPr>
          <p:spPr bwMode="auto">
            <a:xfrm flipH="1">
              <a:off x="3707027" y="1432013"/>
              <a:ext cx="885510" cy="120409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225" name="Straight Arrow Connector 7">
              <a:extLst>
                <a:ext uri="{FF2B5EF4-FFF2-40B4-BE49-F238E27FC236}">
                  <a16:creationId xmlns:a16="http://schemas.microsoft.com/office/drawing/2014/main" id="{EEDB4AD3-7A74-442C-BB75-0456B5E025D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56670" y="1432013"/>
              <a:ext cx="395416" cy="22173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CA9F196-4A43-4408-969E-0A5B8FBAC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3BEB947-6A5F-4E63-AC94-7F1D61B13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6 numbers</a:t>
            </a:r>
            <a:br>
              <a:rPr lang="en-GB" altLang="en-US"/>
            </a:br>
            <a:r>
              <a:rPr lang="en-GB" altLang="en-US"/>
              <a:t>Display all the even numbers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27706569-72C7-40BD-A5F5-42561478D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70702A3-4EFC-4FCA-A50D-6FDE2F37C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23707"/>
            <a:ext cx="6347713" cy="1320800"/>
          </a:xfrm>
        </p:spPr>
        <p:txBody>
          <a:bodyPr/>
          <a:lstStyle/>
          <a:p>
            <a:r>
              <a:rPr lang="en-GB" altLang="en-US" dirty="0"/>
              <a:t>Strings and arrays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EF31F7F-3C37-4B43-9ED7-B753E715D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2638"/>
            <a:ext cx="7029450" cy="5056187"/>
          </a:xfrm>
        </p:spPr>
        <p:txBody>
          <a:bodyPr/>
          <a:lstStyle/>
          <a:p>
            <a:r>
              <a:rPr lang="en-GB" altLang="en-US"/>
              <a:t>A string is fundamentally an array of characters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However, we use an array of characters we need a terminating NUL character = ‘\0’ to mark the end of the string. To create our own string we would have to write something like this:</a:t>
            </a:r>
            <a:br>
              <a:rPr lang="en-GB" altLang="en-US"/>
            </a:br>
            <a:endParaRPr lang="en-GB" altLang="en-US"/>
          </a:p>
          <a:p>
            <a:endParaRPr lang="en-GB" altLang="en-US"/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B2697EB2-035C-4AB0-8537-EB3999F77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1269" name="TextBox 4">
            <a:extLst>
              <a:ext uri="{FF2B5EF4-FFF2-40B4-BE49-F238E27FC236}">
                <a16:creationId xmlns:a16="http://schemas.microsoft.com/office/drawing/2014/main" id="{540174AD-8080-40E5-ACE5-2987A2D662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5775" y="1481138"/>
            <a:ext cx="5492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char[] text = new char[] { 'H', 'e', 'l', 'l', 'o', '\0' };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(“First character %s\n”, text[0]);</a:t>
            </a:r>
            <a:br>
              <a:rPr kumimoji="0" lang="en-GB" altLang="en-US" sz="1800" dirty="0"/>
            </a:b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(“Last character %s\n”, text[5]);</a:t>
            </a:r>
          </a:p>
        </p:txBody>
      </p:sp>
      <p:sp>
        <p:nvSpPr>
          <p:cNvPr id="11270" name="TextBox 4">
            <a:extLst>
              <a:ext uri="{FF2B5EF4-FFF2-40B4-BE49-F238E27FC236}">
                <a16:creationId xmlns:a16="http://schemas.microsoft.com/office/drawing/2014/main" id="{62BA8929-3BFC-47BC-BB1A-4B6B8C8804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0" y="4229100"/>
            <a:ext cx="40925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text[5 + 1];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text[0] = ‘H’;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text[0] = ‘e’;</a:t>
            </a:r>
            <a:br>
              <a:rPr kumimoji="0" lang="en-GB" altLang="en-US" sz="1800"/>
            </a:br>
            <a:r>
              <a:rPr kumimoji="0" lang="en-GB" altLang="en-US" sz="1800"/>
              <a:t>text[0] = ‘l’;</a:t>
            </a:r>
            <a:br>
              <a:rPr kumimoji="0" lang="en-GB" altLang="en-US" sz="1800"/>
            </a:br>
            <a:r>
              <a:rPr kumimoji="0" lang="en-GB" altLang="en-US" sz="1800"/>
              <a:t>text[0] = ‘l’;</a:t>
            </a:r>
            <a:br>
              <a:rPr kumimoji="0" lang="en-GB" altLang="en-US" sz="1800"/>
            </a:br>
            <a:r>
              <a:rPr kumimoji="0" lang="en-GB" altLang="en-US" sz="1800"/>
              <a:t>text[0] = ‘o’;</a:t>
            </a:r>
            <a:br>
              <a:rPr kumimoji="0" lang="en-GB" altLang="en-US" sz="1800"/>
            </a:br>
            <a:r>
              <a:rPr kumimoji="0" lang="en-GB" altLang="en-US" sz="1800"/>
              <a:t>text[0] = ‘\0’;   </a:t>
            </a:r>
            <a:r>
              <a:rPr kumimoji="0" lang="en-GB" altLang="en-US" sz="1800">
                <a:sym typeface="Wingdings" panose="05000000000000000000" pitchFamily="2" charset="2"/>
              </a:rPr>
              <a:t> NUL character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>
            <a:extLst>
              <a:ext uri="{FF2B5EF4-FFF2-40B4-BE49-F238E27FC236}">
                <a16:creationId xmlns:a16="http://schemas.microsoft.com/office/drawing/2014/main" id="{8E3E09F7-C911-4626-98B7-09AF3CA81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Two strings walk into a bar and sit down. 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The bartender says, “</a:t>
            </a:r>
            <a:r>
              <a:rPr lang="en-GB" altLang="en-US" i="1" dirty="0"/>
              <a:t>So what’ll it be?</a:t>
            </a:r>
            <a:r>
              <a:rPr lang="en-GB" altLang="en-US" dirty="0"/>
              <a:t>”</a:t>
            </a:r>
            <a:br>
              <a:rPr lang="en-GB" altLang="en-US" dirty="0"/>
            </a:br>
            <a:r>
              <a:rPr lang="en-GB" altLang="en-US" dirty="0"/>
              <a:t>The first string says, “</a:t>
            </a:r>
            <a:r>
              <a:rPr lang="en-GB" altLang="en-US" i="1" dirty="0"/>
              <a:t>I think I’ll have a beer quag </a:t>
            </a:r>
            <a:r>
              <a:rPr lang="en-GB" altLang="en-US" i="1" dirty="0" err="1"/>
              <a:t>fulk</a:t>
            </a:r>
            <a:r>
              <a:rPr lang="en-GB" altLang="en-US" i="1" dirty="0"/>
              <a:t> </a:t>
            </a:r>
            <a:r>
              <a:rPr lang="en-GB" altLang="en-US" i="1" dirty="0" err="1"/>
              <a:t>boorg</a:t>
            </a:r>
            <a:r>
              <a:rPr lang="en-GB" altLang="en-US" i="1" dirty="0"/>
              <a:t> </a:t>
            </a:r>
            <a:r>
              <a:rPr lang="en-GB" altLang="en-US" i="1" dirty="0" err="1"/>
              <a:t>jdk^CjfdLk</a:t>
            </a:r>
            <a:r>
              <a:rPr lang="en-GB" altLang="en-US" i="1" dirty="0"/>
              <a:t> jk3s d#f67howe%^U r89nvy~~owmc63^Dz </a:t>
            </a:r>
            <a:r>
              <a:rPr lang="en-GB" altLang="en-US" i="1" dirty="0" err="1"/>
              <a:t>x.xvcu</a:t>
            </a:r>
            <a:r>
              <a:rPr lang="en-GB" altLang="en-US" dirty="0"/>
              <a:t>”</a:t>
            </a:r>
            <a:br>
              <a:rPr lang="en-GB" altLang="en-US" dirty="0"/>
            </a:br>
            <a:r>
              <a:rPr lang="en-GB" altLang="en-US" dirty="0"/>
              <a:t>“</a:t>
            </a:r>
            <a:r>
              <a:rPr lang="en-GB" altLang="en-US" i="1" dirty="0"/>
              <a:t>Please excuse my friend</a:t>
            </a:r>
            <a:r>
              <a:rPr lang="en-GB" altLang="en-US" dirty="0"/>
              <a:t>,” the second string says. 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“</a:t>
            </a:r>
            <a:r>
              <a:rPr lang="en-GB" altLang="en-US" i="1" dirty="0"/>
              <a:t>He isn’t null-terminated</a:t>
            </a:r>
            <a:r>
              <a:rPr lang="en-GB" altLang="en-US" dirty="0"/>
              <a:t>.”</a:t>
            </a:r>
          </a:p>
        </p:txBody>
      </p:sp>
      <p:sp>
        <p:nvSpPr>
          <p:cNvPr id="12291" name="Footer Placeholder 3">
            <a:extLst>
              <a:ext uri="{FF2B5EF4-FFF2-40B4-BE49-F238E27FC236}">
                <a16:creationId xmlns:a16="http://schemas.microsoft.com/office/drawing/2014/main" id="{F58AC9BD-6732-48AE-B41E-5C45297C4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AB68E00-0B55-46AA-8946-4D9031F34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DE12D-DEB0-45D4-A963-BD86C1DE3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Display the characters in the word “Hello” one at a time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79E092FA-00A9-4052-BEC6-4011F3B77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3317" name="TextBox 4">
            <a:extLst>
              <a:ext uri="{FF2B5EF4-FFF2-40B4-BE49-F238E27FC236}">
                <a16:creationId xmlns:a16="http://schemas.microsoft.com/office/drawing/2014/main" id="{A8C35C8F-6B39-4F24-ACB3-0A6BAF629B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692400"/>
            <a:ext cx="54260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char[] text = new char[] { 'H', 'e', 'l', 'l', 'o' };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 (index = 0; index &lt; text.length; index++)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System.out.printf("Character is %c", text[index]);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8D6127F7-0BDE-4C26-832C-13F038ABD0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8788" y="5716588"/>
            <a:ext cx="3108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FDEE825-9E8C-47D3-9085-D22C76607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String to Char Array Pattern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2F92174-6C6C-4CA3-9D7F-7EE21A468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Convert a string to an array of characters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03B3C44F-1C74-47A4-87DD-EA750DB78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4341" name="TextBox 4">
            <a:extLst>
              <a:ext uri="{FF2B5EF4-FFF2-40B4-BE49-F238E27FC236}">
                <a16:creationId xmlns:a16="http://schemas.microsoft.com/office/drawing/2014/main" id="{3AB6FB50-98FF-408F-B112-0C62C9C32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6563" y="2493963"/>
            <a:ext cx="4092575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To read all the characters in a string (not including the NUL) use the function ToCharArray(), like this: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char[]  </a:t>
            </a:r>
            <a:r>
              <a:rPr kumimoji="0" lang="en-GB" altLang="en-US" sz="1800" i="1"/>
              <a:t>letters</a:t>
            </a:r>
            <a:r>
              <a:rPr kumimoji="0" lang="en-GB" altLang="en-US" sz="180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length;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letters</a:t>
            </a:r>
            <a:r>
              <a:rPr kumimoji="0" lang="en-GB" altLang="en-US" sz="1800"/>
              <a:t> = </a:t>
            </a:r>
            <a:r>
              <a:rPr kumimoji="0" lang="en-GB" altLang="en-US" sz="1800" i="1"/>
              <a:t>stringVariable</a:t>
            </a:r>
            <a:r>
              <a:rPr kumimoji="0" lang="en-GB" altLang="en-US" sz="2800" b="1"/>
              <a:t>.</a:t>
            </a:r>
            <a:r>
              <a:rPr kumimoji="0" lang="en-GB" altLang="en-US" sz="1800"/>
              <a:t>toCharArray();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length = </a:t>
            </a:r>
            <a:r>
              <a:rPr kumimoji="0" lang="en-GB" altLang="en-US" sz="1800" i="1"/>
              <a:t>letters</a:t>
            </a:r>
            <a:r>
              <a:rPr kumimoji="0" lang="en-GB" altLang="en-US" sz="2800" b="1"/>
              <a:t>.</a:t>
            </a:r>
            <a:r>
              <a:rPr kumimoji="0" lang="en-GB" altLang="en-US" sz="1800"/>
              <a:t>length;</a:t>
            </a:r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A5F57206-2042-479D-A312-53C46647E4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4425" y="5103813"/>
            <a:ext cx="21764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Number of characters in string not including NUL character</a:t>
            </a:r>
          </a:p>
        </p:txBody>
      </p:sp>
      <p:cxnSp>
        <p:nvCxnSpPr>
          <p:cNvPr id="14343" name="Straight Arrow Connector 6">
            <a:extLst>
              <a:ext uri="{FF2B5EF4-FFF2-40B4-BE49-F238E27FC236}">
                <a16:creationId xmlns:a16="http://schemas.microsoft.com/office/drawing/2014/main" id="{BB322FE4-EF07-47FB-8465-54BFA0621018}"/>
              </a:ext>
            </a:extLst>
          </p:cNvPr>
          <p:cNvCxnSpPr>
            <a:cxnSpLocks noChangeShapeType="1"/>
            <a:stCxn id="14342" idx="1"/>
          </p:cNvCxnSpPr>
          <p:nvPr/>
        </p:nvCxnSpPr>
        <p:spPr bwMode="auto">
          <a:xfrm flipH="1" flipV="1">
            <a:off x="4003675" y="5118100"/>
            <a:ext cx="920750" cy="5857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44" name="TextBox 7">
            <a:extLst>
              <a:ext uri="{FF2B5EF4-FFF2-40B4-BE49-F238E27FC236}">
                <a16:creationId xmlns:a16="http://schemas.microsoft.com/office/drawing/2014/main" id="{8EC2BD2D-BD07-4765-9DA5-85C46E49A7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3411538"/>
            <a:ext cx="2149475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containing all the characters in the string</a:t>
            </a:r>
          </a:p>
        </p:txBody>
      </p:sp>
      <p:cxnSp>
        <p:nvCxnSpPr>
          <p:cNvPr id="14345" name="Straight Arrow Connector 8">
            <a:extLst>
              <a:ext uri="{FF2B5EF4-FFF2-40B4-BE49-F238E27FC236}">
                <a16:creationId xmlns:a16="http://schemas.microsoft.com/office/drawing/2014/main" id="{49820B20-0CA2-4713-A276-CFA3B617E05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221038" y="3724275"/>
            <a:ext cx="3187700" cy="571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E070284-0869-4093-8671-3C955DC5D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6BE8-B4BD-4449-9084-CC921FC36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Display the characters in the word “Hello” one at a time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C35EFF1F-BA60-49AA-8DA6-4F834AEB9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5365" name="TextBox 4">
            <a:extLst>
              <a:ext uri="{FF2B5EF4-FFF2-40B4-BE49-F238E27FC236}">
                <a16:creationId xmlns:a16="http://schemas.microsoft.com/office/drawing/2014/main" id="{E7E19F04-01F4-42A5-A440-A9C20A02AE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575" y="2536825"/>
            <a:ext cx="60071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string word = “Hello”;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char[]  letters;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index;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letters = </a:t>
            </a:r>
            <a:r>
              <a:rPr kumimoji="0" lang="en-GB" altLang="en-US" sz="1800" dirty="0" err="1"/>
              <a:t>word</a:t>
            </a:r>
            <a:r>
              <a:rPr kumimoji="0" lang="en-GB" altLang="en-US" sz="1800" b="1" dirty="0" err="1"/>
              <a:t>.</a:t>
            </a:r>
            <a:r>
              <a:rPr kumimoji="0" lang="en-GB" altLang="en-US" sz="1800" dirty="0" err="1"/>
              <a:t>toCharArray</a:t>
            </a:r>
            <a:r>
              <a:rPr kumimoji="0" lang="en-GB" altLang="en-US" sz="1800" dirty="0"/>
              <a:t>();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for(index = 0; index &lt; </a:t>
            </a:r>
            <a:r>
              <a:rPr kumimoji="0" lang="en-GB" altLang="en-US" sz="1800" dirty="0" err="1"/>
              <a:t>letters.length</a:t>
            </a:r>
            <a:r>
              <a:rPr kumimoji="0" lang="en-GB" altLang="en-US" sz="1800" dirty="0"/>
              <a:t>; index++)</a:t>
            </a:r>
            <a:br>
              <a:rPr kumimoji="0" lang="en-GB" altLang="en-US" sz="1800" dirty="0"/>
            </a:b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(“Character is %c\n”, letters[index]);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</p:txBody>
      </p:sp>
      <p:sp>
        <p:nvSpPr>
          <p:cNvPr id="15366" name="TextBox 5">
            <a:extLst>
              <a:ext uri="{FF2B5EF4-FFF2-40B4-BE49-F238E27FC236}">
                <a16:creationId xmlns:a16="http://schemas.microsoft.com/office/drawing/2014/main" id="{5A0C45BA-7C18-402A-A86D-A9FB1594B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8975" y="5551488"/>
            <a:ext cx="3108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0CBC8E29-AE87-4A4E-9530-EF32C7333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A172DA86-F4E6-40A5-9FAA-DAA1BC0BA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Ask the user to enter a sentence </a:t>
            </a:r>
          </a:p>
          <a:p>
            <a:r>
              <a:rPr lang="en-GB" altLang="en-US"/>
              <a:t>Replace all space characters with ‘*’ (star) characters instead.</a:t>
            </a:r>
          </a:p>
          <a:p>
            <a:r>
              <a:rPr lang="en-GB" altLang="en-US"/>
              <a:t>Display the final string.</a:t>
            </a:r>
          </a:p>
          <a:p>
            <a:endParaRPr lang="en-GB" altLang="en-US"/>
          </a:p>
          <a:p>
            <a:r>
              <a:rPr lang="en-GB" altLang="en-US"/>
              <a:t>“The brown cow” becomes “The*brown*cow”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A98331F3-CC40-4AE9-BE95-AED133DA8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6389" name="TextBox 4">
            <a:extLst>
              <a:ext uri="{FF2B5EF4-FFF2-40B4-BE49-F238E27FC236}">
                <a16:creationId xmlns:a16="http://schemas.microsoft.com/office/drawing/2014/main" id="{52B0DFCF-6711-4290-A685-E0A0B4FE4E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275" y="4892675"/>
            <a:ext cx="31083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ym typeface="Wingdings" panose="05000000000000000000" pitchFamily="2" charset="2"/>
              </a:rPr>
              <a:t>Array Write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E9BF18B4-D807-4980-9ACE-1EA669F19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06413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Exercise 3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99D50D3F-DF24-49DF-B2CE-F670AAFC4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66750"/>
            <a:ext cx="7029450" cy="5172075"/>
          </a:xfrm>
        </p:spPr>
        <p:txBody>
          <a:bodyPr/>
          <a:lstStyle/>
          <a:p>
            <a:r>
              <a:rPr lang="en-GB" altLang="en-US"/>
              <a:t>Ask the user to enter five words</a:t>
            </a:r>
          </a:p>
          <a:p>
            <a:r>
              <a:rPr lang="en-GB" altLang="en-US"/>
              <a:t>Create a sentence from the word within a character array. The first letter should be uppercase, spaces should be inserted between each word and a full stop added at the end.</a:t>
            </a:r>
          </a:p>
          <a:p>
            <a:r>
              <a:rPr lang="en-GB" altLang="en-US"/>
              <a:t>Display the final sentence.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528F426B-24AA-4C81-9E03-0B0AF0C46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9C62A75D-A71F-4DC0-B46A-740814C206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650" y="2843213"/>
            <a:ext cx="8442325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 Input</a:t>
            </a:r>
            <a:br>
              <a:rPr kumimoji="0" lang="en-GB" altLang="en-US" sz="1800"/>
            </a:br>
            <a:r>
              <a:rPr kumimoji="0" lang="en-GB" altLang="en-US" sz="1800"/>
              <a:t>Copy word into start of array        // Start with first word entered</a:t>
            </a:r>
            <a:br>
              <a:rPr kumimoji="0" lang="en-GB" altLang="en-US" sz="1800"/>
            </a:br>
            <a:r>
              <a:rPr kumimoji="0" lang="en-GB" altLang="en-US" sz="1800"/>
              <a:t>Store index of character at end of word</a:t>
            </a:r>
            <a:br>
              <a:rPr kumimoji="0" lang="en-GB" altLang="en-US" sz="1800"/>
            </a:br>
            <a:r>
              <a:rPr kumimoji="0" lang="en-GB" altLang="en-US" sz="1800"/>
              <a:t>Counting Loop (4 words)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Text Input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Using </a:t>
            </a:r>
            <a:r>
              <a:rPr kumimoji="0" lang="en-GB" altLang="en-US" sz="1800">
                <a:sym typeface="Wingdings" panose="05000000000000000000" pitchFamily="2" charset="2"/>
              </a:rPr>
              <a:t>Array Write Pattern, write space character to array following last word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Counting Loop (index starting following white space)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Copy letter from word into array</a:t>
            </a: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Using </a:t>
            </a:r>
            <a:r>
              <a:rPr kumimoji="0" lang="en-GB" altLang="en-US" sz="1800">
                <a:sym typeface="Wingdings" panose="05000000000000000000" pitchFamily="2" charset="2"/>
              </a:rPr>
              <a:t>Array Write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/>
              <a:t>sentence[0] = Char.ToUpper(sentence[0]);             // Convert to upper case letter</a:t>
            </a:r>
            <a:br>
              <a:rPr kumimoji="0" lang="en-GB" altLang="en-US" sz="1800"/>
            </a:br>
            <a:r>
              <a:rPr kumimoji="0" lang="en-GB" altLang="en-US" sz="1800"/>
              <a:t>Write full stop character at end of last word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Write NUL terminator character following full stop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38A1095-EF6E-4C2A-B9CA-720606A99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17512"/>
            <a:ext cx="6347713" cy="1320800"/>
          </a:xfrm>
        </p:spPr>
        <p:txBody>
          <a:bodyPr/>
          <a:lstStyle/>
          <a:p>
            <a:r>
              <a:rPr lang="en-GB" altLang="en-US" dirty="0"/>
              <a:t>Compare Arrays Pattern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EFA7AA0-8463-4F6B-8190-AE3C54DAA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044575"/>
            <a:ext cx="7029450" cy="428625"/>
          </a:xfrm>
        </p:spPr>
        <p:txBody>
          <a:bodyPr/>
          <a:lstStyle/>
          <a:p>
            <a:r>
              <a:rPr lang="en-GB" altLang="en-US"/>
              <a:t>Compare the contents of two different arrays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A6BBB51A-EDB8-49E1-A179-91BF31968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8437" name="TextBox 4">
            <a:extLst>
              <a:ext uri="{FF2B5EF4-FFF2-40B4-BE49-F238E27FC236}">
                <a16:creationId xmlns:a16="http://schemas.microsoft.com/office/drawing/2014/main" id="{89CBB5B1-50E7-49BB-B5F1-B4F42C36F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" y="1787525"/>
            <a:ext cx="6365875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arrayOne of arraySizeOne elements</a:t>
            </a:r>
            <a:br>
              <a:rPr kumimoji="0" lang="en-GB" altLang="en-US" sz="1800"/>
            </a:br>
            <a:r>
              <a:rPr kumimoji="0" lang="en-GB" altLang="en-US" sz="1800"/>
              <a:t>Create arrayTwo of arraySizeTwo elements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indexOne;</a:t>
            </a:r>
            <a:br>
              <a:rPr kumimoji="0" lang="en-GB" altLang="en-US" sz="1800"/>
            </a:br>
            <a:r>
              <a:rPr kumimoji="0" lang="en-GB" altLang="en-US" sz="1800"/>
              <a:t>int indexTwo;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for(indexOne = 0; indexOne &lt; arraySizeOne; indexOne++)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for(indexTwo = 0; indexTwo &lt; arraySizeTwo; indexTwo++)</a:t>
            </a:r>
            <a:br>
              <a:rPr kumimoji="0" lang="en-GB" altLang="en-US" sz="1800"/>
            </a:br>
            <a:r>
              <a:rPr kumimoji="0" lang="en-GB" altLang="en-US" sz="1800"/>
              <a:t>    {</a:t>
            </a:r>
            <a:br>
              <a:rPr kumimoji="0" lang="en-GB" altLang="en-US" sz="1800"/>
            </a:br>
            <a:r>
              <a:rPr kumimoji="0" lang="en-GB" altLang="en-US" sz="1800"/>
              <a:t>        if(arrayOne[indexOne] </a:t>
            </a:r>
            <a:r>
              <a:rPr kumimoji="0" lang="en-GB" altLang="en-US" sz="1800" b="1" i="1"/>
              <a:t>op</a:t>
            </a:r>
            <a:r>
              <a:rPr kumimoji="0" lang="en-GB" altLang="en-US" sz="1800"/>
              <a:t> arrayTwo[indexTwo])</a:t>
            </a:r>
            <a:br>
              <a:rPr kumimoji="0" lang="en-GB" altLang="en-US" sz="1800"/>
            </a:br>
            <a:r>
              <a:rPr kumimoji="0" lang="en-GB" altLang="en-US" sz="1800"/>
              <a:t>        {</a:t>
            </a:r>
            <a:br>
              <a:rPr kumimoji="0" lang="en-GB" altLang="en-US" sz="1800"/>
            </a:br>
            <a:r>
              <a:rPr kumimoji="0" lang="en-GB" altLang="en-US" sz="1800"/>
              <a:t>              // Do work</a:t>
            </a:r>
            <a:br>
              <a:rPr kumimoji="0" lang="en-GB" altLang="en-US" sz="1800"/>
            </a:br>
            <a:r>
              <a:rPr kumimoji="0" lang="en-GB" altLang="en-US" sz="1800"/>
              <a:t>              </a:t>
            </a:r>
            <a:r>
              <a:rPr kumimoji="0" lang="en-GB" altLang="en-US" sz="1800" i="1"/>
              <a:t>break;</a:t>
            </a:r>
            <a:r>
              <a:rPr kumimoji="0" lang="en-GB" altLang="en-US" sz="1800"/>
              <a:t>                </a:t>
            </a:r>
            <a:r>
              <a:rPr kumimoji="0" lang="en-GB" altLang="en-US" sz="1800">
                <a:sym typeface="Wingdings" panose="05000000000000000000" pitchFamily="2" charset="2"/>
              </a:rPr>
              <a:t> optional, </a:t>
            </a:r>
            <a:br>
              <a:rPr kumimoji="0" lang="en-GB" altLang="en-US" sz="1800"/>
            </a:br>
            <a:r>
              <a:rPr kumimoji="0" lang="en-GB" altLang="en-US" sz="1800"/>
              <a:t>        }</a:t>
            </a:r>
            <a:br>
              <a:rPr kumimoji="0" lang="en-GB" altLang="en-US" sz="1800"/>
            </a:br>
            <a:r>
              <a:rPr kumimoji="0" lang="en-GB" altLang="en-US" sz="1800"/>
              <a:t>    }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438" name="TextBox 5">
            <a:extLst>
              <a:ext uri="{FF2B5EF4-FFF2-40B4-BE49-F238E27FC236}">
                <a16:creationId xmlns:a16="http://schemas.microsoft.com/office/drawing/2014/main" id="{CACC6F38-A2C7-4CCC-A865-CACF2431C5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5525" y="6072188"/>
            <a:ext cx="3422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op</a:t>
            </a:r>
            <a:r>
              <a:rPr kumimoji="0" lang="en-GB" altLang="en-US" sz="1800"/>
              <a:t> an operator &lt;, &gt;, ==, !=, etc.</a:t>
            </a:r>
            <a:endParaRPr kumimoji="0" lang="en-GB" altLang="en-US" sz="1800" i="1"/>
          </a:p>
        </p:txBody>
      </p:sp>
      <p:sp>
        <p:nvSpPr>
          <p:cNvPr id="18439" name="TextBox 6">
            <a:extLst>
              <a:ext uri="{FF2B5EF4-FFF2-40B4-BE49-F238E27FC236}">
                <a16:creationId xmlns:a16="http://schemas.microsoft.com/office/drawing/2014/main" id="{E97CE358-750C-4A76-9671-21BEB4AA73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7863" y="1614488"/>
            <a:ext cx="338613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Array 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5AD6DB6-A82E-4B9B-A81B-ED2C96BDE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86519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2C7007DE-4D4D-40C3-9B36-11DE16854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50875"/>
            <a:ext cx="7029450" cy="5187950"/>
          </a:xfrm>
        </p:spPr>
        <p:txBody>
          <a:bodyPr/>
          <a:lstStyle/>
          <a:p>
            <a:r>
              <a:rPr lang="en-GB" altLang="en-US" dirty="0"/>
              <a:t>Counting the number of identical values in the arrays</a:t>
            </a:r>
          </a:p>
          <a:p>
            <a:r>
              <a:rPr lang="en-GB" altLang="en-US" dirty="0"/>
              <a:t>Constraint: An array contains all unique values, so there are no duplicates to be considered in this example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BECFE0D9-1716-47FB-867D-3D8031176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7225A074-1DDF-48C0-AAE3-9AC8CF42D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325" y="2163763"/>
            <a:ext cx="2679700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int[] setOne = new int[4];</a:t>
            </a:r>
            <a:br>
              <a:rPr kumimoji="0" lang="en-GB" altLang="en-US" sz="1800"/>
            </a:br>
            <a:r>
              <a:rPr kumimoji="0" lang="en-GB" altLang="en-US" sz="1800"/>
              <a:t>int[] setTwo = new int[3];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br>
              <a:rPr kumimoji="0" lang="en-GB" altLang="en-US" sz="1800"/>
            </a:br>
            <a:r>
              <a:rPr kumimoji="0" lang="en-GB" altLang="en-US" sz="1800"/>
              <a:t>setOne[0] = 1;</a:t>
            </a:r>
            <a:br>
              <a:rPr kumimoji="0" lang="en-GB" altLang="en-US" sz="1800"/>
            </a:br>
            <a:r>
              <a:rPr kumimoji="0" lang="en-GB" altLang="en-US" sz="1800"/>
              <a:t>setOne[1] = 22;</a:t>
            </a:r>
            <a:br>
              <a:rPr kumimoji="0" lang="en-GB" altLang="en-US" sz="1800"/>
            </a:br>
            <a:r>
              <a:rPr kumimoji="0" lang="en-GB" altLang="en-US" sz="1800"/>
              <a:t>setOne[2] = 44;</a:t>
            </a:r>
            <a:br>
              <a:rPr kumimoji="0" lang="en-GB" altLang="en-US" sz="1800"/>
            </a:br>
            <a:r>
              <a:rPr kumimoji="0" lang="en-GB" altLang="en-US" sz="1800"/>
              <a:t>setOne[3] = 36;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setTwo[0] = 3;</a:t>
            </a:r>
            <a:br>
              <a:rPr kumimoji="0" lang="en-GB" altLang="en-US" sz="1800"/>
            </a:br>
            <a:r>
              <a:rPr kumimoji="0" lang="en-GB" altLang="en-US" sz="1800"/>
              <a:t>setTwo[1] = 36;</a:t>
            </a:r>
            <a:br>
              <a:rPr kumimoji="0" lang="en-GB" altLang="en-US" sz="1800"/>
            </a:br>
            <a:r>
              <a:rPr kumimoji="0" lang="en-GB" altLang="en-US" sz="1800"/>
              <a:t>setTwo[2] = 22;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AF2454F4-B81B-4594-82AE-F5A73C7CF5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713" y="2163763"/>
            <a:ext cx="5095875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indexOne; </a:t>
            </a:r>
            <a:br>
              <a:rPr kumimoji="0" lang="en-GB" altLang="en-US" sz="1800"/>
            </a:br>
            <a:r>
              <a:rPr kumimoji="0" lang="en-GB" altLang="en-US" sz="1800"/>
              <a:t>int indexTwo; </a:t>
            </a:r>
            <a:br>
              <a:rPr kumimoji="0" lang="en-GB" altLang="en-US" sz="1800"/>
            </a:br>
            <a:r>
              <a:rPr kumimoji="0" lang="en-GB" altLang="en-US" sz="1800"/>
              <a:t>int identical = 0;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for(indexOne = 0; indexOne &lt; 4; indexOne++)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for(indexTwo = 0; indexTwo &lt; 3; indexTwo++)</a:t>
            </a:r>
            <a:br>
              <a:rPr kumimoji="0" lang="en-GB" altLang="en-US" sz="1800"/>
            </a:br>
            <a:r>
              <a:rPr kumimoji="0" lang="en-GB" altLang="en-US" sz="1800"/>
              <a:t>    {</a:t>
            </a:r>
            <a:br>
              <a:rPr kumimoji="0" lang="en-GB" altLang="en-US" sz="1800"/>
            </a:br>
            <a:r>
              <a:rPr kumimoji="0" lang="en-GB" altLang="en-US" sz="1800"/>
              <a:t>        if(setOne[indexOne] </a:t>
            </a:r>
            <a:r>
              <a:rPr kumimoji="0" lang="en-GB" altLang="en-US" sz="1800" b="1"/>
              <a:t>==</a:t>
            </a:r>
            <a:r>
              <a:rPr kumimoji="0" lang="en-GB" altLang="en-US" sz="1800"/>
              <a:t> setTwo[indexTwo])</a:t>
            </a:r>
            <a:br>
              <a:rPr kumimoji="0" lang="en-GB" altLang="en-US" sz="1800"/>
            </a:br>
            <a:r>
              <a:rPr kumimoji="0" lang="en-GB" altLang="en-US" sz="1800"/>
              <a:t>        {</a:t>
            </a:r>
            <a:br>
              <a:rPr kumimoji="0" lang="en-GB" altLang="en-US" sz="1800"/>
            </a:br>
            <a:r>
              <a:rPr kumimoji="0" lang="en-GB" altLang="en-US" sz="1800"/>
              <a:t>              identical++;</a:t>
            </a:r>
            <a:r>
              <a:rPr kumimoji="0" lang="en-GB" altLang="en-US" sz="1800">
                <a:sym typeface="Wingdings" panose="05000000000000000000" pitchFamily="2" charset="2"/>
              </a:rPr>
              <a:t>  // Found another match</a:t>
            </a:r>
            <a:br>
              <a:rPr kumimoji="0" lang="en-GB" altLang="en-US" sz="1800"/>
            </a:br>
            <a:r>
              <a:rPr kumimoji="0" lang="en-GB" altLang="en-US" sz="1800"/>
              <a:t>        }</a:t>
            </a:r>
            <a:br>
              <a:rPr kumimoji="0" lang="en-GB" altLang="en-US" sz="1800"/>
            </a:br>
            <a:r>
              <a:rPr kumimoji="0" lang="en-GB" altLang="en-US" sz="1800"/>
              <a:t>    }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030A474-5C61-48DB-ADA1-E222CB3A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4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1BCF683-88F3-4F12-80B5-2D7CE1392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93813"/>
            <a:ext cx="7029450" cy="4545012"/>
          </a:xfrm>
        </p:spPr>
        <p:txBody>
          <a:bodyPr/>
          <a:lstStyle/>
          <a:p>
            <a:r>
              <a:rPr lang="en-GB" altLang="en-US"/>
              <a:t>The user enters a set of 8 numbers.</a:t>
            </a:r>
            <a:br>
              <a:rPr lang="en-GB" altLang="en-US"/>
            </a:br>
            <a:r>
              <a:rPr lang="en-GB" altLang="en-US"/>
              <a:t>If any of the numbers are 1, 3, 4 or 18, they should be replaced with zeroes.</a:t>
            </a:r>
            <a:br>
              <a:rPr lang="en-GB" altLang="en-US"/>
            </a:br>
            <a:r>
              <a:rPr lang="en-GB" altLang="en-US"/>
              <a:t>Display the new set of numbers</a:t>
            </a:r>
          </a:p>
          <a:p>
            <a:endParaRPr lang="en-GB" altLang="en-US"/>
          </a:p>
          <a:p>
            <a:r>
              <a:rPr lang="en-GB" altLang="en-US"/>
              <a:t>The first user enters a set of 10 words</a:t>
            </a:r>
            <a:br>
              <a:rPr lang="en-GB" altLang="en-US"/>
            </a:br>
            <a:r>
              <a:rPr lang="en-GB" altLang="en-US"/>
              <a:t>The second user enters two words</a:t>
            </a:r>
            <a:br>
              <a:rPr lang="en-GB" altLang="en-US"/>
            </a:br>
            <a:r>
              <a:rPr lang="en-GB" altLang="en-US"/>
              <a:t>Should either of these words appear in words entered by the first user, then a message should be displayed saying that a matching word has been found</a:t>
            </a:r>
            <a:br>
              <a:rPr lang="en-GB" altLang="en-US"/>
            </a:br>
            <a:r>
              <a:rPr lang="en-GB" altLang="en-US"/>
              <a:t>Constraint: only the occurrence of the first match needs to be displayed</a:t>
            </a:r>
          </a:p>
          <a:p>
            <a:endParaRPr lang="en-GB" altLang="en-US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BA02FD19-F735-4D9E-8CBC-EFAE510C2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0485" name="TextBox 4">
            <a:extLst>
              <a:ext uri="{FF2B5EF4-FFF2-40B4-BE49-F238E27FC236}">
                <a16:creationId xmlns:a16="http://schemas.microsoft.com/office/drawing/2014/main" id="{CA96AC76-BD91-4289-8187-523491DEA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2575" y="5087938"/>
            <a:ext cx="33861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Break Pattern</a:t>
            </a:r>
            <a:endParaRPr kumimoji="0" lang="en-GB" altLang="en-US" sz="1800"/>
          </a:p>
        </p:txBody>
      </p:sp>
      <p:sp>
        <p:nvSpPr>
          <p:cNvPr id="20486" name="TextBox 5">
            <a:extLst>
              <a:ext uri="{FF2B5EF4-FFF2-40B4-BE49-F238E27FC236}">
                <a16:creationId xmlns:a16="http://schemas.microsoft.com/office/drawing/2014/main" id="{BCDE22DD-A85B-4A23-9B3F-25750AB87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3113" y="2063750"/>
            <a:ext cx="33861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Write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A28632B3-14AC-49CE-B079-6C4E805F6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1CAD36B-FAAC-4349-96A9-34881E70A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type in a sentence</a:t>
            </a:r>
            <a:br>
              <a:rPr lang="en-GB" altLang="en-US"/>
            </a:br>
            <a:r>
              <a:rPr lang="en-GB" altLang="en-US"/>
              <a:t>Search the sentence for the letters A, G and K</a:t>
            </a:r>
            <a:br>
              <a:rPr lang="en-GB" altLang="en-US"/>
            </a:br>
            <a:r>
              <a:rPr lang="en-GB" altLang="en-US"/>
              <a:t>Display the index position at which these letters were found, with first letter at index 0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F2F0EB7A-526D-4E25-942F-C3015E271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1509" name="TextBox 4">
            <a:extLst>
              <a:ext uri="{FF2B5EF4-FFF2-40B4-BE49-F238E27FC236}">
                <a16:creationId xmlns:a16="http://schemas.microsoft.com/office/drawing/2014/main" id="{13F7A597-8D3D-4CF6-A33D-6AE14542D5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3443288"/>
            <a:ext cx="37099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sentence: </a:t>
            </a:r>
            <a:r>
              <a:rPr kumimoji="0" lang="en-GB" altLang="en-US" sz="1800" b="1"/>
              <a:t>Apples are Good</a:t>
            </a:r>
            <a:br>
              <a:rPr kumimoji="0" lang="en-GB" altLang="en-US" sz="1800"/>
            </a:br>
            <a:r>
              <a:rPr kumimoji="0" lang="en-GB" altLang="en-US" sz="1800"/>
              <a:t>Letter A at position 0</a:t>
            </a:r>
            <a:br>
              <a:rPr kumimoji="0" lang="en-GB" altLang="en-US" sz="1800"/>
            </a:br>
            <a:r>
              <a:rPr kumimoji="0" lang="en-GB" altLang="en-US" sz="1800"/>
              <a:t>Letter G at position 10</a:t>
            </a:r>
            <a:endParaRPr kumimoji="0" lang="en-GB" altLang="en-US" sz="1800" b="1"/>
          </a:p>
        </p:txBody>
      </p:sp>
      <p:sp>
        <p:nvSpPr>
          <p:cNvPr id="21510" name="TextBox 5">
            <a:extLst>
              <a:ext uri="{FF2B5EF4-FFF2-40B4-BE49-F238E27FC236}">
                <a16:creationId xmlns:a16="http://schemas.microsoft.com/office/drawing/2014/main" id="{DA89F8B8-04C5-415E-893D-EF073327F4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4886325"/>
            <a:ext cx="33861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B41807E-9BB6-46EB-B8BE-D8A27D338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F0BDF97B-7AA9-4C4E-BD82-A66F5208D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92238"/>
            <a:ext cx="7029450" cy="4446587"/>
          </a:xfrm>
        </p:spPr>
        <p:txBody>
          <a:bodyPr/>
          <a:lstStyle/>
          <a:p>
            <a:r>
              <a:rPr lang="en-GB" altLang="en-US"/>
              <a:t>Allow the user to type in a sentence</a:t>
            </a:r>
            <a:br>
              <a:rPr lang="en-GB" altLang="en-US"/>
            </a:br>
            <a:r>
              <a:rPr lang="en-GB" altLang="en-US"/>
              <a:t>Find the start of each word and change it to an upper case letter. </a:t>
            </a:r>
            <a:br>
              <a:rPr lang="en-GB" altLang="en-US"/>
            </a:br>
            <a:r>
              <a:rPr lang="en-GB" altLang="en-US"/>
              <a:t>Display the new sentence.</a:t>
            </a:r>
            <a:br>
              <a:rPr lang="en-GB" altLang="en-US"/>
            </a:br>
            <a:r>
              <a:rPr lang="en-GB" altLang="en-US"/>
              <a:t>Constraint: Only required to work with single spaces or hypthens that appear between words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1893D4E2-125B-4BB4-ADDE-A7C05AD6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2533" name="TextBox 4">
            <a:extLst>
              <a:ext uri="{FF2B5EF4-FFF2-40B4-BE49-F238E27FC236}">
                <a16:creationId xmlns:a16="http://schemas.microsoft.com/office/drawing/2014/main" id="{1B56E004-F31C-4D52-84FA-EEC021BE9B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3443288"/>
            <a:ext cx="56848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sentence: </a:t>
            </a:r>
            <a:r>
              <a:rPr kumimoji="0" lang="en-GB" altLang="en-US" sz="1800" b="1"/>
              <a:t>Hello this is a short-term greeting?</a:t>
            </a:r>
            <a:br>
              <a:rPr kumimoji="0" lang="en-GB" altLang="en-US" sz="1800"/>
            </a:br>
            <a:r>
              <a:rPr kumimoji="0" lang="en-GB" altLang="en-US" sz="1800"/>
              <a:t>Hello This Is A Short-Term Greeting?</a:t>
            </a:r>
            <a:endParaRPr kumimoji="0" lang="en-GB" altLang="en-US" sz="1800" b="1"/>
          </a:p>
        </p:txBody>
      </p:sp>
      <p:sp>
        <p:nvSpPr>
          <p:cNvPr id="22534" name="TextBox 5">
            <a:extLst>
              <a:ext uri="{FF2B5EF4-FFF2-40B4-BE49-F238E27FC236}">
                <a16:creationId xmlns:a16="http://schemas.microsoft.com/office/drawing/2014/main" id="{13109132-C81D-48C1-872C-32E4E90C8E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6063" y="4497388"/>
            <a:ext cx="38100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Write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(Don’t write off the end of the array)</a:t>
            </a:r>
            <a:endParaRPr kumimoji="0" lang="en-GB" altLang="en-US" sz="1800"/>
          </a:p>
        </p:txBody>
      </p:sp>
      <p:sp>
        <p:nvSpPr>
          <p:cNvPr id="22535" name="TextBox 6">
            <a:extLst>
              <a:ext uri="{FF2B5EF4-FFF2-40B4-BE49-F238E27FC236}">
                <a16:creationId xmlns:a16="http://schemas.microsoft.com/office/drawing/2014/main" id="{B1474CAC-FEFD-41DC-873C-97A68E5E23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613" y="4787900"/>
            <a:ext cx="4230687" cy="1477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Convert char to upper case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lower = ‘ a’;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upper;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upper = Character.toUpperCase(lower);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F7C51F5-66AA-4FBA-BF03-B75797851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52413"/>
            <a:ext cx="6347713" cy="1320800"/>
          </a:xfrm>
        </p:spPr>
        <p:txBody>
          <a:bodyPr/>
          <a:lstStyle/>
          <a:p>
            <a:r>
              <a:rPr lang="en-GB" altLang="en-US" dirty="0"/>
              <a:t>Rearrange Array Pattern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F86DDB29-A59F-44E0-8933-FB399A221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844550"/>
            <a:ext cx="7029450" cy="542925"/>
          </a:xfrm>
        </p:spPr>
        <p:txBody>
          <a:bodyPr/>
          <a:lstStyle/>
          <a:p>
            <a:r>
              <a:rPr lang="en-GB" altLang="en-US"/>
              <a:t>Swap elements of an array with an array counting loop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97A48F32-C3BB-4748-8F19-BE111C6BF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01741851-E145-4E92-9C96-743BD951AF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1387475"/>
            <a:ext cx="5160963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array of arraySize elements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r>
              <a:rPr kumimoji="0" lang="en-GB" altLang="en-US" sz="1800"/>
              <a:t>int position1;</a:t>
            </a:r>
            <a:br>
              <a:rPr kumimoji="0" lang="en-GB" altLang="en-US" sz="1800"/>
            </a:br>
            <a:r>
              <a:rPr kumimoji="0" lang="en-GB" altLang="en-US" sz="1800"/>
              <a:t>int position2;</a:t>
            </a:r>
            <a:br>
              <a:rPr kumimoji="0" lang="en-GB" altLang="en-US" sz="1800"/>
            </a:br>
            <a:r>
              <a:rPr kumimoji="0" lang="en-GB" altLang="en-US" sz="1800"/>
              <a:t>int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Set initial positions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 = 0; index &lt; numberOfSwaps; index++)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 </a:t>
            </a:r>
            <a:r>
              <a:rPr kumimoji="0" lang="en-GB" altLang="en-US" sz="1800" b="1" i="1"/>
              <a:t>Optional Branch Pattern</a:t>
            </a:r>
            <a:br>
              <a:rPr kumimoji="0" lang="en-GB" altLang="en-US" sz="1800"/>
            </a:br>
            <a:r>
              <a:rPr kumimoji="0" lang="en-GB" altLang="en-US" sz="1800"/>
              <a:t>       temp = array[position1];</a:t>
            </a:r>
            <a:br>
              <a:rPr kumimoji="0" lang="en-GB" altLang="en-US" sz="1800"/>
            </a:br>
            <a:r>
              <a:rPr kumimoji="0" lang="en-GB" altLang="en-US" sz="1800"/>
              <a:t>       array[position1] = array[position2];</a:t>
            </a:r>
            <a:br>
              <a:rPr kumimoji="0" lang="en-GB" altLang="en-US" sz="1800"/>
            </a:br>
            <a:r>
              <a:rPr kumimoji="0" lang="en-GB" altLang="en-US" sz="1800"/>
              <a:t>       array[position2] = temp;         </a:t>
            </a:r>
            <a:br>
              <a:rPr kumimoji="0" lang="en-GB" altLang="en-US" sz="1800"/>
            </a:br>
            <a:r>
              <a:rPr kumimoji="0" lang="en-GB" altLang="en-US" sz="1800"/>
              <a:t>       // Change positions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558" name="TextBox 6">
            <a:extLst>
              <a:ext uri="{FF2B5EF4-FFF2-40B4-BE49-F238E27FC236}">
                <a16:creationId xmlns:a16="http://schemas.microsoft.com/office/drawing/2014/main" id="{E14DCCDA-72DB-4868-AAB7-3EC3BD0B77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35650" y="3987800"/>
            <a:ext cx="31083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Swap Pattern</a:t>
            </a:r>
          </a:p>
        </p:txBody>
      </p:sp>
      <p:sp>
        <p:nvSpPr>
          <p:cNvPr id="23559" name="Right Brace 8">
            <a:extLst>
              <a:ext uri="{FF2B5EF4-FFF2-40B4-BE49-F238E27FC236}">
                <a16:creationId xmlns:a16="http://schemas.microsoft.com/office/drawing/2014/main" id="{61C21C7D-08E1-45EB-A3DF-B2284D1AE84E}"/>
              </a:ext>
            </a:extLst>
          </p:cNvPr>
          <p:cNvSpPr>
            <a:spLocks/>
          </p:cNvSpPr>
          <p:nvPr/>
        </p:nvSpPr>
        <p:spPr bwMode="auto">
          <a:xfrm>
            <a:off x="3195638" y="2051050"/>
            <a:ext cx="157162" cy="436563"/>
          </a:xfrm>
          <a:prstGeom prst="rightBrace">
            <a:avLst>
              <a:gd name="adj1" fmla="val 8295"/>
              <a:gd name="adj2" fmla="val 50000"/>
            </a:avLst>
          </a:prstGeom>
          <a:noFill/>
          <a:ln w="1905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560" name="TextBox 9">
            <a:extLst>
              <a:ext uri="{FF2B5EF4-FFF2-40B4-BE49-F238E27FC236}">
                <a16:creationId xmlns:a16="http://schemas.microsoft.com/office/drawing/2014/main" id="{5A73CD73-BB91-4AD0-BA40-8CA72C34B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084388"/>
            <a:ext cx="1954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Positions in array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EBC8273A-7D73-4AEA-926A-F41BAD4FD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31763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700E2823-6365-4E5A-81E4-56716F666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828675"/>
            <a:ext cx="2730500" cy="4743450"/>
          </a:xfrm>
        </p:spPr>
        <p:txBody>
          <a:bodyPr/>
          <a:lstStyle/>
          <a:p>
            <a:r>
              <a:rPr lang="en-GB" altLang="en-US"/>
              <a:t>Switch each pair of values in the array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7D3C666C-473E-4408-96CB-F8451CA31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4581" name="Rectangle 13">
            <a:extLst>
              <a:ext uri="{FF2B5EF4-FFF2-40B4-BE49-F238E27FC236}">
                <a16:creationId xmlns:a16="http://schemas.microsoft.com/office/drawing/2014/main" id="{5BB9D98B-656F-4F3C-B767-9B31EDC9A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1689100"/>
            <a:ext cx="931862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4582" name="Rectangle 14">
            <a:extLst>
              <a:ext uri="{FF2B5EF4-FFF2-40B4-BE49-F238E27FC236}">
                <a16:creationId xmlns:a16="http://schemas.microsoft.com/office/drawing/2014/main" id="{B7260E8F-A9C2-47E9-927C-A7A537A1C6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169386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24583" name="Rectangle 15">
            <a:extLst>
              <a:ext uri="{FF2B5EF4-FFF2-40B4-BE49-F238E27FC236}">
                <a16:creationId xmlns:a16="http://schemas.microsoft.com/office/drawing/2014/main" id="{B6B5E452-1BCE-4BAA-B1A8-7F3A4D4C0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009775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4584" name="Rectangle 16">
            <a:extLst>
              <a:ext uri="{FF2B5EF4-FFF2-40B4-BE49-F238E27FC236}">
                <a16:creationId xmlns:a16="http://schemas.microsoft.com/office/drawing/2014/main" id="{79DD74B4-EAA9-49BA-A40C-2C0D19DAD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201453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24585" name="Rectangle 17">
            <a:extLst>
              <a:ext uri="{FF2B5EF4-FFF2-40B4-BE49-F238E27FC236}">
                <a16:creationId xmlns:a16="http://schemas.microsoft.com/office/drawing/2014/main" id="{60E7A119-8C09-4698-8B34-87FEE2FC6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5688" y="2335213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4586" name="Rectangle 18">
            <a:extLst>
              <a:ext uri="{FF2B5EF4-FFF2-40B4-BE49-F238E27FC236}">
                <a16:creationId xmlns:a16="http://schemas.microsoft.com/office/drawing/2014/main" id="{96CABFA8-8B01-415E-9E47-5AE5BAECE7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233203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24587" name="Rectangle 19">
            <a:extLst>
              <a:ext uri="{FF2B5EF4-FFF2-40B4-BE49-F238E27FC236}">
                <a16:creationId xmlns:a16="http://schemas.microsoft.com/office/drawing/2014/main" id="{47C1962B-1D7D-4F7D-B83A-9C7C6807F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65271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4588" name="Rectangle 20">
            <a:extLst>
              <a:ext uri="{FF2B5EF4-FFF2-40B4-BE49-F238E27FC236}">
                <a16:creationId xmlns:a16="http://schemas.microsoft.com/office/drawing/2014/main" id="{29237A7C-F4D5-4D45-B290-13DB87A749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550" y="2657475"/>
            <a:ext cx="579438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24589" name="Rectangle 9">
            <a:extLst>
              <a:ext uri="{FF2B5EF4-FFF2-40B4-BE49-F238E27FC236}">
                <a16:creationId xmlns:a16="http://schemas.microsoft.com/office/drawing/2014/main" id="{907BEC45-B522-416C-840B-D30001A01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974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4590" name="Rectangle 10">
            <a:extLst>
              <a:ext uri="{FF2B5EF4-FFF2-40B4-BE49-F238E27FC236}">
                <a16:creationId xmlns:a16="http://schemas.microsoft.com/office/drawing/2014/main" id="{256C6000-AD89-4639-9AD8-7190B391E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963" y="29702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24591" name="Rectangle 11">
            <a:extLst>
              <a:ext uri="{FF2B5EF4-FFF2-40B4-BE49-F238E27FC236}">
                <a16:creationId xmlns:a16="http://schemas.microsoft.com/office/drawing/2014/main" id="{5E95016C-EE25-4358-A6CF-A001C7A72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0288" y="32924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24592" name="Rectangle 12">
            <a:extLst>
              <a:ext uri="{FF2B5EF4-FFF2-40B4-BE49-F238E27FC236}">
                <a16:creationId xmlns:a16="http://schemas.microsoft.com/office/drawing/2014/main" id="{692E9676-9C78-4DF7-8A06-5396E950F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263" y="329565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24593" name="Freeform 20">
            <a:extLst>
              <a:ext uri="{FF2B5EF4-FFF2-40B4-BE49-F238E27FC236}">
                <a16:creationId xmlns:a16="http://schemas.microsoft.com/office/drawing/2014/main" id="{AD0A3780-43E0-4796-BCDB-3E94A3BE5DAA}"/>
              </a:ext>
            </a:extLst>
          </p:cNvPr>
          <p:cNvSpPr>
            <a:spLocks/>
          </p:cNvSpPr>
          <p:nvPr/>
        </p:nvSpPr>
        <p:spPr bwMode="auto">
          <a:xfrm>
            <a:off x="1973263" y="1804988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393 h 675502"/>
              <a:gd name="T4" fmla="*/ 604925 w 622523"/>
              <a:gd name="T5" fmla="*/ 1752 h 675502"/>
              <a:gd name="T6" fmla="*/ 579718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4" name="Freeform 20">
            <a:extLst>
              <a:ext uri="{FF2B5EF4-FFF2-40B4-BE49-F238E27FC236}">
                <a16:creationId xmlns:a16="http://schemas.microsoft.com/office/drawing/2014/main" id="{13106DDE-7D4A-462D-AD4B-94071C3CA28E}"/>
              </a:ext>
            </a:extLst>
          </p:cNvPr>
          <p:cNvSpPr>
            <a:spLocks/>
          </p:cNvSpPr>
          <p:nvPr/>
        </p:nvSpPr>
        <p:spPr bwMode="auto">
          <a:xfrm>
            <a:off x="1987550" y="2479675"/>
            <a:ext cx="623888" cy="392113"/>
          </a:xfrm>
          <a:custGeom>
            <a:avLst/>
            <a:gdLst>
              <a:gd name="T0" fmla="*/ 0 w 622523"/>
              <a:gd name="T1" fmla="*/ 0 h 675502"/>
              <a:gd name="T2" fmla="*/ 512508 w 622523"/>
              <a:gd name="T3" fmla="*/ 393 h 675502"/>
              <a:gd name="T4" fmla="*/ 604929 w 622523"/>
              <a:gd name="T5" fmla="*/ 1752 h 675502"/>
              <a:gd name="T6" fmla="*/ 579722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5" name="Freeform 20">
            <a:extLst>
              <a:ext uri="{FF2B5EF4-FFF2-40B4-BE49-F238E27FC236}">
                <a16:creationId xmlns:a16="http://schemas.microsoft.com/office/drawing/2014/main" id="{FB7CA52F-C802-4D2A-AB54-50609AB5D3F4}"/>
              </a:ext>
            </a:extLst>
          </p:cNvPr>
          <p:cNvSpPr>
            <a:spLocks/>
          </p:cNvSpPr>
          <p:nvPr/>
        </p:nvSpPr>
        <p:spPr bwMode="auto">
          <a:xfrm>
            <a:off x="1985963" y="3122613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393 h 675502"/>
              <a:gd name="T4" fmla="*/ 604925 w 622523"/>
              <a:gd name="T5" fmla="*/ 1752 h 675502"/>
              <a:gd name="T6" fmla="*/ 579718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6" name="Rectangle 13">
            <a:extLst>
              <a:ext uri="{FF2B5EF4-FFF2-40B4-BE49-F238E27FC236}">
                <a16:creationId xmlns:a16="http://schemas.microsoft.com/office/drawing/2014/main" id="{8A8F368F-38BE-4A3D-96C8-1C369EBF9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397986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4597" name="Rectangle 14">
            <a:extLst>
              <a:ext uri="{FF2B5EF4-FFF2-40B4-BE49-F238E27FC236}">
                <a16:creationId xmlns:a16="http://schemas.microsoft.com/office/drawing/2014/main" id="{A14CFE0C-9CC8-49F3-82E5-FFFFD6794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39846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24598" name="Rectangle 15">
            <a:extLst>
              <a:ext uri="{FF2B5EF4-FFF2-40B4-BE49-F238E27FC236}">
                <a16:creationId xmlns:a16="http://schemas.microsoft.com/office/drawing/2014/main" id="{FA6C9414-14F8-45B0-8D77-67402CD87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4300538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4599" name="Rectangle 16">
            <a:extLst>
              <a:ext uri="{FF2B5EF4-FFF2-40B4-BE49-F238E27FC236}">
                <a16:creationId xmlns:a16="http://schemas.microsoft.com/office/drawing/2014/main" id="{751853A6-4D36-4617-AB64-ECA5C3348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430530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24600" name="Rectangle 17">
            <a:extLst>
              <a:ext uri="{FF2B5EF4-FFF2-40B4-BE49-F238E27FC236}">
                <a16:creationId xmlns:a16="http://schemas.microsoft.com/office/drawing/2014/main" id="{C8A54F1B-0A6E-4539-B4D7-54AFB4C654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463" y="4625975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4601" name="Rectangle 18">
            <a:extLst>
              <a:ext uri="{FF2B5EF4-FFF2-40B4-BE49-F238E27FC236}">
                <a16:creationId xmlns:a16="http://schemas.microsoft.com/office/drawing/2014/main" id="{90E57623-3FC6-4104-8154-58DE7A7993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46228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24602" name="Rectangle 19">
            <a:extLst>
              <a:ext uri="{FF2B5EF4-FFF2-40B4-BE49-F238E27FC236}">
                <a16:creationId xmlns:a16="http://schemas.microsoft.com/office/drawing/2014/main" id="{0F685073-423B-419A-A530-09B886D82F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4943475"/>
            <a:ext cx="931862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4603" name="Rectangle 20">
            <a:extLst>
              <a:ext uri="{FF2B5EF4-FFF2-40B4-BE49-F238E27FC236}">
                <a16:creationId xmlns:a16="http://schemas.microsoft.com/office/drawing/2014/main" id="{563FC64B-F682-4474-B514-A99BBEEAF5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325" y="4948238"/>
            <a:ext cx="579438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24604" name="Rectangle 9">
            <a:extLst>
              <a:ext uri="{FF2B5EF4-FFF2-40B4-BE49-F238E27FC236}">
                <a16:creationId xmlns:a16="http://schemas.microsoft.com/office/drawing/2014/main" id="{F70568EF-9981-4A7C-B98A-7E9D8AC07A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52657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24605" name="Rectangle 10">
            <a:extLst>
              <a:ext uri="{FF2B5EF4-FFF2-40B4-BE49-F238E27FC236}">
                <a16:creationId xmlns:a16="http://schemas.microsoft.com/office/drawing/2014/main" id="{C18CE48B-967B-45F2-9D9A-03E8B0FFB4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738" y="52609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24606" name="Rectangle 11">
            <a:extLst>
              <a:ext uri="{FF2B5EF4-FFF2-40B4-BE49-F238E27FC236}">
                <a16:creationId xmlns:a16="http://schemas.microsoft.com/office/drawing/2014/main" id="{ADE1EDBA-D0E2-4681-8234-27B7DEE51F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063" y="55832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4607" name="Rectangle 12">
            <a:extLst>
              <a:ext uri="{FF2B5EF4-FFF2-40B4-BE49-F238E27FC236}">
                <a16:creationId xmlns:a16="http://schemas.microsoft.com/office/drawing/2014/main" id="{230002A9-EBA8-4648-A835-56593EE440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038" y="55864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24608" name="TextBox 31">
            <a:extLst>
              <a:ext uri="{FF2B5EF4-FFF2-40B4-BE49-F238E27FC236}">
                <a16:creationId xmlns:a16="http://schemas.microsoft.com/office/drawing/2014/main" id="{8237BC1E-1357-4871-8141-09AB722B2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2275" y="700088"/>
            <a:ext cx="6194425" cy="535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int[] numbers = new int[6];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r>
              <a:rPr kumimoji="0" lang="en-GB" altLang="en-US" sz="1800"/>
              <a:t>int position1;</a:t>
            </a:r>
            <a:br>
              <a:rPr kumimoji="0" lang="en-GB" altLang="en-US" sz="1800"/>
            </a:br>
            <a:r>
              <a:rPr kumimoji="0" lang="en-GB" altLang="en-US" sz="1800"/>
              <a:t>int position2;</a:t>
            </a:r>
            <a:br>
              <a:rPr kumimoji="0" lang="en-GB" altLang="en-US" sz="1800"/>
            </a:br>
            <a:r>
              <a:rPr kumimoji="0" lang="en-GB" altLang="en-US" sz="1800"/>
              <a:t>int numberOfSwaps = 6/2; </a:t>
            </a:r>
            <a:r>
              <a:rPr kumimoji="0" lang="en-GB" altLang="en-US" sz="1800">
                <a:sym typeface="Wingdings" panose="05000000000000000000" pitchFamily="2" charset="2"/>
              </a:rPr>
              <a:t> 6 elements requires 3 swaps</a:t>
            </a:r>
            <a:br>
              <a:rPr kumimoji="0" lang="en-GB" altLang="en-US" sz="1800"/>
            </a:br>
            <a:r>
              <a:rPr kumimoji="0" lang="en-GB" altLang="en-US" sz="1800"/>
              <a:t>int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position1 = 0;  // Positions of first pair of elements to swap</a:t>
            </a:r>
            <a:br>
              <a:rPr kumimoji="0" lang="en-GB" altLang="en-US" sz="1800"/>
            </a:br>
            <a:r>
              <a:rPr kumimoji="0" lang="en-GB" altLang="en-US" sz="1800"/>
              <a:t>position2 = 1;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 = 0; index &lt; numberOfSwaps; index++)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temp = numbers[position1];</a:t>
            </a:r>
            <a:br>
              <a:rPr kumimoji="0" lang="en-GB" altLang="en-US" sz="1800"/>
            </a:br>
            <a:r>
              <a:rPr kumimoji="0" lang="en-GB" altLang="en-US" sz="1800"/>
              <a:t>     numbers[position1] = numbers[position2];</a:t>
            </a:r>
            <a:br>
              <a:rPr kumimoji="0" lang="en-GB" altLang="en-US" sz="1800"/>
            </a:br>
            <a:r>
              <a:rPr kumimoji="0" lang="en-GB" altLang="en-US" sz="1800"/>
              <a:t>     numbers[position2] = temp;     </a:t>
            </a:r>
            <a:br>
              <a:rPr kumimoji="0" lang="en-GB" altLang="en-US" sz="1800"/>
            </a:br>
            <a:r>
              <a:rPr kumimoji="0" lang="en-GB" altLang="en-US" sz="1800"/>
              <a:t>    </a:t>
            </a:r>
            <a:br>
              <a:rPr kumimoji="0" lang="en-GB" altLang="en-US" sz="1800"/>
            </a:br>
            <a:r>
              <a:rPr kumimoji="0" lang="en-GB" altLang="en-US" sz="1800"/>
              <a:t>     position1 = position1 + 2;</a:t>
            </a:r>
            <a:br>
              <a:rPr kumimoji="0" lang="en-GB" altLang="en-US" sz="1800"/>
            </a:br>
            <a:r>
              <a:rPr kumimoji="0" lang="en-GB" altLang="en-US" sz="1800"/>
              <a:t>     position2 = position2 + 2;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46D306D2-054D-4F08-B957-6ECCC0E8BBD6}"/>
              </a:ext>
            </a:extLst>
          </p:cNvPr>
          <p:cNvGraphicFramePr>
            <a:graphicFrameLocks noGrp="1"/>
          </p:cNvGraphicFramePr>
          <p:nvPr/>
        </p:nvGraphicFramePr>
        <p:xfrm>
          <a:off x="6524625" y="5046663"/>
          <a:ext cx="2495550" cy="14636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D721E74-E70F-45AC-A707-2C80E5EFB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40069"/>
            <a:ext cx="6347713" cy="1320800"/>
          </a:xfrm>
        </p:spPr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C896B95A-3950-4B0F-8881-535272FAD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275" y="1193800"/>
            <a:ext cx="7208838" cy="4660900"/>
          </a:xfrm>
        </p:spPr>
        <p:txBody>
          <a:bodyPr/>
          <a:lstStyle/>
          <a:p>
            <a:r>
              <a:rPr lang="en-GB" altLang="en-US"/>
              <a:t>The first user enters a word of any length and the program creates a password from it</a:t>
            </a:r>
            <a:br>
              <a:rPr lang="en-GB" altLang="en-US"/>
            </a:br>
            <a:r>
              <a:rPr lang="en-GB" altLang="en-US"/>
              <a:t>The program creates the password by switching pairs of characters</a:t>
            </a:r>
            <a:br>
              <a:rPr lang="en-GB" altLang="en-US"/>
            </a:br>
            <a:endParaRPr lang="en-GB" altLang="en-US"/>
          </a:p>
          <a:p>
            <a:endParaRPr lang="en-GB" altLang="en-US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66397F3D-3C1E-4A22-9D50-0B6E93271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5605" name="TextBox 1">
            <a:extLst>
              <a:ext uri="{FF2B5EF4-FFF2-40B4-BE49-F238E27FC236}">
                <a16:creationId xmlns:a16="http://schemas.microsoft.com/office/drawing/2014/main" id="{22DEC60C-0264-4866-8C5F-B5A566FD76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7425" y="3062288"/>
            <a:ext cx="16589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COMPUTERS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OCPMTURES</a:t>
            </a:r>
          </a:p>
        </p:txBody>
      </p:sp>
      <p:sp>
        <p:nvSpPr>
          <p:cNvPr id="25606" name="TextBox 11">
            <a:extLst>
              <a:ext uri="{FF2B5EF4-FFF2-40B4-BE49-F238E27FC236}">
                <a16:creationId xmlns:a16="http://schemas.microsoft.com/office/drawing/2014/main" id="{84DDD99F-F957-44AC-9716-0836C27F25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275" y="4892675"/>
            <a:ext cx="30194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Rearrange Array Pattern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53F0EA3-C629-4078-AA69-918EBFA98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36" y="155574"/>
            <a:ext cx="6347713" cy="1320800"/>
          </a:xfrm>
        </p:spPr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E9023A7-859F-4F0D-837B-5347C9DE3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Reverse the contents of an arbitrary length array of strings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Hint: If the length is an odd value, the middle array element remains unchanged and doesn’t contribute to the number of pairs to be swapped i.e. a length of both 4 and 5 require 2 swaps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DE61EDD6-899A-4B07-BD8F-ACE4AED1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26629" name="Group 16">
            <a:extLst>
              <a:ext uri="{FF2B5EF4-FFF2-40B4-BE49-F238E27FC236}">
                <a16:creationId xmlns:a16="http://schemas.microsoft.com/office/drawing/2014/main" id="{82A41A11-794F-4D6A-83D8-E4F19D2B588F}"/>
              </a:ext>
            </a:extLst>
          </p:cNvPr>
          <p:cNvGrpSpPr>
            <a:grpSpLocks/>
          </p:cNvGrpSpPr>
          <p:nvPr/>
        </p:nvGrpSpPr>
        <p:grpSpPr bwMode="auto">
          <a:xfrm>
            <a:off x="1392238" y="1492250"/>
            <a:ext cx="2463800" cy="715963"/>
            <a:chOff x="1392195" y="1491906"/>
            <a:chExt cx="2464500" cy="715835"/>
          </a:xfrm>
        </p:grpSpPr>
        <p:sp>
          <p:nvSpPr>
            <p:cNvPr id="26685" name="Rectangle 4">
              <a:extLst>
                <a:ext uri="{FF2B5EF4-FFF2-40B4-BE49-F238E27FC236}">
                  <a16:creationId xmlns:a16="http://schemas.microsoft.com/office/drawing/2014/main" id="{14BA8C51-0551-4382-B3CC-023FC6A4FC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86" name="TextBox 5">
              <a:extLst>
                <a:ext uri="{FF2B5EF4-FFF2-40B4-BE49-F238E27FC236}">
                  <a16:creationId xmlns:a16="http://schemas.microsoft.com/office/drawing/2014/main" id="{A7579BF5-247D-4C9F-ABCE-47D8FC0C4F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87" name="Rectangle 6">
              <a:extLst>
                <a:ext uri="{FF2B5EF4-FFF2-40B4-BE49-F238E27FC236}">
                  <a16:creationId xmlns:a16="http://schemas.microsoft.com/office/drawing/2014/main" id="{AB09B5F7-C5FA-48B1-BA97-1C1DF11943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88" name="TextBox 7">
              <a:extLst>
                <a:ext uri="{FF2B5EF4-FFF2-40B4-BE49-F238E27FC236}">
                  <a16:creationId xmlns:a16="http://schemas.microsoft.com/office/drawing/2014/main" id="{111FBD59-DB93-4570-A4BD-AC4A042141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89" name="Rectangle 8">
              <a:extLst>
                <a:ext uri="{FF2B5EF4-FFF2-40B4-BE49-F238E27FC236}">
                  <a16:creationId xmlns:a16="http://schemas.microsoft.com/office/drawing/2014/main" id="{6D1C7382-F6E3-45B5-AB0E-377B687166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90" name="TextBox 9">
              <a:extLst>
                <a:ext uri="{FF2B5EF4-FFF2-40B4-BE49-F238E27FC236}">
                  <a16:creationId xmlns:a16="http://schemas.microsoft.com/office/drawing/2014/main" id="{8D4E98EE-B5BC-4482-B768-0CF99CF2FF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91" name="Rectangle 10">
              <a:extLst>
                <a:ext uri="{FF2B5EF4-FFF2-40B4-BE49-F238E27FC236}">
                  <a16:creationId xmlns:a16="http://schemas.microsoft.com/office/drawing/2014/main" id="{4BEC0868-A4D6-402B-A5D8-56A0F33158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92" name="TextBox 11">
              <a:extLst>
                <a:ext uri="{FF2B5EF4-FFF2-40B4-BE49-F238E27FC236}">
                  <a16:creationId xmlns:a16="http://schemas.microsoft.com/office/drawing/2014/main" id="{4DA4C0E0-CE9A-460D-94C5-19A36B3E4B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93" name="Rectangle 12">
              <a:extLst>
                <a:ext uri="{FF2B5EF4-FFF2-40B4-BE49-F238E27FC236}">
                  <a16:creationId xmlns:a16="http://schemas.microsoft.com/office/drawing/2014/main" id="{311FA297-F2BF-4827-871B-35B0FA954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94" name="TextBox 13">
              <a:extLst>
                <a:ext uri="{FF2B5EF4-FFF2-40B4-BE49-F238E27FC236}">
                  <a16:creationId xmlns:a16="http://schemas.microsoft.com/office/drawing/2014/main" id="{3FB29A62-0E8E-466B-B0D1-EBCCF5C939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6695" name="Rectangle 14">
              <a:extLst>
                <a:ext uri="{FF2B5EF4-FFF2-40B4-BE49-F238E27FC236}">
                  <a16:creationId xmlns:a16="http://schemas.microsoft.com/office/drawing/2014/main" id="{4A4E934D-B840-487A-A1CE-FD8AB7329E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26696" name="TextBox 15">
              <a:extLst>
                <a:ext uri="{FF2B5EF4-FFF2-40B4-BE49-F238E27FC236}">
                  <a16:creationId xmlns:a16="http://schemas.microsoft.com/office/drawing/2014/main" id="{36FE75AC-6AA5-412C-AFDE-7E4503C006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26630" name="Group 17">
            <a:extLst>
              <a:ext uri="{FF2B5EF4-FFF2-40B4-BE49-F238E27FC236}">
                <a16:creationId xmlns:a16="http://schemas.microsoft.com/office/drawing/2014/main" id="{940077E1-ECB2-4396-BD30-F23981E09035}"/>
              </a:ext>
            </a:extLst>
          </p:cNvPr>
          <p:cNvGrpSpPr>
            <a:grpSpLocks/>
          </p:cNvGrpSpPr>
          <p:nvPr/>
        </p:nvGrpSpPr>
        <p:grpSpPr bwMode="auto">
          <a:xfrm>
            <a:off x="5056188" y="1487488"/>
            <a:ext cx="2463800" cy="715962"/>
            <a:chOff x="1392195" y="1491906"/>
            <a:chExt cx="2464500" cy="715835"/>
          </a:xfrm>
        </p:grpSpPr>
        <p:sp>
          <p:nvSpPr>
            <p:cNvPr id="26673" name="Rectangle 18">
              <a:extLst>
                <a:ext uri="{FF2B5EF4-FFF2-40B4-BE49-F238E27FC236}">
                  <a16:creationId xmlns:a16="http://schemas.microsoft.com/office/drawing/2014/main" id="{09CE3BC4-9BA0-4612-9AE7-F4EB1B9D96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26674" name="TextBox 19">
              <a:extLst>
                <a:ext uri="{FF2B5EF4-FFF2-40B4-BE49-F238E27FC236}">
                  <a16:creationId xmlns:a16="http://schemas.microsoft.com/office/drawing/2014/main" id="{F0A7777F-C510-478B-9882-AD78719A1C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75" name="Rectangle 20">
              <a:extLst>
                <a:ext uri="{FF2B5EF4-FFF2-40B4-BE49-F238E27FC236}">
                  <a16:creationId xmlns:a16="http://schemas.microsoft.com/office/drawing/2014/main" id="{E096B3AE-F5D6-4068-AE74-AA8D7EFD84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76" name="TextBox 21">
              <a:extLst>
                <a:ext uri="{FF2B5EF4-FFF2-40B4-BE49-F238E27FC236}">
                  <a16:creationId xmlns:a16="http://schemas.microsoft.com/office/drawing/2014/main" id="{C1114839-2FC1-4575-A45D-12141E6B4B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77" name="Rectangle 22">
              <a:extLst>
                <a:ext uri="{FF2B5EF4-FFF2-40B4-BE49-F238E27FC236}">
                  <a16:creationId xmlns:a16="http://schemas.microsoft.com/office/drawing/2014/main" id="{92E952D4-7A4B-4699-843E-A0DFD967C7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78" name="TextBox 23">
              <a:extLst>
                <a:ext uri="{FF2B5EF4-FFF2-40B4-BE49-F238E27FC236}">
                  <a16:creationId xmlns:a16="http://schemas.microsoft.com/office/drawing/2014/main" id="{22F2F8EB-B54A-498A-ACD8-B2A5134377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79" name="Rectangle 24">
              <a:extLst>
                <a:ext uri="{FF2B5EF4-FFF2-40B4-BE49-F238E27FC236}">
                  <a16:creationId xmlns:a16="http://schemas.microsoft.com/office/drawing/2014/main" id="{AF51E56C-5D45-4D08-8E96-55E5427C00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80" name="TextBox 25">
              <a:extLst>
                <a:ext uri="{FF2B5EF4-FFF2-40B4-BE49-F238E27FC236}">
                  <a16:creationId xmlns:a16="http://schemas.microsoft.com/office/drawing/2014/main" id="{05B42169-698A-4815-BDE9-724F960327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81" name="Rectangle 26">
              <a:extLst>
                <a:ext uri="{FF2B5EF4-FFF2-40B4-BE49-F238E27FC236}">
                  <a16:creationId xmlns:a16="http://schemas.microsoft.com/office/drawing/2014/main" id="{5EC5F8FD-853E-446E-8830-7507058D6C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82" name="TextBox 27">
              <a:extLst>
                <a:ext uri="{FF2B5EF4-FFF2-40B4-BE49-F238E27FC236}">
                  <a16:creationId xmlns:a16="http://schemas.microsoft.com/office/drawing/2014/main" id="{8787B32F-E7CD-420B-8057-532B0C2B54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6683" name="Rectangle 28">
              <a:extLst>
                <a:ext uri="{FF2B5EF4-FFF2-40B4-BE49-F238E27FC236}">
                  <a16:creationId xmlns:a16="http://schemas.microsoft.com/office/drawing/2014/main" id="{706A91D6-4DE2-4C17-87B1-ACFF85960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84" name="TextBox 29">
              <a:extLst>
                <a:ext uri="{FF2B5EF4-FFF2-40B4-BE49-F238E27FC236}">
                  <a16:creationId xmlns:a16="http://schemas.microsoft.com/office/drawing/2014/main" id="{0DE5ECCE-792F-4328-B20E-0FE4EAAA86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26631" name="TextBox 30">
            <a:extLst>
              <a:ext uri="{FF2B5EF4-FFF2-40B4-BE49-F238E27FC236}">
                <a16:creationId xmlns:a16="http://schemas.microsoft.com/office/drawing/2014/main" id="{23717343-1523-4C8A-9C9F-BD29B1E0D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0013" y="1857375"/>
            <a:ext cx="1120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grpSp>
        <p:nvGrpSpPr>
          <p:cNvPr id="26632" name="Group 56">
            <a:extLst>
              <a:ext uri="{FF2B5EF4-FFF2-40B4-BE49-F238E27FC236}">
                <a16:creationId xmlns:a16="http://schemas.microsoft.com/office/drawing/2014/main" id="{C5FE5FFF-DAA0-403F-999F-5B72F8A64115}"/>
              </a:ext>
            </a:extLst>
          </p:cNvPr>
          <p:cNvGrpSpPr>
            <a:grpSpLocks/>
          </p:cNvGrpSpPr>
          <p:nvPr/>
        </p:nvGrpSpPr>
        <p:grpSpPr bwMode="auto">
          <a:xfrm>
            <a:off x="1395413" y="4197350"/>
            <a:ext cx="1647825" cy="715963"/>
            <a:chOff x="1395618" y="3860284"/>
            <a:chExt cx="1647564" cy="715835"/>
          </a:xfrm>
        </p:grpSpPr>
        <p:sp>
          <p:nvSpPr>
            <p:cNvPr id="26665" name="Rectangle 32">
              <a:extLst>
                <a:ext uri="{FF2B5EF4-FFF2-40B4-BE49-F238E27FC236}">
                  <a16:creationId xmlns:a16="http://schemas.microsoft.com/office/drawing/2014/main" id="{DA43A9A3-3FED-4C7E-86C7-A0F44BEA6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5618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66" name="TextBox 33">
              <a:extLst>
                <a:ext uri="{FF2B5EF4-FFF2-40B4-BE49-F238E27FC236}">
                  <a16:creationId xmlns:a16="http://schemas.microsoft.com/office/drawing/2014/main" id="{95FD7EFD-98F8-4D7F-86C3-5F0D3A2261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0483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67" name="Rectangle 34">
              <a:extLst>
                <a:ext uri="{FF2B5EF4-FFF2-40B4-BE49-F238E27FC236}">
                  <a16:creationId xmlns:a16="http://schemas.microsoft.com/office/drawing/2014/main" id="{E45E3D65-524F-463B-9620-92CB4A5FB4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750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68" name="TextBox 35">
              <a:extLst>
                <a:ext uri="{FF2B5EF4-FFF2-40B4-BE49-F238E27FC236}">
                  <a16:creationId xmlns:a16="http://schemas.microsoft.com/office/drawing/2014/main" id="{D3F4EA1E-1DFE-44B8-8D06-45376A1F5F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237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69" name="Rectangle 36">
              <a:extLst>
                <a:ext uri="{FF2B5EF4-FFF2-40B4-BE49-F238E27FC236}">
                  <a16:creationId xmlns:a16="http://schemas.microsoft.com/office/drawing/2014/main" id="{706E789C-0679-43F3-B496-4B25778F0A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9400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70" name="TextBox 37">
              <a:extLst>
                <a:ext uri="{FF2B5EF4-FFF2-40B4-BE49-F238E27FC236}">
                  <a16:creationId xmlns:a16="http://schemas.microsoft.com/office/drawing/2014/main" id="{3728606A-327E-4ADC-A10F-1FFFFB809E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4265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71" name="Rectangle 38">
              <a:extLst>
                <a:ext uri="{FF2B5EF4-FFF2-40B4-BE49-F238E27FC236}">
                  <a16:creationId xmlns:a16="http://schemas.microsoft.com/office/drawing/2014/main" id="{5A7EA958-1908-4932-8B64-3AD49612A2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1291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72" name="TextBox 39">
              <a:extLst>
                <a:ext uri="{FF2B5EF4-FFF2-40B4-BE49-F238E27FC236}">
                  <a16:creationId xmlns:a16="http://schemas.microsoft.com/office/drawing/2014/main" id="{C5CA2342-7A21-4AA8-9B1D-E4486B343F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6156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</p:grpSp>
      <p:grpSp>
        <p:nvGrpSpPr>
          <p:cNvPr id="26633" name="Group 45">
            <a:extLst>
              <a:ext uri="{FF2B5EF4-FFF2-40B4-BE49-F238E27FC236}">
                <a16:creationId xmlns:a16="http://schemas.microsoft.com/office/drawing/2014/main" id="{A6B372E7-2F74-46C1-A5FF-4CC5487C1D9E}"/>
              </a:ext>
            </a:extLst>
          </p:cNvPr>
          <p:cNvGrpSpPr>
            <a:grpSpLocks/>
          </p:cNvGrpSpPr>
          <p:nvPr/>
        </p:nvGrpSpPr>
        <p:grpSpPr bwMode="auto">
          <a:xfrm>
            <a:off x="4171950" y="4194175"/>
            <a:ext cx="2055813" cy="714375"/>
            <a:chOff x="1395618" y="3860284"/>
            <a:chExt cx="2056032" cy="715835"/>
          </a:xfrm>
        </p:grpSpPr>
        <p:sp>
          <p:nvSpPr>
            <p:cNvPr id="26655" name="Rectangle 46">
              <a:extLst>
                <a:ext uri="{FF2B5EF4-FFF2-40B4-BE49-F238E27FC236}">
                  <a16:creationId xmlns:a16="http://schemas.microsoft.com/office/drawing/2014/main" id="{4691B4A5-0380-4FCC-B342-B16CA0B964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5618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56" name="TextBox 47">
              <a:extLst>
                <a:ext uri="{FF2B5EF4-FFF2-40B4-BE49-F238E27FC236}">
                  <a16:creationId xmlns:a16="http://schemas.microsoft.com/office/drawing/2014/main" id="{48EB3162-1225-41CC-AF79-EF1E2ED0A1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0483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57" name="Rectangle 48">
              <a:extLst>
                <a:ext uri="{FF2B5EF4-FFF2-40B4-BE49-F238E27FC236}">
                  <a16:creationId xmlns:a16="http://schemas.microsoft.com/office/drawing/2014/main" id="{0CF08687-E7A0-4929-A88C-75DF6EF7CB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750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58" name="TextBox 49">
              <a:extLst>
                <a:ext uri="{FF2B5EF4-FFF2-40B4-BE49-F238E27FC236}">
                  <a16:creationId xmlns:a16="http://schemas.microsoft.com/office/drawing/2014/main" id="{7FBB54CE-59DF-4357-88C1-B39BB6EFC6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237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59" name="Rectangle 50">
              <a:extLst>
                <a:ext uri="{FF2B5EF4-FFF2-40B4-BE49-F238E27FC236}">
                  <a16:creationId xmlns:a16="http://schemas.microsoft.com/office/drawing/2014/main" id="{2D6AF061-382C-4F30-B13A-16893D66CF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9400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60" name="TextBox 51">
              <a:extLst>
                <a:ext uri="{FF2B5EF4-FFF2-40B4-BE49-F238E27FC236}">
                  <a16:creationId xmlns:a16="http://schemas.microsoft.com/office/drawing/2014/main" id="{C3117FFF-0019-4AED-9BC7-8E174955C2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4265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61" name="Rectangle 52">
              <a:extLst>
                <a:ext uri="{FF2B5EF4-FFF2-40B4-BE49-F238E27FC236}">
                  <a16:creationId xmlns:a16="http://schemas.microsoft.com/office/drawing/2014/main" id="{5F77B6E2-27B9-45EA-A204-E52072C0F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1291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62" name="TextBox 53">
              <a:extLst>
                <a:ext uri="{FF2B5EF4-FFF2-40B4-BE49-F238E27FC236}">
                  <a16:creationId xmlns:a16="http://schemas.microsoft.com/office/drawing/2014/main" id="{AA5E66CD-3F31-4FBB-9249-86E1EA223C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6156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63" name="Rectangle 54">
              <a:extLst>
                <a:ext uri="{FF2B5EF4-FFF2-40B4-BE49-F238E27FC236}">
                  <a16:creationId xmlns:a16="http://schemas.microsoft.com/office/drawing/2014/main" id="{DBC6B46E-C681-4304-B013-EB45294AAE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975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64" name="TextBox 55">
              <a:extLst>
                <a:ext uri="{FF2B5EF4-FFF2-40B4-BE49-F238E27FC236}">
                  <a16:creationId xmlns:a16="http://schemas.microsoft.com/office/drawing/2014/main" id="{B0963419-A44B-4F24-A8FF-B2FAC691C5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462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</p:grpSp>
      <p:sp>
        <p:nvSpPr>
          <p:cNvPr id="26634" name="Freeform 20">
            <a:extLst>
              <a:ext uri="{FF2B5EF4-FFF2-40B4-BE49-F238E27FC236}">
                <a16:creationId xmlns:a16="http://schemas.microsoft.com/office/drawing/2014/main" id="{A1F314CB-0495-448C-BB82-FC2B29D2E728}"/>
              </a:ext>
            </a:extLst>
          </p:cNvPr>
          <p:cNvSpPr>
            <a:spLocks/>
          </p:cNvSpPr>
          <p:nvPr/>
        </p:nvSpPr>
        <p:spPr bwMode="auto">
          <a:xfrm rot="5400000">
            <a:off x="1922463" y="4675188"/>
            <a:ext cx="623887" cy="1182687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98206 h 675502"/>
              <a:gd name="T4" fmla="*/ 604925 w 622523"/>
              <a:gd name="T5" fmla="*/ 437441 h 675502"/>
              <a:gd name="T6" fmla="*/ 579718 w 622523"/>
              <a:gd name="T7" fmla="*/ 660604 h 675502"/>
              <a:gd name="T8" fmla="*/ 8400 w 622523"/>
              <a:gd name="T9" fmla="*/ 73204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5" name="Freeform 20">
            <a:extLst>
              <a:ext uri="{FF2B5EF4-FFF2-40B4-BE49-F238E27FC236}">
                <a16:creationId xmlns:a16="http://schemas.microsoft.com/office/drawing/2014/main" id="{94D3C3AC-41FE-4C53-BDF1-93AD4072E28A}"/>
              </a:ext>
            </a:extLst>
          </p:cNvPr>
          <p:cNvSpPr>
            <a:spLocks/>
          </p:cNvSpPr>
          <p:nvPr/>
        </p:nvSpPr>
        <p:spPr bwMode="auto">
          <a:xfrm rot="5400000">
            <a:off x="2020094" y="4926807"/>
            <a:ext cx="409575" cy="477837"/>
          </a:xfrm>
          <a:custGeom>
            <a:avLst/>
            <a:gdLst>
              <a:gd name="T0" fmla="*/ 0 w 622523"/>
              <a:gd name="T1" fmla="*/ 0 h 675502"/>
              <a:gd name="T2" fmla="*/ 62646 w 622523"/>
              <a:gd name="T3" fmla="*/ 1058 h 675502"/>
              <a:gd name="T4" fmla="*/ 73942 w 622523"/>
              <a:gd name="T5" fmla="*/ 4709 h 675502"/>
              <a:gd name="T6" fmla="*/ 70862 w 622523"/>
              <a:gd name="T7" fmla="*/ 7111 h 675502"/>
              <a:gd name="T8" fmla="*/ 1027 w 622523"/>
              <a:gd name="T9" fmla="*/ 7880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6" name="Freeform 20">
            <a:extLst>
              <a:ext uri="{FF2B5EF4-FFF2-40B4-BE49-F238E27FC236}">
                <a16:creationId xmlns:a16="http://schemas.microsoft.com/office/drawing/2014/main" id="{864B7480-B11A-4F58-9FF0-8947AB73844E}"/>
              </a:ext>
            </a:extLst>
          </p:cNvPr>
          <p:cNvSpPr>
            <a:spLocks/>
          </p:cNvSpPr>
          <p:nvPr/>
        </p:nvSpPr>
        <p:spPr bwMode="auto">
          <a:xfrm rot="5400000">
            <a:off x="4899819" y="4393407"/>
            <a:ext cx="623887" cy="1670050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551026 h 675502"/>
              <a:gd name="T4" fmla="*/ 604925 w 622523"/>
              <a:gd name="T5" fmla="*/ 2454613 h 675502"/>
              <a:gd name="T6" fmla="*/ 579718 w 622523"/>
              <a:gd name="T7" fmla="*/ 3706904 h 675502"/>
              <a:gd name="T8" fmla="*/ 8400 w 622523"/>
              <a:gd name="T9" fmla="*/ 4107737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7" name="Freeform 20">
            <a:extLst>
              <a:ext uri="{FF2B5EF4-FFF2-40B4-BE49-F238E27FC236}">
                <a16:creationId xmlns:a16="http://schemas.microsoft.com/office/drawing/2014/main" id="{CC54A6CE-35E8-43E0-83AD-C0393819CE3C}"/>
              </a:ext>
            </a:extLst>
          </p:cNvPr>
          <p:cNvSpPr>
            <a:spLocks/>
          </p:cNvSpPr>
          <p:nvPr/>
        </p:nvSpPr>
        <p:spPr bwMode="auto">
          <a:xfrm rot="5400000">
            <a:off x="5027612" y="4702176"/>
            <a:ext cx="409575" cy="838200"/>
          </a:xfrm>
          <a:custGeom>
            <a:avLst/>
            <a:gdLst>
              <a:gd name="T0" fmla="*/ 0 w 622523"/>
              <a:gd name="T1" fmla="*/ 0 h 675502"/>
              <a:gd name="T2" fmla="*/ 62646 w 622523"/>
              <a:gd name="T3" fmla="*/ 17537 h 675502"/>
              <a:gd name="T4" fmla="*/ 73942 w 622523"/>
              <a:gd name="T5" fmla="*/ 78118 h 675502"/>
              <a:gd name="T6" fmla="*/ 70862 w 622523"/>
              <a:gd name="T7" fmla="*/ 117972 h 675502"/>
              <a:gd name="T8" fmla="*/ 1027 w 622523"/>
              <a:gd name="T9" fmla="*/ 130729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029C54F2-C4F8-4AD2-9505-D191DD19BD81}"/>
              </a:ext>
            </a:extLst>
          </p:cNvPr>
          <p:cNvGraphicFramePr>
            <a:graphicFrameLocks noGrp="1"/>
          </p:cNvGraphicFramePr>
          <p:nvPr/>
        </p:nvGraphicFramePr>
        <p:xfrm>
          <a:off x="6524625" y="5046663"/>
          <a:ext cx="2495550" cy="14636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- 1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- 3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43FA971-0A87-420D-AD5B-414021C46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09" y="344025"/>
            <a:ext cx="6347713" cy="1320800"/>
          </a:xfrm>
        </p:spPr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757306D-8CBA-4037-AB5B-9A7A7A970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38250"/>
            <a:ext cx="7029450" cy="4114800"/>
          </a:xfrm>
        </p:spPr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a word</a:t>
            </a:r>
            <a:br>
              <a:rPr lang="en-GB" altLang="en-US"/>
            </a:br>
            <a:r>
              <a:rPr lang="en-GB" altLang="en-US"/>
              <a:t>The game randomly mixes the characters in the word to create an anagram and displays it</a:t>
            </a:r>
            <a:br>
              <a:rPr lang="en-GB" altLang="en-US"/>
            </a:br>
            <a:r>
              <a:rPr lang="en-GB" altLang="en-US"/>
              <a:t>The second player has 3 attempts to guess the word</a:t>
            </a:r>
            <a:br>
              <a:rPr lang="en-GB" altLang="en-US"/>
            </a:br>
            <a:r>
              <a:rPr lang="en-GB" altLang="en-US"/>
              <a:t>NOTE: We </a:t>
            </a:r>
            <a:r>
              <a:rPr lang="en-GB" altLang="en-US" u="sng"/>
              <a:t>don’t care if the same letter gets moved twice</a:t>
            </a:r>
            <a:r>
              <a:rPr lang="en-GB" altLang="en-US"/>
              <a:t>, just randomly move each character starting at index 0, then at 1, then at 2, etc., until you reach the end of the string.</a:t>
            </a:r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95427B4F-8493-48C4-8D0E-032764D72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7653" name="TextBox 1">
            <a:extLst>
              <a:ext uri="{FF2B5EF4-FFF2-40B4-BE49-F238E27FC236}">
                <a16:creationId xmlns:a16="http://schemas.microsoft.com/office/drawing/2014/main" id="{BA4A776A-E041-42FD-9915-D53EDAEC3B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425" y="4373563"/>
            <a:ext cx="16335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Example:</a:t>
            </a:r>
            <a:br>
              <a:rPr kumimoji="0" lang="en-GB" altLang="en-US" sz="1800"/>
            </a:br>
            <a:r>
              <a:rPr kumimoji="0" lang="en-GB" altLang="en-US" sz="1800"/>
              <a:t>COMPUTER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might become</a:t>
            </a:r>
            <a:br>
              <a:rPr kumimoji="0" lang="en-GB" altLang="en-US" sz="1800"/>
            </a:br>
            <a:r>
              <a:rPr kumimoji="0" lang="en-GB" altLang="en-US" sz="1800"/>
              <a:t>POMECURT</a:t>
            </a:r>
          </a:p>
        </p:txBody>
      </p:sp>
      <p:sp>
        <p:nvSpPr>
          <p:cNvPr id="27654" name="Freeform 2">
            <a:extLst>
              <a:ext uri="{FF2B5EF4-FFF2-40B4-BE49-F238E27FC236}">
                <a16:creationId xmlns:a16="http://schemas.microsoft.com/office/drawing/2014/main" id="{3F751BA3-DB3F-4FB8-A3AE-C4E500003C54}"/>
              </a:ext>
            </a:extLst>
          </p:cNvPr>
          <p:cNvSpPr>
            <a:spLocks/>
          </p:cNvSpPr>
          <p:nvPr/>
        </p:nvSpPr>
        <p:spPr bwMode="auto">
          <a:xfrm>
            <a:off x="141288" y="2368550"/>
            <a:ext cx="1028700" cy="1985963"/>
          </a:xfrm>
          <a:custGeom>
            <a:avLst/>
            <a:gdLst>
              <a:gd name="T0" fmla="*/ 1031409 w 1028159"/>
              <a:gd name="T1" fmla="*/ 0 h 1985319"/>
              <a:gd name="T2" fmla="*/ 411618 w 1028159"/>
              <a:gd name="T3" fmla="*/ 206348 h 1985319"/>
              <a:gd name="T4" fmla="*/ 138911 w 1028159"/>
              <a:gd name="T5" fmla="*/ 594281 h 1985319"/>
              <a:gd name="T6" fmla="*/ 23215 w 1028159"/>
              <a:gd name="T7" fmla="*/ 1163796 h 1985319"/>
              <a:gd name="T8" fmla="*/ 14953 w 1028159"/>
              <a:gd name="T9" fmla="*/ 1584745 h 1985319"/>
              <a:gd name="T10" fmla="*/ 188494 w 1028159"/>
              <a:gd name="T11" fmla="*/ 1766331 h 1985319"/>
              <a:gd name="T12" fmla="*/ 576896 w 1028159"/>
              <a:gd name="T13" fmla="*/ 1989185 h 198531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028159" h="1985319">
                <a:moveTo>
                  <a:pt x="1028159" y="0"/>
                </a:moveTo>
                <a:cubicBezTo>
                  <a:pt x="793381" y="53546"/>
                  <a:pt x="558603" y="107092"/>
                  <a:pt x="410322" y="205946"/>
                </a:cubicBezTo>
                <a:cubicBezTo>
                  <a:pt x="262041" y="304800"/>
                  <a:pt x="203003" y="433860"/>
                  <a:pt x="138473" y="593125"/>
                </a:cubicBezTo>
                <a:cubicBezTo>
                  <a:pt x="73943" y="752390"/>
                  <a:pt x="43738" y="996778"/>
                  <a:pt x="23143" y="1161535"/>
                </a:cubicBezTo>
                <a:cubicBezTo>
                  <a:pt x="2548" y="1326292"/>
                  <a:pt x="-12554" y="1481438"/>
                  <a:pt x="14905" y="1581665"/>
                </a:cubicBezTo>
                <a:cubicBezTo>
                  <a:pt x="42364" y="1681892"/>
                  <a:pt x="94538" y="1695622"/>
                  <a:pt x="187900" y="1762898"/>
                </a:cubicBezTo>
                <a:cubicBezTo>
                  <a:pt x="281262" y="1830174"/>
                  <a:pt x="428170" y="1907746"/>
                  <a:pt x="575078" y="1985319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5" name="TextBox 1">
            <a:extLst>
              <a:ext uri="{FF2B5EF4-FFF2-40B4-BE49-F238E27FC236}">
                <a16:creationId xmlns:a16="http://schemas.microsoft.com/office/drawing/2014/main" id="{57287FD7-C866-4972-B8A9-4C02D303A5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5" y="4373563"/>
            <a:ext cx="5524500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Random rnd = new Random();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0 to maxNumber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randomNumber  = rnd.nextInt(maxNumber + 1);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2BCD1BED-423C-4F9B-BACE-1062A3270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495" y="118269"/>
            <a:ext cx="6347713" cy="1320800"/>
          </a:xfrm>
        </p:spPr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05F10BA-66A9-443A-80AC-B2B6280D4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42938"/>
            <a:ext cx="7029450" cy="5195887"/>
          </a:xfrm>
        </p:spPr>
        <p:txBody>
          <a:bodyPr/>
          <a:lstStyle/>
          <a:p>
            <a:r>
              <a:rPr lang="en-GB" altLang="en-US"/>
              <a:t>Move the lowest value in an array of numbers until it reaches the bottom of the array (last element)</a:t>
            </a:r>
            <a:br>
              <a:rPr lang="en-GB" altLang="en-US"/>
            </a:br>
            <a:r>
              <a:rPr lang="en-GB" altLang="en-US"/>
              <a:t>Constraint: the other numbers in the array may become mixed up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DCFF01B1-F7D0-43E2-928B-617BD2DD6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28677" name="Group 4">
            <a:extLst>
              <a:ext uri="{FF2B5EF4-FFF2-40B4-BE49-F238E27FC236}">
                <a16:creationId xmlns:a16="http://schemas.microsoft.com/office/drawing/2014/main" id="{FA8827EE-F950-4565-B846-4A4D878D6E0B}"/>
              </a:ext>
            </a:extLst>
          </p:cNvPr>
          <p:cNvGrpSpPr>
            <a:grpSpLocks/>
          </p:cNvGrpSpPr>
          <p:nvPr/>
        </p:nvGrpSpPr>
        <p:grpSpPr bwMode="auto">
          <a:xfrm>
            <a:off x="1516063" y="2035175"/>
            <a:ext cx="2463800" cy="715963"/>
            <a:chOff x="1392195" y="1491906"/>
            <a:chExt cx="2464500" cy="715835"/>
          </a:xfrm>
        </p:grpSpPr>
        <p:sp>
          <p:nvSpPr>
            <p:cNvPr id="28723" name="Rectangle 5">
              <a:extLst>
                <a:ext uri="{FF2B5EF4-FFF2-40B4-BE49-F238E27FC236}">
                  <a16:creationId xmlns:a16="http://schemas.microsoft.com/office/drawing/2014/main" id="{7B486A42-A5E9-4749-9F05-09C78C21D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28724" name="TextBox 6">
              <a:extLst>
                <a:ext uri="{FF2B5EF4-FFF2-40B4-BE49-F238E27FC236}">
                  <a16:creationId xmlns:a16="http://schemas.microsoft.com/office/drawing/2014/main" id="{E7153D49-F8D3-4969-A985-F8A9DB1F4E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8725" name="Rectangle 7">
              <a:extLst>
                <a:ext uri="{FF2B5EF4-FFF2-40B4-BE49-F238E27FC236}">
                  <a16:creationId xmlns:a16="http://schemas.microsoft.com/office/drawing/2014/main" id="{A3363A57-6193-49FB-9F75-7E85D707E4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26" name="TextBox 8">
              <a:extLst>
                <a:ext uri="{FF2B5EF4-FFF2-40B4-BE49-F238E27FC236}">
                  <a16:creationId xmlns:a16="http://schemas.microsoft.com/office/drawing/2014/main" id="{EE0CB93F-A83D-4604-B69B-A5233C376A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8727" name="Rectangle 9">
              <a:extLst>
                <a:ext uri="{FF2B5EF4-FFF2-40B4-BE49-F238E27FC236}">
                  <a16:creationId xmlns:a16="http://schemas.microsoft.com/office/drawing/2014/main" id="{D23EF11F-9FA0-444D-995E-A131514664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8728" name="TextBox 10">
              <a:extLst>
                <a:ext uri="{FF2B5EF4-FFF2-40B4-BE49-F238E27FC236}">
                  <a16:creationId xmlns:a16="http://schemas.microsoft.com/office/drawing/2014/main" id="{68E96849-6456-4A47-B6D1-B9EF3D4209D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8729" name="Rectangle 11">
              <a:extLst>
                <a:ext uri="{FF2B5EF4-FFF2-40B4-BE49-F238E27FC236}">
                  <a16:creationId xmlns:a16="http://schemas.microsoft.com/office/drawing/2014/main" id="{5B607660-EE6C-4275-BDE7-ED30FC2D0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30" name="TextBox 12">
              <a:extLst>
                <a:ext uri="{FF2B5EF4-FFF2-40B4-BE49-F238E27FC236}">
                  <a16:creationId xmlns:a16="http://schemas.microsoft.com/office/drawing/2014/main" id="{CFFF1C02-397D-4D83-991D-AC40B4D551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31" name="Rectangle 13">
              <a:extLst>
                <a:ext uri="{FF2B5EF4-FFF2-40B4-BE49-F238E27FC236}">
                  <a16:creationId xmlns:a16="http://schemas.microsoft.com/office/drawing/2014/main" id="{DAEBCB8C-5F33-4357-8366-84F68DF292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28732" name="TextBox 14">
              <a:extLst>
                <a:ext uri="{FF2B5EF4-FFF2-40B4-BE49-F238E27FC236}">
                  <a16:creationId xmlns:a16="http://schemas.microsoft.com/office/drawing/2014/main" id="{063A478A-4313-4B7E-8827-BC9AB4C8C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33" name="Rectangle 15">
              <a:extLst>
                <a:ext uri="{FF2B5EF4-FFF2-40B4-BE49-F238E27FC236}">
                  <a16:creationId xmlns:a16="http://schemas.microsoft.com/office/drawing/2014/main" id="{9757A3F4-CD8D-4F0E-AC86-EC6921D9C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28734" name="TextBox 16">
              <a:extLst>
                <a:ext uri="{FF2B5EF4-FFF2-40B4-BE49-F238E27FC236}">
                  <a16:creationId xmlns:a16="http://schemas.microsoft.com/office/drawing/2014/main" id="{E43271E3-4020-4A15-B0E9-F524162E89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28678" name="Group 17">
            <a:extLst>
              <a:ext uri="{FF2B5EF4-FFF2-40B4-BE49-F238E27FC236}">
                <a16:creationId xmlns:a16="http://schemas.microsoft.com/office/drawing/2014/main" id="{91B30198-6033-4B20-8D24-BFF111965CF5}"/>
              </a:ext>
            </a:extLst>
          </p:cNvPr>
          <p:cNvGrpSpPr>
            <a:grpSpLocks/>
          </p:cNvGrpSpPr>
          <p:nvPr/>
        </p:nvGrpSpPr>
        <p:grpSpPr bwMode="auto">
          <a:xfrm>
            <a:off x="5180013" y="2030413"/>
            <a:ext cx="2463800" cy="715962"/>
            <a:chOff x="1392195" y="1491906"/>
            <a:chExt cx="2464500" cy="715835"/>
          </a:xfrm>
        </p:grpSpPr>
        <p:sp>
          <p:nvSpPr>
            <p:cNvPr id="28711" name="Rectangle 18">
              <a:extLst>
                <a:ext uri="{FF2B5EF4-FFF2-40B4-BE49-F238E27FC236}">
                  <a16:creationId xmlns:a16="http://schemas.microsoft.com/office/drawing/2014/main" id="{12C5B3B0-A54D-4718-8B71-EB1E3CF80F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28712" name="TextBox 19">
              <a:extLst>
                <a:ext uri="{FF2B5EF4-FFF2-40B4-BE49-F238E27FC236}">
                  <a16:creationId xmlns:a16="http://schemas.microsoft.com/office/drawing/2014/main" id="{C9433EC3-C57A-4232-9C9D-BCA97182C0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8713" name="Rectangle 20">
              <a:extLst>
                <a:ext uri="{FF2B5EF4-FFF2-40B4-BE49-F238E27FC236}">
                  <a16:creationId xmlns:a16="http://schemas.microsoft.com/office/drawing/2014/main" id="{82B7487F-D0DD-4001-A815-61C8B0C79D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8714" name="TextBox 21">
              <a:extLst>
                <a:ext uri="{FF2B5EF4-FFF2-40B4-BE49-F238E27FC236}">
                  <a16:creationId xmlns:a16="http://schemas.microsoft.com/office/drawing/2014/main" id="{93D42158-6F72-4BAF-A0FF-4338A0FDB6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8715" name="Rectangle 22">
              <a:extLst>
                <a:ext uri="{FF2B5EF4-FFF2-40B4-BE49-F238E27FC236}">
                  <a16:creationId xmlns:a16="http://schemas.microsoft.com/office/drawing/2014/main" id="{B33F873C-B8CD-4740-AD45-82DCC08A26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16" name="TextBox 23">
              <a:extLst>
                <a:ext uri="{FF2B5EF4-FFF2-40B4-BE49-F238E27FC236}">
                  <a16:creationId xmlns:a16="http://schemas.microsoft.com/office/drawing/2014/main" id="{57D87162-C2DA-4099-8011-0364BD34FE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8717" name="Rectangle 24">
              <a:extLst>
                <a:ext uri="{FF2B5EF4-FFF2-40B4-BE49-F238E27FC236}">
                  <a16:creationId xmlns:a16="http://schemas.microsoft.com/office/drawing/2014/main" id="{9A654428-C54F-4B63-984C-803D4DD9C5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28718" name="TextBox 25">
              <a:extLst>
                <a:ext uri="{FF2B5EF4-FFF2-40B4-BE49-F238E27FC236}">
                  <a16:creationId xmlns:a16="http://schemas.microsoft.com/office/drawing/2014/main" id="{F64480AE-AA60-413C-BEF9-71E22D2304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19" name="Rectangle 26">
              <a:extLst>
                <a:ext uri="{FF2B5EF4-FFF2-40B4-BE49-F238E27FC236}">
                  <a16:creationId xmlns:a16="http://schemas.microsoft.com/office/drawing/2014/main" id="{6A49832E-5143-4C7F-BE22-EF210CCE60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28720" name="TextBox 27">
              <a:extLst>
                <a:ext uri="{FF2B5EF4-FFF2-40B4-BE49-F238E27FC236}">
                  <a16:creationId xmlns:a16="http://schemas.microsoft.com/office/drawing/2014/main" id="{E4FE15FE-584C-49FA-8054-80A090A292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21" name="Rectangle 28">
              <a:extLst>
                <a:ext uri="{FF2B5EF4-FFF2-40B4-BE49-F238E27FC236}">
                  <a16:creationId xmlns:a16="http://schemas.microsoft.com/office/drawing/2014/main" id="{006B2094-F443-44A7-BE22-F89F3E040B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22" name="TextBox 29">
              <a:extLst>
                <a:ext uri="{FF2B5EF4-FFF2-40B4-BE49-F238E27FC236}">
                  <a16:creationId xmlns:a16="http://schemas.microsoft.com/office/drawing/2014/main" id="{7E9C0494-724D-456A-936A-2FB5094C49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28679" name="TextBox 30">
            <a:extLst>
              <a:ext uri="{FF2B5EF4-FFF2-40B4-BE49-F238E27FC236}">
                <a16:creationId xmlns:a16="http://schemas.microsoft.com/office/drawing/2014/main" id="{32A1454A-40CC-4967-B871-986B97684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3838" y="2400300"/>
            <a:ext cx="112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sp>
        <p:nvSpPr>
          <p:cNvPr id="28680" name="TextBox 31">
            <a:extLst>
              <a:ext uri="{FF2B5EF4-FFF2-40B4-BE49-F238E27FC236}">
                <a16:creationId xmlns:a16="http://schemas.microsoft.com/office/drawing/2014/main" id="{369A9324-668E-49F0-A41B-43BA37C6A4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4450" y="3556000"/>
            <a:ext cx="3108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 b="1"/>
              <a:t>Branch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Swap Pattern</a:t>
            </a:r>
            <a:endParaRPr kumimoji="0" lang="en-GB" altLang="en-US" sz="1800"/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4607A3F-3198-4B2A-85DF-9B0A7C1BAA0D}"/>
              </a:ext>
            </a:extLst>
          </p:cNvPr>
          <p:cNvGraphicFramePr>
            <a:graphicFrameLocks noGrp="1"/>
          </p:cNvGraphicFramePr>
          <p:nvPr/>
        </p:nvGraphicFramePr>
        <p:xfrm>
          <a:off x="904875" y="3449638"/>
          <a:ext cx="3565524" cy="21955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8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85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85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Swap?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69982C4B-53DA-4E7A-A533-ACD0E486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24963"/>
            <a:ext cx="6347713" cy="1320800"/>
          </a:xfrm>
        </p:spPr>
        <p:txBody>
          <a:bodyPr/>
          <a:lstStyle/>
          <a:p>
            <a:r>
              <a:rPr lang="en-GB" altLang="en-US"/>
              <a:t>Array Sort Pattern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052C97FA-BCB5-463E-B3DB-7227C26B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60438"/>
            <a:ext cx="2527300" cy="4833937"/>
          </a:xfrm>
        </p:spPr>
        <p:txBody>
          <a:bodyPr/>
          <a:lstStyle/>
          <a:p>
            <a:r>
              <a:rPr lang="en-GB" altLang="en-US"/>
              <a:t>Sort all the elements of an array from high to low (or low to high as required)</a:t>
            </a:r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DB06BA2E-7DD4-4599-9F88-4AE0DBC9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9701" name="TextBox 4">
            <a:extLst>
              <a:ext uri="{FF2B5EF4-FFF2-40B4-BE49-F238E27FC236}">
                <a16:creationId xmlns:a16="http://schemas.microsoft.com/office/drawing/2014/main" id="{33F7BE19-29F8-4437-A6BB-19AEE07A2C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4975" y="960438"/>
            <a:ext cx="5275263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bool swapped = true;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while (swapped == true)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swapped = false;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for (index = 0; index &lt; numOfSwaps; index++)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if (numbers[index] </a:t>
            </a:r>
            <a:r>
              <a:rPr kumimoji="0" lang="en-GB" altLang="en-US" sz="1800" b="1"/>
              <a:t>op</a:t>
            </a:r>
            <a:r>
              <a:rPr kumimoji="0" lang="en-GB" altLang="en-US" sz="1800"/>
              <a:t> numbers[index + 1])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temp = numbers[index];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numbers[index] = numbers[index + 1];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numbers[index + 1] =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swapped = true;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numOfSwaps = numOfSwaps - 1;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29702" name="TextBox 5">
            <a:extLst>
              <a:ext uri="{FF2B5EF4-FFF2-40B4-BE49-F238E27FC236}">
                <a16:creationId xmlns:a16="http://schemas.microsoft.com/office/drawing/2014/main" id="{6AE649AB-7FF8-49FD-B4BC-AFD1582801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2200" y="5891213"/>
            <a:ext cx="23463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op</a:t>
            </a:r>
            <a:r>
              <a:rPr kumimoji="0" lang="en-GB" altLang="en-US" sz="1800"/>
              <a:t>  &gt; sort low to high</a:t>
            </a:r>
            <a:br>
              <a:rPr kumimoji="0" lang="en-GB" altLang="en-US" sz="1800"/>
            </a:br>
            <a:r>
              <a:rPr kumimoji="0" lang="en-GB" altLang="en-US" sz="1800"/>
              <a:t>      &lt; sort high to low</a:t>
            </a:r>
            <a:endParaRPr kumimoji="0" lang="en-GB" altLang="en-US" sz="1800" b="1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D1D53A25-76C7-4E13-BB71-2641F4975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4488"/>
            <a:ext cx="6347713" cy="1320800"/>
          </a:xfrm>
        </p:spPr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3E84F85-A2E3-420D-9FD4-9A7EB53D6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119" y="1699262"/>
            <a:ext cx="6347714" cy="3880773"/>
          </a:xfrm>
        </p:spPr>
        <p:txBody>
          <a:bodyPr/>
          <a:lstStyle/>
          <a:p>
            <a:r>
              <a:rPr lang="en-GB" altLang="en-US" dirty="0"/>
              <a:t>Sort an array of 6 numbers from lowest to highest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Sort an array of 10 words so the longest words appear first</a:t>
            </a:r>
            <a:br>
              <a:rPr lang="en-GB" altLang="en-US" dirty="0"/>
            </a:br>
            <a:r>
              <a:rPr lang="en-GB" altLang="en-US" dirty="0"/>
              <a:t>Hint: use string length in comparison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61886B4D-FCD1-4E11-BBDA-101D3DDBA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30725" name="Group 4">
            <a:extLst>
              <a:ext uri="{FF2B5EF4-FFF2-40B4-BE49-F238E27FC236}">
                <a16:creationId xmlns:a16="http://schemas.microsoft.com/office/drawing/2014/main" id="{1AD72091-313E-470F-A823-4550BF5BC48D}"/>
              </a:ext>
            </a:extLst>
          </p:cNvPr>
          <p:cNvGrpSpPr>
            <a:grpSpLocks/>
          </p:cNvGrpSpPr>
          <p:nvPr/>
        </p:nvGrpSpPr>
        <p:grpSpPr bwMode="auto">
          <a:xfrm>
            <a:off x="1516063" y="2035175"/>
            <a:ext cx="2463800" cy="715963"/>
            <a:chOff x="1392195" y="1491906"/>
            <a:chExt cx="2464500" cy="715835"/>
          </a:xfrm>
        </p:grpSpPr>
        <p:sp>
          <p:nvSpPr>
            <p:cNvPr id="30740" name="Rectangle 5">
              <a:extLst>
                <a:ext uri="{FF2B5EF4-FFF2-40B4-BE49-F238E27FC236}">
                  <a16:creationId xmlns:a16="http://schemas.microsoft.com/office/drawing/2014/main" id="{7C06F105-D53A-4251-9DCB-11E6FBADBC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30741" name="TextBox 6">
              <a:extLst>
                <a:ext uri="{FF2B5EF4-FFF2-40B4-BE49-F238E27FC236}">
                  <a16:creationId xmlns:a16="http://schemas.microsoft.com/office/drawing/2014/main" id="{2236FE18-466C-4A13-9AFD-5A948AFC96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30742" name="Rectangle 7">
              <a:extLst>
                <a:ext uri="{FF2B5EF4-FFF2-40B4-BE49-F238E27FC236}">
                  <a16:creationId xmlns:a16="http://schemas.microsoft.com/office/drawing/2014/main" id="{97977081-2E46-4803-B03A-1F9B8B650D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43" name="TextBox 8">
              <a:extLst>
                <a:ext uri="{FF2B5EF4-FFF2-40B4-BE49-F238E27FC236}">
                  <a16:creationId xmlns:a16="http://schemas.microsoft.com/office/drawing/2014/main" id="{12BCFAF3-588B-4785-BF32-BA24F19AF45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30744" name="Rectangle 9">
              <a:extLst>
                <a:ext uri="{FF2B5EF4-FFF2-40B4-BE49-F238E27FC236}">
                  <a16:creationId xmlns:a16="http://schemas.microsoft.com/office/drawing/2014/main" id="{F3B80075-A854-4117-BF01-3C267408E1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30745" name="TextBox 10">
              <a:extLst>
                <a:ext uri="{FF2B5EF4-FFF2-40B4-BE49-F238E27FC236}">
                  <a16:creationId xmlns:a16="http://schemas.microsoft.com/office/drawing/2014/main" id="{159B946A-EA4A-450D-A4D7-BD85BE0900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30746" name="Rectangle 11">
              <a:extLst>
                <a:ext uri="{FF2B5EF4-FFF2-40B4-BE49-F238E27FC236}">
                  <a16:creationId xmlns:a16="http://schemas.microsoft.com/office/drawing/2014/main" id="{0710FB06-EF49-4417-B87A-1849475505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47" name="TextBox 12">
              <a:extLst>
                <a:ext uri="{FF2B5EF4-FFF2-40B4-BE49-F238E27FC236}">
                  <a16:creationId xmlns:a16="http://schemas.microsoft.com/office/drawing/2014/main" id="{8967CEF4-4EF3-4C1A-A20A-F0DD4571A1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48" name="Rectangle 13">
              <a:extLst>
                <a:ext uri="{FF2B5EF4-FFF2-40B4-BE49-F238E27FC236}">
                  <a16:creationId xmlns:a16="http://schemas.microsoft.com/office/drawing/2014/main" id="{8B7B9F3E-7B06-45CE-AC72-B515437B1B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30749" name="TextBox 14">
              <a:extLst>
                <a:ext uri="{FF2B5EF4-FFF2-40B4-BE49-F238E27FC236}">
                  <a16:creationId xmlns:a16="http://schemas.microsoft.com/office/drawing/2014/main" id="{AD6BBC80-EBB0-4415-9CCD-9B6003B5BC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50" name="Rectangle 15">
              <a:extLst>
                <a:ext uri="{FF2B5EF4-FFF2-40B4-BE49-F238E27FC236}">
                  <a16:creationId xmlns:a16="http://schemas.microsoft.com/office/drawing/2014/main" id="{71FB8A28-EE49-482A-875A-276DA15E6F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30751" name="TextBox 16">
              <a:extLst>
                <a:ext uri="{FF2B5EF4-FFF2-40B4-BE49-F238E27FC236}">
                  <a16:creationId xmlns:a16="http://schemas.microsoft.com/office/drawing/2014/main" id="{65A1C5A7-5479-444C-8061-E357D463E9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30726" name="Group 17">
            <a:extLst>
              <a:ext uri="{FF2B5EF4-FFF2-40B4-BE49-F238E27FC236}">
                <a16:creationId xmlns:a16="http://schemas.microsoft.com/office/drawing/2014/main" id="{6692D500-F01A-4D5C-BECD-B656D7C8CA0A}"/>
              </a:ext>
            </a:extLst>
          </p:cNvPr>
          <p:cNvGrpSpPr>
            <a:grpSpLocks/>
          </p:cNvGrpSpPr>
          <p:nvPr/>
        </p:nvGrpSpPr>
        <p:grpSpPr bwMode="auto">
          <a:xfrm>
            <a:off x="5180013" y="2030413"/>
            <a:ext cx="2463800" cy="715962"/>
            <a:chOff x="1392195" y="1491906"/>
            <a:chExt cx="2464500" cy="715835"/>
          </a:xfrm>
        </p:grpSpPr>
        <p:sp>
          <p:nvSpPr>
            <p:cNvPr id="30728" name="Rectangle 18">
              <a:extLst>
                <a:ext uri="{FF2B5EF4-FFF2-40B4-BE49-F238E27FC236}">
                  <a16:creationId xmlns:a16="http://schemas.microsoft.com/office/drawing/2014/main" id="{8F1960C7-7154-4E8E-8C7E-59B8CCF0E2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29" name="TextBox 19">
              <a:extLst>
                <a:ext uri="{FF2B5EF4-FFF2-40B4-BE49-F238E27FC236}">
                  <a16:creationId xmlns:a16="http://schemas.microsoft.com/office/drawing/2014/main" id="{27A8E7DF-D616-46E5-94E9-75A2567AB5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30730" name="Rectangle 20">
              <a:extLst>
                <a:ext uri="{FF2B5EF4-FFF2-40B4-BE49-F238E27FC236}">
                  <a16:creationId xmlns:a16="http://schemas.microsoft.com/office/drawing/2014/main" id="{500B84C0-AD25-4BC3-BA05-7C21372019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31" name="TextBox 21">
              <a:extLst>
                <a:ext uri="{FF2B5EF4-FFF2-40B4-BE49-F238E27FC236}">
                  <a16:creationId xmlns:a16="http://schemas.microsoft.com/office/drawing/2014/main" id="{DAD0B5B5-61CA-4240-BE12-E104A6C92C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30732" name="Rectangle 22">
              <a:extLst>
                <a:ext uri="{FF2B5EF4-FFF2-40B4-BE49-F238E27FC236}">
                  <a16:creationId xmlns:a16="http://schemas.microsoft.com/office/drawing/2014/main" id="{2282B7CA-A01C-421F-8432-9D1860B9CE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30733" name="TextBox 23">
              <a:extLst>
                <a:ext uri="{FF2B5EF4-FFF2-40B4-BE49-F238E27FC236}">
                  <a16:creationId xmlns:a16="http://schemas.microsoft.com/office/drawing/2014/main" id="{8F13ED35-D66C-4CC8-906E-DD7535C3FC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30734" name="Rectangle 24">
              <a:extLst>
                <a:ext uri="{FF2B5EF4-FFF2-40B4-BE49-F238E27FC236}">
                  <a16:creationId xmlns:a16="http://schemas.microsoft.com/office/drawing/2014/main" id="{1B2AB8A7-031C-422E-A5F5-B5D913AF60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30735" name="TextBox 25">
              <a:extLst>
                <a:ext uri="{FF2B5EF4-FFF2-40B4-BE49-F238E27FC236}">
                  <a16:creationId xmlns:a16="http://schemas.microsoft.com/office/drawing/2014/main" id="{1087D1E3-1FD4-44F3-A40F-8CEB6E8416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36" name="Rectangle 26">
              <a:extLst>
                <a:ext uri="{FF2B5EF4-FFF2-40B4-BE49-F238E27FC236}">
                  <a16:creationId xmlns:a16="http://schemas.microsoft.com/office/drawing/2014/main" id="{FDFFF116-30C0-4EB7-BFE1-53954C5911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30737" name="TextBox 27">
              <a:extLst>
                <a:ext uri="{FF2B5EF4-FFF2-40B4-BE49-F238E27FC236}">
                  <a16:creationId xmlns:a16="http://schemas.microsoft.com/office/drawing/2014/main" id="{11FF4231-86AB-4A50-AC62-043378ABB9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38" name="Rectangle 28">
              <a:extLst>
                <a:ext uri="{FF2B5EF4-FFF2-40B4-BE49-F238E27FC236}">
                  <a16:creationId xmlns:a16="http://schemas.microsoft.com/office/drawing/2014/main" id="{E6A23B14-8417-41EB-9CBB-F9AB81C5BD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30739" name="TextBox 29">
              <a:extLst>
                <a:ext uri="{FF2B5EF4-FFF2-40B4-BE49-F238E27FC236}">
                  <a16:creationId xmlns:a16="http://schemas.microsoft.com/office/drawing/2014/main" id="{648AFF87-0751-4C16-9D63-0B9EB8F75E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30727" name="TextBox 30">
            <a:extLst>
              <a:ext uri="{FF2B5EF4-FFF2-40B4-BE49-F238E27FC236}">
                <a16:creationId xmlns:a16="http://schemas.microsoft.com/office/drawing/2014/main" id="{E89C7CA1-98D6-4E5D-A6C1-75FCA1017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3838" y="2400300"/>
            <a:ext cx="112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69494E97-2388-4632-9B7D-8A9051600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12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10708153-6156-4F2A-82EC-242FDA9BD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539875"/>
            <a:ext cx="7029450" cy="4159250"/>
          </a:xfrm>
        </p:spPr>
        <p:txBody>
          <a:bodyPr/>
          <a:lstStyle/>
          <a:p>
            <a:r>
              <a:rPr lang="en-GB" altLang="en-US"/>
              <a:t>Given an array, search for any even values and move them to the end of the array. 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For example, say we have the values 1,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,3,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,5,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,7,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 then the array </a:t>
            </a:r>
            <a:r>
              <a:rPr lang="en-GB" altLang="en-US" u="sng"/>
              <a:t>could</a:t>
            </a:r>
            <a:r>
              <a:rPr lang="en-GB" altLang="en-US"/>
              <a:t> read 1,3,5,7,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.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The order of the numbers is not important, so 1,3,5,7,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 would also be correct.</a:t>
            </a:r>
            <a:br>
              <a:rPr lang="en-GB" altLang="en-US"/>
            </a:br>
            <a:br>
              <a:rPr lang="en-GB" altLang="en-US"/>
            </a:br>
            <a:r>
              <a:rPr lang="en-GB" altLang="en-US" b="1" u="sng">
                <a:solidFill>
                  <a:srgbClr val="FF0000"/>
                </a:solidFill>
              </a:rPr>
              <a:t>Constraint: Only use the one array.</a:t>
            </a:r>
            <a:br>
              <a:rPr lang="en-GB" altLang="en-US" b="1" u="sng">
                <a:solidFill>
                  <a:srgbClr val="FF0000"/>
                </a:solidFill>
              </a:rPr>
            </a:br>
            <a:br>
              <a:rPr lang="en-GB" altLang="en-US" b="1" u="sng">
                <a:solidFill>
                  <a:srgbClr val="FF0000"/>
                </a:solidFill>
              </a:rPr>
            </a:br>
            <a:endParaRPr lang="en-GB" altLang="en-US"/>
          </a:p>
          <a:p>
            <a:endParaRPr lang="en-GB" altLang="en-US"/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F41F39F7-7910-4C5D-8AE2-BCC003FF5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CAB033B8-4B4F-4983-B366-6ACF3DD2A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1568"/>
            <a:ext cx="6347713" cy="1320800"/>
          </a:xfrm>
        </p:spPr>
        <p:txBody>
          <a:bodyPr/>
          <a:lstStyle/>
          <a:p>
            <a:r>
              <a:rPr lang="en-GB" altLang="en-US" dirty="0"/>
              <a:t>Card Games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454E2342-CA39-4AAB-9360-D97F857CC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55675"/>
            <a:ext cx="7029450" cy="4883150"/>
          </a:xfrm>
        </p:spPr>
        <p:txBody>
          <a:bodyPr/>
          <a:lstStyle/>
          <a:p>
            <a:r>
              <a:rPr lang="en-GB" altLang="en-US"/>
              <a:t>A pack of cards can effectively be simulated using an array of 52 numbers, where each number represents a different card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4CFD63F9-9B69-46F9-9708-20C63C501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pic>
        <p:nvPicPr>
          <p:cNvPr id="32773" name="Picture 4">
            <a:extLst>
              <a:ext uri="{FF2B5EF4-FFF2-40B4-BE49-F238E27FC236}">
                <a16:creationId xmlns:a16="http://schemas.microsoft.com/office/drawing/2014/main" id="{94E3359B-81EE-4097-98D7-CE9DEEA9AC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" y="2273300"/>
            <a:ext cx="8637588" cy="395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Box 5">
            <a:extLst>
              <a:ext uri="{FF2B5EF4-FFF2-40B4-BE49-F238E27FC236}">
                <a16:creationId xmlns:a16="http://schemas.microsoft.com/office/drawing/2014/main" id="{54DFC4F2-742F-4EFE-84BA-2D9E6377A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223202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0</a:t>
            </a:r>
          </a:p>
        </p:txBody>
      </p:sp>
      <p:sp>
        <p:nvSpPr>
          <p:cNvPr id="32775" name="TextBox 6">
            <a:extLst>
              <a:ext uri="{FF2B5EF4-FFF2-40B4-BE49-F238E27FC236}">
                <a16:creationId xmlns:a16="http://schemas.microsoft.com/office/drawing/2014/main" id="{BBBE5433-09B7-44E1-BB63-3B89F55B2E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7763" y="223520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</a:t>
            </a:r>
          </a:p>
        </p:txBody>
      </p:sp>
      <p:sp>
        <p:nvSpPr>
          <p:cNvPr id="32776" name="TextBox 7">
            <a:extLst>
              <a:ext uri="{FF2B5EF4-FFF2-40B4-BE49-F238E27FC236}">
                <a16:creationId xmlns:a16="http://schemas.microsoft.com/office/drawing/2014/main" id="{E45DD44E-1F26-4695-BABC-B2380E264D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613" y="222885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</a:t>
            </a:r>
          </a:p>
        </p:txBody>
      </p:sp>
      <p:sp>
        <p:nvSpPr>
          <p:cNvPr id="32777" name="TextBox 8">
            <a:extLst>
              <a:ext uri="{FF2B5EF4-FFF2-40B4-BE49-F238E27FC236}">
                <a16:creationId xmlns:a16="http://schemas.microsoft.com/office/drawing/2014/main" id="{D6C5C71F-6D9B-439F-A32A-93C3CE9E5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388" y="223202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</a:t>
            </a:r>
          </a:p>
        </p:txBody>
      </p:sp>
      <p:sp>
        <p:nvSpPr>
          <p:cNvPr id="32778" name="TextBox 9">
            <a:extLst>
              <a:ext uri="{FF2B5EF4-FFF2-40B4-BE49-F238E27FC236}">
                <a16:creationId xmlns:a16="http://schemas.microsoft.com/office/drawing/2014/main" id="{842252D4-5FB6-490F-AF02-0AA18BB7B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2235200"/>
            <a:ext cx="312738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</a:t>
            </a:r>
          </a:p>
        </p:txBody>
      </p:sp>
      <p:sp>
        <p:nvSpPr>
          <p:cNvPr id="32779" name="TextBox 10">
            <a:extLst>
              <a:ext uri="{FF2B5EF4-FFF2-40B4-BE49-F238E27FC236}">
                <a16:creationId xmlns:a16="http://schemas.microsoft.com/office/drawing/2014/main" id="{A47F4B54-0169-4427-BF17-06E2186FE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6500" y="2239963"/>
            <a:ext cx="312738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</a:t>
            </a:r>
          </a:p>
        </p:txBody>
      </p:sp>
      <p:sp>
        <p:nvSpPr>
          <p:cNvPr id="32780" name="TextBox 11">
            <a:extLst>
              <a:ext uri="{FF2B5EF4-FFF2-40B4-BE49-F238E27FC236}">
                <a16:creationId xmlns:a16="http://schemas.microsoft.com/office/drawing/2014/main" id="{15F6144D-AD22-4C82-80D8-651B50CE82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223520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6</a:t>
            </a:r>
          </a:p>
        </p:txBody>
      </p:sp>
      <p:sp>
        <p:nvSpPr>
          <p:cNvPr id="32781" name="TextBox 12">
            <a:extLst>
              <a:ext uri="{FF2B5EF4-FFF2-40B4-BE49-F238E27FC236}">
                <a16:creationId xmlns:a16="http://schemas.microsoft.com/office/drawing/2014/main" id="{D1AB3902-34B2-4B82-91D9-807EC6F44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613" y="2239963"/>
            <a:ext cx="312737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7</a:t>
            </a:r>
          </a:p>
        </p:txBody>
      </p:sp>
      <p:sp>
        <p:nvSpPr>
          <p:cNvPr id="32782" name="TextBox 13">
            <a:extLst>
              <a:ext uri="{FF2B5EF4-FFF2-40B4-BE49-F238E27FC236}">
                <a16:creationId xmlns:a16="http://schemas.microsoft.com/office/drawing/2014/main" id="{83BC4874-A977-4396-AA64-2953FC73B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463" y="222567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8</a:t>
            </a:r>
          </a:p>
        </p:txBody>
      </p:sp>
      <p:sp>
        <p:nvSpPr>
          <p:cNvPr id="32783" name="TextBox 14">
            <a:extLst>
              <a:ext uri="{FF2B5EF4-FFF2-40B4-BE49-F238E27FC236}">
                <a16:creationId xmlns:a16="http://schemas.microsoft.com/office/drawing/2014/main" id="{9D4B6192-B32C-416A-BA49-86D1AA0836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8" y="222885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9</a:t>
            </a:r>
          </a:p>
        </p:txBody>
      </p:sp>
      <p:sp>
        <p:nvSpPr>
          <p:cNvPr id="32784" name="TextBox 15">
            <a:extLst>
              <a:ext uri="{FF2B5EF4-FFF2-40B4-BE49-F238E27FC236}">
                <a16:creationId xmlns:a16="http://schemas.microsoft.com/office/drawing/2014/main" id="{0F8810DA-87EE-432C-86A8-F972320413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7375" y="2239963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10</a:t>
            </a:r>
          </a:p>
        </p:txBody>
      </p:sp>
      <p:sp>
        <p:nvSpPr>
          <p:cNvPr id="32785" name="TextBox 16">
            <a:extLst>
              <a:ext uri="{FF2B5EF4-FFF2-40B4-BE49-F238E27FC236}">
                <a16:creationId xmlns:a16="http://schemas.microsoft.com/office/drawing/2014/main" id="{7BD91D09-98D8-436F-B78A-478297FE57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150" y="2243138"/>
            <a:ext cx="4286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11</a:t>
            </a:r>
          </a:p>
        </p:txBody>
      </p:sp>
      <p:sp>
        <p:nvSpPr>
          <p:cNvPr id="32786" name="TextBox 17">
            <a:extLst>
              <a:ext uri="{FF2B5EF4-FFF2-40B4-BE49-F238E27FC236}">
                <a16:creationId xmlns:a16="http://schemas.microsoft.com/office/drawing/2014/main" id="{B6AFBBBC-EA6A-4F4A-806B-E95A8BA83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3575" y="2239963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12</a:t>
            </a:r>
          </a:p>
        </p:txBody>
      </p:sp>
      <p:sp>
        <p:nvSpPr>
          <p:cNvPr id="32787" name="TextBox 19">
            <a:extLst>
              <a:ext uri="{FF2B5EF4-FFF2-40B4-BE49-F238E27FC236}">
                <a16:creationId xmlns:a16="http://schemas.microsoft.com/office/drawing/2014/main" id="{25573FB6-C924-49BD-B9BC-C00C829DC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31670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13</a:t>
            </a:r>
          </a:p>
        </p:txBody>
      </p:sp>
      <p:sp>
        <p:nvSpPr>
          <p:cNvPr id="32788" name="TextBox 20">
            <a:extLst>
              <a:ext uri="{FF2B5EF4-FFF2-40B4-BE49-F238E27FC236}">
                <a16:creationId xmlns:a16="http://schemas.microsoft.com/office/drawing/2014/main" id="{22CDC0C3-EA70-4039-ACC9-50DBD6EB8C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7763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14</a:t>
            </a:r>
          </a:p>
        </p:txBody>
      </p:sp>
      <p:sp>
        <p:nvSpPr>
          <p:cNvPr id="32789" name="TextBox 21">
            <a:extLst>
              <a:ext uri="{FF2B5EF4-FFF2-40B4-BE49-F238E27FC236}">
                <a16:creationId xmlns:a16="http://schemas.microsoft.com/office/drawing/2014/main" id="{FF375E2A-F983-4169-B0A6-639215238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613" y="31638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15</a:t>
            </a:r>
          </a:p>
        </p:txBody>
      </p:sp>
      <p:sp>
        <p:nvSpPr>
          <p:cNvPr id="32790" name="TextBox 22">
            <a:extLst>
              <a:ext uri="{FF2B5EF4-FFF2-40B4-BE49-F238E27FC236}">
                <a16:creationId xmlns:a16="http://schemas.microsoft.com/office/drawing/2014/main" id="{8E5A087B-2450-4831-95DD-853A39ED23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388" y="31670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16</a:t>
            </a:r>
          </a:p>
        </p:txBody>
      </p:sp>
      <p:sp>
        <p:nvSpPr>
          <p:cNvPr id="32791" name="TextBox 23">
            <a:extLst>
              <a:ext uri="{FF2B5EF4-FFF2-40B4-BE49-F238E27FC236}">
                <a16:creationId xmlns:a16="http://schemas.microsoft.com/office/drawing/2014/main" id="{CC838396-C7F1-409D-84D3-01AAA3897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17</a:t>
            </a:r>
          </a:p>
        </p:txBody>
      </p:sp>
      <p:sp>
        <p:nvSpPr>
          <p:cNvPr id="32792" name="TextBox 24">
            <a:extLst>
              <a:ext uri="{FF2B5EF4-FFF2-40B4-BE49-F238E27FC236}">
                <a16:creationId xmlns:a16="http://schemas.microsoft.com/office/drawing/2014/main" id="{623B9091-3156-485D-BF2A-7DFA993084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6500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18</a:t>
            </a:r>
          </a:p>
        </p:txBody>
      </p:sp>
      <p:sp>
        <p:nvSpPr>
          <p:cNvPr id="32793" name="TextBox 25">
            <a:extLst>
              <a:ext uri="{FF2B5EF4-FFF2-40B4-BE49-F238E27FC236}">
                <a16:creationId xmlns:a16="http://schemas.microsoft.com/office/drawing/2014/main" id="{A69052F4-0388-47E4-B1A7-FB8D8AF2C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19</a:t>
            </a:r>
          </a:p>
        </p:txBody>
      </p:sp>
      <p:sp>
        <p:nvSpPr>
          <p:cNvPr id="32794" name="TextBox 26">
            <a:extLst>
              <a:ext uri="{FF2B5EF4-FFF2-40B4-BE49-F238E27FC236}">
                <a16:creationId xmlns:a16="http://schemas.microsoft.com/office/drawing/2014/main" id="{254F7464-9C48-4CB7-A114-2D4C42346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613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20</a:t>
            </a:r>
          </a:p>
        </p:txBody>
      </p:sp>
      <p:sp>
        <p:nvSpPr>
          <p:cNvPr id="32795" name="TextBox 27">
            <a:extLst>
              <a:ext uri="{FF2B5EF4-FFF2-40B4-BE49-F238E27FC236}">
                <a16:creationId xmlns:a16="http://schemas.microsoft.com/office/drawing/2014/main" id="{771234FD-CACD-4AD6-A578-F75EA95ADC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463" y="31607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21</a:t>
            </a:r>
          </a:p>
        </p:txBody>
      </p:sp>
      <p:sp>
        <p:nvSpPr>
          <p:cNvPr id="32796" name="TextBox 28">
            <a:extLst>
              <a:ext uri="{FF2B5EF4-FFF2-40B4-BE49-F238E27FC236}">
                <a16:creationId xmlns:a16="http://schemas.microsoft.com/office/drawing/2014/main" id="{01474E79-EA5F-4744-B376-0FEED7376C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8" y="31638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22</a:t>
            </a:r>
          </a:p>
        </p:txBody>
      </p:sp>
      <p:sp>
        <p:nvSpPr>
          <p:cNvPr id="32797" name="TextBox 29">
            <a:extLst>
              <a:ext uri="{FF2B5EF4-FFF2-40B4-BE49-F238E27FC236}">
                <a16:creationId xmlns:a16="http://schemas.microsoft.com/office/drawing/2014/main" id="{05B86012-CFE6-4EBC-8135-2ECD53474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7375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23</a:t>
            </a:r>
          </a:p>
        </p:txBody>
      </p:sp>
      <p:sp>
        <p:nvSpPr>
          <p:cNvPr id="32798" name="TextBox 30">
            <a:extLst>
              <a:ext uri="{FF2B5EF4-FFF2-40B4-BE49-F238E27FC236}">
                <a16:creationId xmlns:a16="http://schemas.microsoft.com/office/drawing/2014/main" id="{533DEF77-D7A2-4731-975D-3776EAC5EA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150" y="317817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24</a:t>
            </a:r>
          </a:p>
        </p:txBody>
      </p:sp>
      <p:sp>
        <p:nvSpPr>
          <p:cNvPr id="32799" name="TextBox 31">
            <a:extLst>
              <a:ext uri="{FF2B5EF4-FFF2-40B4-BE49-F238E27FC236}">
                <a16:creationId xmlns:a16="http://schemas.microsoft.com/office/drawing/2014/main" id="{D5DD4350-5A57-4A56-B6FE-6D7D648CF3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3575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25</a:t>
            </a:r>
          </a:p>
        </p:txBody>
      </p:sp>
      <p:sp>
        <p:nvSpPr>
          <p:cNvPr id="32800" name="TextBox 32">
            <a:extLst>
              <a:ext uri="{FF2B5EF4-FFF2-40B4-BE49-F238E27FC236}">
                <a16:creationId xmlns:a16="http://schemas.microsoft.com/office/drawing/2014/main" id="{8048964C-8B93-47AA-B903-55EFAB37DB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375" y="40655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26</a:t>
            </a:r>
          </a:p>
        </p:txBody>
      </p:sp>
      <p:sp>
        <p:nvSpPr>
          <p:cNvPr id="32801" name="TextBox 33">
            <a:extLst>
              <a:ext uri="{FF2B5EF4-FFF2-40B4-BE49-F238E27FC236}">
                <a16:creationId xmlns:a16="http://schemas.microsoft.com/office/drawing/2014/main" id="{E4F75DDA-6262-4500-A7FA-432BFAE981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27</a:t>
            </a:r>
          </a:p>
        </p:txBody>
      </p:sp>
      <p:sp>
        <p:nvSpPr>
          <p:cNvPr id="32802" name="TextBox 34">
            <a:extLst>
              <a:ext uri="{FF2B5EF4-FFF2-40B4-BE49-F238E27FC236}">
                <a16:creationId xmlns:a16="http://schemas.microsoft.com/office/drawing/2014/main" id="{26138C93-376F-4093-82AC-66F17A0FB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40624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28</a:t>
            </a:r>
          </a:p>
        </p:txBody>
      </p:sp>
      <p:sp>
        <p:nvSpPr>
          <p:cNvPr id="32803" name="TextBox 35">
            <a:extLst>
              <a:ext uri="{FF2B5EF4-FFF2-40B4-BE49-F238E27FC236}">
                <a16:creationId xmlns:a16="http://schemas.microsoft.com/office/drawing/2014/main" id="{0AEEAF67-4BF3-498B-8875-4EB7DEAB89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775" y="40655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29</a:t>
            </a:r>
          </a:p>
        </p:txBody>
      </p:sp>
      <p:sp>
        <p:nvSpPr>
          <p:cNvPr id="32804" name="TextBox 36">
            <a:extLst>
              <a:ext uri="{FF2B5EF4-FFF2-40B4-BE49-F238E27FC236}">
                <a16:creationId xmlns:a16="http://schemas.microsoft.com/office/drawing/2014/main" id="{EDA56485-98C7-4EA0-A6E0-C35ED483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6113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30</a:t>
            </a:r>
          </a:p>
        </p:txBody>
      </p:sp>
      <p:sp>
        <p:nvSpPr>
          <p:cNvPr id="32805" name="TextBox 37">
            <a:extLst>
              <a:ext uri="{FF2B5EF4-FFF2-40B4-BE49-F238E27FC236}">
                <a16:creationId xmlns:a16="http://schemas.microsoft.com/office/drawing/2014/main" id="{0B79F502-4032-4950-B2FE-DE6CBDDC94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8888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31</a:t>
            </a:r>
          </a:p>
        </p:txBody>
      </p:sp>
      <p:sp>
        <p:nvSpPr>
          <p:cNvPr id="32806" name="TextBox 38">
            <a:extLst>
              <a:ext uri="{FF2B5EF4-FFF2-40B4-BE49-F238E27FC236}">
                <a16:creationId xmlns:a16="http://schemas.microsoft.com/office/drawing/2014/main" id="{A7128963-26A1-4F48-9D93-4FA6A35088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7225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32</a:t>
            </a:r>
          </a:p>
        </p:txBody>
      </p:sp>
      <p:sp>
        <p:nvSpPr>
          <p:cNvPr id="32807" name="TextBox 39">
            <a:extLst>
              <a:ext uri="{FF2B5EF4-FFF2-40B4-BE49-F238E27FC236}">
                <a16:creationId xmlns:a16="http://schemas.microsoft.com/office/drawing/2014/main" id="{CDF241EE-4998-4F96-8965-0A2EE64D6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0000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33</a:t>
            </a:r>
          </a:p>
        </p:txBody>
      </p:sp>
      <p:sp>
        <p:nvSpPr>
          <p:cNvPr id="32808" name="TextBox 40">
            <a:extLst>
              <a:ext uri="{FF2B5EF4-FFF2-40B4-BE49-F238E27FC236}">
                <a16:creationId xmlns:a16="http://schemas.microsoft.com/office/drawing/2014/main" id="{763CB6F8-5CFA-49ED-B64E-2ED3CD018C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84850" y="4059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34</a:t>
            </a:r>
          </a:p>
        </p:txBody>
      </p:sp>
      <p:sp>
        <p:nvSpPr>
          <p:cNvPr id="32809" name="TextBox 41">
            <a:extLst>
              <a:ext uri="{FF2B5EF4-FFF2-40B4-BE49-F238E27FC236}">
                <a16:creationId xmlns:a16="http://schemas.microsoft.com/office/drawing/2014/main" id="{852CE307-C4B4-45E2-9819-E72E6A2CC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7625" y="40624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35</a:t>
            </a:r>
          </a:p>
        </p:txBody>
      </p:sp>
      <p:sp>
        <p:nvSpPr>
          <p:cNvPr id="32810" name="TextBox 42">
            <a:extLst>
              <a:ext uri="{FF2B5EF4-FFF2-40B4-BE49-F238E27FC236}">
                <a16:creationId xmlns:a16="http://schemas.microsoft.com/office/drawing/2014/main" id="{6A87E135-9C3C-48E5-A233-58B431EA3D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9763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36</a:t>
            </a:r>
          </a:p>
        </p:txBody>
      </p:sp>
      <p:sp>
        <p:nvSpPr>
          <p:cNvPr id="32811" name="TextBox 43">
            <a:extLst>
              <a:ext uri="{FF2B5EF4-FFF2-40B4-BE49-F238E27FC236}">
                <a16:creationId xmlns:a16="http://schemas.microsoft.com/office/drawing/2014/main" id="{6F7549F9-889D-4CD6-ACBD-5B12021CC3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2538" y="4076700"/>
            <a:ext cx="441325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37</a:t>
            </a:r>
          </a:p>
        </p:txBody>
      </p:sp>
      <p:sp>
        <p:nvSpPr>
          <p:cNvPr id="32812" name="TextBox 44">
            <a:extLst>
              <a:ext uri="{FF2B5EF4-FFF2-40B4-BE49-F238E27FC236}">
                <a16:creationId xmlns:a16="http://schemas.microsoft.com/office/drawing/2014/main" id="{CBB1704F-32AD-4FAD-8BE0-7F7B4DCEA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5963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38</a:t>
            </a:r>
          </a:p>
        </p:txBody>
      </p:sp>
      <p:sp>
        <p:nvSpPr>
          <p:cNvPr id="32813" name="TextBox 45">
            <a:extLst>
              <a:ext uri="{FF2B5EF4-FFF2-40B4-BE49-F238E27FC236}">
                <a16:creationId xmlns:a16="http://schemas.microsoft.com/office/drawing/2014/main" id="{FD106D69-C17F-4B36-944B-F2F106F30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50307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39</a:t>
            </a:r>
          </a:p>
        </p:txBody>
      </p:sp>
      <p:sp>
        <p:nvSpPr>
          <p:cNvPr id="32814" name="TextBox 46">
            <a:extLst>
              <a:ext uri="{FF2B5EF4-FFF2-40B4-BE49-F238E27FC236}">
                <a16:creationId xmlns:a16="http://schemas.microsoft.com/office/drawing/2014/main" id="{C48C6DBF-BBEF-4316-9FED-8064CC33F8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0313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40</a:t>
            </a:r>
          </a:p>
        </p:txBody>
      </p:sp>
      <p:sp>
        <p:nvSpPr>
          <p:cNvPr id="32815" name="TextBox 47">
            <a:extLst>
              <a:ext uri="{FF2B5EF4-FFF2-40B4-BE49-F238E27FC236}">
                <a16:creationId xmlns:a16="http://schemas.microsoft.com/office/drawing/2014/main" id="{FCDE397A-78CD-448C-B39B-01AA1E387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5163" y="50276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41</a:t>
            </a:r>
          </a:p>
        </p:txBody>
      </p:sp>
      <p:sp>
        <p:nvSpPr>
          <p:cNvPr id="32816" name="TextBox 48">
            <a:extLst>
              <a:ext uri="{FF2B5EF4-FFF2-40B4-BE49-F238E27FC236}">
                <a16:creationId xmlns:a16="http://schemas.microsoft.com/office/drawing/2014/main" id="{AD67D905-C7EB-4950-93E8-F832866B15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5030788"/>
            <a:ext cx="439737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42</a:t>
            </a:r>
          </a:p>
        </p:txBody>
      </p:sp>
      <p:sp>
        <p:nvSpPr>
          <p:cNvPr id="32817" name="TextBox 49">
            <a:extLst>
              <a:ext uri="{FF2B5EF4-FFF2-40B4-BE49-F238E27FC236}">
                <a16:creationId xmlns:a16="http://schemas.microsoft.com/office/drawing/2014/main" id="{718AE856-A3F4-40A8-ACB6-E75E1015DB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43</a:t>
            </a:r>
          </a:p>
        </p:txBody>
      </p:sp>
      <p:sp>
        <p:nvSpPr>
          <p:cNvPr id="32818" name="TextBox 50">
            <a:extLst>
              <a:ext uri="{FF2B5EF4-FFF2-40B4-BE49-F238E27FC236}">
                <a16:creationId xmlns:a16="http://schemas.microsoft.com/office/drawing/2014/main" id="{FFC045C0-69D3-433D-A392-757B42DCB2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9050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44</a:t>
            </a:r>
          </a:p>
        </p:txBody>
      </p:sp>
      <p:sp>
        <p:nvSpPr>
          <p:cNvPr id="32819" name="TextBox 51">
            <a:extLst>
              <a:ext uri="{FF2B5EF4-FFF2-40B4-BE49-F238E27FC236}">
                <a16:creationId xmlns:a16="http://schemas.microsoft.com/office/drawing/2014/main" id="{9D0CED9F-26D7-4280-B98B-62F7592B4C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7388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45</a:t>
            </a:r>
          </a:p>
        </p:txBody>
      </p:sp>
      <p:sp>
        <p:nvSpPr>
          <p:cNvPr id="32820" name="TextBox 52">
            <a:extLst>
              <a:ext uri="{FF2B5EF4-FFF2-40B4-BE49-F238E27FC236}">
                <a16:creationId xmlns:a16="http://schemas.microsoft.com/office/drawing/2014/main" id="{ED65138C-66F1-4B03-B1D4-729E72E97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0163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46</a:t>
            </a:r>
          </a:p>
        </p:txBody>
      </p:sp>
      <p:sp>
        <p:nvSpPr>
          <p:cNvPr id="32821" name="TextBox 53">
            <a:extLst>
              <a:ext uri="{FF2B5EF4-FFF2-40B4-BE49-F238E27FC236}">
                <a16:creationId xmlns:a16="http://schemas.microsoft.com/office/drawing/2014/main" id="{B552C2AA-AAD5-43AC-879A-784D2A4747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5013" y="5024438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47</a:t>
            </a:r>
          </a:p>
        </p:txBody>
      </p:sp>
      <p:sp>
        <p:nvSpPr>
          <p:cNvPr id="32822" name="TextBox 54">
            <a:extLst>
              <a:ext uri="{FF2B5EF4-FFF2-40B4-BE49-F238E27FC236}">
                <a16:creationId xmlns:a16="http://schemas.microsoft.com/office/drawing/2014/main" id="{96F1BFBF-2196-4F93-A97E-0CDA272D49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27788" y="50276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48</a:t>
            </a:r>
          </a:p>
        </p:txBody>
      </p:sp>
      <p:sp>
        <p:nvSpPr>
          <p:cNvPr id="32823" name="TextBox 55">
            <a:extLst>
              <a:ext uri="{FF2B5EF4-FFF2-40B4-BE49-F238E27FC236}">
                <a16:creationId xmlns:a16="http://schemas.microsoft.com/office/drawing/2014/main" id="{4ED94B09-5186-4B0D-8405-3766D4CED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49</a:t>
            </a:r>
          </a:p>
        </p:txBody>
      </p:sp>
      <p:sp>
        <p:nvSpPr>
          <p:cNvPr id="32824" name="TextBox 56">
            <a:extLst>
              <a:ext uri="{FF2B5EF4-FFF2-40B4-BE49-F238E27FC236}">
                <a16:creationId xmlns:a16="http://schemas.microsoft.com/office/drawing/2014/main" id="{05CF8966-FF2F-41F5-9C14-1F804B7317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2700" y="50419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50</a:t>
            </a:r>
          </a:p>
        </p:txBody>
      </p:sp>
      <p:sp>
        <p:nvSpPr>
          <p:cNvPr id="32825" name="TextBox 57">
            <a:extLst>
              <a:ext uri="{FF2B5EF4-FFF2-40B4-BE49-F238E27FC236}">
                <a16:creationId xmlns:a16="http://schemas.microsoft.com/office/drawing/2014/main" id="{B40F59FE-26B6-49E8-8803-2C5873779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51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E25603D6-27BD-4321-B425-61A1E7949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9450"/>
          </a:xfrm>
        </p:spPr>
        <p:txBody>
          <a:bodyPr/>
          <a:lstStyle/>
          <a:p>
            <a:r>
              <a:rPr lang="en-GB" altLang="en-US"/>
              <a:t>Exercise 13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48AAE878-5B20-4BCC-8BD5-439BA7DE8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23888"/>
            <a:ext cx="7029450" cy="5056187"/>
          </a:xfrm>
        </p:spPr>
        <p:txBody>
          <a:bodyPr/>
          <a:lstStyle/>
          <a:p>
            <a:r>
              <a:rPr lang="en-GB" altLang="en-US"/>
              <a:t>Write the code to randomly deal cards to these players, and display each players hand.</a:t>
            </a:r>
            <a:br>
              <a:rPr lang="en-GB" altLang="en-US"/>
            </a:br>
            <a:r>
              <a:rPr lang="en-GB" altLang="en-US"/>
              <a:t>Note: The players cards can all be held in one array 20 integers in length, by using indices </a:t>
            </a:r>
            <a:br>
              <a:rPr lang="en-GB" altLang="en-US"/>
            </a:br>
            <a:r>
              <a:rPr lang="en-GB" altLang="en-US"/>
              <a:t>0 to 4 	for player 1</a:t>
            </a:r>
            <a:br>
              <a:rPr lang="en-GB" altLang="en-US"/>
            </a:br>
            <a:r>
              <a:rPr lang="en-GB" altLang="en-US"/>
              <a:t>5 to 9 	for player 2</a:t>
            </a:r>
            <a:br>
              <a:rPr lang="en-GB" altLang="en-US"/>
            </a:br>
            <a:r>
              <a:rPr lang="en-GB" altLang="en-US"/>
              <a:t>10 to 14 	for player 3</a:t>
            </a:r>
            <a:br>
              <a:rPr lang="en-GB" altLang="en-US"/>
            </a:br>
            <a:r>
              <a:rPr lang="en-GB" altLang="en-US"/>
              <a:t>15 to 19 	for player 4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EXTRA: Instead of just displaying a number e.g. 1 for Ace Of Spades, display "Ace Of Spades“</a:t>
            </a:r>
            <a:br>
              <a:rPr lang="en-GB" altLang="en-US"/>
            </a:br>
            <a:r>
              <a:rPr lang="en-GB" altLang="en-US"/>
              <a:t>Hint: Use a second array to contain the names of each card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327B4BF0-2A9A-4B09-B8E7-B8E4B864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3797" name="TextBox 1">
            <a:extLst>
              <a:ext uri="{FF2B5EF4-FFF2-40B4-BE49-F238E27FC236}">
                <a16:creationId xmlns:a16="http://schemas.microsoft.com/office/drawing/2014/main" id="{5D781DC9-9E58-41C3-B1D8-E33D703533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699" y="4469737"/>
            <a:ext cx="7896225" cy="1754188"/>
          </a:xfrm>
          <a:prstGeom prst="rect">
            <a:avLst/>
          </a:prstGeom>
          <a:noFill/>
          <a:ln w="158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You can avoid dealing the same card twice by moving it to the end of the array and changing the array length to “hide” the dealt cards</a:t>
            </a:r>
            <a:br>
              <a:rPr kumimoji="0" lang="en-GB" altLang="en-US" sz="1800" dirty="0"/>
            </a:br>
            <a:r>
              <a:rPr kumimoji="0" lang="en-GB" altLang="en-US" sz="1800" dirty="0"/>
              <a:t>temp = array[length-1];</a:t>
            </a:r>
            <a:br>
              <a:rPr kumimoji="0" lang="en-GB" altLang="en-US" sz="1800" dirty="0"/>
            </a:br>
            <a:r>
              <a:rPr kumimoji="0" lang="en-GB" altLang="en-US" sz="1800" dirty="0"/>
              <a:t>array[length-1] = array[</a:t>
            </a:r>
            <a:r>
              <a:rPr kumimoji="0" lang="en-GB" altLang="en-US" sz="1800" dirty="0" err="1"/>
              <a:t>dealtCardPosition</a:t>
            </a:r>
            <a:r>
              <a:rPr kumimoji="0" lang="en-GB" altLang="en-US" sz="1800" dirty="0"/>
              <a:t>];</a:t>
            </a:r>
            <a:br>
              <a:rPr kumimoji="0" lang="en-GB" altLang="en-US" sz="1800" dirty="0"/>
            </a:br>
            <a:r>
              <a:rPr kumimoji="0" lang="en-GB" altLang="en-US" sz="1800" dirty="0"/>
              <a:t>array[</a:t>
            </a:r>
            <a:r>
              <a:rPr kumimoji="0" lang="en-GB" altLang="en-US" sz="1800" dirty="0" err="1"/>
              <a:t>dealtCardPosition</a:t>
            </a:r>
            <a:r>
              <a:rPr kumimoji="0" lang="en-GB" altLang="en-US" sz="1800" dirty="0"/>
              <a:t>] = temp;</a:t>
            </a:r>
            <a:br>
              <a:rPr kumimoji="0" lang="en-GB" altLang="en-US" sz="1800" dirty="0"/>
            </a:br>
            <a:r>
              <a:rPr kumimoji="0" lang="en-GB" altLang="en-US" sz="1800" dirty="0"/>
              <a:t>length = length – 1;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14545</TotalTime>
  <Words>2757</Words>
  <Application>Microsoft Office PowerPoint</Application>
  <PresentationFormat>On-screen Show (4:3)</PresentationFormat>
  <Paragraphs>421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Session 5 – more exercises</vt:lpstr>
      <vt:lpstr>Reminder: Array Creation Pattern</vt:lpstr>
      <vt:lpstr>Array Write Pattern</vt:lpstr>
      <vt:lpstr>Array Counting Loop Pattern</vt:lpstr>
      <vt:lpstr>Exercise 1</vt:lpstr>
      <vt:lpstr>Strings and arrays</vt:lpstr>
      <vt:lpstr>PowerPoint Presentation</vt:lpstr>
      <vt:lpstr>Example</vt:lpstr>
      <vt:lpstr>String to Char Array Pattern</vt:lpstr>
      <vt:lpstr>Example</vt:lpstr>
      <vt:lpstr>Exercise 2</vt:lpstr>
      <vt:lpstr>Exercise 3</vt:lpstr>
      <vt:lpstr>Compare Arrays Pattern</vt:lpstr>
      <vt:lpstr>Example</vt:lpstr>
      <vt:lpstr>Exercise 4</vt:lpstr>
      <vt:lpstr>Exercise 5</vt:lpstr>
      <vt:lpstr>Exercise 6</vt:lpstr>
      <vt:lpstr>Rearrange Array Pattern</vt:lpstr>
      <vt:lpstr>Example</vt:lpstr>
      <vt:lpstr>Exercise 7</vt:lpstr>
      <vt:lpstr>Exercise 8</vt:lpstr>
      <vt:lpstr>Exercise 9</vt:lpstr>
      <vt:lpstr>Exercise 10</vt:lpstr>
      <vt:lpstr>Array Sort Pattern</vt:lpstr>
      <vt:lpstr>Exercise 11</vt:lpstr>
      <vt:lpstr>Exercise 12</vt:lpstr>
      <vt:lpstr>Card Games</vt:lpstr>
      <vt:lpstr>Exercise 13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246</cp:revision>
  <cp:lastPrinted>2001-06-14T13:58:17Z</cp:lastPrinted>
  <dcterms:created xsi:type="dcterms:W3CDTF">1999-06-25T18:38:26Z</dcterms:created>
  <dcterms:modified xsi:type="dcterms:W3CDTF">2022-10-04T14:56:10Z</dcterms:modified>
</cp:coreProperties>
</file>