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7"/>
  </p:notesMasterIdLst>
  <p:sldIdLst>
    <p:sldId id="256" r:id="rId2"/>
    <p:sldId id="257" r:id="rId3"/>
    <p:sldId id="259" r:id="rId4"/>
    <p:sldId id="258" r:id="rId5"/>
    <p:sldId id="260" r:id="rId6"/>
  </p:sldIdLst>
  <p:sldSz cx="18288000" cy="10287000"/>
  <p:notesSz cx="6858000" cy="9144000"/>
  <p:embeddedFontLst>
    <p:embeddedFont>
      <p:font typeface="Calibri" panose="020F0502020204030204" pitchFamily="34" charset="0"/>
      <p:regular r:id="rId8"/>
      <p:bold r:id="rId9"/>
      <p:italic r:id="rId10"/>
      <p:boldItalic r:id="rId11"/>
    </p:embeddedFont>
    <p:embeddedFont>
      <p:font typeface="Open Sans Extra Bold" panose="020B0604020202020204" charset="0"/>
      <p:regular r:id="rId12"/>
    </p:embeddedFont>
    <p:embeddedFont>
      <p:font typeface="Open Sans Light" panose="020B0604020202020204" charset="0"/>
      <p:regular r:id="rId13"/>
    </p:embeddedFont>
    <p:embeddedFont>
      <p:font typeface="Raleway" panose="020B0604020202020204" charset="0"/>
      <p:regular r:id="rId14"/>
    </p:embeddedFont>
    <p:embeddedFont>
      <p:font typeface="Raleway Bold" panose="020B0604020202020204" charset="0"/>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2756" autoAdjust="0"/>
    <p:restoredTop sz="90566" autoAdjust="0"/>
  </p:normalViewPr>
  <p:slideViewPr>
    <p:cSldViewPr>
      <p:cViewPr varScale="1">
        <p:scale>
          <a:sx n="60" d="100"/>
          <a:sy n="60" d="100"/>
        </p:scale>
        <p:origin x="108" y="24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font" Target="fonts/font6.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font" Target="fonts/font5.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font" Target="fonts/font8.fntdata"/><Relationship Id="rId10" Type="http://schemas.openxmlformats.org/officeDocument/2006/relationships/font" Target="fonts/font3.fntdata"/><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font" Target="fonts/font2.fntdata"/><Relationship Id="rId14" Type="http://schemas.openxmlformats.org/officeDocument/2006/relationships/font" Target="fonts/font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22.09.2020</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22.09.2020</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Adapting to change - new situations coming to University, experience of formal education, not knowing what to expect. </a:t>
            </a:r>
          </a:p>
          <a:p>
            <a:pPr lvl="0"/>
            <a:endParaRPr lang="en-US" dirty="0"/>
          </a:p>
          <a:p>
            <a:pPr lvl="0"/>
            <a:r>
              <a:rPr lang="en-US" dirty="0"/>
              <a:t>Reading, </a:t>
            </a:r>
            <a:r>
              <a:rPr lang="en-US" dirty="0" err="1"/>
              <a:t>asborbing</a:t>
            </a:r>
            <a:r>
              <a:rPr lang="en-US" dirty="0"/>
              <a:t>, making sense of vast amounts of information, utilising it for assessments and in class discussions.  Presenting it to peers and lecturers. </a:t>
            </a:r>
          </a:p>
          <a:p>
            <a:pPr lvl="0"/>
            <a:endParaRPr lang="en-US" dirty="0"/>
          </a:p>
          <a:p>
            <a:pPr lvl="0"/>
            <a:r>
              <a:rPr lang="en-US" dirty="0"/>
              <a:t>Time management, turning up on time, </a:t>
            </a:r>
            <a:r>
              <a:rPr lang="en-US" dirty="0" err="1"/>
              <a:t>attendence</a:t>
            </a:r>
            <a:r>
              <a:rPr lang="en-US" dirty="0"/>
              <a:t> record,  paper and digital notes, deadlines and wider reading for assignments, library resources.  Teamwork, group leadership</a:t>
            </a:r>
          </a:p>
          <a:p>
            <a:pPr lvl="0"/>
            <a:endParaRPr lang="en-US" dirty="0"/>
          </a:p>
          <a:p>
            <a:pPr lvl="0"/>
            <a:r>
              <a:rPr lang="en-US" dirty="0"/>
              <a:t>Communicating ideas through discussion, class presentations, written assignments,  Do you speak to lecturers the same way you'd speak to your class mates?  Do you speak to your parents the same way you'd speak to your children?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22.09.2020</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Adapting to change - new situations coming to University, experience of formal education, not knowing what to expect. </a:t>
            </a:r>
          </a:p>
          <a:p>
            <a:pPr lvl="0"/>
            <a:endParaRPr lang="en-US"/>
          </a:p>
          <a:p>
            <a:pPr lvl="0"/>
            <a:r>
              <a:rPr lang="en-US"/>
              <a:t>Reading, asborbing, making sense of vast amounts of information, utilising it for assessments and in class discussions.  Presenting it to peers and lecturers. </a:t>
            </a:r>
          </a:p>
          <a:p>
            <a:pPr lvl="0"/>
            <a:endParaRPr lang="en-US"/>
          </a:p>
          <a:p>
            <a:pPr lvl="0"/>
            <a:r>
              <a:rPr lang="en-US"/>
              <a:t>Time management, turning up on time, attendence record,  paper and digital notes, deadlines and wider reading for assignments, library resources.  Teamwork, group leadership</a:t>
            </a:r>
          </a:p>
          <a:p>
            <a:pPr lvl="0"/>
            <a:endParaRPr lang="en-US"/>
          </a:p>
          <a:p>
            <a:pPr lvl="0"/>
            <a:r>
              <a:rPr lang="en-US"/>
              <a:t>Communicating ideas through discussion, class presentations, written assignments,  Do you speak to lecturers the same way you'd speak to your class mates?  Do you speak to your parents the same way you'd speak to your children?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5</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9/22/2020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9/22/2020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9/22/2020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9.jpeg"/><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5445E"/>
        </a:solidFill>
        <a:effectLst/>
      </p:bgPr>
    </p:bg>
    <p:spTree>
      <p:nvGrpSpPr>
        <p:cNvPr id="1" name=""/>
        <p:cNvGrpSpPr/>
        <p:nvPr/>
      </p:nvGrpSpPr>
      <p:grpSpPr>
        <a:xfrm>
          <a:off x="0" y="0"/>
          <a:ext cx="0" cy="0"/>
          <a:chOff x="0" y="0"/>
          <a:chExt cx="0" cy="0"/>
        </a:xfrm>
      </p:grpSpPr>
      <p:grpSp>
        <p:nvGrpSpPr>
          <p:cNvPr id="4" name="Group 4"/>
          <p:cNvGrpSpPr/>
          <p:nvPr/>
        </p:nvGrpSpPr>
        <p:grpSpPr>
          <a:xfrm>
            <a:off x="1028700" y="1028700"/>
            <a:ext cx="14683171" cy="3525233"/>
            <a:chOff x="0" y="0"/>
            <a:chExt cx="19577561" cy="4700311"/>
          </a:xfrm>
        </p:grpSpPr>
        <p:sp>
          <p:nvSpPr>
            <p:cNvPr id="5" name="TextBox 5"/>
            <p:cNvSpPr txBox="1"/>
            <p:nvPr/>
          </p:nvSpPr>
          <p:spPr>
            <a:xfrm>
              <a:off x="0" y="-9525"/>
              <a:ext cx="19577561" cy="974917"/>
            </a:xfrm>
            <a:prstGeom prst="rect">
              <a:avLst/>
            </a:prstGeom>
          </p:spPr>
          <p:txBody>
            <a:bodyPr lIns="0" tIns="0" rIns="0" bIns="0" rtlCol="0" anchor="t">
              <a:spAutoFit/>
            </a:bodyPr>
            <a:lstStyle/>
            <a:p>
              <a:pPr algn="l">
                <a:lnSpc>
                  <a:spcPts val="5701"/>
                </a:lnSpc>
              </a:pPr>
              <a:r>
                <a:rPr lang="en-US" sz="4750" spc="237">
                  <a:solidFill>
                    <a:srgbClr val="EBFDFF"/>
                  </a:solidFill>
                  <a:latin typeface="Raleway Bold"/>
                </a:rPr>
                <a:t>SELF AWARENESS</a:t>
              </a:r>
            </a:p>
          </p:txBody>
        </p:sp>
        <p:sp>
          <p:nvSpPr>
            <p:cNvPr id="6" name="TextBox 6"/>
            <p:cNvSpPr txBox="1"/>
            <p:nvPr/>
          </p:nvSpPr>
          <p:spPr>
            <a:xfrm>
              <a:off x="0" y="1578267"/>
              <a:ext cx="19577561" cy="1689436"/>
            </a:xfrm>
            <a:prstGeom prst="rect">
              <a:avLst/>
            </a:prstGeom>
          </p:spPr>
          <p:txBody>
            <a:bodyPr lIns="0" tIns="0" rIns="0" bIns="0" rtlCol="0" anchor="t">
              <a:spAutoFit/>
            </a:bodyPr>
            <a:lstStyle/>
            <a:p>
              <a:pPr algn="l">
                <a:lnSpc>
                  <a:spcPts val="9976"/>
                </a:lnSpc>
              </a:pPr>
              <a:r>
                <a:rPr lang="en-US" sz="8314">
                  <a:solidFill>
                    <a:srgbClr val="75E6DA"/>
                  </a:solidFill>
                  <a:latin typeface="Raleway Bold"/>
                </a:rPr>
                <a:t>More skillful than you know</a:t>
              </a:r>
            </a:p>
          </p:txBody>
        </p:sp>
        <p:sp>
          <p:nvSpPr>
            <p:cNvPr id="7" name="TextBox 7"/>
            <p:cNvSpPr txBox="1"/>
            <p:nvPr/>
          </p:nvSpPr>
          <p:spPr>
            <a:xfrm>
              <a:off x="0" y="3928642"/>
              <a:ext cx="19577561" cy="771669"/>
            </a:xfrm>
            <a:prstGeom prst="rect">
              <a:avLst/>
            </a:prstGeom>
          </p:spPr>
          <p:txBody>
            <a:bodyPr lIns="0" tIns="0" rIns="0" bIns="0" rtlCol="0" anchor="t">
              <a:spAutoFit/>
            </a:bodyPr>
            <a:lstStyle/>
            <a:p>
              <a:pPr algn="l">
                <a:lnSpc>
                  <a:spcPts val="4632"/>
                </a:lnSpc>
              </a:pPr>
              <a:r>
                <a:rPr lang="en-US" sz="3563" spc="320">
                  <a:solidFill>
                    <a:srgbClr val="EBFDFF"/>
                  </a:solidFill>
                  <a:latin typeface="Raleway"/>
                </a:rPr>
                <a:t>PREPERATONS FOR EMPLOYABILITY</a:t>
              </a:r>
            </a:p>
          </p:txBody>
        </p:sp>
      </p:grpSp>
      <p:pic>
        <p:nvPicPr>
          <p:cNvPr id="8" name="Picture 8"/>
          <p:cNvPicPr>
            <a:picLocks noChangeAspect="1"/>
          </p:cNvPicPr>
          <p:nvPr/>
        </p:nvPicPr>
        <p:blipFill>
          <a:blip r:embed="rId2"/>
          <a:srcRect/>
          <a:stretch>
            <a:fillRect/>
          </a:stretch>
        </p:blipFill>
        <p:spPr>
          <a:xfrm>
            <a:off x="14885377" y="9258300"/>
            <a:ext cx="3402623" cy="1028700"/>
          </a:xfrm>
          <a:prstGeom prst="rect">
            <a:avLst/>
          </a:prstGeom>
        </p:spPr>
      </p:pic>
      <p:pic>
        <p:nvPicPr>
          <p:cNvPr id="9" name="Picture 9"/>
          <p:cNvPicPr>
            <a:picLocks noChangeAspect="1"/>
          </p:cNvPicPr>
          <p:nvPr/>
        </p:nvPicPr>
        <p:blipFill>
          <a:blip r:embed="rId3"/>
          <a:srcRect/>
          <a:stretch>
            <a:fillRect/>
          </a:stretch>
        </p:blipFill>
        <p:spPr>
          <a:xfrm>
            <a:off x="5029200" y="5143500"/>
            <a:ext cx="4114800" cy="4114800"/>
          </a:xfrm>
          <a:prstGeom prst="rect">
            <a:avLst/>
          </a:prstGeom>
        </p:spPr>
      </p:pic>
      <p:pic>
        <p:nvPicPr>
          <p:cNvPr id="10" name="Picture 10"/>
          <p:cNvPicPr>
            <a:picLocks noChangeAspect="1"/>
          </p:cNvPicPr>
          <p:nvPr/>
        </p:nvPicPr>
        <p:blipFill>
          <a:blip r:embed="rId4"/>
          <a:srcRect/>
          <a:stretch>
            <a:fillRect/>
          </a:stretch>
        </p:blipFill>
        <p:spPr>
          <a:xfrm>
            <a:off x="7992533" y="5863167"/>
            <a:ext cx="4114800" cy="41148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5445E"/>
        </a:solidFill>
        <a:effectLst/>
      </p:bgPr>
    </p:bg>
    <p:spTree>
      <p:nvGrpSpPr>
        <p:cNvPr id="1" name=""/>
        <p:cNvGrpSpPr/>
        <p:nvPr/>
      </p:nvGrpSpPr>
      <p:grpSpPr>
        <a:xfrm>
          <a:off x="0" y="0"/>
          <a:ext cx="0" cy="0"/>
          <a:chOff x="0" y="0"/>
          <a:chExt cx="0" cy="0"/>
        </a:xfrm>
      </p:grpSpPr>
      <p:pic>
        <p:nvPicPr>
          <p:cNvPr id="3" name="Picture 3"/>
          <p:cNvPicPr>
            <a:picLocks noChangeAspect="1"/>
          </p:cNvPicPr>
          <p:nvPr/>
        </p:nvPicPr>
        <p:blipFill>
          <a:blip r:embed="rId2"/>
          <a:srcRect t="6869" b="6205"/>
          <a:stretch>
            <a:fillRect/>
          </a:stretch>
        </p:blipFill>
        <p:spPr>
          <a:xfrm>
            <a:off x="-334235" y="-342434"/>
            <a:ext cx="9535971" cy="5485934"/>
          </a:xfrm>
          <a:prstGeom prst="rect">
            <a:avLst/>
          </a:prstGeom>
        </p:spPr>
      </p:pic>
      <p:grpSp>
        <p:nvGrpSpPr>
          <p:cNvPr id="5" name="Group 5"/>
          <p:cNvGrpSpPr/>
          <p:nvPr/>
        </p:nvGrpSpPr>
        <p:grpSpPr>
          <a:xfrm>
            <a:off x="0" y="0"/>
            <a:ext cx="9201736" cy="5143500"/>
            <a:chOff x="0" y="0"/>
            <a:chExt cx="12268982" cy="6858000"/>
          </a:xfrm>
        </p:grpSpPr>
        <p:pic>
          <p:nvPicPr>
            <p:cNvPr id="6" name="Picture 6"/>
            <p:cNvPicPr>
              <a:picLocks noChangeAspect="1"/>
            </p:cNvPicPr>
            <p:nvPr/>
          </p:nvPicPr>
          <p:blipFill>
            <a:blip r:embed="rId3"/>
            <a:srcRect t="8090" b="8090"/>
            <a:stretch>
              <a:fillRect/>
            </a:stretch>
          </p:blipFill>
          <p:spPr>
            <a:xfrm>
              <a:off x="0" y="0"/>
              <a:ext cx="12268982" cy="6858000"/>
            </a:xfrm>
            <a:prstGeom prst="rect">
              <a:avLst/>
            </a:prstGeom>
          </p:spPr>
        </p:pic>
      </p:grpSp>
      <p:grpSp>
        <p:nvGrpSpPr>
          <p:cNvPr id="7" name="Group 7"/>
          <p:cNvGrpSpPr/>
          <p:nvPr/>
        </p:nvGrpSpPr>
        <p:grpSpPr>
          <a:xfrm>
            <a:off x="9144000" y="5143500"/>
            <a:ext cx="9144000" cy="5143500"/>
            <a:chOff x="0" y="0"/>
            <a:chExt cx="12192000" cy="6858000"/>
          </a:xfrm>
        </p:grpSpPr>
        <p:pic>
          <p:nvPicPr>
            <p:cNvPr id="8" name="Picture 8"/>
            <p:cNvPicPr>
              <a:picLocks noChangeAspect="1"/>
            </p:cNvPicPr>
            <p:nvPr/>
          </p:nvPicPr>
          <p:blipFill>
            <a:blip r:embed="rId4"/>
            <a:srcRect t="7825" b="7825"/>
            <a:stretch>
              <a:fillRect/>
            </a:stretch>
          </p:blipFill>
          <p:spPr>
            <a:xfrm>
              <a:off x="0" y="0"/>
              <a:ext cx="12192000" cy="6858000"/>
            </a:xfrm>
            <a:prstGeom prst="rect">
              <a:avLst/>
            </a:prstGeom>
          </p:spPr>
        </p:pic>
      </p:grpSp>
      <p:grpSp>
        <p:nvGrpSpPr>
          <p:cNvPr id="9" name="Group 9"/>
          <p:cNvGrpSpPr/>
          <p:nvPr/>
        </p:nvGrpSpPr>
        <p:grpSpPr>
          <a:xfrm>
            <a:off x="0" y="0"/>
            <a:ext cx="9201736" cy="5143500"/>
            <a:chOff x="0" y="0"/>
            <a:chExt cx="3112686" cy="1739900"/>
          </a:xfrm>
        </p:grpSpPr>
        <p:sp>
          <p:nvSpPr>
            <p:cNvPr id="10" name="Freeform 10"/>
            <p:cNvSpPr/>
            <p:nvPr/>
          </p:nvSpPr>
          <p:spPr>
            <a:xfrm>
              <a:off x="0" y="0"/>
              <a:ext cx="3112686" cy="1739900"/>
            </a:xfrm>
            <a:custGeom>
              <a:avLst/>
              <a:gdLst/>
              <a:ahLst/>
              <a:cxnLst/>
              <a:rect l="l" t="t" r="r" b="b"/>
              <a:pathLst>
                <a:path w="3112686" h="1739900">
                  <a:moveTo>
                    <a:pt x="0" y="0"/>
                  </a:moveTo>
                  <a:lnTo>
                    <a:pt x="3112686" y="0"/>
                  </a:lnTo>
                  <a:lnTo>
                    <a:pt x="3112686" y="1739900"/>
                  </a:lnTo>
                  <a:lnTo>
                    <a:pt x="0" y="1739900"/>
                  </a:lnTo>
                  <a:close/>
                </a:path>
              </a:pathLst>
            </a:custGeom>
            <a:solidFill>
              <a:srgbClr val="05445E">
                <a:alpha val="49803"/>
              </a:srgbClr>
            </a:solidFill>
          </p:spPr>
        </p:sp>
      </p:grpSp>
      <p:sp>
        <p:nvSpPr>
          <p:cNvPr id="11" name="TextBox 11"/>
          <p:cNvSpPr txBox="1"/>
          <p:nvPr/>
        </p:nvSpPr>
        <p:spPr>
          <a:xfrm>
            <a:off x="1028482" y="1037324"/>
            <a:ext cx="6810538" cy="3133725"/>
          </a:xfrm>
          <a:prstGeom prst="rect">
            <a:avLst/>
          </a:prstGeom>
        </p:spPr>
        <p:txBody>
          <a:bodyPr lIns="0" tIns="0" rIns="0" bIns="0" rtlCol="0" anchor="t">
            <a:spAutoFit/>
          </a:bodyPr>
          <a:lstStyle/>
          <a:p>
            <a:pPr algn="ctr">
              <a:lnSpc>
                <a:spcPts val="12599"/>
              </a:lnSpc>
            </a:pPr>
            <a:r>
              <a:rPr lang="en-US" sz="9000">
                <a:solidFill>
                  <a:srgbClr val="75E6DA"/>
                </a:solidFill>
                <a:latin typeface="Open Sans Extra Bold"/>
              </a:rPr>
              <a:t>SOFT SKILLS</a:t>
            </a:r>
          </a:p>
        </p:txBody>
      </p:sp>
      <p:grpSp>
        <p:nvGrpSpPr>
          <p:cNvPr id="12" name="Group 12"/>
          <p:cNvGrpSpPr/>
          <p:nvPr/>
        </p:nvGrpSpPr>
        <p:grpSpPr>
          <a:xfrm>
            <a:off x="9115132" y="5143500"/>
            <a:ext cx="9201736" cy="5143500"/>
            <a:chOff x="0" y="0"/>
            <a:chExt cx="3112686" cy="1739900"/>
          </a:xfrm>
        </p:grpSpPr>
        <p:sp>
          <p:nvSpPr>
            <p:cNvPr id="13" name="Freeform 13"/>
            <p:cNvSpPr/>
            <p:nvPr/>
          </p:nvSpPr>
          <p:spPr>
            <a:xfrm>
              <a:off x="0" y="0"/>
              <a:ext cx="3112686" cy="1739900"/>
            </a:xfrm>
            <a:custGeom>
              <a:avLst/>
              <a:gdLst/>
              <a:ahLst/>
              <a:cxnLst/>
              <a:rect l="l" t="t" r="r" b="b"/>
              <a:pathLst>
                <a:path w="3112686" h="1739900">
                  <a:moveTo>
                    <a:pt x="0" y="0"/>
                  </a:moveTo>
                  <a:lnTo>
                    <a:pt x="3112686" y="0"/>
                  </a:lnTo>
                  <a:lnTo>
                    <a:pt x="3112686" y="1739900"/>
                  </a:lnTo>
                  <a:lnTo>
                    <a:pt x="0" y="1739900"/>
                  </a:lnTo>
                  <a:close/>
                </a:path>
              </a:pathLst>
            </a:custGeom>
            <a:solidFill>
              <a:srgbClr val="05445E">
                <a:alpha val="49803"/>
              </a:srgbClr>
            </a:solidFill>
          </p:spPr>
        </p:sp>
      </p:grpSp>
      <p:sp>
        <p:nvSpPr>
          <p:cNvPr id="14" name="TextBox 14"/>
          <p:cNvSpPr txBox="1"/>
          <p:nvPr/>
        </p:nvSpPr>
        <p:spPr>
          <a:xfrm>
            <a:off x="10310731" y="5943827"/>
            <a:ext cx="6810538" cy="3133725"/>
          </a:xfrm>
          <a:prstGeom prst="rect">
            <a:avLst/>
          </a:prstGeom>
        </p:spPr>
        <p:txBody>
          <a:bodyPr lIns="0" tIns="0" rIns="0" bIns="0" rtlCol="0" anchor="t">
            <a:spAutoFit/>
          </a:bodyPr>
          <a:lstStyle/>
          <a:p>
            <a:pPr algn="ctr">
              <a:lnSpc>
                <a:spcPts val="12599"/>
              </a:lnSpc>
            </a:pPr>
            <a:r>
              <a:rPr lang="en-US" sz="9000">
                <a:solidFill>
                  <a:srgbClr val="75E6DA"/>
                </a:solidFill>
                <a:latin typeface="Open Sans Extra Bold"/>
              </a:rPr>
              <a:t>HARD</a:t>
            </a:r>
          </a:p>
          <a:p>
            <a:pPr algn="ctr">
              <a:lnSpc>
                <a:spcPts val="12599"/>
              </a:lnSpc>
            </a:pPr>
            <a:r>
              <a:rPr lang="en-US" sz="9000">
                <a:solidFill>
                  <a:srgbClr val="75E6DA"/>
                </a:solidFill>
                <a:latin typeface="Open Sans Extra Bold"/>
              </a:rPr>
              <a:t>SKILLS</a:t>
            </a:r>
          </a:p>
        </p:txBody>
      </p:sp>
      <p:sp>
        <p:nvSpPr>
          <p:cNvPr id="15" name="TextBox 15"/>
          <p:cNvSpPr txBox="1"/>
          <p:nvPr/>
        </p:nvSpPr>
        <p:spPr>
          <a:xfrm>
            <a:off x="10057635" y="1326678"/>
            <a:ext cx="7316730" cy="2650268"/>
          </a:xfrm>
          <a:prstGeom prst="rect">
            <a:avLst/>
          </a:prstGeom>
        </p:spPr>
        <p:txBody>
          <a:bodyPr lIns="0" tIns="0" rIns="0" bIns="0" rtlCol="0" anchor="t">
            <a:spAutoFit/>
          </a:bodyPr>
          <a:lstStyle/>
          <a:p>
            <a:pPr algn="ctr">
              <a:lnSpc>
                <a:spcPts val="5273"/>
              </a:lnSpc>
            </a:pPr>
            <a:r>
              <a:rPr lang="en-US" sz="3767" b="1" dirty="0">
                <a:solidFill>
                  <a:srgbClr val="FFFFFF"/>
                </a:solidFill>
                <a:latin typeface="Open Sans Light"/>
              </a:rPr>
              <a:t>Soft skills are personality traits or attributes that help you interact with other people and the </a:t>
            </a:r>
            <a:r>
              <a:rPr lang="en-US" sz="3767" b="1" dirty="0" err="1">
                <a:solidFill>
                  <a:srgbClr val="FFFFFF"/>
                </a:solidFill>
                <a:latin typeface="Open Sans Light"/>
              </a:rPr>
              <a:t>labour</a:t>
            </a:r>
            <a:r>
              <a:rPr lang="en-US" sz="3767" b="1" dirty="0">
                <a:solidFill>
                  <a:srgbClr val="FFFFFF"/>
                </a:solidFill>
                <a:latin typeface="Open Sans Light"/>
              </a:rPr>
              <a:t> market. </a:t>
            </a:r>
          </a:p>
        </p:txBody>
      </p:sp>
      <p:sp>
        <p:nvSpPr>
          <p:cNvPr id="16" name="TextBox 16"/>
          <p:cNvSpPr txBox="1"/>
          <p:nvPr/>
        </p:nvSpPr>
        <p:spPr>
          <a:xfrm>
            <a:off x="942503" y="6407740"/>
            <a:ext cx="7316730" cy="1980449"/>
          </a:xfrm>
          <a:prstGeom prst="rect">
            <a:avLst/>
          </a:prstGeom>
        </p:spPr>
        <p:txBody>
          <a:bodyPr lIns="0" tIns="0" rIns="0" bIns="0" rtlCol="0" anchor="t">
            <a:spAutoFit/>
          </a:bodyPr>
          <a:lstStyle/>
          <a:p>
            <a:pPr algn="ctr">
              <a:lnSpc>
                <a:spcPts val="5273"/>
              </a:lnSpc>
            </a:pPr>
            <a:r>
              <a:rPr lang="en-US" sz="3767" b="1" dirty="0">
                <a:solidFill>
                  <a:srgbClr val="FFFFFF"/>
                </a:solidFill>
                <a:latin typeface="Open Sans Light"/>
              </a:rPr>
              <a:t>Hard skills are teachable abilities or skill sets that are easy to quantify. </a:t>
            </a:r>
          </a:p>
        </p:txBody>
      </p:sp>
      <p:pic>
        <p:nvPicPr>
          <p:cNvPr id="17" name="Picture 17"/>
          <p:cNvPicPr>
            <a:picLocks noChangeAspect="1"/>
          </p:cNvPicPr>
          <p:nvPr/>
        </p:nvPicPr>
        <p:blipFill>
          <a:blip r:embed="rId5"/>
          <a:srcRect/>
          <a:stretch>
            <a:fillRect/>
          </a:stretch>
        </p:blipFill>
        <p:spPr>
          <a:xfrm>
            <a:off x="14885377" y="9258300"/>
            <a:ext cx="3402623" cy="10287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5445E"/>
        </a:solidFill>
        <a:effectLst/>
      </p:bgPr>
    </p:bg>
    <p:spTree>
      <p:nvGrpSpPr>
        <p:cNvPr id="1" name=""/>
        <p:cNvGrpSpPr/>
        <p:nvPr/>
      </p:nvGrpSpPr>
      <p:grpSpPr>
        <a:xfrm>
          <a:off x="0" y="0"/>
          <a:ext cx="0" cy="0"/>
          <a:chOff x="0" y="0"/>
          <a:chExt cx="0" cy="0"/>
        </a:xfrm>
      </p:grpSpPr>
      <p:pic>
        <p:nvPicPr>
          <p:cNvPr id="4" name="Picture 4"/>
          <p:cNvPicPr>
            <a:picLocks noChangeAspect="1"/>
          </p:cNvPicPr>
          <p:nvPr/>
        </p:nvPicPr>
        <p:blipFill>
          <a:blip r:embed="rId3"/>
          <a:srcRect/>
          <a:stretch>
            <a:fillRect/>
          </a:stretch>
        </p:blipFill>
        <p:spPr>
          <a:xfrm>
            <a:off x="14885377" y="9258300"/>
            <a:ext cx="3402623" cy="1028700"/>
          </a:xfrm>
          <a:prstGeom prst="rect">
            <a:avLst/>
          </a:prstGeom>
        </p:spPr>
      </p:pic>
      <p:sp>
        <p:nvSpPr>
          <p:cNvPr id="5" name="TextBox 5"/>
          <p:cNvSpPr txBox="1"/>
          <p:nvPr/>
        </p:nvSpPr>
        <p:spPr>
          <a:xfrm>
            <a:off x="3514306" y="2844529"/>
            <a:ext cx="11259388" cy="4712509"/>
          </a:xfrm>
          <a:prstGeom prst="rect">
            <a:avLst/>
          </a:prstGeom>
        </p:spPr>
        <p:txBody>
          <a:bodyPr lIns="0" tIns="0" rIns="0" bIns="0" rtlCol="0" anchor="t">
            <a:spAutoFit/>
          </a:bodyPr>
          <a:lstStyle/>
          <a:p>
            <a:pPr algn="ctr">
              <a:lnSpc>
                <a:spcPts val="5273"/>
              </a:lnSpc>
            </a:pPr>
            <a:r>
              <a:rPr lang="en-US" sz="3767" b="1" dirty="0">
                <a:solidFill>
                  <a:srgbClr val="FFFFFF"/>
                </a:solidFill>
                <a:latin typeface="Open Sans Light"/>
              </a:rPr>
              <a:t>Adapting to Change </a:t>
            </a:r>
          </a:p>
          <a:p>
            <a:pPr algn="ctr">
              <a:lnSpc>
                <a:spcPts val="5273"/>
              </a:lnSpc>
            </a:pPr>
            <a:endParaRPr lang="en-US" sz="3767" b="1" dirty="0">
              <a:solidFill>
                <a:srgbClr val="FFFFFF"/>
              </a:solidFill>
              <a:latin typeface="Open Sans Light"/>
            </a:endParaRPr>
          </a:p>
          <a:p>
            <a:pPr algn="ctr">
              <a:lnSpc>
                <a:spcPts val="5273"/>
              </a:lnSpc>
            </a:pPr>
            <a:r>
              <a:rPr lang="en-US" sz="3767" b="1" dirty="0">
                <a:solidFill>
                  <a:srgbClr val="FFFFFF"/>
                </a:solidFill>
                <a:latin typeface="Open Sans Light"/>
              </a:rPr>
              <a:t>Collecting, analyzing, and summarizing information</a:t>
            </a:r>
          </a:p>
          <a:p>
            <a:pPr algn="ctr">
              <a:lnSpc>
                <a:spcPts val="5273"/>
              </a:lnSpc>
            </a:pPr>
            <a:endParaRPr lang="en-US" sz="3767" b="1" dirty="0">
              <a:solidFill>
                <a:srgbClr val="FFFFFF"/>
              </a:solidFill>
              <a:latin typeface="Open Sans Light"/>
            </a:endParaRPr>
          </a:p>
          <a:p>
            <a:pPr algn="ctr">
              <a:lnSpc>
                <a:spcPts val="5273"/>
              </a:lnSpc>
            </a:pPr>
            <a:r>
              <a:rPr lang="en-US" sz="3767" b="1" dirty="0">
                <a:solidFill>
                  <a:srgbClr val="FFFFFF"/>
                </a:solidFill>
                <a:latin typeface="Open Sans Light"/>
              </a:rPr>
              <a:t>Organizing yourself and others</a:t>
            </a:r>
          </a:p>
          <a:p>
            <a:pPr algn="ctr">
              <a:lnSpc>
                <a:spcPts val="5273"/>
              </a:lnSpc>
            </a:pPr>
            <a:endParaRPr lang="en-US" sz="3767" b="1" dirty="0">
              <a:solidFill>
                <a:srgbClr val="FFFFFF"/>
              </a:solidFill>
              <a:latin typeface="Open Sans Light"/>
            </a:endParaRPr>
          </a:p>
          <a:p>
            <a:pPr algn="ctr">
              <a:lnSpc>
                <a:spcPts val="5273"/>
              </a:lnSpc>
            </a:pPr>
            <a:r>
              <a:rPr lang="en-US" sz="3767" b="1" dirty="0">
                <a:solidFill>
                  <a:srgbClr val="FFFFFF"/>
                </a:solidFill>
                <a:latin typeface="Open Sans Light"/>
              </a:rPr>
              <a:t>Interacting with different people</a:t>
            </a:r>
          </a:p>
        </p:txBody>
      </p:sp>
      <p:sp>
        <p:nvSpPr>
          <p:cNvPr id="6" name="TextBox 6"/>
          <p:cNvSpPr txBox="1"/>
          <p:nvPr/>
        </p:nvSpPr>
        <p:spPr>
          <a:xfrm>
            <a:off x="1646586" y="978515"/>
            <a:ext cx="14994829" cy="1524098"/>
          </a:xfrm>
          <a:prstGeom prst="rect">
            <a:avLst/>
          </a:prstGeom>
        </p:spPr>
        <p:txBody>
          <a:bodyPr lIns="0" tIns="0" rIns="0" bIns="0" rtlCol="0" anchor="t">
            <a:spAutoFit/>
          </a:bodyPr>
          <a:lstStyle/>
          <a:p>
            <a:pPr algn="ctr">
              <a:lnSpc>
                <a:spcPts val="12599"/>
              </a:lnSpc>
            </a:pPr>
            <a:r>
              <a:rPr lang="en-US" sz="9000">
                <a:solidFill>
                  <a:srgbClr val="75E6DA"/>
                </a:solidFill>
                <a:latin typeface="Open Sans Extra Bold"/>
              </a:rPr>
              <a:t>Skills through Education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5445E"/>
        </a:solidFill>
        <a:effectLst/>
      </p:bgPr>
    </p:bg>
    <p:spTree>
      <p:nvGrpSpPr>
        <p:cNvPr id="1" name=""/>
        <p:cNvGrpSpPr/>
        <p:nvPr/>
      </p:nvGrpSpPr>
      <p:grpSpPr>
        <a:xfrm>
          <a:off x="0" y="0"/>
          <a:ext cx="0" cy="0"/>
          <a:chOff x="0" y="0"/>
          <a:chExt cx="0" cy="0"/>
        </a:xfrm>
      </p:grpSpPr>
      <p:pic>
        <p:nvPicPr>
          <p:cNvPr id="4" name="Picture 4"/>
          <p:cNvPicPr>
            <a:picLocks noChangeAspect="1"/>
          </p:cNvPicPr>
          <p:nvPr/>
        </p:nvPicPr>
        <p:blipFill>
          <a:blip r:embed="rId2"/>
          <a:srcRect/>
          <a:stretch>
            <a:fillRect/>
          </a:stretch>
        </p:blipFill>
        <p:spPr>
          <a:xfrm>
            <a:off x="14885377" y="9258300"/>
            <a:ext cx="3402623" cy="1028700"/>
          </a:xfrm>
          <a:prstGeom prst="rect">
            <a:avLst/>
          </a:prstGeom>
        </p:spPr>
      </p:pic>
      <p:sp>
        <p:nvSpPr>
          <p:cNvPr id="5" name="TextBox 5"/>
          <p:cNvSpPr txBox="1"/>
          <p:nvPr/>
        </p:nvSpPr>
        <p:spPr>
          <a:xfrm>
            <a:off x="4024952" y="3465511"/>
            <a:ext cx="10238097" cy="3353162"/>
          </a:xfrm>
          <a:prstGeom prst="rect">
            <a:avLst/>
          </a:prstGeom>
        </p:spPr>
        <p:txBody>
          <a:bodyPr lIns="0" tIns="0" rIns="0" bIns="0" rtlCol="0" anchor="t">
            <a:spAutoFit/>
          </a:bodyPr>
          <a:lstStyle/>
          <a:p>
            <a:pPr algn="ctr">
              <a:lnSpc>
                <a:spcPts val="5273"/>
              </a:lnSpc>
            </a:pPr>
            <a:r>
              <a:rPr lang="en-US" sz="3767" b="1" dirty="0">
                <a:solidFill>
                  <a:srgbClr val="FFFFFF"/>
                </a:solidFill>
                <a:latin typeface="Open Sans Light"/>
              </a:rPr>
              <a:t>Spend some time reflecting on the strategies you use to complete your modules</a:t>
            </a:r>
          </a:p>
          <a:p>
            <a:pPr algn="ctr">
              <a:lnSpc>
                <a:spcPts val="5273"/>
              </a:lnSpc>
            </a:pPr>
            <a:endParaRPr lang="en-US" sz="3767" b="1" dirty="0">
              <a:solidFill>
                <a:srgbClr val="FFFFFF"/>
              </a:solidFill>
              <a:latin typeface="Open Sans Light"/>
            </a:endParaRPr>
          </a:p>
          <a:p>
            <a:pPr algn="ctr">
              <a:lnSpc>
                <a:spcPts val="5273"/>
              </a:lnSpc>
            </a:pPr>
            <a:r>
              <a:rPr lang="en-US" sz="3767" b="1" dirty="0">
                <a:solidFill>
                  <a:srgbClr val="FFFFFF"/>
                </a:solidFill>
                <a:latin typeface="Open Sans Light"/>
              </a:rPr>
              <a:t>Put a label on the skills you use on a day - to day basis while at the University</a:t>
            </a:r>
          </a:p>
        </p:txBody>
      </p:sp>
      <p:sp>
        <p:nvSpPr>
          <p:cNvPr id="6" name="TextBox 6"/>
          <p:cNvSpPr txBox="1"/>
          <p:nvPr/>
        </p:nvSpPr>
        <p:spPr>
          <a:xfrm>
            <a:off x="1646586" y="978515"/>
            <a:ext cx="14994829" cy="1524098"/>
          </a:xfrm>
          <a:prstGeom prst="rect">
            <a:avLst/>
          </a:prstGeom>
        </p:spPr>
        <p:txBody>
          <a:bodyPr lIns="0" tIns="0" rIns="0" bIns="0" rtlCol="0" anchor="t">
            <a:spAutoFit/>
          </a:bodyPr>
          <a:lstStyle/>
          <a:p>
            <a:pPr algn="ctr">
              <a:lnSpc>
                <a:spcPts val="12599"/>
              </a:lnSpc>
            </a:pPr>
            <a:r>
              <a:rPr lang="en-US" sz="9000">
                <a:solidFill>
                  <a:srgbClr val="75E6DA"/>
                </a:solidFill>
                <a:latin typeface="Open Sans Extra Bold"/>
              </a:rPr>
              <a:t>Skills through Education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5445E"/>
        </a:solidFill>
        <a:effectLst/>
      </p:bgPr>
    </p:bg>
    <p:spTree>
      <p:nvGrpSpPr>
        <p:cNvPr id="1" name=""/>
        <p:cNvGrpSpPr/>
        <p:nvPr/>
      </p:nvGrpSpPr>
      <p:grpSpPr>
        <a:xfrm>
          <a:off x="0" y="0"/>
          <a:ext cx="0" cy="0"/>
          <a:chOff x="0" y="0"/>
          <a:chExt cx="0" cy="0"/>
        </a:xfrm>
      </p:grpSpPr>
      <p:grpSp>
        <p:nvGrpSpPr>
          <p:cNvPr id="2" name="Group 2"/>
          <p:cNvGrpSpPr/>
          <p:nvPr/>
        </p:nvGrpSpPr>
        <p:grpSpPr>
          <a:xfrm>
            <a:off x="4441427" y="6619105"/>
            <a:ext cx="9405145" cy="2639195"/>
            <a:chOff x="0" y="0"/>
            <a:chExt cx="12540194" cy="3518926"/>
          </a:xfrm>
        </p:grpSpPr>
        <p:pic>
          <p:nvPicPr>
            <p:cNvPr id="3" name="Picture 3"/>
            <p:cNvPicPr>
              <a:picLocks noChangeAspect="1"/>
            </p:cNvPicPr>
            <p:nvPr/>
          </p:nvPicPr>
          <p:blipFill>
            <a:blip r:embed="rId3"/>
            <a:srcRect t="7038" b="7038"/>
            <a:stretch>
              <a:fillRect/>
            </a:stretch>
          </p:blipFill>
          <p:spPr>
            <a:xfrm>
              <a:off x="0" y="0"/>
              <a:ext cx="4095398" cy="3518926"/>
            </a:xfrm>
            <a:prstGeom prst="rect">
              <a:avLst/>
            </a:prstGeom>
          </p:spPr>
        </p:pic>
        <p:pic>
          <p:nvPicPr>
            <p:cNvPr id="4" name="Picture 4"/>
            <p:cNvPicPr>
              <a:picLocks noChangeAspect="1"/>
            </p:cNvPicPr>
            <p:nvPr/>
          </p:nvPicPr>
          <p:blipFill>
            <a:blip r:embed="rId4"/>
            <a:srcRect t="7038" b="7038"/>
            <a:stretch>
              <a:fillRect/>
            </a:stretch>
          </p:blipFill>
          <p:spPr>
            <a:xfrm>
              <a:off x="4222398" y="0"/>
              <a:ext cx="4095398" cy="3518926"/>
            </a:xfrm>
            <a:prstGeom prst="rect">
              <a:avLst/>
            </a:prstGeom>
          </p:spPr>
        </p:pic>
        <p:pic>
          <p:nvPicPr>
            <p:cNvPr id="5" name="Picture 5"/>
            <p:cNvPicPr>
              <a:picLocks noChangeAspect="1"/>
            </p:cNvPicPr>
            <p:nvPr/>
          </p:nvPicPr>
          <p:blipFill>
            <a:blip r:embed="rId5"/>
            <a:srcRect t="7038" b="7038"/>
            <a:stretch>
              <a:fillRect/>
            </a:stretch>
          </p:blipFill>
          <p:spPr>
            <a:xfrm>
              <a:off x="8444796" y="0"/>
              <a:ext cx="4095398" cy="3518926"/>
            </a:xfrm>
            <a:prstGeom prst="rect">
              <a:avLst/>
            </a:prstGeom>
          </p:spPr>
        </p:pic>
      </p:grpSp>
      <p:pic>
        <p:nvPicPr>
          <p:cNvPr id="8" name="Picture 8"/>
          <p:cNvPicPr>
            <a:picLocks noChangeAspect="1"/>
          </p:cNvPicPr>
          <p:nvPr/>
        </p:nvPicPr>
        <p:blipFill>
          <a:blip r:embed="rId6"/>
          <a:srcRect/>
          <a:stretch>
            <a:fillRect/>
          </a:stretch>
        </p:blipFill>
        <p:spPr>
          <a:xfrm>
            <a:off x="14885377" y="9258300"/>
            <a:ext cx="3402623" cy="1028700"/>
          </a:xfrm>
          <a:prstGeom prst="rect">
            <a:avLst/>
          </a:prstGeom>
        </p:spPr>
      </p:pic>
      <p:sp>
        <p:nvSpPr>
          <p:cNvPr id="9" name="TextBox 9"/>
          <p:cNvSpPr txBox="1"/>
          <p:nvPr/>
        </p:nvSpPr>
        <p:spPr>
          <a:xfrm>
            <a:off x="3514306" y="2610477"/>
            <a:ext cx="11259388" cy="3353162"/>
          </a:xfrm>
          <a:prstGeom prst="rect">
            <a:avLst/>
          </a:prstGeom>
        </p:spPr>
        <p:txBody>
          <a:bodyPr lIns="0" tIns="0" rIns="0" bIns="0" rtlCol="0" anchor="t">
            <a:spAutoFit/>
          </a:bodyPr>
          <a:lstStyle/>
          <a:p>
            <a:pPr algn="ctr">
              <a:lnSpc>
                <a:spcPts val="5273"/>
              </a:lnSpc>
            </a:pPr>
            <a:r>
              <a:rPr lang="en-US" sz="3767" b="1" dirty="0">
                <a:solidFill>
                  <a:srgbClr val="FFFFFF"/>
                </a:solidFill>
                <a:latin typeface="Open Sans Light"/>
              </a:rPr>
              <a:t>www.uwtsd.ac.uk/careers</a:t>
            </a:r>
          </a:p>
          <a:p>
            <a:pPr algn="ctr">
              <a:lnSpc>
                <a:spcPts val="5273"/>
              </a:lnSpc>
            </a:pPr>
            <a:endParaRPr lang="en-US" sz="3767" b="1" dirty="0">
              <a:solidFill>
                <a:srgbClr val="FFFFFF"/>
              </a:solidFill>
              <a:latin typeface="Open Sans Light"/>
            </a:endParaRPr>
          </a:p>
          <a:p>
            <a:pPr algn="ctr">
              <a:lnSpc>
                <a:spcPts val="5273"/>
              </a:lnSpc>
            </a:pPr>
            <a:r>
              <a:rPr lang="en-US" sz="3767" b="1" dirty="0">
                <a:solidFill>
                  <a:srgbClr val="FFFFFF"/>
                </a:solidFill>
                <a:latin typeface="Open Sans Light"/>
              </a:rPr>
              <a:t>0121 229 3030</a:t>
            </a:r>
          </a:p>
          <a:p>
            <a:pPr algn="ctr">
              <a:lnSpc>
                <a:spcPts val="5273"/>
              </a:lnSpc>
            </a:pPr>
            <a:endParaRPr lang="en-US" sz="3767" b="1" dirty="0">
              <a:solidFill>
                <a:srgbClr val="FFFFFF"/>
              </a:solidFill>
              <a:latin typeface="Open Sans Light"/>
            </a:endParaRPr>
          </a:p>
          <a:p>
            <a:pPr algn="ctr">
              <a:lnSpc>
                <a:spcPts val="5273"/>
              </a:lnSpc>
            </a:pPr>
            <a:r>
              <a:rPr lang="en-US" sz="3767" b="1" dirty="0">
                <a:solidFill>
                  <a:srgbClr val="FFFFFF"/>
                </a:solidFill>
                <a:latin typeface="Open Sans Light"/>
              </a:rPr>
              <a:t>careers.birmingham@uwtsd.ac.uk</a:t>
            </a:r>
          </a:p>
        </p:txBody>
      </p:sp>
      <p:sp>
        <p:nvSpPr>
          <p:cNvPr id="10" name="TextBox 10"/>
          <p:cNvSpPr txBox="1"/>
          <p:nvPr/>
        </p:nvSpPr>
        <p:spPr>
          <a:xfrm>
            <a:off x="1646586" y="866775"/>
            <a:ext cx="14994829" cy="1524098"/>
          </a:xfrm>
          <a:prstGeom prst="rect">
            <a:avLst/>
          </a:prstGeom>
        </p:spPr>
        <p:txBody>
          <a:bodyPr lIns="0" tIns="0" rIns="0" bIns="0" rtlCol="0" anchor="t">
            <a:spAutoFit/>
          </a:bodyPr>
          <a:lstStyle/>
          <a:p>
            <a:pPr algn="ctr">
              <a:lnSpc>
                <a:spcPts val="12599"/>
              </a:lnSpc>
            </a:pPr>
            <a:r>
              <a:rPr lang="en-US" sz="9000">
                <a:solidFill>
                  <a:srgbClr val="75E6DA"/>
                </a:solidFill>
                <a:latin typeface="Open Sans Extra Bold"/>
              </a:rPr>
              <a:t>Additional information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1772</TotalTime>
  <Words>370</Words>
  <Application>Microsoft Office PowerPoint</Application>
  <PresentationFormat>Custom</PresentationFormat>
  <Paragraphs>44</Paragraphs>
  <Slides>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Calibri</vt:lpstr>
      <vt:lpstr>Open Sans Extra Bold</vt:lpstr>
      <vt:lpstr>Arial</vt:lpstr>
      <vt:lpstr>Open Sans Light</vt:lpstr>
      <vt:lpstr>Raleway</vt:lpstr>
      <vt:lpstr>Raleway Bold</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Awareness</dc:title>
  <cp:lastModifiedBy>Danielle Warr</cp:lastModifiedBy>
  <cp:revision>6</cp:revision>
  <dcterms:created xsi:type="dcterms:W3CDTF">2006-08-16T00:00:00Z</dcterms:created>
  <dcterms:modified xsi:type="dcterms:W3CDTF">2020-09-23T10:28:25Z</dcterms:modified>
  <dc:identifier>DAD7eqmPVeY</dc:identifier>
</cp:coreProperties>
</file>