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B6E126-2315-653A-2835-CB53561DC644}" v="181" dt="2025-06-14T22:55:48.175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af Safdar (2313180)" userId="S::2313180@student.uwtsd.ac.uk::1695a38c-c51f-48ff-8cf0-2e7aaf617e81" providerId="AD" clId="Web-{47B6E126-2315-653A-2835-CB53561DC644}"/>
    <pc:docChg chg="addSld delSld modSld">
      <pc:chgData name="Sadaf Safdar (2313180)" userId="S::2313180@student.uwtsd.ac.uk::1695a38c-c51f-48ff-8cf0-2e7aaf617e81" providerId="AD" clId="Web-{47B6E126-2315-653A-2835-CB53561DC644}" dt="2025-06-14T22:55:48.175" v="150" actId="20577"/>
      <pc:docMkLst>
        <pc:docMk/>
      </pc:docMkLst>
      <pc:sldChg chg="modSp">
        <pc:chgData name="Sadaf Safdar (2313180)" userId="S::2313180@student.uwtsd.ac.uk::1695a38c-c51f-48ff-8cf0-2e7aaf617e81" providerId="AD" clId="Web-{47B6E126-2315-653A-2835-CB53561DC644}" dt="2025-06-14T22:55:48.175" v="150" actId="20577"/>
        <pc:sldMkLst>
          <pc:docMk/>
          <pc:sldMk cId="0" sldId="257"/>
        </pc:sldMkLst>
        <pc:spChg chg="mod">
          <ac:chgData name="Sadaf Safdar (2313180)" userId="S::2313180@student.uwtsd.ac.uk::1695a38c-c51f-48ff-8cf0-2e7aaf617e81" providerId="AD" clId="Web-{47B6E126-2315-653A-2835-CB53561DC644}" dt="2025-06-14T22:55:48.175" v="150" actId="20577"/>
          <ac:spMkLst>
            <pc:docMk/>
            <pc:sldMk cId="0" sldId="257"/>
            <ac:spMk id="92" creationId="{00000000-0000-0000-0000-000000000000}"/>
          </ac:spMkLst>
        </pc:spChg>
      </pc:sldChg>
      <pc:sldChg chg="addSp delSp modSp new add del">
        <pc:chgData name="Sadaf Safdar (2313180)" userId="S::2313180@student.uwtsd.ac.uk::1695a38c-c51f-48ff-8cf0-2e7aaf617e81" providerId="AD" clId="Web-{47B6E126-2315-653A-2835-CB53561DC644}" dt="2025-06-14T22:54:31.876" v="123" actId="1076"/>
        <pc:sldMkLst>
          <pc:docMk/>
          <pc:sldMk cId="33329254" sldId="270"/>
        </pc:sldMkLst>
        <pc:spChg chg="add del mod">
          <ac:chgData name="Sadaf Safdar (2313180)" userId="S::2313180@student.uwtsd.ac.uk::1695a38c-c51f-48ff-8cf0-2e7aaf617e81" providerId="AD" clId="Web-{47B6E126-2315-653A-2835-CB53561DC644}" dt="2025-06-14T22:49:44.882" v="68" actId="20577"/>
          <ac:spMkLst>
            <pc:docMk/>
            <pc:sldMk cId="33329254" sldId="270"/>
            <ac:spMk id="2" creationId="{B07F6192-FC3F-8868-5429-13591DC2D796}"/>
          </ac:spMkLst>
        </pc:spChg>
        <pc:spChg chg="mod">
          <ac:chgData name="Sadaf Safdar (2313180)" userId="S::2313180@student.uwtsd.ac.uk::1695a38c-c51f-48ff-8cf0-2e7aaf617e81" providerId="AD" clId="Web-{47B6E126-2315-653A-2835-CB53561DC644}" dt="2025-06-14T22:49:49.585" v="69" actId="1076"/>
          <ac:spMkLst>
            <pc:docMk/>
            <pc:sldMk cId="33329254" sldId="270"/>
            <ac:spMk id="3" creationId="{38192A4B-F158-4512-4A23-1800D1189E9C}"/>
          </ac:spMkLst>
        </pc:spChg>
        <pc:spChg chg="add del mod">
          <ac:chgData name="Sadaf Safdar (2313180)" userId="S::2313180@student.uwtsd.ac.uk::1695a38c-c51f-48ff-8cf0-2e7aaf617e81" providerId="AD" clId="Web-{47B6E126-2315-653A-2835-CB53561DC644}" dt="2025-06-14T22:47:36.265" v="14"/>
          <ac:spMkLst>
            <pc:docMk/>
            <pc:sldMk cId="33329254" sldId="270"/>
            <ac:spMk id="5" creationId="{194B8CEE-84B6-C9B8-0549-62623FCFE249}"/>
          </ac:spMkLst>
        </pc:spChg>
        <pc:spChg chg="add mod">
          <ac:chgData name="Sadaf Safdar (2313180)" userId="S::2313180@student.uwtsd.ac.uk::1695a38c-c51f-48ff-8cf0-2e7aaf617e81" providerId="AD" clId="Web-{47B6E126-2315-653A-2835-CB53561DC644}" dt="2025-06-14T22:53:32.671" v="115" actId="1076"/>
          <ac:spMkLst>
            <pc:docMk/>
            <pc:sldMk cId="33329254" sldId="270"/>
            <ac:spMk id="6" creationId="{A3B7E104-E392-1933-0555-696FBA5F9B90}"/>
          </ac:spMkLst>
        </pc:spChg>
        <pc:spChg chg="add mod">
          <ac:chgData name="Sadaf Safdar (2313180)" userId="S::2313180@student.uwtsd.ac.uk::1695a38c-c51f-48ff-8cf0-2e7aaf617e81" providerId="AD" clId="Web-{47B6E126-2315-653A-2835-CB53561DC644}" dt="2025-06-14T22:54:22.891" v="122" actId="1076"/>
          <ac:spMkLst>
            <pc:docMk/>
            <pc:sldMk cId="33329254" sldId="270"/>
            <ac:spMk id="8" creationId="{E216A7FC-6196-3A0A-8FCC-5614AECBA5AC}"/>
          </ac:spMkLst>
        </pc:spChg>
        <pc:picChg chg="add mod">
          <ac:chgData name="Sadaf Safdar (2313180)" userId="S::2313180@student.uwtsd.ac.uk::1695a38c-c51f-48ff-8cf0-2e7aaf617e81" providerId="AD" clId="Web-{47B6E126-2315-653A-2835-CB53561DC644}" dt="2025-06-14T22:54:31.876" v="123" actId="1076"/>
          <ac:picMkLst>
            <pc:docMk/>
            <pc:sldMk cId="33329254" sldId="270"/>
            <ac:picMk id="7" creationId="{ADB25E18-2EDF-3982-C7B9-A4E97EC1ABF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0" name="Shape 7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Helvetica Neue"/>
      </a:defRPr>
    </a:lvl1pPr>
    <a:lvl2pPr indent="228600" latinLnBrk="0">
      <a:defRPr sz="1200">
        <a:latin typeface="+mn-lt"/>
        <a:ea typeface="+mn-ea"/>
        <a:cs typeface="+mn-cs"/>
        <a:sym typeface="Helvetica Neue"/>
      </a:defRPr>
    </a:lvl2pPr>
    <a:lvl3pPr indent="457200" latinLnBrk="0">
      <a:defRPr sz="1200">
        <a:latin typeface="+mn-lt"/>
        <a:ea typeface="+mn-ea"/>
        <a:cs typeface="+mn-cs"/>
        <a:sym typeface="Helvetica Neue"/>
      </a:defRPr>
    </a:lvl3pPr>
    <a:lvl4pPr indent="685800" latinLnBrk="0">
      <a:defRPr sz="1200">
        <a:latin typeface="+mn-lt"/>
        <a:ea typeface="+mn-ea"/>
        <a:cs typeface="+mn-cs"/>
        <a:sym typeface="Helvetica Neue"/>
      </a:defRPr>
    </a:lvl4pPr>
    <a:lvl5pPr indent="914400" latinLnBrk="0">
      <a:defRPr sz="1200">
        <a:latin typeface="+mn-lt"/>
        <a:ea typeface="+mn-ea"/>
        <a:cs typeface="+mn-cs"/>
        <a:sym typeface="Helvetica Neue"/>
      </a:defRPr>
    </a:lvl5pPr>
    <a:lvl6pPr indent="1143000" latinLnBrk="0">
      <a:defRPr sz="1200">
        <a:latin typeface="+mn-lt"/>
        <a:ea typeface="+mn-ea"/>
        <a:cs typeface="+mn-cs"/>
        <a:sym typeface="Helvetica Neue"/>
      </a:defRPr>
    </a:lvl6pPr>
    <a:lvl7pPr indent="1371600" latinLnBrk="0">
      <a:defRPr sz="1200">
        <a:latin typeface="+mn-lt"/>
        <a:ea typeface="+mn-ea"/>
        <a:cs typeface="+mn-cs"/>
        <a:sym typeface="Helvetica Neue"/>
      </a:defRPr>
    </a:lvl7pPr>
    <a:lvl8pPr indent="1600200" latinLnBrk="0">
      <a:defRPr sz="1200">
        <a:latin typeface="+mn-lt"/>
        <a:ea typeface="+mn-ea"/>
        <a:cs typeface="+mn-cs"/>
        <a:sym typeface="Helvetica Neue"/>
      </a:defRPr>
    </a:lvl8pPr>
    <a:lvl9pPr indent="1828800" latinLnBrk="0">
      <a:defRPr sz="1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914400" y="2125979"/>
            <a:ext cx="10363200" cy="144018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828800" y="3840479"/>
            <a:ext cx="8534400" cy="171450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xfrm>
            <a:off x="1437513" y="483234"/>
            <a:ext cx="9316974" cy="69659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392174" y="2366516"/>
            <a:ext cx="5349876" cy="3505836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 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1437513" y="483234"/>
            <a:ext cx="9316974" cy="69659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392174" y="2366516"/>
            <a:ext cx="5349876" cy="3505836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xfrm>
            <a:off x="1437513" y="483234"/>
            <a:ext cx="9316974" cy="69659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609600" y="1577339"/>
            <a:ext cx="5303521" cy="452628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xfrm>
            <a:off x="1437513" y="483234"/>
            <a:ext cx="9316974" cy="69659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4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 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itle Text"/>
          <p:cNvSpPr txBox="1">
            <a:spLocks noGrp="1"/>
          </p:cNvSpPr>
          <p:nvPr>
            <p:ph type="title"/>
          </p:nvPr>
        </p:nvSpPr>
        <p:spPr>
          <a:xfrm>
            <a:off x="1437513" y="483234"/>
            <a:ext cx="9316974" cy="69659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Title Text</a:t>
            </a:r>
          </a:p>
        </p:txBody>
      </p:sp>
      <p:sp>
        <p:nvSpPr>
          <p:cNvPr id="5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315427" y="6377940"/>
            <a:ext cx="266974" cy="279401"/>
          </a:xfrm>
          <a:prstGeom prst="rect">
            <a:avLst/>
          </a:prstGeom>
          <a:ln w="12700">
            <a:miter lim="400000"/>
          </a:ln>
        </p:spPr>
        <p:txBody>
          <a:bodyPr wrap="none" lIns="0" tIns="0" rIns="0" bIns="0">
            <a:spAutoFit/>
          </a:bodyPr>
          <a:lstStyle>
            <a:lvl1pPr algn="r">
              <a:defRPr>
                <a:solidFill>
                  <a:srgbClr val="888888"/>
                </a:solidFill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</p:sldLayoutIdLst>
  <p:transition spd="med"/>
  <p:txStyles>
    <p:title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1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1pPr>
      <a:lvl2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1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2pPr>
      <a:lvl3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1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3pPr>
      <a:lvl4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1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4pPr>
      <a:lvl5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1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5pPr>
      <a:lvl6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1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6pPr>
      <a:lvl7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1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7pPr>
      <a:lvl8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1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8pPr>
      <a:lvl9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1" i="0" u="none" strike="noStrike" cap="none" spc="0" baseline="0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9pPr>
    </p:titleStyle>
    <p:body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1pPr>
      <a:lvl2pPr marL="0" marR="0" indent="4572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2pPr>
      <a:lvl3pPr marL="0" marR="0" indent="9144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3pPr>
      <a:lvl4pPr marL="0" marR="0" indent="13716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4pPr>
      <a:lvl5pPr marL="0" marR="0" indent="18288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5pPr>
      <a:lvl6pPr marL="0" marR="0" indent="22860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6pPr>
      <a:lvl7pPr marL="0" marR="0" indent="27432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7pPr>
      <a:lvl8pPr marL="0" marR="0" indent="32004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8pPr>
      <a:lvl9pPr marL="0" marR="0" indent="365760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rgbClr val="FFFFFF"/>
          </a:solidFill>
          <a:uFillTx/>
          <a:latin typeface="Arial"/>
          <a:ea typeface="Arial"/>
          <a:cs typeface="Arial"/>
          <a:sym typeface="Arial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lever.com/careers" TargetMode="External"/><Relationship Id="rId2" Type="http://schemas.openxmlformats.org/officeDocument/2006/relationships/hyperlink" Target="https://hbr.org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unilever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object 2"/>
          <p:cNvSpPr txBox="1">
            <a:spLocks noGrp="1"/>
          </p:cNvSpPr>
          <p:nvPr>
            <p:ph type="title"/>
          </p:nvPr>
        </p:nvSpPr>
        <p:spPr>
          <a:xfrm>
            <a:off x="1155597" y="488061"/>
            <a:ext cx="9879967" cy="1183640"/>
          </a:xfrm>
          <a:prstGeom prst="rect">
            <a:avLst/>
          </a:prstGeom>
        </p:spPr>
        <p:txBody>
          <a:bodyPr/>
          <a:lstStyle/>
          <a:p>
            <a:pPr indent="635" algn="ctr">
              <a:lnSpc>
                <a:spcPts val="4500"/>
              </a:lnSpc>
              <a:defRPr sz="4000"/>
            </a:pPr>
            <a:r>
              <a:t>Understanding</a:t>
            </a:r>
            <a:r>
              <a:rPr spc="-200"/>
              <a:t> </a:t>
            </a:r>
            <a:r>
              <a:t>Managerial</a:t>
            </a:r>
            <a:r>
              <a:rPr spc="-200"/>
              <a:t> </a:t>
            </a:r>
            <a:r>
              <a:t>Roles</a:t>
            </a:r>
            <a:r>
              <a:rPr spc="-200"/>
              <a:t> </a:t>
            </a:r>
            <a:r>
              <a:rPr spc="-100"/>
              <a:t>at</a:t>
            </a:r>
          </a:p>
          <a:p>
            <a:pPr algn="ctr">
              <a:lnSpc>
                <a:spcPts val="4500"/>
              </a:lnSpc>
              <a:defRPr sz="4000"/>
            </a:pPr>
            <a:r>
              <a:t>Unilever</a:t>
            </a:r>
            <a:r>
              <a:rPr spc="-200"/>
              <a:t> </a:t>
            </a:r>
            <a:r>
              <a:t>through</a:t>
            </a:r>
            <a:r>
              <a:rPr spc="-200"/>
              <a:t> </a:t>
            </a:r>
            <a:r>
              <a:rPr spc="-100"/>
              <a:t>Mintzberg’s</a:t>
            </a:r>
            <a:r>
              <a:rPr spc="-200"/>
              <a:t> </a:t>
            </a:r>
            <a:r>
              <a:rPr spc="-100"/>
              <a:t>Framework</a:t>
            </a:r>
          </a:p>
        </p:txBody>
      </p:sp>
      <p:grpSp>
        <p:nvGrpSpPr>
          <p:cNvPr id="78" name="object 3"/>
          <p:cNvGrpSpPr/>
          <p:nvPr/>
        </p:nvGrpSpPr>
        <p:grpSpPr>
          <a:xfrm>
            <a:off x="1293112" y="2247900"/>
            <a:ext cx="9602727" cy="3797528"/>
            <a:chOff x="0" y="0"/>
            <a:chExt cx="9602725" cy="3797527"/>
          </a:xfrm>
        </p:grpSpPr>
        <p:sp>
          <p:nvSpPr>
            <p:cNvPr id="73" name="object 4"/>
            <p:cNvSpPr/>
            <p:nvPr/>
          </p:nvSpPr>
          <p:spPr>
            <a:xfrm>
              <a:off x="0" y="0"/>
              <a:ext cx="7394068" cy="6835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00" y="0"/>
                  </a:moveTo>
                  <a:lnTo>
                    <a:pt x="200" y="0"/>
                  </a:lnTo>
                  <a:lnTo>
                    <a:pt x="122" y="170"/>
                  </a:lnTo>
                  <a:lnTo>
                    <a:pt x="58" y="633"/>
                  </a:lnTo>
                  <a:lnTo>
                    <a:pt x="16" y="1319"/>
                  </a:lnTo>
                  <a:lnTo>
                    <a:pt x="0" y="2159"/>
                  </a:lnTo>
                  <a:lnTo>
                    <a:pt x="0" y="19441"/>
                  </a:lnTo>
                  <a:lnTo>
                    <a:pt x="16" y="20281"/>
                  </a:lnTo>
                  <a:lnTo>
                    <a:pt x="58" y="20967"/>
                  </a:lnTo>
                  <a:lnTo>
                    <a:pt x="122" y="21430"/>
                  </a:lnTo>
                  <a:lnTo>
                    <a:pt x="200" y="21600"/>
                  </a:lnTo>
                  <a:lnTo>
                    <a:pt x="21400" y="21600"/>
                  </a:lnTo>
                  <a:lnTo>
                    <a:pt x="21478" y="21430"/>
                  </a:lnTo>
                  <a:lnTo>
                    <a:pt x="21542" y="20967"/>
                  </a:lnTo>
                  <a:lnTo>
                    <a:pt x="21584" y="20281"/>
                  </a:lnTo>
                  <a:lnTo>
                    <a:pt x="21600" y="19441"/>
                  </a:lnTo>
                  <a:lnTo>
                    <a:pt x="21600" y="2159"/>
                  </a:lnTo>
                  <a:lnTo>
                    <a:pt x="21584" y="1319"/>
                  </a:lnTo>
                  <a:lnTo>
                    <a:pt x="21542" y="633"/>
                  </a:lnTo>
                  <a:lnTo>
                    <a:pt x="21478" y="170"/>
                  </a:lnTo>
                  <a:lnTo>
                    <a:pt x="21400" y="0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74" name="object 5"/>
            <p:cNvSpPr/>
            <p:nvPr/>
          </p:nvSpPr>
          <p:spPr>
            <a:xfrm>
              <a:off x="552195" y="778508"/>
              <a:ext cx="7394069" cy="6835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00" y="0"/>
                  </a:moveTo>
                  <a:lnTo>
                    <a:pt x="200" y="0"/>
                  </a:lnTo>
                  <a:lnTo>
                    <a:pt x="122" y="170"/>
                  </a:lnTo>
                  <a:lnTo>
                    <a:pt x="58" y="633"/>
                  </a:lnTo>
                  <a:lnTo>
                    <a:pt x="16" y="1319"/>
                  </a:lnTo>
                  <a:lnTo>
                    <a:pt x="0" y="2159"/>
                  </a:lnTo>
                  <a:lnTo>
                    <a:pt x="0" y="19441"/>
                  </a:lnTo>
                  <a:lnTo>
                    <a:pt x="16" y="20281"/>
                  </a:lnTo>
                  <a:lnTo>
                    <a:pt x="58" y="20967"/>
                  </a:lnTo>
                  <a:lnTo>
                    <a:pt x="122" y="21430"/>
                  </a:lnTo>
                  <a:lnTo>
                    <a:pt x="200" y="21600"/>
                  </a:lnTo>
                  <a:lnTo>
                    <a:pt x="21400" y="21600"/>
                  </a:lnTo>
                  <a:lnTo>
                    <a:pt x="21478" y="21430"/>
                  </a:lnTo>
                  <a:lnTo>
                    <a:pt x="21542" y="20967"/>
                  </a:lnTo>
                  <a:lnTo>
                    <a:pt x="21584" y="20281"/>
                  </a:lnTo>
                  <a:lnTo>
                    <a:pt x="21600" y="19441"/>
                  </a:lnTo>
                  <a:lnTo>
                    <a:pt x="21600" y="2159"/>
                  </a:lnTo>
                  <a:lnTo>
                    <a:pt x="21584" y="1319"/>
                  </a:lnTo>
                  <a:lnTo>
                    <a:pt x="21542" y="633"/>
                  </a:lnTo>
                  <a:lnTo>
                    <a:pt x="21478" y="170"/>
                  </a:lnTo>
                  <a:lnTo>
                    <a:pt x="21400" y="0"/>
                  </a:lnTo>
                  <a:close/>
                </a:path>
              </a:pathLst>
            </a:custGeom>
            <a:solidFill>
              <a:srgbClr val="BE775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75" name="object 6"/>
            <p:cNvSpPr/>
            <p:nvPr/>
          </p:nvSpPr>
          <p:spPr>
            <a:xfrm>
              <a:off x="1104264" y="1557018"/>
              <a:ext cx="7394196" cy="6835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00" y="0"/>
                  </a:moveTo>
                  <a:lnTo>
                    <a:pt x="200" y="0"/>
                  </a:lnTo>
                  <a:lnTo>
                    <a:pt x="122" y="170"/>
                  </a:lnTo>
                  <a:lnTo>
                    <a:pt x="58" y="633"/>
                  </a:lnTo>
                  <a:lnTo>
                    <a:pt x="16" y="1319"/>
                  </a:lnTo>
                  <a:lnTo>
                    <a:pt x="0" y="2159"/>
                  </a:lnTo>
                  <a:lnTo>
                    <a:pt x="0" y="19441"/>
                  </a:lnTo>
                  <a:lnTo>
                    <a:pt x="16" y="20281"/>
                  </a:lnTo>
                  <a:lnTo>
                    <a:pt x="58" y="20967"/>
                  </a:lnTo>
                  <a:lnTo>
                    <a:pt x="122" y="21430"/>
                  </a:lnTo>
                  <a:lnTo>
                    <a:pt x="200" y="21600"/>
                  </a:lnTo>
                  <a:lnTo>
                    <a:pt x="21400" y="21600"/>
                  </a:lnTo>
                  <a:lnTo>
                    <a:pt x="21478" y="21430"/>
                  </a:lnTo>
                  <a:lnTo>
                    <a:pt x="21541" y="20967"/>
                  </a:lnTo>
                  <a:lnTo>
                    <a:pt x="21584" y="20281"/>
                  </a:lnTo>
                  <a:lnTo>
                    <a:pt x="21600" y="19441"/>
                  </a:lnTo>
                  <a:lnTo>
                    <a:pt x="21600" y="2159"/>
                  </a:lnTo>
                  <a:lnTo>
                    <a:pt x="21584" y="1319"/>
                  </a:lnTo>
                  <a:lnTo>
                    <a:pt x="21541" y="633"/>
                  </a:lnTo>
                  <a:lnTo>
                    <a:pt x="21478" y="170"/>
                  </a:lnTo>
                  <a:lnTo>
                    <a:pt x="21400" y="0"/>
                  </a:lnTo>
                  <a:close/>
                </a:path>
              </a:pathLst>
            </a:custGeom>
            <a:solidFill>
              <a:srgbClr val="BC9B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76" name="object 7"/>
            <p:cNvSpPr/>
            <p:nvPr/>
          </p:nvSpPr>
          <p:spPr>
            <a:xfrm>
              <a:off x="1656461" y="2335528"/>
              <a:ext cx="7394068" cy="68351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00" y="0"/>
                  </a:moveTo>
                  <a:lnTo>
                    <a:pt x="200" y="0"/>
                  </a:lnTo>
                  <a:lnTo>
                    <a:pt x="122" y="170"/>
                  </a:lnTo>
                  <a:lnTo>
                    <a:pt x="58" y="633"/>
                  </a:lnTo>
                  <a:lnTo>
                    <a:pt x="16" y="1319"/>
                  </a:lnTo>
                  <a:lnTo>
                    <a:pt x="0" y="2159"/>
                  </a:lnTo>
                  <a:lnTo>
                    <a:pt x="0" y="19441"/>
                  </a:lnTo>
                  <a:lnTo>
                    <a:pt x="16" y="20281"/>
                  </a:lnTo>
                  <a:lnTo>
                    <a:pt x="58" y="20967"/>
                  </a:lnTo>
                  <a:lnTo>
                    <a:pt x="122" y="21430"/>
                  </a:lnTo>
                  <a:lnTo>
                    <a:pt x="200" y="21600"/>
                  </a:lnTo>
                  <a:lnTo>
                    <a:pt x="21400" y="21600"/>
                  </a:lnTo>
                  <a:lnTo>
                    <a:pt x="21478" y="21430"/>
                  </a:lnTo>
                  <a:lnTo>
                    <a:pt x="21542" y="20967"/>
                  </a:lnTo>
                  <a:lnTo>
                    <a:pt x="21584" y="20281"/>
                  </a:lnTo>
                  <a:lnTo>
                    <a:pt x="21600" y="19441"/>
                  </a:lnTo>
                  <a:lnTo>
                    <a:pt x="21600" y="2159"/>
                  </a:lnTo>
                  <a:lnTo>
                    <a:pt x="21584" y="1319"/>
                  </a:lnTo>
                  <a:lnTo>
                    <a:pt x="21542" y="633"/>
                  </a:lnTo>
                  <a:lnTo>
                    <a:pt x="21478" y="170"/>
                  </a:lnTo>
                  <a:lnTo>
                    <a:pt x="21400" y="0"/>
                  </a:lnTo>
                  <a:close/>
                </a:path>
              </a:pathLst>
            </a:custGeom>
            <a:solidFill>
              <a:srgbClr val="BBBB55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77" name="object 8"/>
            <p:cNvSpPr/>
            <p:nvPr/>
          </p:nvSpPr>
          <p:spPr>
            <a:xfrm>
              <a:off x="2208658" y="3113912"/>
              <a:ext cx="7394068" cy="6836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400" y="0"/>
                  </a:moveTo>
                  <a:lnTo>
                    <a:pt x="200" y="0"/>
                  </a:lnTo>
                  <a:lnTo>
                    <a:pt x="122" y="170"/>
                  </a:lnTo>
                  <a:lnTo>
                    <a:pt x="58" y="633"/>
                  </a:lnTo>
                  <a:lnTo>
                    <a:pt x="16" y="1320"/>
                  </a:lnTo>
                  <a:lnTo>
                    <a:pt x="0" y="2163"/>
                  </a:lnTo>
                  <a:lnTo>
                    <a:pt x="0" y="19440"/>
                  </a:lnTo>
                  <a:lnTo>
                    <a:pt x="16" y="20281"/>
                  </a:lnTo>
                  <a:lnTo>
                    <a:pt x="58" y="20968"/>
                  </a:lnTo>
                  <a:lnTo>
                    <a:pt x="122" y="21430"/>
                  </a:lnTo>
                  <a:lnTo>
                    <a:pt x="200" y="21600"/>
                  </a:lnTo>
                  <a:lnTo>
                    <a:pt x="21400" y="21600"/>
                  </a:lnTo>
                  <a:lnTo>
                    <a:pt x="21478" y="21430"/>
                  </a:lnTo>
                  <a:lnTo>
                    <a:pt x="21542" y="20968"/>
                  </a:lnTo>
                  <a:lnTo>
                    <a:pt x="21584" y="20281"/>
                  </a:lnTo>
                  <a:lnTo>
                    <a:pt x="21600" y="19440"/>
                  </a:lnTo>
                  <a:lnTo>
                    <a:pt x="21600" y="2163"/>
                  </a:lnTo>
                  <a:lnTo>
                    <a:pt x="21584" y="1320"/>
                  </a:lnTo>
                  <a:lnTo>
                    <a:pt x="21542" y="633"/>
                  </a:lnTo>
                  <a:lnTo>
                    <a:pt x="21478" y="170"/>
                  </a:lnTo>
                  <a:lnTo>
                    <a:pt x="21400" y="0"/>
                  </a:lnTo>
                  <a:close/>
                </a:path>
              </a:pathLst>
            </a:custGeom>
            <a:solidFill>
              <a:srgbClr val="9BBA58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</p:grpSp>
      <p:sp>
        <p:nvSpPr>
          <p:cNvPr id="79" name="object 9"/>
          <p:cNvSpPr txBox="1">
            <a:spLocks noGrp="1"/>
          </p:cNvSpPr>
          <p:nvPr>
            <p:ph type="body" sz="half" idx="1"/>
          </p:nvPr>
        </p:nvSpPr>
        <p:spPr>
          <a:xfrm>
            <a:off x="1392174" y="2366516"/>
            <a:ext cx="5349876" cy="3505836"/>
          </a:xfrm>
          <a:prstGeom prst="rect">
            <a:avLst/>
          </a:prstGeom>
        </p:spPr>
        <p:txBody>
          <a:bodyPr/>
          <a:lstStyle/>
          <a:p>
            <a:pPr indent="12700">
              <a:spcBef>
                <a:spcPts val="100"/>
              </a:spcBef>
            </a:pPr>
            <a:r>
              <a:t>Presented</a:t>
            </a:r>
            <a:r>
              <a:rPr spc="-100"/>
              <a:t> by:</a:t>
            </a:r>
          </a:p>
          <a:p>
            <a:pPr>
              <a:spcBef>
                <a:spcPts val="400"/>
              </a:spcBef>
            </a:pPr>
            <a:endParaRPr spc="-100"/>
          </a:p>
          <a:p>
            <a:pPr marR="932814" algn="r">
              <a:defRPr b="0" spc="-100"/>
            </a:pPr>
            <a:r>
              <a:t>Mohammed</a:t>
            </a:r>
            <a:r>
              <a:rPr spc="-200"/>
              <a:t> </a:t>
            </a:r>
            <a:r>
              <a:rPr spc="0"/>
              <a:t>Arfeen</a:t>
            </a:r>
            <a:r>
              <a:t> 2416334</a:t>
            </a:r>
          </a:p>
          <a:p>
            <a:pPr>
              <a:spcBef>
                <a:spcPts val="400"/>
              </a:spcBef>
            </a:pPr>
            <a:endParaRPr/>
          </a:p>
          <a:p>
            <a:pPr marR="59689" algn="ctr">
              <a:defRPr b="0"/>
            </a:pPr>
            <a:r>
              <a:t>Sadaf</a:t>
            </a:r>
            <a:r>
              <a:rPr spc="-100"/>
              <a:t> </a:t>
            </a:r>
            <a:r>
              <a:t>Safdar</a:t>
            </a:r>
            <a:r>
              <a:rPr spc="-100"/>
              <a:t> 2313180</a:t>
            </a:r>
          </a:p>
          <a:p>
            <a:pPr>
              <a:spcBef>
                <a:spcPts val="400"/>
              </a:spcBef>
            </a:pPr>
            <a:endParaRPr spc="-100"/>
          </a:p>
          <a:p>
            <a:pPr marR="912494" algn="r">
              <a:defRPr b="0"/>
            </a:pPr>
            <a:r>
              <a:t>Laiba</a:t>
            </a:r>
            <a:r>
              <a:rPr spc="-100"/>
              <a:t> </a:t>
            </a:r>
            <a:r>
              <a:t>haya</a:t>
            </a:r>
            <a:r>
              <a:rPr spc="-100"/>
              <a:t> 2231322</a:t>
            </a:r>
          </a:p>
          <a:p>
            <a:pPr>
              <a:spcBef>
                <a:spcPts val="400"/>
              </a:spcBef>
            </a:pPr>
            <a:endParaRPr spc="-100"/>
          </a:p>
          <a:p>
            <a:pPr indent="2221229">
              <a:defRPr b="0" spc="-100"/>
            </a:pPr>
            <a:r>
              <a:t>Umair</a:t>
            </a:r>
            <a:r>
              <a:rPr spc="-200"/>
              <a:t> </a:t>
            </a:r>
            <a:r>
              <a:rPr spc="0"/>
              <a:t>Ahmed</a:t>
            </a:r>
            <a:r>
              <a:t> 2428436</a:t>
            </a:r>
          </a:p>
        </p:txBody>
      </p:sp>
      <p:grpSp>
        <p:nvGrpSpPr>
          <p:cNvPr id="88" name="object 10"/>
          <p:cNvGrpSpPr/>
          <p:nvPr/>
        </p:nvGrpSpPr>
        <p:grpSpPr>
          <a:xfrm>
            <a:off x="8242934" y="2747264"/>
            <a:ext cx="2100708" cy="2775967"/>
            <a:chOff x="0" y="0"/>
            <a:chExt cx="2100707" cy="2775966"/>
          </a:xfrm>
        </p:grpSpPr>
        <p:sp>
          <p:nvSpPr>
            <p:cNvPr id="80" name="object 11"/>
            <p:cNvSpPr/>
            <p:nvPr/>
          </p:nvSpPr>
          <p:spPr>
            <a:xfrm>
              <a:off x="0" y="0"/>
              <a:ext cx="444246" cy="4442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740" y="0"/>
                  </a:moveTo>
                  <a:lnTo>
                    <a:pt x="4860" y="0"/>
                  </a:lnTo>
                  <a:lnTo>
                    <a:pt x="4860" y="11881"/>
                  </a:lnTo>
                  <a:lnTo>
                    <a:pt x="0" y="11881"/>
                  </a:lnTo>
                  <a:lnTo>
                    <a:pt x="10800" y="21600"/>
                  </a:lnTo>
                  <a:lnTo>
                    <a:pt x="21600" y="11881"/>
                  </a:lnTo>
                  <a:lnTo>
                    <a:pt x="16740" y="11881"/>
                  </a:lnTo>
                  <a:lnTo>
                    <a:pt x="16740" y="0"/>
                  </a:lnTo>
                  <a:close/>
                </a:path>
              </a:pathLst>
            </a:custGeom>
            <a:solidFill>
              <a:srgbClr val="E8D0D0">
                <a:alpha val="90194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81" name="object 12"/>
            <p:cNvSpPr/>
            <p:nvPr/>
          </p:nvSpPr>
          <p:spPr>
            <a:xfrm>
              <a:off x="0" y="0"/>
              <a:ext cx="444246" cy="4442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1881"/>
                  </a:moveTo>
                  <a:lnTo>
                    <a:pt x="4860" y="11881"/>
                  </a:lnTo>
                  <a:lnTo>
                    <a:pt x="4860" y="0"/>
                  </a:lnTo>
                  <a:lnTo>
                    <a:pt x="16740" y="0"/>
                  </a:lnTo>
                  <a:lnTo>
                    <a:pt x="16740" y="11881"/>
                  </a:lnTo>
                  <a:lnTo>
                    <a:pt x="21600" y="11881"/>
                  </a:lnTo>
                  <a:lnTo>
                    <a:pt x="10800" y="21600"/>
                  </a:lnTo>
                  <a:lnTo>
                    <a:pt x="0" y="11881"/>
                  </a:lnTo>
                  <a:close/>
                </a:path>
              </a:pathLst>
            </a:custGeom>
            <a:noFill/>
            <a:ln w="25400" cap="flat">
              <a:solidFill>
                <a:srgbClr val="E8D0D0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82" name="object 13"/>
            <p:cNvSpPr/>
            <p:nvPr/>
          </p:nvSpPr>
          <p:spPr>
            <a:xfrm>
              <a:off x="552069" y="778509"/>
              <a:ext cx="444374" cy="44424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742" y="0"/>
                  </a:moveTo>
                  <a:lnTo>
                    <a:pt x="4864" y="0"/>
                  </a:lnTo>
                  <a:lnTo>
                    <a:pt x="4864" y="11881"/>
                  </a:lnTo>
                  <a:lnTo>
                    <a:pt x="0" y="11881"/>
                  </a:lnTo>
                  <a:lnTo>
                    <a:pt x="10803" y="21600"/>
                  </a:lnTo>
                  <a:lnTo>
                    <a:pt x="21600" y="11881"/>
                  </a:lnTo>
                  <a:lnTo>
                    <a:pt x="16742" y="11881"/>
                  </a:lnTo>
                  <a:lnTo>
                    <a:pt x="16742" y="0"/>
                  </a:lnTo>
                  <a:close/>
                </a:path>
              </a:pathLst>
            </a:custGeom>
            <a:solidFill>
              <a:srgbClr val="E8DCD0">
                <a:alpha val="90194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83" name="object 14"/>
            <p:cNvSpPr/>
            <p:nvPr/>
          </p:nvSpPr>
          <p:spPr>
            <a:xfrm>
              <a:off x="552069" y="778509"/>
              <a:ext cx="444374" cy="44424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1881"/>
                  </a:moveTo>
                  <a:lnTo>
                    <a:pt x="4864" y="11881"/>
                  </a:lnTo>
                  <a:lnTo>
                    <a:pt x="4864" y="0"/>
                  </a:lnTo>
                  <a:lnTo>
                    <a:pt x="16742" y="0"/>
                  </a:lnTo>
                  <a:lnTo>
                    <a:pt x="16742" y="11881"/>
                  </a:lnTo>
                  <a:lnTo>
                    <a:pt x="21600" y="11881"/>
                  </a:lnTo>
                  <a:lnTo>
                    <a:pt x="10803" y="21600"/>
                  </a:lnTo>
                  <a:lnTo>
                    <a:pt x="0" y="11881"/>
                  </a:lnTo>
                  <a:close/>
                </a:path>
              </a:pathLst>
            </a:custGeom>
            <a:noFill/>
            <a:ln w="25400" cap="flat">
              <a:solidFill>
                <a:srgbClr val="E8DCD0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84" name="object 15"/>
            <p:cNvSpPr/>
            <p:nvPr/>
          </p:nvSpPr>
          <p:spPr>
            <a:xfrm>
              <a:off x="1104264" y="1545589"/>
              <a:ext cx="444374" cy="4443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742" y="0"/>
                  </a:moveTo>
                  <a:lnTo>
                    <a:pt x="4858" y="0"/>
                  </a:lnTo>
                  <a:lnTo>
                    <a:pt x="4858" y="11877"/>
                  </a:lnTo>
                  <a:lnTo>
                    <a:pt x="0" y="11877"/>
                  </a:lnTo>
                  <a:lnTo>
                    <a:pt x="10797" y="21600"/>
                  </a:lnTo>
                  <a:lnTo>
                    <a:pt x="21600" y="11877"/>
                  </a:lnTo>
                  <a:lnTo>
                    <a:pt x="16742" y="11877"/>
                  </a:lnTo>
                  <a:lnTo>
                    <a:pt x="16742" y="0"/>
                  </a:lnTo>
                  <a:close/>
                </a:path>
              </a:pathLst>
            </a:custGeom>
            <a:solidFill>
              <a:srgbClr val="E7E6D1">
                <a:alpha val="90194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85" name="object 16"/>
            <p:cNvSpPr/>
            <p:nvPr/>
          </p:nvSpPr>
          <p:spPr>
            <a:xfrm>
              <a:off x="1104264" y="1545589"/>
              <a:ext cx="444374" cy="4443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1877"/>
                  </a:moveTo>
                  <a:lnTo>
                    <a:pt x="4858" y="11877"/>
                  </a:lnTo>
                  <a:lnTo>
                    <a:pt x="4858" y="0"/>
                  </a:lnTo>
                  <a:lnTo>
                    <a:pt x="16742" y="0"/>
                  </a:lnTo>
                  <a:lnTo>
                    <a:pt x="16742" y="11877"/>
                  </a:lnTo>
                  <a:lnTo>
                    <a:pt x="21600" y="11877"/>
                  </a:lnTo>
                  <a:lnTo>
                    <a:pt x="10797" y="21600"/>
                  </a:lnTo>
                  <a:lnTo>
                    <a:pt x="0" y="11877"/>
                  </a:lnTo>
                  <a:close/>
                </a:path>
              </a:pathLst>
            </a:custGeom>
            <a:noFill/>
            <a:ln w="25400" cap="flat">
              <a:solidFill>
                <a:srgbClr val="E7E6D1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86" name="object 17"/>
            <p:cNvSpPr/>
            <p:nvPr/>
          </p:nvSpPr>
          <p:spPr>
            <a:xfrm>
              <a:off x="1656461" y="2331720"/>
              <a:ext cx="444247" cy="44424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740" y="0"/>
                  </a:moveTo>
                  <a:lnTo>
                    <a:pt x="4860" y="0"/>
                  </a:lnTo>
                  <a:lnTo>
                    <a:pt x="4860" y="11881"/>
                  </a:lnTo>
                  <a:lnTo>
                    <a:pt x="0" y="11881"/>
                  </a:lnTo>
                  <a:lnTo>
                    <a:pt x="10800" y="21600"/>
                  </a:lnTo>
                  <a:lnTo>
                    <a:pt x="21600" y="11881"/>
                  </a:lnTo>
                  <a:lnTo>
                    <a:pt x="16740" y="11881"/>
                  </a:lnTo>
                  <a:lnTo>
                    <a:pt x="16740" y="0"/>
                  </a:lnTo>
                  <a:close/>
                </a:path>
              </a:pathLst>
            </a:custGeom>
            <a:solidFill>
              <a:srgbClr val="DEE7D1">
                <a:alpha val="90194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87" name="object 18"/>
            <p:cNvSpPr/>
            <p:nvPr/>
          </p:nvSpPr>
          <p:spPr>
            <a:xfrm>
              <a:off x="1656461" y="2331720"/>
              <a:ext cx="444247" cy="44424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1881"/>
                  </a:moveTo>
                  <a:lnTo>
                    <a:pt x="4860" y="11881"/>
                  </a:lnTo>
                  <a:lnTo>
                    <a:pt x="4860" y="0"/>
                  </a:lnTo>
                  <a:lnTo>
                    <a:pt x="16740" y="0"/>
                  </a:lnTo>
                  <a:lnTo>
                    <a:pt x="16740" y="11881"/>
                  </a:lnTo>
                  <a:lnTo>
                    <a:pt x="21600" y="11881"/>
                  </a:lnTo>
                  <a:lnTo>
                    <a:pt x="10800" y="21600"/>
                  </a:lnTo>
                  <a:lnTo>
                    <a:pt x="0" y="11881"/>
                  </a:lnTo>
                  <a:close/>
                </a:path>
              </a:pathLst>
            </a:custGeom>
            <a:noFill/>
            <a:ln w="25400" cap="flat">
              <a:solidFill>
                <a:srgbClr val="DEE7D1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</p:grp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object 2"/>
          <p:cNvSpPr txBox="1">
            <a:spLocks noGrp="1"/>
          </p:cNvSpPr>
          <p:nvPr>
            <p:ph type="title"/>
          </p:nvPr>
        </p:nvSpPr>
        <p:spPr>
          <a:xfrm>
            <a:off x="4900421" y="572515"/>
            <a:ext cx="2386966" cy="848361"/>
          </a:xfrm>
          <a:prstGeom prst="rect">
            <a:avLst/>
          </a:prstGeom>
        </p:spPr>
        <p:txBody>
          <a:bodyPr/>
          <a:lstStyle>
            <a:lvl1pPr indent="12700">
              <a:spcBef>
                <a:spcPts val="100"/>
              </a:spcBef>
              <a:defRPr sz="5400" spc="-100"/>
            </a:lvl1pPr>
          </a:lstStyle>
          <a:p>
            <a:r>
              <a:t>Outline</a:t>
            </a:r>
          </a:p>
        </p:txBody>
      </p:sp>
      <p:pic>
        <p:nvPicPr>
          <p:cNvPr id="91" name="object 3" descr="object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4084" y="1635307"/>
            <a:ext cx="11934713" cy="99614"/>
          </a:xfrm>
          <a:prstGeom prst="rect">
            <a:avLst/>
          </a:prstGeom>
          <a:ln w="12700">
            <a:miter lim="400000"/>
          </a:ln>
        </p:spPr>
      </p:pic>
      <p:sp>
        <p:nvSpPr>
          <p:cNvPr id="92" name="object 4"/>
          <p:cNvSpPr txBox="1"/>
          <p:nvPr/>
        </p:nvSpPr>
        <p:spPr>
          <a:xfrm>
            <a:off x="916938" y="2074188"/>
            <a:ext cx="10208897" cy="28777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 anchor="t">
            <a:spAutoFit/>
          </a:bodyPr>
          <a:lstStyle/>
          <a:p>
            <a:pPr marL="355600" indent="-342900">
              <a:spcBef>
                <a:spcPts val="1400"/>
              </a:spcBef>
              <a:buSzPct val="100000"/>
              <a:buChar char="•"/>
              <a:tabLst>
                <a:tab pos="355600" algn="l"/>
              </a:tabLst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rPr lang="en-US"/>
              <a:t>Introduction to Unilever</a:t>
            </a:r>
            <a:endParaRPr lang="en-US" dirty="0"/>
          </a:p>
          <a:p>
            <a:pPr marL="355600" indent="-342900">
              <a:spcBef>
                <a:spcPts val="1400"/>
              </a:spcBef>
              <a:buSzPct val="100000"/>
              <a:buChar char="•"/>
              <a:tabLst>
                <a:tab pos="355600" algn="l"/>
              </a:tabLst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t>Overview</a:t>
            </a:r>
            <a:r>
              <a:rPr spc="-60" dirty="0"/>
              <a:t> </a:t>
            </a:r>
            <a:r>
              <a:rPr dirty="0"/>
              <a:t>of</a:t>
            </a:r>
            <a:r>
              <a:rPr spc="-95" dirty="0"/>
              <a:t> </a:t>
            </a:r>
            <a:r>
              <a:rPr dirty="0"/>
              <a:t>Mintzberg’s</a:t>
            </a:r>
            <a:r>
              <a:rPr spc="-85" dirty="0"/>
              <a:t> </a:t>
            </a:r>
            <a:r>
              <a:rPr dirty="0"/>
              <a:t>managerial</a:t>
            </a:r>
            <a:r>
              <a:rPr spc="-79" dirty="0"/>
              <a:t> </a:t>
            </a:r>
            <a:r>
              <a:rPr dirty="0"/>
              <a:t>roles</a:t>
            </a:r>
            <a:r>
              <a:rPr spc="-90" dirty="0"/>
              <a:t> </a:t>
            </a:r>
            <a:r>
              <a:rPr spc="-9" dirty="0"/>
              <a:t>framework.</a:t>
            </a:r>
            <a:endParaRPr dirty="0"/>
          </a:p>
          <a:p>
            <a:pPr marL="355600" indent="-342900">
              <a:spcBef>
                <a:spcPts val="1300"/>
              </a:spcBef>
              <a:buSzPct val="100000"/>
              <a:buChar char="•"/>
              <a:tabLst>
                <a:tab pos="355600" algn="l"/>
              </a:tabLst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rPr dirty="0"/>
              <a:t>Importance</a:t>
            </a:r>
            <a:r>
              <a:rPr spc="-55" dirty="0"/>
              <a:t> </a:t>
            </a:r>
            <a:r>
              <a:rPr dirty="0"/>
              <a:t>of</a:t>
            </a:r>
            <a:r>
              <a:rPr spc="-79" dirty="0"/>
              <a:t> </a:t>
            </a:r>
            <a:r>
              <a:rPr dirty="0"/>
              <a:t>leadership</a:t>
            </a:r>
            <a:r>
              <a:rPr spc="-65" dirty="0"/>
              <a:t> </a:t>
            </a:r>
            <a:r>
              <a:rPr dirty="0"/>
              <a:t>and</a:t>
            </a:r>
            <a:r>
              <a:rPr spc="-79" dirty="0"/>
              <a:t> </a:t>
            </a:r>
            <a:r>
              <a:rPr dirty="0"/>
              <a:t>management</a:t>
            </a:r>
            <a:r>
              <a:rPr spc="-45" dirty="0"/>
              <a:t> </a:t>
            </a:r>
            <a:r>
              <a:rPr dirty="0"/>
              <a:t>theories</a:t>
            </a:r>
            <a:r>
              <a:rPr spc="-65" dirty="0"/>
              <a:t> </a:t>
            </a:r>
            <a:r>
              <a:rPr dirty="0"/>
              <a:t>in</a:t>
            </a:r>
            <a:r>
              <a:rPr spc="-79" dirty="0"/>
              <a:t> </a:t>
            </a:r>
            <a:r>
              <a:rPr spc="-9" dirty="0"/>
              <a:t>practice.</a:t>
            </a:r>
          </a:p>
          <a:p>
            <a:pPr marL="355600" indent="-342900">
              <a:spcBef>
                <a:spcPts val="1300"/>
              </a:spcBef>
              <a:buSzPct val="100000"/>
              <a:buChar char="•"/>
              <a:tabLst>
                <a:tab pos="355600" algn="l"/>
              </a:tabLst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rPr dirty="0"/>
              <a:t>Focus</a:t>
            </a:r>
            <a:r>
              <a:rPr spc="-35" dirty="0"/>
              <a:t> </a:t>
            </a:r>
            <a:r>
              <a:rPr dirty="0"/>
              <a:t>on</a:t>
            </a:r>
            <a:r>
              <a:rPr spc="-45" dirty="0"/>
              <a:t> </a:t>
            </a:r>
            <a:r>
              <a:rPr dirty="0"/>
              <a:t>Unilever</a:t>
            </a:r>
            <a:r>
              <a:rPr spc="-30" dirty="0"/>
              <a:t> </a:t>
            </a:r>
            <a:r>
              <a:rPr dirty="0"/>
              <a:t>as</a:t>
            </a:r>
            <a:r>
              <a:rPr spc="-39" dirty="0"/>
              <a:t> </a:t>
            </a:r>
            <a:r>
              <a:rPr dirty="0"/>
              <a:t>a</a:t>
            </a:r>
            <a:r>
              <a:rPr spc="-45" dirty="0"/>
              <a:t> </a:t>
            </a:r>
            <a:r>
              <a:rPr dirty="0"/>
              <a:t>case</a:t>
            </a:r>
            <a:r>
              <a:rPr spc="-35" dirty="0"/>
              <a:t> </a:t>
            </a:r>
            <a:r>
              <a:rPr dirty="0"/>
              <a:t>study</a:t>
            </a:r>
            <a:r>
              <a:rPr spc="-39" dirty="0"/>
              <a:t> </a:t>
            </a:r>
            <a:r>
              <a:rPr spc="-9" err="1"/>
              <a:t>organisation</a:t>
            </a:r>
            <a:r>
              <a:rPr spc="-9" dirty="0"/>
              <a:t>.</a:t>
            </a:r>
          </a:p>
          <a:p>
            <a:pPr marL="355600" indent="-342900">
              <a:spcBef>
                <a:spcPts val="1300"/>
              </a:spcBef>
              <a:buSzPct val="100000"/>
              <a:buChar char="•"/>
              <a:tabLst>
                <a:tab pos="355600" algn="l"/>
              </a:tabLst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rPr dirty="0"/>
              <a:t>Examination</a:t>
            </a:r>
            <a:r>
              <a:rPr spc="-55" dirty="0"/>
              <a:t> </a:t>
            </a:r>
            <a:r>
              <a:rPr dirty="0"/>
              <a:t>of</a:t>
            </a:r>
            <a:r>
              <a:rPr spc="-60" dirty="0"/>
              <a:t> </a:t>
            </a:r>
            <a:r>
              <a:rPr dirty="0"/>
              <a:t>how</a:t>
            </a:r>
            <a:r>
              <a:rPr spc="-70" dirty="0"/>
              <a:t> </a:t>
            </a:r>
            <a:r>
              <a:rPr dirty="0"/>
              <a:t>Unilever</a:t>
            </a:r>
            <a:r>
              <a:rPr spc="-55" dirty="0"/>
              <a:t> </a:t>
            </a:r>
            <a:r>
              <a:rPr dirty="0"/>
              <a:t>applies</a:t>
            </a:r>
            <a:r>
              <a:rPr spc="-70" dirty="0"/>
              <a:t> </a:t>
            </a:r>
            <a:r>
              <a:rPr dirty="0"/>
              <a:t>managerial</a:t>
            </a:r>
            <a:r>
              <a:rPr spc="-35" dirty="0"/>
              <a:t> </a:t>
            </a:r>
            <a:r>
              <a:rPr dirty="0"/>
              <a:t>roles</a:t>
            </a:r>
            <a:r>
              <a:rPr spc="-60" dirty="0"/>
              <a:t> </a:t>
            </a:r>
            <a:r>
              <a:rPr dirty="0"/>
              <a:t>to</a:t>
            </a:r>
            <a:r>
              <a:rPr spc="-65" dirty="0"/>
              <a:t> </a:t>
            </a:r>
            <a:r>
              <a:rPr dirty="0"/>
              <a:t>enhance</a:t>
            </a:r>
            <a:r>
              <a:rPr spc="-65" dirty="0"/>
              <a:t> </a:t>
            </a:r>
            <a:r>
              <a:rPr spc="-9" dirty="0"/>
              <a:t>performance.</a:t>
            </a:r>
          </a:p>
          <a:p>
            <a:pPr marL="355600" indent="-342900">
              <a:spcBef>
                <a:spcPts val="1300"/>
              </a:spcBef>
              <a:buSzPct val="100000"/>
              <a:buChar char="•"/>
              <a:tabLst>
                <a:tab pos="355600" algn="l"/>
              </a:tabLst>
              <a:defRPr sz="2200">
                <a:latin typeface="Arial"/>
                <a:ea typeface="Arial"/>
                <a:cs typeface="Arial"/>
                <a:sym typeface="Arial"/>
              </a:defRPr>
            </a:pPr>
            <a:r>
              <a:rPr dirty="0"/>
              <a:t>Insight</a:t>
            </a:r>
            <a:r>
              <a:rPr spc="-90" dirty="0"/>
              <a:t> </a:t>
            </a:r>
            <a:r>
              <a:rPr dirty="0"/>
              <a:t>into</a:t>
            </a:r>
            <a:r>
              <a:rPr spc="-85" dirty="0"/>
              <a:t> </a:t>
            </a:r>
            <a:r>
              <a:rPr dirty="0"/>
              <a:t>leadership</a:t>
            </a:r>
            <a:r>
              <a:rPr spc="-90" dirty="0"/>
              <a:t> </a:t>
            </a:r>
            <a:r>
              <a:rPr dirty="0"/>
              <a:t>development</a:t>
            </a:r>
            <a:r>
              <a:rPr spc="-55" dirty="0"/>
              <a:t> </a:t>
            </a:r>
            <a:r>
              <a:rPr dirty="0"/>
              <a:t>and</a:t>
            </a:r>
            <a:r>
              <a:rPr spc="-90" dirty="0"/>
              <a:t> </a:t>
            </a:r>
            <a:r>
              <a:rPr dirty="0"/>
              <a:t>modern</a:t>
            </a:r>
            <a:r>
              <a:rPr spc="-65" dirty="0"/>
              <a:t> </a:t>
            </a:r>
            <a:r>
              <a:rPr dirty="0"/>
              <a:t>managerial</a:t>
            </a:r>
            <a:r>
              <a:rPr spc="-70" dirty="0"/>
              <a:t> </a:t>
            </a:r>
            <a:r>
              <a:rPr spc="-9" dirty="0"/>
              <a:t>challenges.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F6192-FC3F-8868-5429-13591DC2D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0" tIns="0" rIns="0" bIns="0" anchor="t">
            <a:normAutofit/>
          </a:bodyPr>
          <a:lstStyle/>
          <a:p>
            <a:r>
              <a:rPr lang="en-US"/>
              <a:t>Introduction to Unilever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192A4B-F158-4512-4A23-1800D1189E9C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436348" y="1560342"/>
            <a:ext cx="5349876" cy="3505836"/>
          </a:xfrm>
        </p:spPr>
        <p:txBody>
          <a:bodyPr lIns="0" tIns="0" rIns="0" bIns="0" anchor="t">
            <a:normAutofit/>
          </a:bodyPr>
          <a:lstStyle/>
          <a:p>
            <a:r>
              <a:rPr lang="en-US"/>
              <a:t>V;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B7E104-E392-1933-0555-696FBA5F9B90}"/>
              </a:ext>
            </a:extLst>
          </p:cNvPr>
          <p:cNvSpPr txBox="1"/>
          <p:nvPr/>
        </p:nvSpPr>
        <p:spPr>
          <a:xfrm>
            <a:off x="1433443" y="1665357"/>
            <a:ext cx="6232939" cy="353942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/>
              <a:t>❖ Global FMCG company </a:t>
            </a:r>
          </a:p>
          <a:p>
            <a:r>
              <a:rPr lang="en-US" sz="3200"/>
              <a:t>❖ Established: 1929 </a:t>
            </a:r>
          </a:p>
          <a:p>
            <a:r>
              <a:rPr lang="en-US" sz="3200"/>
              <a:t>❖ Operates: 190+ countries </a:t>
            </a:r>
          </a:p>
          <a:p>
            <a:r>
              <a:rPr lang="en-US" sz="3200"/>
              <a:t>❖ Products: 400+ brands </a:t>
            </a:r>
          </a:p>
          <a:p>
            <a:r>
              <a:rPr lang="en-US" sz="3200"/>
              <a:t>❖ Revenue: £51.69 billion </a:t>
            </a:r>
          </a:p>
          <a:p>
            <a:r>
              <a:rPr lang="en-US" sz="3200"/>
              <a:t>❖ Net income: £6.66 billion </a:t>
            </a:r>
          </a:p>
          <a:p>
            <a:r>
              <a:rPr lang="en-US" sz="3200"/>
              <a:t>❖ Employees: 128,000+</a:t>
            </a:r>
          </a:p>
        </p:txBody>
      </p:sp>
      <p:pic>
        <p:nvPicPr>
          <p:cNvPr id="7" name="Picture 6" descr="Unilever Logo y símbolo, significado, historia, PNG, marca">
            <a:extLst>
              <a:ext uri="{FF2B5EF4-FFF2-40B4-BE49-F238E27FC236}">
                <a16:creationId xmlns:a16="http://schemas.microsoft.com/office/drawing/2014/main" id="{ADB25E18-2EDF-3982-C7B9-A4E97EC1A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3270" y="1083601"/>
            <a:ext cx="3825460" cy="44588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216A7FC-6196-3A0A-8FCC-5614AECBA5AC}"/>
              </a:ext>
            </a:extLst>
          </p:cNvPr>
          <p:cNvSpPr txBox="1"/>
          <p:nvPr/>
        </p:nvSpPr>
        <p:spPr>
          <a:xfrm>
            <a:off x="4547704" y="6082748"/>
            <a:ext cx="2743200" cy="40010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(Unilever, 2025)</a:t>
            </a:r>
          </a:p>
        </p:txBody>
      </p:sp>
    </p:spTree>
    <p:extLst>
      <p:ext uri="{BB962C8B-B14F-4D97-AF65-F5344CB8AC3E}">
        <p14:creationId xmlns:p14="http://schemas.microsoft.com/office/powerpoint/2010/main" val="33329254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object 2"/>
          <p:cNvSpPr txBox="1">
            <a:spLocks noGrp="1"/>
          </p:cNvSpPr>
          <p:nvPr>
            <p:ph type="title"/>
          </p:nvPr>
        </p:nvSpPr>
        <p:spPr>
          <a:xfrm>
            <a:off x="1437512" y="483234"/>
            <a:ext cx="9316975" cy="696595"/>
          </a:xfrm>
          <a:prstGeom prst="rect">
            <a:avLst/>
          </a:prstGeom>
        </p:spPr>
        <p:txBody>
          <a:bodyPr/>
          <a:lstStyle/>
          <a:p>
            <a:pPr indent="495300">
              <a:spcBef>
                <a:spcPts val="100"/>
              </a:spcBef>
            </a:pPr>
            <a:r>
              <a:t>Management</a:t>
            </a:r>
            <a:r>
              <a:rPr spc="-100"/>
              <a:t> </a:t>
            </a:r>
            <a:r>
              <a:t>Theory</a:t>
            </a:r>
            <a:r>
              <a:rPr spc="-100"/>
              <a:t> </a:t>
            </a:r>
            <a:r>
              <a:t>&amp;</a:t>
            </a:r>
            <a:r>
              <a:rPr spc="-100"/>
              <a:t> Practice</a:t>
            </a:r>
          </a:p>
        </p:txBody>
      </p:sp>
      <p:sp>
        <p:nvSpPr>
          <p:cNvPr id="95" name="object 3"/>
          <p:cNvSpPr txBox="1"/>
          <p:nvPr/>
        </p:nvSpPr>
        <p:spPr>
          <a:xfrm>
            <a:off x="997406" y="1477008"/>
            <a:ext cx="9752332" cy="49446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5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Fayol's</a:t>
            </a:r>
            <a:r>
              <a:rPr spc="-80"/>
              <a:t> </a:t>
            </a:r>
            <a:r>
              <a:t>14</a:t>
            </a:r>
            <a:r>
              <a:rPr spc="-90"/>
              <a:t> </a:t>
            </a:r>
            <a:r>
              <a:t>principles</a:t>
            </a:r>
            <a:r>
              <a:rPr spc="-50"/>
              <a:t> </a:t>
            </a:r>
            <a:r>
              <a:t>guide</a:t>
            </a:r>
            <a:r>
              <a:rPr spc="-85"/>
              <a:t> </a:t>
            </a:r>
            <a:r>
              <a:rPr spc="-10"/>
              <a:t>management.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Unity</a:t>
            </a:r>
            <a:r>
              <a:rPr spc="-75"/>
              <a:t> </a:t>
            </a:r>
            <a:r>
              <a:t>of</a:t>
            </a:r>
            <a:r>
              <a:rPr spc="-70"/>
              <a:t> </a:t>
            </a:r>
            <a:r>
              <a:t>command</a:t>
            </a:r>
            <a:r>
              <a:rPr spc="-70"/>
              <a:t> </a:t>
            </a:r>
            <a:r>
              <a:t>enhances</a:t>
            </a:r>
            <a:r>
              <a:rPr spc="-50"/>
              <a:t> </a:t>
            </a:r>
            <a:r>
              <a:rPr spc="-10"/>
              <a:t>clarity.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Division</a:t>
            </a:r>
            <a:r>
              <a:rPr spc="-45"/>
              <a:t> </a:t>
            </a:r>
            <a:r>
              <a:t>of</a:t>
            </a:r>
            <a:r>
              <a:rPr spc="-70"/>
              <a:t> </a:t>
            </a:r>
            <a:r>
              <a:t>work</a:t>
            </a:r>
            <a:r>
              <a:rPr spc="-70"/>
              <a:t> </a:t>
            </a:r>
            <a:r>
              <a:t>improves</a:t>
            </a:r>
            <a:r>
              <a:rPr spc="-60"/>
              <a:t> </a:t>
            </a:r>
            <a:r>
              <a:rPr spc="-10"/>
              <a:t>productivity.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Centralisation</a:t>
            </a:r>
            <a:r>
              <a:rPr spc="-90"/>
              <a:t> </a:t>
            </a:r>
            <a:r>
              <a:t>ensures</a:t>
            </a:r>
            <a:r>
              <a:rPr spc="-110"/>
              <a:t> </a:t>
            </a:r>
            <a:r>
              <a:t>policy</a:t>
            </a:r>
            <a:r>
              <a:rPr spc="-104"/>
              <a:t> </a:t>
            </a:r>
            <a:r>
              <a:rPr spc="-10"/>
              <a:t>control.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 spc="-10">
                <a:latin typeface="Arial"/>
                <a:ea typeface="Arial"/>
                <a:cs typeface="Arial"/>
                <a:sym typeface="Arial"/>
              </a:defRPr>
            </a:pPr>
            <a:r>
              <a:t>Decentralisation</a:t>
            </a:r>
            <a:r>
              <a:rPr spc="-55"/>
              <a:t> </a:t>
            </a:r>
            <a:r>
              <a:rPr spc="0"/>
              <a:t>enables</a:t>
            </a:r>
            <a:r>
              <a:rPr spc="-75"/>
              <a:t> </a:t>
            </a:r>
            <a:r>
              <a:rPr spc="0"/>
              <a:t>local</a:t>
            </a:r>
            <a:r>
              <a:rPr spc="-80"/>
              <a:t> </a:t>
            </a:r>
            <a:r>
              <a:t>flexibility.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Hierarchy</a:t>
            </a:r>
            <a:r>
              <a:rPr spc="-90"/>
              <a:t> </a:t>
            </a:r>
            <a:r>
              <a:t>supports</a:t>
            </a:r>
            <a:r>
              <a:rPr spc="-95"/>
              <a:t> </a:t>
            </a:r>
            <a:r>
              <a:t>smooth</a:t>
            </a:r>
            <a:r>
              <a:rPr spc="-100"/>
              <a:t> </a:t>
            </a:r>
            <a:r>
              <a:rPr spc="-10"/>
              <a:t>coordination.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Applied</a:t>
            </a:r>
            <a:r>
              <a:rPr spc="-70"/>
              <a:t> </a:t>
            </a:r>
            <a:r>
              <a:t>principles</a:t>
            </a:r>
            <a:r>
              <a:rPr spc="-65"/>
              <a:t> </a:t>
            </a:r>
            <a:r>
              <a:t>in</a:t>
            </a:r>
            <a:r>
              <a:rPr spc="-90"/>
              <a:t> </a:t>
            </a:r>
            <a:r>
              <a:t>Unilever’s</a:t>
            </a:r>
            <a:r>
              <a:rPr spc="-50"/>
              <a:t> </a:t>
            </a:r>
            <a:r>
              <a:rPr spc="-10"/>
              <a:t>structure.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Enhances</a:t>
            </a:r>
            <a:r>
              <a:rPr spc="-100"/>
              <a:t> </a:t>
            </a:r>
            <a:r>
              <a:t>consistency</a:t>
            </a:r>
            <a:r>
              <a:rPr spc="-104"/>
              <a:t> </a:t>
            </a:r>
            <a:r>
              <a:t>across</a:t>
            </a:r>
            <a:r>
              <a:rPr spc="-114"/>
              <a:t> </a:t>
            </a:r>
            <a:r>
              <a:t>global</a:t>
            </a:r>
            <a:r>
              <a:rPr spc="-100"/>
              <a:t> </a:t>
            </a:r>
            <a:r>
              <a:rPr spc="-10"/>
              <a:t>teams.</a:t>
            </a:r>
          </a:p>
          <a:p>
            <a:pPr>
              <a:spcBef>
                <a:spcPts val="17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endParaRPr spc="-10"/>
          </a:p>
          <a:p>
            <a:pPr indent="5960109">
              <a:defRPr sz="2000">
                <a:latin typeface="Arial"/>
                <a:ea typeface="Arial"/>
                <a:cs typeface="Arial"/>
                <a:sym typeface="Arial"/>
              </a:defRPr>
            </a:pPr>
            <a:r>
              <a:t>(Cole</a:t>
            </a:r>
            <a:r>
              <a:rPr spc="-50"/>
              <a:t> </a:t>
            </a:r>
            <a:r>
              <a:t>&amp;</a:t>
            </a:r>
            <a:r>
              <a:rPr spc="-35"/>
              <a:t> </a:t>
            </a:r>
            <a:r>
              <a:rPr spc="-9"/>
              <a:t>Kelly,</a:t>
            </a:r>
            <a:r>
              <a:rPr spc="-35"/>
              <a:t> </a:t>
            </a:r>
            <a:r>
              <a:t>2020;</a:t>
            </a:r>
            <a:r>
              <a:rPr spc="-60"/>
              <a:t> </a:t>
            </a:r>
            <a:r>
              <a:t>Witzel,</a:t>
            </a:r>
            <a:r>
              <a:rPr spc="-55"/>
              <a:t> </a:t>
            </a:r>
            <a:r>
              <a:rPr spc="-9"/>
              <a:t>2017)</a:t>
            </a:r>
          </a:p>
        </p:txBody>
      </p:sp>
      <p:pic>
        <p:nvPicPr>
          <p:cNvPr id="96" name="object 4" descr="object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4497" y="2108681"/>
            <a:ext cx="4936890" cy="271127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object 2"/>
          <p:cNvSpPr txBox="1">
            <a:spLocks noGrp="1"/>
          </p:cNvSpPr>
          <p:nvPr>
            <p:ph type="title"/>
          </p:nvPr>
        </p:nvSpPr>
        <p:spPr>
          <a:xfrm>
            <a:off x="1437512" y="483234"/>
            <a:ext cx="9316975" cy="696595"/>
          </a:xfrm>
          <a:prstGeom prst="rect">
            <a:avLst/>
          </a:prstGeom>
        </p:spPr>
        <p:txBody>
          <a:bodyPr/>
          <a:lstStyle/>
          <a:p>
            <a:pPr indent="12700">
              <a:spcBef>
                <a:spcPts val="100"/>
              </a:spcBef>
            </a:pPr>
            <a:r>
              <a:t>Organisational</a:t>
            </a:r>
            <a:r>
              <a:rPr spc="-100"/>
              <a:t> </a:t>
            </a:r>
            <a:r>
              <a:t>Behaviour</a:t>
            </a:r>
            <a:r>
              <a:rPr spc="-100"/>
              <a:t> Theories</a:t>
            </a:r>
          </a:p>
        </p:txBody>
      </p:sp>
      <p:sp>
        <p:nvSpPr>
          <p:cNvPr id="99" name="object 3"/>
          <p:cNvSpPr txBox="1"/>
          <p:nvPr/>
        </p:nvSpPr>
        <p:spPr>
          <a:xfrm>
            <a:off x="688340" y="1570099"/>
            <a:ext cx="9770745" cy="50208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500"/>
              </a:spcBef>
              <a:buSzPct val="100000"/>
              <a:buChar char="❖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Theory</a:t>
            </a:r>
            <a:r>
              <a:rPr spc="-40"/>
              <a:t> </a:t>
            </a:r>
            <a:r>
              <a:t>X:</a:t>
            </a:r>
            <a:r>
              <a:rPr spc="-40"/>
              <a:t> </a:t>
            </a:r>
            <a:r>
              <a:rPr b="0"/>
              <a:t>strict</a:t>
            </a:r>
            <a:r>
              <a:rPr b="0" spc="-55"/>
              <a:t> </a:t>
            </a:r>
            <a:r>
              <a:rPr b="0"/>
              <a:t>control</a:t>
            </a:r>
            <a:r>
              <a:rPr b="0" spc="-30"/>
              <a:t> </a:t>
            </a:r>
            <a:r>
              <a:rPr b="0" spc="-10"/>
              <a:t>model.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Theory</a:t>
            </a:r>
            <a:r>
              <a:rPr spc="-120"/>
              <a:t> </a:t>
            </a:r>
            <a:r>
              <a:rPr spc="-20"/>
              <a:t>Y:</a:t>
            </a:r>
            <a:r>
              <a:rPr spc="-70"/>
              <a:t> </a:t>
            </a:r>
            <a:r>
              <a:rPr b="0"/>
              <a:t>motivates</a:t>
            </a:r>
            <a:r>
              <a:rPr b="0" spc="-75"/>
              <a:t> </a:t>
            </a:r>
            <a:r>
              <a:rPr b="0"/>
              <a:t>through</a:t>
            </a:r>
            <a:r>
              <a:rPr b="0" spc="-75"/>
              <a:t> </a:t>
            </a:r>
            <a:r>
              <a:rPr b="0" spc="-10"/>
              <a:t>trust.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Unilever</a:t>
            </a:r>
            <a:r>
              <a:rPr spc="-25"/>
              <a:t> </a:t>
            </a:r>
            <a:r>
              <a:t>blends</a:t>
            </a:r>
            <a:r>
              <a:rPr spc="-40"/>
              <a:t> </a:t>
            </a:r>
            <a:r>
              <a:t>X</a:t>
            </a:r>
            <a:r>
              <a:rPr spc="-50"/>
              <a:t> </a:t>
            </a:r>
            <a:r>
              <a:t>and</a:t>
            </a:r>
            <a:r>
              <a:rPr spc="-80"/>
              <a:t> </a:t>
            </a:r>
            <a:r>
              <a:t>Y</a:t>
            </a:r>
            <a:r>
              <a:rPr spc="-100"/>
              <a:t> </a:t>
            </a:r>
            <a:r>
              <a:rPr spc="-10"/>
              <a:t>approaches.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Behavioural</a:t>
            </a:r>
            <a:r>
              <a:rPr spc="-75"/>
              <a:t> </a:t>
            </a:r>
            <a:r>
              <a:t>theory</a:t>
            </a:r>
            <a:r>
              <a:rPr spc="-100"/>
              <a:t> </a:t>
            </a:r>
            <a:r>
              <a:t>values</a:t>
            </a:r>
            <a:r>
              <a:rPr spc="-75"/>
              <a:t> </a:t>
            </a:r>
            <a:r>
              <a:t>human</a:t>
            </a:r>
            <a:r>
              <a:rPr spc="-85"/>
              <a:t> </a:t>
            </a:r>
            <a:r>
              <a:rPr spc="-10"/>
              <a:t>relations.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Managers</a:t>
            </a:r>
            <a:r>
              <a:rPr spc="-120"/>
              <a:t> </a:t>
            </a:r>
            <a:r>
              <a:t>encourage</a:t>
            </a:r>
            <a:r>
              <a:rPr spc="-95"/>
              <a:t> </a:t>
            </a:r>
            <a:r>
              <a:t>collaboration</a:t>
            </a:r>
            <a:r>
              <a:rPr spc="-80"/>
              <a:t> </a:t>
            </a:r>
            <a:r>
              <a:t>in</a:t>
            </a:r>
            <a:r>
              <a:rPr spc="-120"/>
              <a:t> </a:t>
            </a:r>
            <a:r>
              <a:rPr spc="-10"/>
              <a:t>teams.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Promotes</a:t>
            </a:r>
            <a:r>
              <a:rPr spc="-90"/>
              <a:t> </a:t>
            </a:r>
            <a:r>
              <a:t>shared</a:t>
            </a:r>
            <a:r>
              <a:rPr spc="-60"/>
              <a:t> </a:t>
            </a:r>
            <a:r>
              <a:t>goals</a:t>
            </a:r>
            <a:r>
              <a:rPr spc="-55"/>
              <a:t> </a:t>
            </a:r>
            <a:r>
              <a:t>and</a:t>
            </a:r>
            <a:r>
              <a:rPr spc="-70"/>
              <a:t> </a:t>
            </a:r>
            <a:r>
              <a:rPr spc="-10"/>
              <a:t>innovation.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Influences</a:t>
            </a:r>
            <a:r>
              <a:rPr spc="-130"/>
              <a:t> </a:t>
            </a:r>
            <a:r>
              <a:t>Unilever’s</a:t>
            </a:r>
            <a:r>
              <a:rPr spc="-75"/>
              <a:t> </a:t>
            </a:r>
            <a:r>
              <a:t>leadership</a:t>
            </a:r>
            <a:r>
              <a:rPr spc="-90"/>
              <a:t> </a:t>
            </a:r>
            <a:r>
              <a:rPr spc="-10"/>
              <a:t>development.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Increases</a:t>
            </a:r>
            <a:r>
              <a:rPr spc="-60"/>
              <a:t> </a:t>
            </a:r>
            <a:r>
              <a:rPr spc="-10"/>
              <a:t>satisfaction</a:t>
            </a:r>
            <a:r>
              <a:rPr spc="-40"/>
              <a:t> </a:t>
            </a:r>
            <a:r>
              <a:t>and</a:t>
            </a:r>
            <a:r>
              <a:rPr spc="-40"/>
              <a:t> </a:t>
            </a:r>
            <a:r>
              <a:t>task</a:t>
            </a:r>
            <a:r>
              <a:rPr spc="-50"/>
              <a:t> </a:t>
            </a:r>
            <a:r>
              <a:rPr spc="-10"/>
              <a:t>ownership.</a:t>
            </a:r>
          </a:p>
          <a:p>
            <a:pPr>
              <a:spcBef>
                <a:spcPts val="23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endParaRPr spc="-10"/>
          </a:p>
          <a:p>
            <a:pPr indent="4357370">
              <a:defRPr sz="2000">
                <a:latin typeface="Arial"/>
                <a:ea typeface="Arial"/>
                <a:cs typeface="Arial"/>
                <a:sym typeface="Arial"/>
              </a:defRPr>
            </a:pPr>
            <a:r>
              <a:t>(Robbins</a:t>
            </a:r>
            <a:r>
              <a:rPr spc="-50"/>
              <a:t> </a:t>
            </a:r>
            <a:r>
              <a:t>et</a:t>
            </a:r>
            <a:r>
              <a:rPr spc="-45"/>
              <a:t> </a:t>
            </a:r>
            <a:r>
              <a:t>al.,</a:t>
            </a:r>
            <a:r>
              <a:rPr spc="-35"/>
              <a:t> </a:t>
            </a:r>
            <a:r>
              <a:t>2021;</a:t>
            </a:r>
            <a:r>
              <a:rPr spc="-60"/>
              <a:t> </a:t>
            </a:r>
            <a:r>
              <a:t>Mullins</a:t>
            </a:r>
            <a:r>
              <a:rPr spc="-25"/>
              <a:t> </a:t>
            </a:r>
            <a:r>
              <a:t>and</a:t>
            </a:r>
            <a:r>
              <a:rPr spc="-39"/>
              <a:t> </a:t>
            </a:r>
            <a:r>
              <a:rPr spc="-9"/>
              <a:t>Christy,</a:t>
            </a:r>
            <a:r>
              <a:rPr spc="-60"/>
              <a:t> </a:t>
            </a:r>
            <a:r>
              <a:rPr spc="-9"/>
              <a:t>2016)</a:t>
            </a:r>
          </a:p>
        </p:txBody>
      </p:sp>
      <p:pic>
        <p:nvPicPr>
          <p:cNvPr id="100" name="object 4" descr="object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8348" y="1962909"/>
            <a:ext cx="4796798" cy="344043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object 2"/>
          <p:cNvSpPr txBox="1">
            <a:spLocks noGrp="1"/>
          </p:cNvSpPr>
          <p:nvPr>
            <p:ph type="title"/>
          </p:nvPr>
        </p:nvSpPr>
        <p:spPr>
          <a:xfrm>
            <a:off x="1437512" y="483234"/>
            <a:ext cx="9316975" cy="696595"/>
          </a:xfrm>
          <a:prstGeom prst="rect">
            <a:avLst/>
          </a:prstGeom>
        </p:spPr>
        <p:txBody>
          <a:bodyPr/>
          <a:lstStyle/>
          <a:p>
            <a:pPr indent="742315">
              <a:spcBef>
                <a:spcPts val="100"/>
              </a:spcBef>
            </a:pPr>
            <a:r>
              <a:t>Leadership</a:t>
            </a:r>
            <a:r>
              <a:rPr spc="-100"/>
              <a:t> </a:t>
            </a:r>
            <a:r>
              <a:t>Theories</a:t>
            </a:r>
            <a:r>
              <a:rPr spc="-100"/>
              <a:t> </a:t>
            </a:r>
            <a:r>
              <a:t>&amp;</a:t>
            </a:r>
            <a:r>
              <a:rPr spc="-100"/>
              <a:t> Styles</a:t>
            </a:r>
          </a:p>
        </p:txBody>
      </p:sp>
      <p:sp>
        <p:nvSpPr>
          <p:cNvPr id="103" name="object 3"/>
          <p:cNvSpPr txBox="1"/>
          <p:nvPr/>
        </p:nvSpPr>
        <p:spPr>
          <a:xfrm>
            <a:off x="688339" y="1579243"/>
            <a:ext cx="10596247" cy="49319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500"/>
              </a:spcBef>
              <a:buSzPct val="100000"/>
              <a:buChar char="❑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Autocratic:</a:t>
            </a:r>
            <a:r>
              <a:rPr spc="-95"/>
              <a:t> </a:t>
            </a:r>
            <a:r>
              <a:rPr b="0"/>
              <a:t>fast</a:t>
            </a:r>
            <a:r>
              <a:rPr b="0" spc="-90"/>
              <a:t> </a:t>
            </a:r>
            <a:r>
              <a:rPr b="0"/>
              <a:t>decisions,</a:t>
            </a:r>
            <a:r>
              <a:rPr b="0" spc="-70"/>
              <a:t> </a:t>
            </a:r>
            <a:r>
              <a:rPr b="0"/>
              <a:t>limited</a:t>
            </a:r>
            <a:r>
              <a:rPr b="0" spc="-65"/>
              <a:t> </a:t>
            </a:r>
            <a:r>
              <a:rPr b="0" spc="-10"/>
              <a:t>input.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Democratic:</a:t>
            </a:r>
            <a:r>
              <a:rPr spc="-65"/>
              <a:t> </a:t>
            </a:r>
            <a:r>
              <a:rPr b="0"/>
              <a:t>team</a:t>
            </a:r>
            <a:r>
              <a:rPr b="0" spc="-85"/>
              <a:t> </a:t>
            </a:r>
            <a:r>
              <a:rPr b="0"/>
              <a:t>input,</a:t>
            </a:r>
            <a:r>
              <a:rPr b="0" spc="-85"/>
              <a:t> </a:t>
            </a:r>
            <a:r>
              <a:rPr b="0"/>
              <a:t>shared</a:t>
            </a:r>
            <a:r>
              <a:rPr b="0" spc="-75"/>
              <a:t> </a:t>
            </a:r>
            <a:r>
              <a:rPr b="0" spc="-10"/>
              <a:t>decisions.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 b="1" spc="-10">
                <a:latin typeface="Arial"/>
                <a:ea typeface="Arial"/>
                <a:cs typeface="Arial"/>
                <a:sym typeface="Arial"/>
              </a:defRPr>
            </a:pPr>
            <a:r>
              <a:t>Laissez-</a:t>
            </a:r>
            <a:r>
              <a:rPr spc="0"/>
              <a:t>faire:</a:t>
            </a:r>
            <a:r>
              <a:rPr spc="-70"/>
              <a:t> </a:t>
            </a:r>
            <a:r>
              <a:rPr b="0" spc="-25"/>
              <a:t>hands-</a:t>
            </a:r>
            <a:r>
              <a:rPr b="0" spc="0"/>
              <a:t>off,</a:t>
            </a:r>
            <a:r>
              <a:rPr b="0" spc="-50"/>
              <a:t> </a:t>
            </a:r>
            <a:r>
              <a:rPr b="0" spc="0"/>
              <a:t>autonomous</a:t>
            </a:r>
            <a:r>
              <a:rPr b="0" spc="-55"/>
              <a:t> </a:t>
            </a:r>
            <a:r>
              <a:rPr b="0"/>
              <a:t>work.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Unilever</a:t>
            </a:r>
            <a:r>
              <a:rPr spc="-45"/>
              <a:t> </a:t>
            </a:r>
            <a:r>
              <a:t>prefers</a:t>
            </a:r>
            <a:r>
              <a:rPr spc="-75"/>
              <a:t> </a:t>
            </a:r>
            <a:r>
              <a:t>a</a:t>
            </a:r>
            <a:r>
              <a:rPr spc="-75"/>
              <a:t> </a:t>
            </a:r>
            <a:r>
              <a:t>democratic</a:t>
            </a:r>
            <a:r>
              <a:rPr spc="-55"/>
              <a:t> </a:t>
            </a:r>
            <a:r>
              <a:t>leadership</a:t>
            </a:r>
            <a:r>
              <a:rPr spc="-35"/>
              <a:t> </a:t>
            </a:r>
            <a:r>
              <a:rPr spc="-10"/>
              <a:t>model.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Encourages</a:t>
            </a:r>
            <a:r>
              <a:rPr spc="-114"/>
              <a:t> </a:t>
            </a:r>
            <a:r>
              <a:t>innovation</a:t>
            </a:r>
            <a:r>
              <a:rPr spc="-90"/>
              <a:t> </a:t>
            </a:r>
            <a:r>
              <a:t>across</a:t>
            </a:r>
            <a:r>
              <a:rPr spc="-114"/>
              <a:t> </a:t>
            </a:r>
            <a:r>
              <a:rPr spc="-10"/>
              <a:t>departments.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Behavioural</a:t>
            </a:r>
            <a:r>
              <a:rPr spc="-80"/>
              <a:t> </a:t>
            </a:r>
            <a:r>
              <a:t>styles</a:t>
            </a:r>
            <a:r>
              <a:rPr spc="-104"/>
              <a:t> </a:t>
            </a:r>
            <a:r>
              <a:t>improve</a:t>
            </a:r>
            <a:r>
              <a:rPr spc="-90"/>
              <a:t> </a:t>
            </a:r>
            <a:r>
              <a:t>team</a:t>
            </a:r>
            <a:r>
              <a:rPr spc="-104"/>
              <a:t> </a:t>
            </a:r>
            <a:r>
              <a:rPr spc="-10"/>
              <a:t>outcomes.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Flexibility</a:t>
            </a:r>
            <a:r>
              <a:rPr spc="-65"/>
              <a:t> </a:t>
            </a:r>
            <a:r>
              <a:t>fosters</a:t>
            </a:r>
            <a:r>
              <a:rPr spc="-100"/>
              <a:t> </a:t>
            </a:r>
            <a:r>
              <a:t>situational</a:t>
            </a:r>
            <a:r>
              <a:rPr spc="-65"/>
              <a:t> </a:t>
            </a:r>
            <a:r>
              <a:rPr spc="-10"/>
              <a:t>leadership.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Leadership</a:t>
            </a:r>
            <a:r>
              <a:rPr spc="-60"/>
              <a:t> </a:t>
            </a:r>
            <a:r>
              <a:t>is</a:t>
            </a:r>
            <a:r>
              <a:rPr spc="-75"/>
              <a:t> </a:t>
            </a:r>
            <a:r>
              <a:t>aligned</a:t>
            </a:r>
            <a:r>
              <a:rPr spc="-45"/>
              <a:t> </a:t>
            </a:r>
            <a:r>
              <a:t>with</a:t>
            </a:r>
            <a:r>
              <a:rPr spc="-70"/>
              <a:t> </a:t>
            </a:r>
            <a:r>
              <a:t>the</a:t>
            </a:r>
            <a:r>
              <a:rPr spc="-70"/>
              <a:t> </a:t>
            </a:r>
            <a:r>
              <a:t>global</a:t>
            </a:r>
            <a:r>
              <a:rPr spc="-50"/>
              <a:t> </a:t>
            </a:r>
            <a:r>
              <a:rPr spc="-10"/>
              <a:t>vision.</a:t>
            </a:r>
          </a:p>
          <a:p>
            <a:pPr>
              <a:spcBef>
                <a:spcPts val="16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endParaRPr spc="-10"/>
          </a:p>
          <a:p>
            <a:pPr indent="5433695">
              <a:defRPr sz="2000">
                <a:latin typeface="Arial"/>
                <a:ea typeface="Arial"/>
                <a:cs typeface="Arial"/>
                <a:sym typeface="Arial"/>
              </a:defRPr>
            </a:pPr>
            <a:r>
              <a:t>(Needle</a:t>
            </a:r>
            <a:r>
              <a:rPr spc="-35"/>
              <a:t> </a:t>
            </a:r>
            <a:r>
              <a:t>&amp;</a:t>
            </a:r>
            <a:r>
              <a:rPr spc="-15"/>
              <a:t> </a:t>
            </a:r>
            <a:r>
              <a:t>Burns,</a:t>
            </a:r>
            <a:r>
              <a:rPr spc="-19"/>
              <a:t> </a:t>
            </a:r>
            <a:r>
              <a:t>2019;</a:t>
            </a:r>
            <a:r>
              <a:rPr spc="-39"/>
              <a:t> </a:t>
            </a:r>
            <a:r>
              <a:t>Goleman</a:t>
            </a:r>
            <a:r>
              <a:rPr spc="-35"/>
              <a:t> </a:t>
            </a:r>
            <a:r>
              <a:t>et</a:t>
            </a:r>
            <a:r>
              <a:rPr spc="-30"/>
              <a:t> </a:t>
            </a:r>
            <a:r>
              <a:t>al.,</a:t>
            </a:r>
            <a:r>
              <a:rPr spc="-19"/>
              <a:t> </a:t>
            </a:r>
            <a:r>
              <a:rPr spc="-9"/>
              <a:t>2013)</a:t>
            </a:r>
          </a:p>
        </p:txBody>
      </p:sp>
      <p:pic>
        <p:nvPicPr>
          <p:cNvPr id="104" name="object 4" descr="object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3359" y="1603755"/>
            <a:ext cx="3717036" cy="371703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object 2"/>
          <p:cNvSpPr txBox="1">
            <a:spLocks noGrp="1"/>
          </p:cNvSpPr>
          <p:nvPr>
            <p:ph type="title"/>
          </p:nvPr>
        </p:nvSpPr>
        <p:spPr>
          <a:xfrm>
            <a:off x="844091" y="303402"/>
            <a:ext cx="10591801" cy="635001"/>
          </a:xfrm>
          <a:prstGeom prst="rect">
            <a:avLst/>
          </a:prstGeom>
        </p:spPr>
        <p:txBody>
          <a:bodyPr/>
          <a:lstStyle/>
          <a:p>
            <a:pPr indent="12700">
              <a:defRPr sz="4000" spc="-100"/>
            </a:pPr>
            <a:r>
              <a:t>Mintzberg’s</a:t>
            </a:r>
            <a:r>
              <a:rPr spc="-200"/>
              <a:t> </a:t>
            </a:r>
            <a:r>
              <a:rPr spc="0"/>
              <a:t>10</a:t>
            </a:r>
            <a:r>
              <a:rPr spc="-200"/>
              <a:t> </a:t>
            </a:r>
            <a:r>
              <a:rPr spc="0"/>
              <a:t>Managerial</a:t>
            </a:r>
            <a:r>
              <a:rPr spc="-200"/>
              <a:t> </a:t>
            </a:r>
            <a:r>
              <a:rPr spc="0"/>
              <a:t>Roles</a:t>
            </a:r>
            <a:r>
              <a:rPr spc="-200"/>
              <a:t> </a:t>
            </a:r>
            <a:r>
              <a:rPr spc="0"/>
              <a:t>at</a:t>
            </a:r>
            <a:r>
              <a:rPr spc="-200"/>
              <a:t> </a:t>
            </a:r>
            <a:r>
              <a:t>Unilever</a:t>
            </a:r>
          </a:p>
        </p:txBody>
      </p:sp>
      <p:pic>
        <p:nvPicPr>
          <p:cNvPr id="107" name="object 3" descr="object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344" y="1200137"/>
            <a:ext cx="6108192" cy="4824477"/>
          </a:xfrm>
          <a:prstGeom prst="rect">
            <a:avLst/>
          </a:prstGeom>
          <a:ln w="12700">
            <a:miter lim="400000"/>
          </a:ln>
        </p:spPr>
      </p:pic>
      <p:sp>
        <p:nvSpPr>
          <p:cNvPr id="108" name="object 4"/>
          <p:cNvSpPr txBox="1"/>
          <p:nvPr/>
        </p:nvSpPr>
        <p:spPr>
          <a:xfrm>
            <a:off x="8703056" y="6152996"/>
            <a:ext cx="1520191" cy="209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indent="12700">
              <a:spcBef>
                <a:spcPts val="100"/>
              </a:spcBef>
              <a:defRPr sz="1500" spc="-10">
                <a:latin typeface="Arial"/>
                <a:ea typeface="Arial"/>
                <a:cs typeface="Arial"/>
                <a:sym typeface="Arial"/>
              </a:defRPr>
            </a:pPr>
            <a:r>
              <a:t>(Mintzberg,</a:t>
            </a:r>
            <a:r>
              <a:rPr spc="0"/>
              <a:t> </a:t>
            </a:r>
            <a:r>
              <a:t>2020)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object 2"/>
          <p:cNvSpPr txBox="1">
            <a:spLocks noGrp="1"/>
          </p:cNvSpPr>
          <p:nvPr>
            <p:ph type="title"/>
          </p:nvPr>
        </p:nvSpPr>
        <p:spPr>
          <a:xfrm>
            <a:off x="1437512" y="483234"/>
            <a:ext cx="9316975" cy="696595"/>
          </a:xfrm>
          <a:prstGeom prst="rect">
            <a:avLst/>
          </a:prstGeom>
        </p:spPr>
        <p:txBody>
          <a:bodyPr/>
          <a:lstStyle/>
          <a:p>
            <a:pPr indent="463550">
              <a:spcBef>
                <a:spcPts val="100"/>
              </a:spcBef>
            </a:pPr>
            <a:r>
              <a:t>Interpersonal</a:t>
            </a:r>
            <a:r>
              <a:rPr spc="-100"/>
              <a:t> </a:t>
            </a:r>
            <a:r>
              <a:t>Roles</a:t>
            </a:r>
            <a:r>
              <a:rPr spc="-100"/>
              <a:t> (Mintzberg)</a:t>
            </a:r>
          </a:p>
        </p:txBody>
      </p:sp>
      <p:sp>
        <p:nvSpPr>
          <p:cNvPr id="111" name="object 3"/>
          <p:cNvSpPr txBox="1"/>
          <p:nvPr/>
        </p:nvSpPr>
        <p:spPr>
          <a:xfrm>
            <a:off x="2291842" y="1570099"/>
            <a:ext cx="7826376" cy="49446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500"/>
              </a:spcBef>
              <a:buSzPct val="100000"/>
              <a:buChar char="➢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Figurehead:</a:t>
            </a:r>
            <a:r>
              <a:rPr spc="-80"/>
              <a:t> </a:t>
            </a:r>
            <a:r>
              <a:rPr b="0"/>
              <a:t>represents</a:t>
            </a:r>
            <a:r>
              <a:rPr b="0" spc="-70"/>
              <a:t> </a:t>
            </a:r>
            <a:r>
              <a:rPr b="0"/>
              <a:t>the</a:t>
            </a:r>
            <a:r>
              <a:rPr b="0" spc="-80"/>
              <a:t> </a:t>
            </a:r>
            <a:r>
              <a:rPr b="0"/>
              <a:t>brand</a:t>
            </a:r>
            <a:r>
              <a:rPr b="0" spc="-65"/>
              <a:t> </a:t>
            </a:r>
            <a:r>
              <a:rPr b="0" spc="-10"/>
              <a:t>externally.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Leader:</a:t>
            </a:r>
            <a:r>
              <a:rPr spc="-60"/>
              <a:t> </a:t>
            </a:r>
            <a:r>
              <a:rPr b="0"/>
              <a:t>guides</a:t>
            </a:r>
            <a:r>
              <a:rPr b="0" spc="-45"/>
              <a:t> </a:t>
            </a:r>
            <a:r>
              <a:rPr b="0"/>
              <a:t>teams</a:t>
            </a:r>
            <a:r>
              <a:rPr b="0" spc="-65"/>
              <a:t> </a:t>
            </a:r>
            <a:r>
              <a:rPr b="0"/>
              <a:t>to</a:t>
            </a:r>
            <a:r>
              <a:rPr b="0" spc="-75"/>
              <a:t> </a:t>
            </a:r>
            <a:r>
              <a:rPr b="0" spc="-10"/>
              <a:t>goals.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Liaison:</a:t>
            </a:r>
            <a:r>
              <a:rPr spc="-75"/>
              <a:t> </a:t>
            </a:r>
            <a:r>
              <a:rPr b="0"/>
              <a:t>connects</a:t>
            </a:r>
            <a:r>
              <a:rPr b="0" spc="-55"/>
              <a:t> </a:t>
            </a:r>
            <a:r>
              <a:rPr b="0"/>
              <a:t>internal</a:t>
            </a:r>
            <a:r>
              <a:rPr b="0" spc="-40"/>
              <a:t> </a:t>
            </a:r>
            <a:r>
              <a:rPr b="0" spc="-10"/>
              <a:t>departments.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Unilever</a:t>
            </a:r>
            <a:r>
              <a:rPr spc="-55"/>
              <a:t> </a:t>
            </a:r>
            <a:r>
              <a:t>leaders</a:t>
            </a:r>
            <a:r>
              <a:rPr spc="-85"/>
              <a:t> </a:t>
            </a:r>
            <a:r>
              <a:t>motivate</a:t>
            </a:r>
            <a:r>
              <a:rPr spc="-90"/>
              <a:t> </a:t>
            </a:r>
            <a:r>
              <a:t>global</a:t>
            </a:r>
            <a:r>
              <a:rPr spc="-70"/>
              <a:t> </a:t>
            </a:r>
            <a:r>
              <a:rPr spc="-10"/>
              <a:t>teams.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Builds</a:t>
            </a:r>
            <a:r>
              <a:rPr spc="-70"/>
              <a:t> </a:t>
            </a:r>
            <a:r>
              <a:t>external</a:t>
            </a:r>
            <a:r>
              <a:rPr spc="-70"/>
              <a:t> </a:t>
            </a:r>
            <a:r>
              <a:t>partnerships</a:t>
            </a:r>
            <a:r>
              <a:rPr spc="-80"/>
              <a:t> </a:t>
            </a:r>
            <a:r>
              <a:t>and</a:t>
            </a:r>
            <a:r>
              <a:rPr spc="-80"/>
              <a:t> </a:t>
            </a:r>
            <a:r>
              <a:rPr spc="-10"/>
              <a:t>networks.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Promotes</a:t>
            </a:r>
            <a:r>
              <a:rPr spc="-110"/>
              <a:t> </a:t>
            </a:r>
            <a:r>
              <a:t>ethical</a:t>
            </a:r>
            <a:r>
              <a:rPr spc="-90"/>
              <a:t> </a:t>
            </a:r>
            <a:r>
              <a:t>leadership</a:t>
            </a:r>
            <a:r>
              <a:rPr spc="-70"/>
              <a:t> </a:t>
            </a:r>
            <a:r>
              <a:t>and</a:t>
            </a:r>
            <a:r>
              <a:rPr spc="-95"/>
              <a:t> </a:t>
            </a:r>
            <a:r>
              <a:rPr spc="-10"/>
              <a:t>culture.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Managers</a:t>
            </a:r>
            <a:r>
              <a:rPr spc="-75"/>
              <a:t> </a:t>
            </a:r>
            <a:r>
              <a:t>increase</a:t>
            </a:r>
            <a:r>
              <a:rPr spc="-80"/>
              <a:t> </a:t>
            </a:r>
            <a:r>
              <a:rPr spc="-10"/>
              <a:t>inter-</a:t>
            </a:r>
            <a:r>
              <a:t>unit</a:t>
            </a:r>
            <a:r>
              <a:rPr spc="-75"/>
              <a:t> </a:t>
            </a:r>
            <a:r>
              <a:rPr spc="-10"/>
              <a:t>communication.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Supports</a:t>
            </a:r>
            <a:r>
              <a:rPr spc="-40"/>
              <a:t> </a:t>
            </a:r>
            <a:r>
              <a:t>Unilever’s </a:t>
            </a:r>
            <a:r>
              <a:rPr spc="-25"/>
              <a:t>people-</a:t>
            </a:r>
            <a:r>
              <a:t>first</a:t>
            </a:r>
            <a:r>
              <a:rPr spc="-20"/>
              <a:t> </a:t>
            </a:r>
            <a:r>
              <a:rPr spc="-10"/>
              <a:t>culture.</a:t>
            </a:r>
          </a:p>
          <a:p>
            <a:pPr>
              <a:spcBef>
                <a:spcPts val="17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endParaRPr spc="-10"/>
          </a:p>
          <a:p>
            <a:pPr indent="3622040">
              <a:defRPr sz="2000">
                <a:latin typeface="Arial"/>
                <a:ea typeface="Arial"/>
                <a:cs typeface="Arial"/>
                <a:sym typeface="Arial"/>
              </a:defRPr>
            </a:pPr>
            <a:r>
              <a:t>(Robbins</a:t>
            </a:r>
            <a:r>
              <a:rPr spc="-50"/>
              <a:t> </a:t>
            </a:r>
            <a:r>
              <a:t>et</a:t>
            </a:r>
            <a:r>
              <a:rPr spc="-39"/>
              <a:t> </a:t>
            </a:r>
            <a:r>
              <a:t>al.,</a:t>
            </a:r>
            <a:r>
              <a:rPr spc="-30"/>
              <a:t> </a:t>
            </a:r>
            <a:r>
              <a:t>2021;</a:t>
            </a:r>
            <a:r>
              <a:rPr spc="-55"/>
              <a:t> </a:t>
            </a:r>
            <a:r>
              <a:rPr spc="-9"/>
              <a:t>Unilever,</a:t>
            </a:r>
            <a:r>
              <a:rPr spc="-45"/>
              <a:t> </a:t>
            </a:r>
            <a:r>
              <a:rPr spc="-9"/>
              <a:t>2023)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object 2"/>
          <p:cNvSpPr txBox="1">
            <a:spLocks noGrp="1"/>
          </p:cNvSpPr>
          <p:nvPr>
            <p:ph type="title"/>
          </p:nvPr>
        </p:nvSpPr>
        <p:spPr>
          <a:xfrm>
            <a:off x="1437512" y="483234"/>
            <a:ext cx="9316975" cy="696595"/>
          </a:xfrm>
          <a:prstGeom prst="rect">
            <a:avLst/>
          </a:prstGeom>
        </p:spPr>
        <p:txBody>
          <a:bodyPr/>
          <a:lstStyle/>
          <a:p>
            <a:pPr indent="464819">
              <a:spcBef>
                <a:spcPts val="100"/>
              </a:spcBef>
            </a:pPr>
            <a:r>
              <a:t>Informational</a:t>
            </a:r>
            <a:r>
              <a:rPr spc="-100"/>
              <a:t> </a:t>
            </a:r>
            <a:r>
              <a:t>Roles</a:t>
            </a:r>
            <a:r>
              <a:rPr spc="-100"/>
              <a:t> (Mintzberg)</a:t>
            </a:r>
          </a:p>
        </p:txBody>
      </p:sp>
      <p:sp>
        <p:nvSpPr>
          <p:cNvPr id="114" name="object 3"/>
          <p:cNvSpPr txBox="1"/>
          <p:nvPr/>
        </p:nvSpPr>
        <p:spPr>
          <a:xfrm>
            <a:off x="2182114" y="1570099"/>
            <a:ext cx="7465060" cy="48684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500"/>
              </a:spcBef>
              <a:buSzPct val="100000"/>
              <a:buChar char="❖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Monitor:</a:t>
            </a:r>
            <a:r>
              <a:rPr spc="-90"/>
              <a:t> </a:t>
            </a:r>
            <a:r>
              <a:rPr b="0"/>
              <a:t>gathers</a:t>
            </a:r>
            <a:r>
              <a:rPr b="0" spc="-65"/>
              <a:t> </a:t>
            </a:r>
            <a:r>
              <a:rPr b="0"/>
              <a:t>internal,</a:t>
            </a:r>
            <a:r>
              <a:rPr b="0" spc="-40"/>
              <a:t> </a:t>
            </a:r>
            <a:r>
              <a:rPr b="0"/>
              <a:t>external</a:t>
            </a:r>
            <a:r>
              <a:rPr b="0" spc="-45"/>
              <a:t> </a:t>
            </a:r>
            <a:r>
              <a:rPr b="0" spc="-10"/>
              <a:t>data.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 b="1" spc="-10">
                <a:latin typeface="Arial"/>
                <a:ea typeface="Arial"/>
                <a:cs typeface="Arial"/>
                <a:sym typeface="Arial"/>
              </a:defRPr>
            </a:pPr>
            <a:r>
              <a:t>Disseminator:</a:t>
            </a:r>
            <a:r>
              <a:rPr spc="-70"/>
              <a:t> </a:t>
            </a:r>
            <a:r>
              <a:rPr b="0" spc="0"/>
              <a:t>shares</a:t>
            </a:r>
            <a:r>
              <a:rPr b="0" spc="-70"/>
              <a:t> </a:t>
            </a:r>
            <a:r>
              <a:rPr b="0" spc="0"/>
              <a:t>updates</a:t>
            </a:r>
            <a:r>
              <a:rPr b="0" spc="-65"/>
              <a:t> </a:t>
            </a:r>
            <a:r>
              <a:rPr b="0" spc="0"/>
              <a:t>with</a:t>
            </a:r>
            <a:r>
              <a:rPr b="0" spc="-70"/>
              <a:t> </a:t>
            </a:r>
            <a:r>
              <a:rPr b="0"/>
              <a:t>teams.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Spokesperson:</a:t>
            </a:r>
            <a:r>
              <a:rPr spc="-55"/>
              <a:t> </a:t>
            </a:r>
            <a:r>
              <a:rPr b="0"/>
              <a:t>presents</a:t>
            </a:r>
            <a:r>
              <a:rPr b="0" spc="-70"/>
              <a:t> </a:t>
            </a:r>
            <a:r>
              <a:rPr b="0"/>
              <a:t>the</a:t>
            </a:r>
            <a:r>
              <a:rPr b="0" spc="-80"/>
              <a:t> </a:t>
            </a:r>
            <a:r>
              <a:rPr b="0"/>
              <a:t>company</a:t>
            </a:r>
            <a:r>
              <a:rPr b="0" spc="-65"/>
              <a:t> </a:t>
            </a:r>
            <a:r>
              <a:rPr b="0"/>
              <a:t>to</a:t>
            </a:r>
            <a:r>
              <a:rPr b="0" spc="-80"/>
              <a:t> </a:t>
            </a:r>
            <a:r>
              <a:rPr b="0"/>
              <a:t>the</a:t>
            </a:r>
            <a:r>
              <a:rPr b="0" spc="-80"/>
              <a:t> </a:t>
            </a:r>
            <a:r>
              <a:rPr b="0" spc="-10"/>
              <a:t>public.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Unilever</a:t>
            </a:r>
            <a:r>
              <a:rPr spc="-15"/>
              <a:t> </a:t>
            </a:r>
            <a:r>
              <a:t>monitors</a:t>
            </a:r>
            <a:r>
              <a:rPr spc="-45"/>
              <a:t> </a:t>
            </a:r>
            <a:r>
              <a:t>the</a:t>
            </a:r>
            <a:r>
              <a:rPr spc="-65"/>
              <a:t> </a:t>
            </a:r>
            <a:r>
              <a:t>market</a:t>
            </a:r>
            <a:r>
              <a:rPr spc="-55"/>
              <a:t> </a:t>
            </a:r>
            <a:r>
              <a:t>and</a:t>
            </a:r>
            <a:r>
              <a:rPr spc="-55"/>
              <a:t> </a:t>
            </a:r>
            <a:r>
              <a:rPr spc="-10"/>
              <a:t>trends.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Communicates</a:t>
            </a:r>
            <a:r>
              <a:rPr spc="-120"/>
              <a:t> </a:t>
            </a:r>
            <a:r>
              <a:t>sustainability</a:t>
            </a:r>
            <a:r>
              <a:rPr spc="-110"/>
              <a:t> </a:t>
            </a:r>
            <a:r>
              <a:t>reports</a:t>
            </a:r>
            <a:r>
              <a:rPr spc="-150"/>
              <a:t> </a:t>
            </a:r>
            <a:r>
              <a:rPr spc="-10"/>
              <a:t>globally.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Shares</a:t>
            </a:r>
            <a:r>
              <a:rPr spc="-90"/>
              <a:t> </a:t>
            </a:r>
            <a:r>
              <a:t>innovations</a:t>
            </a:r>
            <a:r>
              <a:rPr spc="-80"/>
              <a:t> </a:t>
            </a:r>
            <a:r>
              <a:t>across</a:t>
            </a:r>
            <a:r>
              <a:rPr spc="-95"/>
              <a:t> </a:t>
            </a:r>
            <a:r>
              <a:t>product</a:t>
            </a:r>
            <a:r>
              <a:rPr spc="-100"/>
              <a:t> </a:t>
            </a:r>
            <a:r>
              <a:rPr spc="-10"/>
              <a:t>divisions.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Informs</a:t>
            </a:r>
            <a:r>
              <a:rPr spc="-104"/>
              <a:t> </a:t>
            </a:r>
            <a:r>
              <a:t>stakeholders</a:t>
            </a:r>
            <a:r>
              <a:rPr spc="-60"/>
              <a:t> </a:t>
            </a:r>
            <a:r>
              <a:t>through</a:t>
            </a:r>
            <a:r>
              <a:rPr spc="-90"/>
              <a:t> </a:t>
            </a:r>
            <a:r>
              <a:t>official</a:t>
            </a:r>
            <a:r>
              <a:rPr spc="-85"/>
              <a:t> </a:t>
            </a:r>
            <a:r>
              <a:rPr spc="-10"/>
              <a:t>statements.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Builds</a:t>
            </a:r>
            <a:r>
              <a:rPr spc="-60"/>
              <a:t> </a:t>
            </a:r>
            <a:r>
              <a:t>transparency</a:t>
            </a:r>
            <a:r>
              <a:rPr spc="-85"/>
              <a:t> </a:t>
            </a:r>
            <a:r>
              <a:t>with</a:t>
            </a:r>
            <a:r>
              <a:rPr spc="-70"/>
              <a:t> </a:t>
            </a:r>
            <a:r>
              <a:t>internal</a:t>
            </a:r>
            <a:r>
              <a:rPr spc="-60"/>
              <a:t> </a:t>
            </a:r>
            <a:r>
              <a:rPr spc="-10"/>
              <a:t>communication.</a:t>
            </a:r>
          </a:p>
          <a:p>
            <a:pPr>
              <a:spcBef>
                <a:spcPts val="11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endParaRPr spc="-10"/>
          </a:p>
          <a:p>
            <a:pPr marR="706119" algn="r">
              <a:defRPr sz="2000" spc="-9">
                <a:latin typeface="Arial"/>
                <a:ea typeface="Arial"/>
                <a:cs typeface="Arial"/>
                <a:sym typeface="Arial"/>
              </a:defRPr>
            </a:pPr>
            <a:r>
              <a:t>(Yukl,</a:t>
            </a:r>
            <a:r>
              <a:rPr spc="-85"/>
              <a:t> </a:t>
            </a:r>
            <a:r>
              <a:rPr spc="-19"/>
              <a:t>2013)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object 2"/>
          <p:cNvSpPr txBox="1">
            <a:spLocks noGrp="1"/>
          </p:cNvSpPr>
          <p:nvPr>
            <p:ph type="title"/>
          </p:nvPr>
        </p:nvSpPr>
        <p:spPr>
          <a:xfrm>
            <a:off x="1437512" y="483234"/>
            <a:ext cx="9316975" cy="696595"/>
          </a:xfrm>
          <a:prstGeom prst="rect">
            <a:avLst/>
          </a:prstGeom>
        </p:spPr>
        <p:txBody>
          <a:bodyPr/>
          <a:lstStyle/>
          <a:p>
            <a:pPr indent="835660">
              <a:spcBef>
                <a:spcPts val="100"/>
              </a:spcBef>
            </a:pPr>
            <a:r>
              <a:t>Decisional</a:t>
            </a:r>
            <a:r>
              <a:rPr spc="-100"/>
              <a:t> </a:t>
            </a:r>
            <a:r>
              <a:t>Roles</a:t>
            </a:r>
            <a:r>
              <a:rPr spc="-100"/>
              <a:t> (Mintzberg)</a:t>
            </a:r>
          </a:p>
        </p:txBody>
      </p:sp>
      <p:sp>
        <p:nvSpPr>
          <p:cNvPr id="117" name="object 3"/>
          <p:cNvSpPr txBox="1"/>
          <p:nvPr/>
        </p:nvSpPr>
        <p:spPr>
          <a:xfrm>
            <a:off x="980947" y="1661794"/>
            <a:ext cx="8499476" cy="47795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500"/>
              </a:spcBef>
              <a:buSzPct val="100000"/>
              <a:buChar char="❑"/>
              <a:tabLst>
                <a:tab pos="342900" algn="l"/>
              </a:tabLst>
              <a:defRPr sz="2400" b="1" spc="-10">
                <a:latin typeface="Arial"/>
                <a:ea typeface="Arial"/>
                <a:cs typeface="Arial"/>
                <a:sym typeface="Arial"/>
              </a:defRPr>
            </a:pPr>
            <a:r>
              <a:t>Entrepreneur:</a:t>
            </a:r>
            <a:r>
              <a:rPr spc="-75"/>
              <a:t> </a:t>
            </a:r>
            <a:r>
              <a:rPr b="0" spc="0"/>
              <a:t>drives</a:t>
            </a:r>
            <a:r>
              <a:rPr b="0" spc="-75"/>
              <a:t> </a:t>
            </a:r>
            <a:r>
              <a:rPr b="0" spc="0"/>
              <a:t>innovation</a:t>
            </a:r>
            <a:r>
              <a:rPr b="0" spc="-60"/>
              <a:t> </a:t>
            </a:r>
            <a:r>
              <a:rPr b="0" spc="0"/>
              <a:t>projects</a:t>
            </a:r>
            <a:r>
              <a:rPr b="0" spc="-85"/>
              <a:t> </a:t>
            </a:r>
            <a:r>
              <a:rPr b="0"/>
              <a:t>forward.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 b="1" spc="-10">
                <a:latin typeface="Arial"/>
                <a:ea typeface="Arial"/>
                <a:cs typeface="Arial"/>
                <a:sym typeface="Arial"/>
              </a:defRPr>
            </a:pPr>
            <a:r>
              <a:t>Disturbance</a:t>
            </a:r>
            <a:r>
              <a:rPr spc="-75"/>
              <a:t> </a:t>
            </a:r>
            <a:r>
              <a:rPr spc="0"/>
              <a:t>handler:</a:t>
            </a:r>
            <a:r>
              <a:rPr spc="-70"/>
              <a:t> </a:t>
            </a:r>
            <a:r>
              <a:rPr b="0" spc="0"/>
              <a:t>resolves</a:t>
            </a:r>
            <a:r>
              <a:rPr b="0" spc="-60"/>
              <a:t> </a:t>
            </a:r>
            <a:r>
              <a:rPr b="0" spc="0"/>
              <a:t>urgent</a:t>
            </a:r>
            <a:r>
              <a:rPr b="0" spc="-65"/>
              <a:t> </a:t>
            </a:r>
            <a:r>
              <a:rPr b="0"/>
              <a:t>issues.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Resource</a:t>
            </a:r>
            <a:r>
              <a:rPr spc="-60"/>
              <a:t> </a:t>
            </a:r>
            <a:r>
              <a:t>allocator:</a:t>
            </a:r>
            <a:r>
              <a:rPr spc="-90"/>
              <a:t> </a:t>
            </a:r>
            <a:r>
              <a:rPr b="0"/>
              <a:t>distributes</a:t>
            </a:r>
            <a:r>
              <a:rPr b="0" spc="-65"/>
              <a:t> </a:t>
            </a:r>
            <a:r>
              <a:rPr b="0"/>
              <a:t>tasks,</a:t>
            </a:r>
            <a:r>
              <a:rPr b="0" spc="-95"/>
              <a:t> </a:t>
            </a:r>
            <a:r>
              <a:rPr b="0" spc="-10"/>
              <a:t>budgets.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 b="1">
                <a:latin typeface="Arial"/>
                <a:ea typeface="Arial"/>
                <a:cs typeface="Arial"/>
                <a:sym typeface="Arial"/>
              </a:defRPr>
            </a:pPr>
            <a:r>
              <a:t>Negotiator:</a:t>
            </a:r>
            <a:r>
              <a:rPr spc="-104"/>
              <a:t> </a:t>
            </a:r>
            <a:r>
              <a:rPr b="0"/>
              <a:t>manages</a:t>
            </a:r>
            <a:r>
              <a:rPr b="0" spc="-80"/>
              <a:t> </a:t>
            </a:r>
            <a:r>
              <a:rPr b="0"/>
              <a:t>external</a:t>
            </a:r>
            <a:r>
              <a:rPr b="0" spc="-70"/>
              <a:t> </a:t>
            </a:r>
            <a:r>
              <a:rPr b="0"/>
              <a:t>business</a:t>
            </a:r>
            <a:r>
              <a:rPr b="0" spc="-65"/>
              <a:t> </a:t>
            </a:r>
            <a:r>
              <a:rPr b="0" spc="-10"/>
              <a:t>deals.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Unilever</a:t>
            </a:r>
            <a:r>
              <a:rPr spc="-35"/>
              <a:t> </a:t>
            </a:r>
            <a:r>
              <a:t>invests</a:t>
            </a:r>
            <a:r>
              <a:rPr spc="-60"/>
              <a:t> </a:t>
            </a:r>
            <a:r>
              <a:t>in</a:t>
            </a:r>
            <a:r>
              <a:rPr spc="-70"/>
              <a:t> </a:t>
            </a:r>
            <a:r>
              <a:t>digital</a:t>
            </a:r>
            <a:r>
              <a:rPr spc="-45"/>
              <a:t> </a:t>
            </a:r>
            <a:r>
              <a:rPr spc="-10"/>
              <a:t>transformation.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Resolves</a:t>
            </a:r>
            <a:r>
              <a:rPr spc="-90"/>
              <a:t> </a:t>
            </a:r>
            <a:r>
              <a:t>supply</a:t>
            </a:r>
            <a:r>
              <a:rPr spc="-90"/>
              <a:t> </a:t>
            </a:r>
            <a:r>
              <a:t>disruptions</a:t>
            </a:r>
            <a:r>
              <a:rPr spc="-100"/>
              <a:t> </a:t>
            </a:r>
            <a:r>
              <a:rPr spc="-10"/>
              <a:t>globally.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Allocates</a:t>
            </a:r>
            <a:r>
              <a:rPr spc="-85"/>
              <a:t> </a:t>
            </a:r>
            <a:r>
              <a:t>resources</a:t>
            </a:r>
            <a:r>
              <a:rPr spc="-100"/>
              <a:t> </a:t>
            </a:r>
            <a:r>
              <a:t>for</a:t>
            </a:r>
            <a:r>
              <a:rPr spc="-104"/>
              <a:t> </a:t>
            </a:r>
            <a:r>
              <a:t>sustainability</a:t>
            </a:r>
            <a:r>
              <a:rPr spc="-65"/>
              <a:t> </a:t>
            </a:r>
            <a:r>
              <a:rPr spc="-10"/>
              <a:t>goals.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Manages</a:t>
            </a:r>
            <a:r>
              <a:rPr spc="-90"/>
              <a:t> </a:t>
            </a:r>
            <a:r>
              <a:t>global</a:t>
            </a:r>
            <a:r>
              <a:rPr spc="-65"/>
              <a:t> </a:t>
            </a:r>
            <a:r>
              <a:t>partnerships</a:t>
            </a:r>
            <a:r>
              <a:rPr spc="-85"/>
              <a:t> </a:t>
            </a:r>
            <a:r>
              <a:t>and</a:t>
            </a:r>
            <a:r>
              <a:rPr spc="-80"/>
              <a:t> </a:t>
            </a:r>
            <a:r>
              <a:rPr spc="-10"/>
              <a:t>licenses.</a:t>
            </a:r>
          </a:p>
          <a:p>
            <a:pPr>
              <a:spcBef>
                <a:spcPts val="4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endParaRPr spc="-10"/>
          </a:p>
          <a:p>
            <a:pPr marR="5080" algn="r">
              <a:defRPr sz="2000">
                <a:latin typeface="Arial"/>
                <a:ea typeface="Arial"/>
                <a:cs typeface="Arial"/>
                <a:sym typeface="Arial"/>
              </a:defRPr>
            </a:pPr>
            <a:r>
              <a:t>(Robbins</a:t>
            </a:r>
            <a:r>
              <a:rPr spc="-30"/>
              <a:t> </a:t>
            </a:r>
            <a:r>
              <a:t>et</a:t>
            </a:r>
            <a:r>
              <a:rPr spc="-25"/>
              <a:t> </a:t>
            </a:r>
            <a:r>
              <a:t>al.,</a:t>
            </a:r>
            <a:r>
              <a:rPr spc="-15"/>
              <a:t> </a:t>
            </a:r>
            <a:r>
              <a:rPr spc="-9"/>
              <a:t>2021)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object 2"/>
          <p:cNvSpPr txBox="1">
            <a:spLocks noGrp="1"/>
          </p:cNvSpPr>
          <p:nvPr>
            <p:ph type="title"/>
          </p:nvPr>
        </p:nvSpPr>
        <p:spPr>
          <a:xfrm>
            <a:off x="1437512" y="483234"/>
            <a:ext cx="9316975" cy="696595"/>
          </a:xfrm>
          <a:prstGeom prst="rect">
            <a:avLst/>
          </a:prstGeom>
        </p:spPr>
        <p:txBody>
          <a:bodyPr/>
          <a:lstStyle/>
          <a:p>
            <a:pPr indent="184785">
              <a:spcBef>
                <a:spcPts val="100"/>
              </a:spcBef>
            </a:pPr>
            <a:r>
              <a:t>Development</a:t>
            </a:r>
            <a:r>
              <a:rPr spc="-100"/>
              <a:t> </a:t>
            </a:r>
            <a:r>
              <a:t>of</a:t>
            </a:r>
            <a:r>
              <a:rPr spc="-100"/>
              <a:t> </a:t>
            </a:r>
            <a:r>
              <a:t>Managerial</a:t>
            </a:r>
            <a:r>
              <a:rPr spc="-100"/>
              <a:t> Roles</a:t>
            </a:r>
          </a:p>
        </p:txBody>
      </p:sp>
      <p:sp>
        <p:nvSpPr>
          <p:cNvPr id="120" name="object 3"/>
          <p:cNvSpPr txBox="1"/>
          <p:nvPr/>
        </p:nvSpPr>
        <p:spPr>
          <a:xfrm>
            <a:off x="545692" y="1579116"/>
            <a:ext cx="10583547" cy="4957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5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Unilever</a:t>
            </a:r>
            <a:r>
              <a:rPr spc="-75"/>
              <a:t> </a:t>
            </a:r>
            <a:r>
              <a:t>offers</a:t>
            </a:r>
            <a:r>
              <a:rPr spc="-120"/>
              <a:t> </a:t>
            </a:r>
            <a:r>
              <a:t>leadership</a:t>
            </a:r>
            <a:r>
              <a:rPr spc="-75"/>
              <a:t> </a:t>
            </a:r>
            <a:r>
              <a:t>training</a:t>
            </a:r>
            <a:r>
              <a:rPr spc="-80"/>
              <a:t> </a:t>
            </a:r>
            <a:r>
              <a:rPr spc="-10"/>
              <a:t>programs.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Managers</a:t>
            </a:r>
            <a:r>
              <a:rPr spc="-100"/>
              <a:t> </a:t>
            </a:r>
            <a:r>
              <a:t>attend</a:t>
            </a:r>
            <a:r>
              <a:rPr spc="-114"/>
              <a:t> </a:t>
            </a:r>
            <a:r>
              <a:t>global</a:t>
            </a:r>
            <a:r>
              <a:rPr spc="-75"/>
              <a:t> </a:t>
            </a:r>
            <a:r>
              <a:t>development</a:t>
            </a:r>
            <a:r>
              <a:rPr spc="-80"/>
              <a:t> </a:t>
            </a:r>
            <a:r>
              <a:rPr spc="-10"/>
              <a:t>workshops.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 spc="-10">
                <a:latin typeface="Arial"/>
                <a:ea typeface="Arial"/>
                <a:cs typeface="Arial"/>
                <a:sym typeface="Arial"/>
              </a:defRPr>
            </a:pPr>
            <a:r>
              <a:t>On-</a:t>
            </a:r>
            <a:r>
              <a:rPr spc="-20"/>
              <a:t>the-</a:t>
            </a:r>
            <a:r>
              <a:rPr spc="0"/>
              <a:t>job</a:t>
            </a:r>
            <a:r>
              <a:rPr spc="-95"/>
              <a:t> </a:t>
            </a:r>
            <a:r>
              <a:rPr spc="0"/>
              <a:t>learning</a:t>
            </a:r>
            <a:r>
              <a:rPr spc="-50"/>
              <a:t> </a:t>
            </a:r>
            <a:r>
              <a:rPr spc="0"/>
              <a:t>enhances</a:t>
            </a:r>
            <a:r>
              <a:rPr spc="-60"/>
              <a:t> </a:t>
            </a:r>
            <a:r>
              <a:t>experience.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Mentorship</a:t>
            </a:r>
            <a:r>
              <a:rPr spc="-110"/>
              <a:t> </a:t>
            </a:r>
            <a:r>
              <a:t>helps</a:t>
            </a:r>
            <a:r>
              <a:rPr spc="-100"/>
              <a:t> </a:t>
            </a:r>
            <a:r>
              <a:t>refine</a:t>
            </a:r>
            <a:r>
              <a:rPr spc="-114"/>
              <a:t> </a:t>
            </a:r>
            <a:r>
              <a:t>leadership</a:t>
            </a:r>
            <a:r>
              <a:rPr spc="-70"/>
              <a:t> </a:t>
            </a:r>
            <a:r>
              <a:rPr spc="-10"/>
              <a:t>skills.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Regular</a:t>
            </a:r>
            <a:r>
              <a:rPr spc="-70"/>
              <a:t> </a:t>
            </a:r>
            <a:r>
              <a:t>reviews</a:t>
            </a:r>
            <a:r>
              <a:rPr spc="-65"/>
              <a:t> </a:t>
            </a:r>
            <a:r>
              <a:t>for</a:t>
            </a:r>
            <a:r>
              <a:rPr spc="-104"/>
              <a:t> </a:t>
            </a:r>
            <a:r>
              <a:t>performance</a:t>
            </a:r>
            <a:r>
              <a:rPr spc="-90"/>
              <a:t> </a:t>
            </a:r>
            <a:r>
              <a:rPr spc="-10"/>
              <a:t>tracking.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Workshops</a:t>
            </a:r>
            <a:r>
              <a:rPr spc="-130"/>
              <a:t> </a:t>
            </a:r>
            <a:r>
              <a:t>develop</a:t>
            </a:r>
            <a:r>
              <a:rPr spc="-114"/>
              <a:t> </a:t>
            </a:r>
            <a:r>
              <a:t>intercultural</a:t>
            </a:r>
            <a:r>
              <a:rPr spc="-114"/>
              <a:t> </a:t>
            </a:r>
            <a:r>
              <a:rPr spc="-10"/>
              <a:t>competencies.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HR</a:t>
            </a:r>
            <a:r>
              <a:rPr spc="-104"/>
              <a:t> </a:t>
            </a:r>
            <a:r>
              <a:t>supports</a:t>
            </a:r>
            <a:r>
              <a:rPr spc="-104"/>
              <a:t> </a:t>
            </a:r>
            <a:r>
              <a:t>customised</a:t>
            </a:r>
            <a:r>
              <a:rPr spc="-110"/>
              <a:t> </a:t>
            </a:r>
            <a:r>
              <a:t>development</a:t>
            </a:r>
            <a:r>
              <a:rPr spc="-75"/>
              <a:t> </a:t>
            </a:r>
            <a:r>
              <a:rPr spc="-10"/>
              <a:t>plans.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Learning</a:t>
            </a:r>
            <a:r>
              <a:rPr spc="-80"/>
              <a:t> </a:t>
            </a:r>
            <a:r>
              <a:t>aligned</a:t>
            </a:r>
            <a:r>
              <a:rPr spc="-55"/>
              <a:t> </a:t>
            </a:r>
            <a:r>
              <a:t>with</a:t>
            </a:r>
            <a:r>
              <a:rPr spc="-95"/>
              <a:t> </a:t>
            </a:r>
            <a:r>
              <a:t>business</a:t>
            </a:r>
            <a:r>
              <a:rPr spc="-80"/>
              <a:t> </a:t>
            </a:r>
            <a:r>
              <a:rPr spc="-10"/>
              <a:t>strategy.</a:t>
            </a:r>
          </a:p>
          <a:p>
            <a:pPr>
              <a:spcBef>
                <a:spcPts val="18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endParaRPr spc="-10"/>
          </a:p>
          <a:p>
            <a:pPr marR="5080" algn="r">
              <a:defRPr sz="2000">
                <a:latin typeface="Arial"/>
                <a:ea typeface="Arial"/>
                <a:cs typeface="Arial"/>
                <a:sym typeface="Arial"/>
              </a:defRPr>
            </a:pPr>
            <a:r>
              <a:t>(Armstrong</a:t>
            </a:r>
            <a:r>
              <a:rPr spc="-79"/>
              <a:t> </a:t>
            </a:r>
            <a:r>
              <a:t>and</a:t>
            </a:r>
            <a:r>
              <a:rPr spc="-79"/>
              <a:t> </a:t>
            </a:r>
            <a:r>
              <a:rPr spc="-45"/>
              <a:t>Taylor,</a:t>
            </a:r>
            <a:r>
              <a:rPr spc="-70"/>
              <a:t> </a:t>
            </a:r>
            <a:r>
              <a:rPr spc="-19"/>
              <a:t>2020)</a:t>
            </a:r>
          </a:p>
        </p:txBody>
      </p:sp>
      <p:pic>
        <p:nvPicPr>
          <p:cNvPr id="121" name="object 4" descr="object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1437" y="1642868"/>
            <a:ext cx="4336547" cy="379248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object 2"/>
          <p:cNvSpPr txBox="1">
            <a:spLocks noGrp="1"/>
          </p:cNvSpPr>
          <p:nvPr>
            <p:ph type="title"/>
          </p:nvPr>
        </p:nvSpPr>
        <p:spPr>
          <a:xfrm>
            <a:off x="2293747" y="126567"/>
            <a:ext cx="6739891" cy="1245237"/>
          </a:xfrm>
          <a:prstGeom prst="rect">
            <a:avLst/>
          </a:prstGeom>
        </p:spPr>
        <p:txBody>
          <a:bodyPr/>
          <a:lstStyle/>
          <a:p>
            <a:pPr marL="733425" marR="5080" indent="-721359">
              <a:defRPr sz="4000"/>
            </a:pPr>
            <a:r>
              <a:t>How</a:t>
            </a:r>
            <a:r>
              <a:rPr spc="-100"/>
              <a:t> </a:t>
            </a:r>
            <a:r>
              <a:t>These</a:t>
            </a:r>
            <a:r>
              <a:rPr spc="-100"/>
              <a:t> </a:t>
            </a:r>
            <a:r>
              <a:t>Theories</a:t>
            </a:r>
            <a:r>
              <a:rPr spc="-100"/>
              <a:t> Impact </a:t>
            </a:r>
            <a:r>
              <a:t>Unilever</a:t>
            </a:r>
            <a:r>
              <a:rPr spc="-200"/>
              <a:t> </a:t>
            </a:r>
            <a:r>
              <a:rPr spc="-100"/>
              <a:t>Performance</a:t>
            </a:r>
          </a:p>
        </p:txBody>
      </p:sp>
      <p:sp>
        <p:nvSpPr>
          <p:cNvPr id="124" name="object 3"/>
          <p:cNvSpPr txBox="1"/>
          <p:nvPr/>
        </p:nvSpPr>
        <p:spPr>
          <a:xfrm>
            <a:off x="724001" y="1654026"/>
            <a:ext cx="9537701" cy="48049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5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Strong</a:t>
            </a:r>
            <a:r>
              <a:rPr spc="-104"/>
              <a:t> </a:t>
            </a:r>
            <a:r>
              <a:t>leadership</a:t>
            </a:r>
            <a:r>
              <a:rPr spc="-70"/>
              <a:t> </a:t>
            </a:r>
            <a:r>
              <a:t>improves</a:t>
            </a:r>
            <a:r>
              <a:rPr spc="-95"/>
              <a:t> </a:t>
            </a:r>
            <a:r>
              <a:t>team</a:t>
            </a:r>
            <a:r>
              <a:rPr spc="-100"/>
              <a:t> </a:t>
            </a:r>
            <a:r>
              <a:rPr spc="-10"/>
              <a:t>productivity.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Informed</a:t>
            </a:r>
            <a:r>
              <a:rPr spc="-80"/>
              <a:t> </a:t>
            </a:r>
            <a:r>
              <a:t>decisions</a:t>
            </a:r>
            <a:r>
              <a:rPr spc="-50"/>
              <a:t> </a:t>
            </a:r>
            <a:r>
              <a:t>reduce</a:t>
            </a:r>
            <a:r>
              <a:rPr spc="-50"/>
              <a:t> </a:t>
            </a:r>
            <a:r>
              <a:t>market</a:t>
            </a:r>
            <a:r>
              <a:rPr spc="-70"/>
              <a:t> </a:t>
            </a:r>
            <a:r>
              <a:rPr spc="-10"/>
              <a:t>risk.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Better</a:t>
            </a:r>
            <a:r>
              <a:rPr spc="-85"/>
              <a:t> </a:t>
            </a:r>
            <a:r>
              <a:rPr spc="-10"/>
              <a:t>communication</a:t>
            </a:r>
            <a:r>
              <a:rPr spc="-55"/>
              <a:t> </a:t>
            </a:r>
            <a:r>
              <a:t>improves</a:t>
            </a:r>
            <a:r>
              <a:rPr spc="-75"/>
              <a:t> </a:t>
            </a:r>
            <a:r>
              <a:rPr spc="-10"/>
              <a:t>transparency.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Skilled</a:t>
            </a:r>
            <a:r>
              <a:rPr spc="-104"/>
              <a:t> </a:t>
            </a:r>
            <a:r>
              <a:t>negotiation</a:t>
            </a:r>
            <a:r>
              <a:rPr spc="-114"/>
              <a:t> </a:t>
            </a:r>
            <a:r>
              <a:t>expands</a:t>
            </a:r>
            <a:r>
              <a:rPr spc="-100"/>
              <a:t> </a:t>
            </a:r>
            <a:r>
              <a:rPr spc="-10"/>
              <a:t>partnerships.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Innovation</a:t>
            </a:r>
            <a:r>
              <a:rPr spc="-80"/>
              <a:t> </a:t>
            </a:r>
            <a:r>
              <a:t>drives</a:t>
            </a:r>
            <a:r>
              <a:rPr spc="-75"/>
              <a:t> </a:t>
            </a:r>
            <a:r>
              <a:t>product</a:t>
            </a:r>
            <a:r>
              <a:rPr spc="-85"/>
              <a:t> </a:t>
            </a:r>
            <a:r>
              <a:rPr spc="-10"/>
              <a:t>diversification.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Effective</a:t>
            </a:r>
            <a:r>
              <a:rPr spc="-130"/>
              <a:t> </a:t>
            </a:r>
            <a:r>
              <a:t>delegation</a:t>
            </a:r>
            <a:r>
              <a:rPr spc="-85"/>
              <a:t> </a:t>
            </a:r>
            <a:r>
              <a:t>reduces</a:t>
            </a:r>
            <a:r>
              <a:rPr spc="-104"/>
              <a:t> </a:t>
            </a:r>
            <a:r>
              <a:t>decision</a:t>
            </a:r>
            <a:r>
              <a:rPr spc="-85"/>
              <a:t> </a:t>
            </a:r>
            <a:r>
              <a:rPr spc="-10"/>
              <a:t>delays.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Crisis</a:t>
            </a:r>
            <a:r>
              <a:rPr spc="-90"/>
              <a:t> </a:t>
            </a:r>
            <a:r>
              <a:t>handling</a:t>
            </a:r>
            <a:r>
              <a:rPr spc="-60"/>
              <a:t> </a:t>
            </a:r>
            <a:r>
              <a:t>builds</a:t>
            </a:r>
            <a:r>
              <a:rPr spc="-80"/>
              <a:t> </a:t>
            </a:r>
            <a:r>
              <a:t>business</a:t>
            </a:r>
            <a:r>
              <a:rPr spc="-80"/>
              <a:t> </a:t>
            </a:r>
            <a:r>
              <a:rPr spc="-10"/>
              <a:t>resilience.</a:t>
            </a:r>
          </a:p>
          <a:p>
            <a:pPr marL="354965" indent="-342265">
              <a:spcBef>
                <a:spcPts val="1400"/>
              </a:spcBef>
              <a:buSzPct val="100000"/>
              <a:buChar char="❖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Managerial</a:t>
            </a:r>
            <a:r>
              <a:rPr spc="-100"/>
              <a:t> </a:t>
            </a:r>
            <a:r>
              <a:t>roles</a:t>
            </a:r>
            <a:r>
              <a:rPr spc="-110"/>
              <a:t> </a:t>
            </a:r>
            <a:r>
              <a:t>support</a:t>
            </a:r>
            <a:r>
              <a:rPr spc="-110"/>
              <a:t> </a:t>
            </a:r>
            <a:r>
              <a:t>sustainability</a:t>
            </a:r>
            <a:r>
              <a:rPr spc="-80"/>
              <a:t> </a:t>
            </a:r>
            <a:r>
              <a:rPr spc="-10"/>
              <a:t>goals.</a:t>
            </a:r>
          </a:p>
          <a:p>
            <a:pPr>
              <a:spcBef>
                <a:spcPts val="6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endParaRPr spc="-10"/>
          </a:p>
          <a:p>
            <a:pPr indent="5752465">
              <a:defRPr sz="2000">
                <a:latin typeface="Arial"/>
                <a:ea typeface="Arial"/>
                <a:cs typeface="Arial"/>
                <a:sym typeface="Arial"/>
              </a:defRPr>
            </a:pPr>
            <a:r>
              <a:t>(Harvard</a:t>
            </a:r>
            <a:r>
              <a:rPr spc="-70"/>
              <a:t> </a:t>
            </a:r>
            <a:r>
              <a:t>Business</a:t>
            </a:r>
            <a:r>
              <a:rPr spc="-50"/>
              <a:t> </a:t>
            </a:r>
            <a:r>
              <a:rPr spc="-19"/>
              <a:t>Review,</a:t>
            </a:r>
            <a:r>
              <a:rPr spc="-50"/>
              <a:t> </a:t>
            </a:r>
            <a:r>
              <a:rPr spc="-9"/>
              <a:t>2021)</a:t>
            </a:r>
          </a:p>
        </p:txBody>
      </p:sp>
      <p:pic>
        <p:nvPicPr>
          <p:cNvPr id="125" name="object 4" descr="object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3402" y="2421633"/>
            <a:ext cx="4648964" cy="30213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object 2"/>
          <p:cNvSpPr txBox="1">
            <a:spLocks noGrp="1"/>
          </p:cNvSpPr>
          <p:nvPr>
            <p:ph type="title"/>
          </p:nvPr>
        </p:nvSpPr>
        <p:spPr>
          <a:xfrm>
            <a:off x="1437512" y="483234"/>
            <a:ext cx="9316975" cy="696595"/>
          </a:xfrm>
          <a:prstGeom prst="rect">
            <a:avLst/>
          </a:prstGeom>
        </p:spPr>
        <p:txBody>
          <a:bodyPr/>
          <a:lstStyle/>
          <a:p>
            <a:pPr indent="914400">
              <a:spcBef>
                <a:spcPts val="100"/>
              </a:spcBef>
            </a:pPr>
            <a:r>
              <a:t>Additional</a:t>
            </a:r>
            <a:r>
              <a:rPr spc="-100"/>
              <a:t> </a:t>
            </a:r>
            <a:r>
              <a:t>Managerial</a:t>
            </a:r>
            <a:r>
              <a:rPr spc="-100"/>
              <a:t> Roles</a:t>
            </a:r>
          </a:p>
        </p:txBody>
      </p:sp>
      <p:sp>
        <p:nvSpPr>
          <p:cNvPr id="128" name="object 3"/>
          <p:cNvSpPr txBox="1"/>
          <p:nvPr/>
        </p:nvSpPr>
        <p:spPr>
          <a:xfrm>
            <a:off x="850492" y="1586081"/>
            <a:ext cx="9253857" cy="48303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5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Digital</a:t>
            </a:r>
            <a:r>
              <a:rPr spc="-100"/>
              <a:t> </a:t>
            </a:r>
            <a:r>
              <a:rPr spc="-10"/>
              <a:t>Transformation</a:t>
            </a:r>
            <a:r>
              <a:rPr spc="-90"/>
              <a:t> </a:t>
            </a:r>
            <a:r>
              <a:t>Officer</a:t>
            </a:r>
            <a:r>
              <a:rPr spc="-110"/>
              <a:t> </a:t>
            </a:r>
            <a:r>
              <a:t>enhances</a:t>
            </a:r>
            <a:r>
              <a:rPr spc="-75"/>
              <a:t> </a:t>
            </a:r>
            <a:r>
              <a:rPr spc="-10"/>
              <a:t>agility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Sustainability</a:t>
            </a:r>
            <a:r>
              <a:rPr spc="-80"/>
              <a:t> </a:t>
            </a:r>
            <a:r>
              <a:t>Manager</a:t>
            </a:r>
            <a:r>
              <a:rPr spc="-95"/>
              <a:t> </a:t>
            </a:r>
            <a:r>
              <a:t>drives</a:t>
            </a:r>
            <a:r>
              <a:rPr spc="-95"/>
              <a:t> </a:t>
            </a:r>
            <a:r>
              <a:t>green</a:t>
            </a:r>
            <a:r>
              <a:rPr spc="-104"/>
              <a:t> </a:t>
            </a:r>
            <a:r>
              <a:rPr spc="-10"/>
              <a:t>goals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DEI</a:t>
            </a:r>
            <a:r>
              <a:rPr spc="-80"/>
              <a:t> </a:t>
            </a:r>
            <a:r>
              <a:t>Leader</a:t>
            </a:r>
            <a:r>
              <a:rPr spc="-70"/>
              <a:t> </a:t>
            </a:r>
            <a:r>
              <a:t>promotes</a:t>
            </a:r>
            <a:r>
              <a:rPr spc="-100"/>
              <a:t> </a:t>
            </a:r>
            <a:r>
              <a:t>workplace</a:t>
            </a:r>
            <a:r>
              <a:rPr spc="-55"/>
              <a:t> </a:t>
            </a:r>
            <a:r>
              <a:rPr spc="-10"/>
              <a:t>inclusion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Remote</a:t>
            </a:r>
            <a:r>
              <a:rPr spc="-104"/>
              <a:t> </a:t>
            </a:r>
            <a:r>
              <a:rPr spc="-60"/>
              <a:t>Team</a:t>
            </a:r>
            <a:r>
              <a:rPr spc="-80"/>
              <a:t> </a:t>
            </a:r>
            <a:r>
              <a:t>Manager</a:t>
            </a:r>
            <a:r>
              <a:rPr spc="-65"/>
              <a:t> </a:t>
            </a:r>
            <a:r>
              <a:t>boosts</a:t>
            </a:r>
            <a:r>
              <a:rPr spc="-65"/>
              <a:t> </a:t>
            </a:r>
            <a:r>
              <a:rPr spc="-10"/>
              <a:t>flexibility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Cybersecurity</a:t>
            </a:r>
            <a:r>
              <a:rPr spc="-55"/>
              <a:t> </a:t>
            </a:r>
            <a:r>
              <a:t>Manager</a:t>
            </a:r>
            <a:r>
              <a:rPr spc="-45"/>
              <a:t> </a:t>
            </a:r>
            <a:r>
              <a:t>protects</a:t>
            </a:r>
            <a:r>
              <a:rPr spc="-75"/>
              <a:t> </a:t>
            </a:r>
            <a:r>
              <a:t>data</a:t>
            </a:r>
            <a:r>
              <a:rPr spc="-70"/>
              <a:t> </a:t>
            </a:r>
            <a:r>
              <a:rPr spc="-10"/>
              <a:t>systems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AI</a:t>
            </a:r>
            <a:r>
              <a:rPr spc="-80"/>
              <a:t> </a:t>
            </a:r>
            <a:r>
              <a:t>Integration</a:t>
            </a:r>
            <a:r>
              <a:rPr spc="-75"/>
              <a:t> </a:t>
            </a:r>
            <a:r>
              <a:t>Officer</a:t>
            </a:r>
            <a:r>
              <a:rPr spc="-95"/>
              <a:t> </a:t>
            </a:r>
            <a:r>
              <a:t>supports</a:t>
            </a:r>
            <a:r>
              <a:rPr spc="-65"/>
              <a:t> </a:t>
            </a:r>
            <a:r>
              <a:rPr spc="-10"/>
              <a:t>automation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Roles</a:t>
            </a:r>
            <a:r>
              <a:rPr spc="-40"/>
              <a:t> </a:t>
            </a:r>
            <a:r>
              <a:t>adapt</a:t>
            </a:r>
            <a:r>
              <a:rPr spc="-55"/>
              <a:t> </a:t>
            </a:r>
            <a:r>
              <a:t>to</a:t>
            </a:r>
            <a:r>
              <a:rPr spc="-70"/>
              <a:t> </a:t>
            </a:r>
            <a:r>
              <a:t>the</a:t>
            </a:r>
            <a:r>
              <a:rPr spc="-70"/>
              <a:t> </a:t>
            </a:r>
            <a:r>
              <a:t>digital</a:t>
            </a:r>
            <a:r>
              <a:rPr spc="-40"/>
              <a:t> </a:t>
            </a:r>
            <a:r>
              <a:rPr spc="-10"/>
              <a:t>economy</a:t>
            </a:r>
          </a:p>
          <a:p>
            <a:pPr marL="354965" indent="-342265">
              <a:spcBef>
                <a:spcPts val="1400"/>
              </a:spcBef>
              <a:buSzPct val="100000"/>
              <a:buChar char="❑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New</a:t>
            </a:r>
            <a:r>
              <a:rPr spc="-80"/>
              <a:t> </a:t>
            </a:r>
            <a:r>
              <a:t>roles</a:t>
            </a:r>
            <a:r>
              <a:rPr spc="-75"/>
              <a:t> </a:t>
            </a:r>
            <a:r>
              <a:t>complement</a:t>
            </a:r>
            <a:r>
              <a:rPr spc="-75"/>
              <a:t> </a:t>
            </a:r>
            <a:r>
              <a:rPr spc="-10"/>
              <a:t>Mintzberg’s</a:t>
            </a:r>
            <a:r>
              <a:rPr spc="-70"/>
              <a:t> </a:t>
            </a:r>
            <a:r>
              <a:rPr spc="-10"/>
              <a:t>framework</a:t>
            </a:r>
          </a:p>
          <a:p>
            <a:pPr>
              <a:spcBef>
                <a:spcPts val="800"/>
              </a:spcBef>
              <a:defRPr sz="2400">
                <a:latin typeface="Arial"/>
                <a:ea typeface="Arial"/>
                <a:cs typeface="Arial"/>
                <a:sym typeface="Arial"/>
              </a:defRPr>
            </a:pPr>
            <a:endParaRPr spc="-10"/>
          </a:p>
          <a:p>
            <a:pPr marR="5080" algn="r">
              <a:defRPr sz="2000">
                <a:latin typeface="Arial"/>
                <a:ea typeface="Arial"/>
                <a:cs typeface="Arial"/>
                <a:sym typeface="Arial"/>
              </a:defRPr>
            </a:pPr>
            <a:r>
              <a:t>(Smith</a:t>
            </a:r>
            <a:r>
              <a:rPr spc="-35"/>
              <a:t> </a:t>
            </a:r>
            <a:r>
              <a:t>&amp;</a:t>
            </a:r>
            <a:r>
              <a:rPr spc="-19"/>
              <a:t> </a:t>
            </a:r>
            <a:r>
              <a:t>Lewis,</a:t>
            </a:r>
            <a:r>
              <a:rPr spc="-25"/>
              <a:t> </a:t>
            </a:r>
            <a:r>
              <a:rPr spc="-9"/>
              <a:t>2023)</a:t>
            </a:r>
          </a:p>
        </p:txBody>
      </p:sp>
      <p:pic>
        <p:nvPicPr>
          <p:cNvPr id="129" name="object 4" descr="object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1251" y="2194554"/>
            <a:ext cx="4306064" cy="31051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object 2"/>
          <p:cNvSpPr txBox="1">
            <a:spLocks noGrp="1"/>
          </p:cNvSpPr>
          <p:nvPr>
            <p:ph type="title"/>
          </p:nvPr>
        </p:nvSpPr>
        <p:spPr>
          <a:xfrm>
            <a:off x="1437512" y="483234"/>
            <a:ext cx="9316975" cy="696595"/>
          </a:xfrm>
          <a:prstGeom prst="rect">
            <a:avLst/>
          </a:prstGeom>
        </p:spPr>
        <p:txBody>
          <a:bodyPr/>
          <a:lstStyle>
            <a:lvl1pPr indent="3136900">
              <a:spcBef>
                <a:spcPts val="100"/>
              </a:spcBef>
              <a:defRPr spc="-100"/>
            </a:lvl1pPr>
          </a:lstStyle>
          <a:p>
            <a:r>
              <a:t>Conclusion</a:t>
            </a:r>
          </a:p>
        </p:txBody>
      </p:sp>
      <p:sp>
        <p:nvSpPr>
          <p:cNvPr id="132" name="object 3"/>
          <p:cNvSpPr txBox="1"/>
          <p:nvPr/>
        </p:nvSpPr>
        <p:spPr>
          <a:xfrm>
            <a:off x="2060193" y="1607010"/>
            <a:ext cx="7625082" cy="40794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5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Management</a:t>
            </a:r>
            <a:r>
              <a:rPr spc="-100"/>
              <a:t> </a:t>
            </a:r>
            <a:r>
              <a:t>theories</a:t>
            </a:r>
            <a:r>
              <a:rPr spc="-100"/>
              <a:t> </a:t>
            </a:r>
            <a:r>
              <a:t>guide</a:t>
            </a:r>
            <a:r>
              <a:rPr spc="-90"/>
              <a:t> </a:t>
            </a:r>
            <a:r>
              <a:rPr spc="-10"/>
              <a:t>organisational</a:t>
            </a:r>
            <a:r>
              <a:rPr spc="-70"/>
              <a:t> </a:t>
            </a:r>
            <a:r>
              <a:rPr spc="-10"/>
              <a:t>leadership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 spc="-10">
                <a:latin typeface="Arial"/>
                <a:ea typeface="Arial"/>
                <a:cs typeface="Arial"/>
                <a:sym typeface="Arial"/>
              </a:defRPr>
            </a:pPr>
            <a:r>
              <a:t>Mintzberg’s</a:t>
            </a:r>
            <a:r>
              <a:rPr spc="-50"/>
              <a:t> </a:t>
            </a:r>
            <a:r>
              <a:rPr spc="0"/>
              <a:t>roles</a:t>
            </a:r>
            <a:r>
              <a:rPr spc="-70"/>
              <a:t> </a:t>
            </a:r>
            <a:r>
              <a:rPr spc="0"/>
              <a:t>are</a:t>
            </a:r>
            <a:r>
              <a:rPr spc="-70"/>
              <a:t> </a:t>
            </a:r>
            <a:r>
              <a:rPr spc="0"/>
              <a:t>highly</a:t>
            </a:r>
            <a:r>
              <a:rPr spc="-55"/>
              <a:t> </a:t>
            </a:r>
            <a:r>
              <a:t>applicable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Managers</a:t>
            </a:r>
            <a:r>
              <a:rPr spc="-85"/>
              <a:t> </a:t>
            </a:r>
            <a:r>
              <a:t>drive</a:t>
            </a:r>
            <a:r>
              <a:rPr spc="-90"/>
              <a:t> </a:t>
            </a:r>
            <a:r>
              <a:t>Unilever’s</a:t>
            </a:r>
            <a:r>
              <a:rPr spc="-40"/>
              <a:t> </a:t>
            </a:r>
            <a:r>
              <a:t>global</a:t>
            </a:r>
            <a:r>
              <a:rPr spc="-75"/>
              <a:t> </a:t>
            </a:r>
            <a:r>
              <a:rPr spc="-10"/>
              <a:t>performance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 spc="-10">
                <a:latin typeface="Arial"/>
                <a:ea typeface="Arial"/>
                <a:cs typeface="Arial"/>
                <a:sym typeface="Arial"/>
              </a:defRPr>
            </a:pPr>
            <a:r>
              <a:t>Training</a:t>
            </a:r>
            <a:r>
              <a:rPr spc="-90"/>
              <a:t> </a:t>
            </a:r>
            <a:r>
              <a:rPr spc="0"/>
              <a:t>develops</a:t>
            </a:r>
            <a:r>
              <a:rPr spc="-85"/>
              <a:t> </a:t>
            </a:r>
            <a:r>
              <a:rPr spc="0"/>
              <a:t>key</a:t>
            </a:r>
            <a:r>
              <a:rPr spc="-100"/>
              <a:t> </a:t>
            </a:r>
            <a:r>
              <a:rPr spc="0"/>
              <a:t>leadership</a:t>
            </a:r>
            <a:r>
              <a:rPr spc="-85"/>
              <a:t> </a:t>
            </a:r>
            <a:r>
              <a:t>skills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Leadership</a:t>
            </a:r>
            <a:r>
              <a:rPr spc="-70"/>
              <a:t> </a:t>
            </a:r>
            <a:r>
              <a:t>styles</a:t>
            </a:r>
            <a:r>
              <a:rPr spc="-100"/>
              <a:t> </a:t>
            </a:r>
            <a:r>
              <a:t>shape</a:t>
            </a:r>
            <a:r>
              <a:rPr spc="-95"/>
              <a:t> </a:t>
            </a:r>
            <a:r>
              <a:rPr spc="-10"/>
              <a:t>organisational</a:t>
            </a:r>
            <a:r>
              <a:rPr spc="-60"/>
              <a:t> </a:t>
            </a:r>
            <a:r>
              <a:rPr spc="-10"/>
              <a:t>culture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Modern</a:t>
            </a:r>
            <a:r>
              <a:rPr spc="-95"/>
              <a:t> </a:t>
            </a:r>
            <a:r>
              <a:t>roles</a:t>
            </a:r>
            <a:r>
              <a:rPr spc="-85"/>
              <a:t> </a:t>
            </a:r>
            <a:r>
              <a:t>address</a:t>
            </a:r>
            <a:r>
              <a:rPr spc="-80"/>
              <a:t> </a:t>
            </a:r>
            <a:r>
              <a:t>digital</a:t>
            </a:r>
            <a:r>
              <a:rPr spc="-75"/>
              <a:t> </a:t>
            </a:r>
            <a:r>
              <a:rPr spc="-10"/>
              <a:t>challenges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Unilever</a:t>
            </a:r>
            <a:r>
              <a:rPr spc="-45"/>
              <a:t> </a:t>
            </a:r>
            <a:r>
              <a:t>adapts</a:t>
            </a:r>
            <a:r>
              <a:rPr spc="-75"/>
              <a:t> </a:t>
            </a:r>
            <a:r>
              <a:t>to</a:t>
            </a:r>
            <a:r>
              <a:rPr spc="-90"/>
              <a:t> </a:t>
            </a:r>
            <a:r>
              <a:t>business</a:t>
            </a:r>
            <a:r>
              <a:rPr spc="-55"/>
              <a:t> </a:t>
            </a:r>
            <a:r>
              <a:rPr spc="-10"/>
              <a:t>complexity</a:t>
            </a:r>
          </a:p>
          <a:p>
            <a:pPr marL="354965" indent="-342265">
              <a:spcBef>
                <a:spcPts val="1400"/>
              </a:spcBef>
              <a:buSzPct val="100000"/>
              <a:buChar char="➢"/>
              <a:tabLst>
                <a:tab pos="3429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Effective</a:t>
            </a:r>
            <a:r>
              <a:rPr spc="-104"/>
              <a:t> </a:t>
            </a:r>
            <a:r>
              <a:t>management</a:t>
            </a:r>
            <a:r>
              <a:rPr spc="-70"/>
              <a:t> </a:t>
            </a:r>
            <a:r>
              <a:t>ensures</a:t>
            </a:r>
            <a:r>
              <a:rPr spc="-80"/>
              <a:t> </a:t>
            </a:r>
            <a:r>
              <a:rPr spc="-20"/>
              <a:t>long-</a:t>
            </a:r>
            <a:r>
              <a:t>term</a:t>
            </a:r>
            <a:r>
              <a:rPr spc="-85"/>
              <a:t> </a:t>
            </a:r>
            <a:r>
              <a:rPr spc="-10"/>
              <a:t>success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object 2"/>
          <p:cNvSpPr txBox="1">
            <a:spLocks noGrp="1"/>
          </p:cNvSpPr>
          <p:nvPr>
            <p:ph type="title"/>
          </p:nvPr>
        </p:nvSpPr>
        <p:spPr>
          <a:xfrm>
            <a:off x="4576698" y="36956"/>
            <a:ext cx="3040381" cy="696597"/>
          </a:xfrm>
          <a:prstGeom prst="rect">
            <a:avLst/>
          </a:prstGeom>
        </p:spPr>
        <p:txBody>
          <a:bodyPr/>
          <a:lstStyle>
            <a:lvl1pPr indent="12700">
              <a:spcBef>
                <a:spcPts val="100"/>
              </a:spcBef>
              <a:defRPr spc="-100"/>
            </a:lvl1pPr>
          </a:lstStyle>
          <a:p>
            <a:r>
              <a:t>References</a:t>
            </a:r>
          </a:p>
        </p:txBody>
      </p:sp>
      <p:sp>
        <p:nvSpPr>
          <p:cNvPr id="135" name="object 3"/>
          <p:cNvSpPr txBox="1"/>
          <p:nvPr/>
        </p:nvSpPr>
        <p:spPr>
          <a:xfrm>
            <a:off x="259790" y="770253"/>
            <a:ext cx="11693526" cy="541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0" tIns="0" rIns="0" bIns="0">
            <a:spAutoFit/>
          </a:bodyPr>
          <a:lstStyle/>
          <a:p>
            <a:pPr marL="354965" indent="-342265">
              <a:spcBef>
                <a:spcPts val="1000"/>
              </a:spcBef>
              <a:buSzPct val="100000"/>
              <a:buChar char="➢"/>
              <a:tabLst>
                <a:tab pos="342900" algn="l"/>
              </a:tabLst>
              <a:defRPr sz="1500">
                <a:latin typeface="Arial"/>
                <a:ea typeface="Arial"/>
                <a:cs typeface="Arial"/>
                <a:sym typeface="Arial"/>
              </a:defRPr>
            </a:pPr>
            <a:r>
              <a:t>Armstrong,</a:t>
            </a:r>
            <a:r>
              <a:rPr spc="-65"/>
              <a:t> </a:t>
            </a:r>
            <a:r>
              <a:t>M.</a:t>
            </a:r>
            <a:r>
              <a:rPr spc="-35"/>
              <a:t> </a:t>
            </a:r>
            <a:r>
              <a:t>and</a:t>
            </a:r>
            <a:r>
              <a:rPr spc="-60"/>
              <a:t> </a:t>
            </a:r>
            <a:r>
              <a:rPr spc="-35"/>
              <a:t>Taylor,</a:t>
            </a:r>
            <a:r>
              <a:rPr spc="-20"/>
              <a:t> </a:t>
            </a:r>
            <a:r>
              <a:t>S.,</a:t>
            </a:r>
            <a:r>
              <a:rPr spc="-30"/>
              <a:t> </a:t>
            </a:r>
            <a:r>
              <a:rPr spc="-10"/>
              <a:t>2020.</a:t>
            </a:r>
            <a:r>
              <a:rPr spc="-104"/>
              <a:t> </a:t>
            </a:r>
            <a:r>
              <a:t>Armstrong's</a:t>
            </a:r>
            <a:r>
              <a:rPr spc="-40"/>
              <a:t> </a:t>
            </a:r>
            <a:r>
              <a:t>Handbook</a:t>
            </a:r>
            <a:r>
              <a:rPr spc="-35"/>
              <a:t> </a:t>
            </a:r>
            <a:r>
              <a:t>of</a:t>
            </a:r>
            <a:r>
              <a:rPr spc="-40"/>
              <a:t> </a:t>
            </a:r>
            <a:r>
              <a:t>Human</a:t>
            </a:r>
            <a:r>
              <a:rPr spc="-15"/>
              <a:t> </a:t>
            </a:r>
            <a:r>
              <a:t>Resource</a:t>
            </a:r>
            <a:r>
              <a:rPr spc="-30"/>
              <a:t> </a:t>
            </a:r>
            <a:r>
              <a:rPr spc="-10"/>
              <a:t>Management</a:t>
            </a:r>
            <a:r>
              <a:rPr spc="-45"/>
              <a:t> </a:t>
            </a:r>
            <a:r>
              <a:t>Practice.</a:t>
            </a:r>
            <a:r>
              <a:rPr spc="-50"/>
              <a:t> </a:t>
            </a:r>
            <a:r>
              <a:t>15th</a:t>
            </a:r>
            <a:r>
              <a:rPr spc="-40"/>
              <a:t> </a:t>
            </a:r>
            <a:r>
              <a:t>ed.</a:t>
            </a:r>
            <a:r>
              <a:rPr spc="-30"/>
              <a:t> </a:t>
            </a:r>
            <a:r>
              <a:t>London:</a:t>
            </a:r>
            <a:r>
              <a:rPr spc="-50"/>
              <a:t> </a:t>
            </a:r>
            <a:r>
              <a:t>Kogan</a:t>
            </a:r>
            <a:r>
              <a:rPr spc="-25"/>
              <a:t> </a:t>
            </a:r>
            <a:r>
              <a:rPr spc="-10"/>
              <a:t>Page.</a:t>
            </a:r>
          </a:p>
          <a:p>
            <a:pPr marL="355600" marR="5080" indent="-342900">
              <a:lnSpc>
                <a:spcPct val="150000"/>
              </a:lnSpc>
              <a:buSzPct val="100000"/>
              <a:buChar char="➢"/>
              <a:tabLst>
                <a:tab pos="355600" algn="l"/>
              </a:tabLst>
              <a:defRPr sz="1500">
                <a:latin typeface="Arial"/>
                <a:ea typeface="Arial"/>
                <a:cs typeface="Arial"/>
                <a:sym typeface="Arial"/>
              </a:defRPr>
            </a:pPr>
            <a:r>
              <a:t>Cole,</a:t>
            </a:r>
            <a:r>
              <a:rPr spc="80"/>
              <a:t> </a:t>
            </a:r>
            <a:r>
              <a:t>G.A.</a:t>
            </a:r>
            <a:r>
              <a:rPr spc="75"/>
              <a:t> </a:t>
            </a:r>
            <a:r>
              <a:t>and</a:t>
            </a:r>
            <a:r>
              <a:rPr spc="85"/>
              <a:t> </a:t>
            </a:r>
            <a:r>
              <a:t>Kelly,</a:t>
            </a:r>
            <a:r>
              <a:rPr spc="80"/>
              <a:t> </a:t>
            </a:r>
            <a:r>
              <a:rPr spc="-10"/>
              <a:t>P.</a:t>
            </a:r>
            <a:r>
              <a:rPr spc="80"/>
              <a:t> </a:t>
            </a:r>
            <a:r>
              <a:t>Phil</a:t>
            </a:r>
            <a:r>
              <a:rPr spc="80"/>
              <a:t> </a:t>
            </a:r>
            <a:r>
              <a:t>(2020).</a:t>
            </a:r>
            <a:r>
              <a:rPr spc="80"/>
              <a:t> </a:t>
            </a:r>
            <a:r>
              <a:t>Management</a:t>
            </a:r>
            <a:r>
              <a:rPr spc="75"/>
              <a:t> </a:t>
            </a:r>
            <a:r>
              <a:t>theory</a:t>
            </a:r>
            <a:r>
              <a:rPr spc="65"/>
              <a:t> </a:t>
            </a:r>
            <a:r>
              <a:t>and</a:t>
            </a:r>
            <a:r>
              <a:rPr spc="80"/>
              <a:t> </a:t>
            </a:r>
            <a:r>
              <a:t>practice.</a:t>
            </a:r>
            <a:r>
              <a:rPr spc="70"/>
              <a:t> </a:t>
            </a:r>
            <a:r>
              <a:t>Ninth</a:t>
            </a:r>
            <a:r>
              <a:rPr spc="85"/>
              <a:t> </a:t>
            </a:r>
            <a:r>
              <a:t>edition</a:t>
            </a:r>
            <a:r>
              <a:rPr spc="75"/>
              <a:t> </a:t>
            </a:r>
            <a:r>
              <a:t>/</a:t>
            </a:r>
            <a:r>
              <a:rPr spc="70"/>
              <a:t> </a:t>
            </a:r>
            <a:r>
              <a:t>Gerald</a:t>
            </a:r>
            <a:r>
              <a:rPr spc="85"/>
              <a:t> </a:t>
            </a:r>
            <a:r>
              <a:t>A.</a:t>
            </a:r>
            <a:r>
              <a:rPr spc="80"/>
              <a:t> </a:t>
            </a:r>
            <a:r>
              <a:t>Cole,</a:t>
            </a:r>
            <a:r>
              <a:rPr spc="70"/>
              <a:t> </a:t>
            </a:r>
            <a:r>
              <a:t>Phil</a:t>
            </a:r>
            <a:r>
              <a:rPr spc="80"/>
              <a:t> </a:t>
            </a:r>
            <a:r>
              <a:t>Kelly.</a:t>
            </a:r>
            <a:r>
              <a:rPr spc="80"/>
              <a:t> </a:t>
            </a:r>
            <a:r>
              <a:t>Andover:</a:t>
            </a:r>
            <a:r>
              <a:rPr spc="70"/>
              <a:t> </a:t>
            </a:r>
            <a:r>
              <a:rPr spc="-10"/>
              <a:t>Cengage Learning.</a:t>
            </a:r>
          </a:p>
          <a:p>
            <a:pPr marL="355600" marR="6350" indent="-342900">
              <a:lnSpc>
                <a:spcPct val="150000"/>
              </a:lnSpc>
              <a:buSzPct val="100000"/>
              <a:buChar char="➢"/>
              <a:tabLst>
                <a:tab pos="355600" algn="l"/>
              </a:tabLst>
              <a:defRPr sz="1500">
                <a:latin typeface="Arial"/>
                <a:ea typeface="Arial"/>
                <a:cs typeface="Arial"/>
                <a:sym typeface="Arial"/>
              </a:defRPr>
            </a:pPr>
            <a:r>
              <a:t>Goleman,</a:t>
            </a:r>
            <a:r>
              <a:rPr spc="-10"/>
              <a:t> </a:t>
            </a:r>
            <a:r>
              <a:t>D.,</a:t>
            </a:r>
            <a:r>
              <a:rPr spc="-10"/>
              <a:t> </a:t>
            </a:r>
            <a:r>
              <a:t>Boyatzis,</a:t>
            </a:r>
            <a:r>
              <a:rPr spc="-5"/>
              <a:t> </a:t>
            </a:r>
            <a:r>
              <a:t>R.</a:t>
            </a:r>
            <a:r>
              <a:rPr spc="-25"/>
              <a:t> </a:t>
            </a:r>
            <a:r>
              <a:t>and</a:t>
            </a:r>
            <a:r>
              <a:rPr spc="-10"/>
              <a:t> </a:t>
            </a:r>
            <a:r>
              <a:t>McKee,</a:t>
            </a:r>
            <a:r>
              <a:rPr spc="-10"/>
              <a:t> </a:t>
            </a:r>
            <a:r>
              <a:t>A.,</a:t>
            </a:r>
            <a:r>
              <a:rPr spc="-10"/>
              <a:t> </a:t>
            </a:r>
            <a:r>
              <a:t>2013.</a:t>
            </a:r>
            <a:r>
              <a:rPr spc="-10"/>
              <a:t> </a:t>
            </a:r>
            <a:r>
              <a:t>Primal Leadership:</a:t>
            </a:r>
            <a:r>
              <a:rPr spc="-10"/>
              <a:t> </a:t>
            </a:r>
            <a:r>
              <a:t>Unleashing</a:t>
            </a:r>
            <a:r>
              <a:rPr spc="-25"/>
              <a:t> </a:t>
            </a:r>
            <a:r>
              <a:t>the</a:t>
            </a:r>
            <a:r>
              <a:rPr spc="-10"/>
              <a:t> </a:t>
            </a:r>
            <a:r>
              <a:t>Power</a:t>
            </a:r>
            <a:r>
              <a:rPr spc="-15"/>
              <a:t> </a:t>
            </a:r>
            <a:r>
              <a:t>of</a:t>
            </a:r>
            <a:r>
              <a:rPr spc="-10"/>
              <a:t> </a:t>
            </a:r>
            <a:r>
              <a:t>Emotional</a:t>
            </a:r>
            <a:r>
              <a:rPr spc="-15"/>
              <a:t> </a:t>
            </a:r>
            <a:r>
              <a:t>Intelligence.</a:t>
            </a:r>
            <a:r>
              <a:rPr spc="-10"/>
              <a:t> </a:t>
            </a:r>
            <a:r>
              <a:t>Boston:</a:t>
            </a:r>
            <a:r>
              <a:rPr spc="-20"/>
              <a:t> </a:t>
            </a:r>
            <a:r>
              <a:rPr spc="-10"/>
              <a:t>Harvard </a:t>
            </a:r>
            <a:r>
              <a:t>Business</a:t>
            </a:r>
            <a:r>
              <a:rPr spc="-60"/>
              <a:t> </a:t>
            </a:r>
            <a:r>
              <a:t>Review</a:t>
            </a:r>
            <a:r>
              <a:rPr spc="-25"/>
              <a:t> </a:t>
            </a:r>
            <a:r>
              <a:rPr spc="-10"/>
              <a:t>Press.</a:t>
            </a:r>
          </a:p>
          <a:p>
            <a:pPr marL="355600" marR="8254" indent="-342900">
              <a:lnSpc>
                <a:spcPct val="150000"/>
              </a:lnSpc>
              <a:buSzPct val="100000"/>
              <a:buChar char="➢"/>
              <a:tabLst>
                <a:tab pos="355600" algn="l"/>
              </a:tabLst>
              <a:defRPr sz="1500">
                <a:latin typeface="Arial"/>
                <a:ea typeface="Arial"/>
                <a:cs typeface="Arial"/>
                <a:sym typeface="Arial"/>
              </a:defRPr>
            </a:pPr>
            <a:r>
              <a:t>HBR</a:t>
            </a:r>
            <a:r>
              <a:rPr spc="-20"/>
              <a:t> </a:t>
            </a:r>
            <a:r>
              <a:t>(Harvard Business</a:t>
            </a:r>
            <a:r>
              <a:rPr spc="-15"/>
              <a:t> </a:t>
            </a:r>
            <a:r>
              <a:t>Review),</a:t>
            </a:r>
            <a:r>
              <a:rPr spc="-10"/>
              <a:t> </a:t>
            </a:r>
            <a:r>
              <a:t>2021.</a:t>
            </a:r>
            <a:r>
              <a:rPr spc="-20"/>
              <a:t> </a:t>
            </a:r>
            <a:r>
              <a:t>The</a:t>
            </a:r>
            <a:r>
              <a:rPr spc="-20"/>
              <a:t> </a:t>
            </a:r>
            <a:r>
              <a:t>Impact</a:t>
            </a:r>
            <a:r>
              <a:rPr spc="-25"/>
              <a:t> </a:t>
            </a:r>
            <a:r>
              <a:t>of</a:t>
            </a:r>
            <a:r>
              <a:rPr spc="-20"/>
              <a:t> </a:t>
            </a:r>
            <a:r>
              <a:t>Leadership</a:t>
            </a:r>
            <a:r>
              <a:rPr spc="-15"/>
              <a:t> </a:t>
            </a:r>
            <a:r>
              <a:t>on</a:t>
            </a:r>
            <a:r>
              <a:rPr spc="-15"/>
              <a:t> </a:t>
            </a:r>
            <a:r>
              <a:t>Organisational</a:t>
            </a:r>
            <a:r>
              <a:rPr spc="-5"/>
              <a:t> </a:t>
            </a:r>
            <a:r>
              <a:t>Performance.</a:t>
            </a:r>
            <a:r>
              <a:rPr spc="-35"/>
              <a:t> </a:t>
            </a:r>
            <a:r>
              <a:t>[online]</a:t>
            </a:r>
            <a:r>
              <a:rPr spc="-30"/>
              <a:t> </a:t>
            </a:r>
            <a:r>
              <a:t>Harvard</a:t>
            </a:r>
            <a:r>
              <a:rPr spc="-5"/>
              <a:t> </a:t>
            </a:r>
            <a:r>
              <a:t>Business</a:t>
            </a:r>
            <a:r>
              <a:rPr spc="-10"/>
              <a:t> Review. </a:t>
            </a:r>
            <a:r>
              <a:t>Available</a:t>
            </a:r>
            <a:r>
              <a:rPr spc="-10"/>
              <a:t> </a:t>
            </a:r>
            <a:r>
              <a:t>at:</a:t>
            </a:r>
            <a:r>
              <a:rPr spc="-40"/>
              <a:t> </a:t>
            </a:r>
            <a:r>
              <a:rPr u="sng" spc="-1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/>
              </a:rPr>
              <a:t>https://hbr.org</a:t>
            </a:r>
            <a:r>
              <a:rPr spc="-50">
                <a:solidFill>
                  <a:srgbClr val="0000FF"/>
                </a:solidFill>
              </a:rPr>
              <a:t> </a:t>
            </a:r>
            <a:r>
              <a:t>[Accessed</a:t>
            </a:r>
            <a:r>
              <a:rPr spc="-50"/>
              <a:t> </a:t>
            </a:r>
            <a:r>
              <a:t>14</a:t>
            </a:r>
            <a:r>
              <a:rPr spc="-25"/>
              <a:t> </a:t>
            </a:r>
            <a:r>
              <a:t>Jun.</a:t>
            </a:r>
            <a:r>
              <a:rPr spc="-40"/>
              <a:t> </a:t>
            </a:r>
            <a:r>
              <a:rPr spc="-10"/>
              <a:t>2025].</a:t>
            </a:r>
          </a:p>
          <a:p>
            <a:pPr marL="354965" indent="-342265">
              <a:spcBef>
                <a:spcPts val="900"/>
              </a:spcBef>
              <a:buSzPct val="100000"/>
              <a:buChar char="➢"/>
              <a:tabLst>
                <a:tab pos="342900" algn="l"/>
              </a:tabLst>
              <a:defRPr sz="1500">
                <a:latin typeface="Arial"/>
                <a:ea typeface="Arial"/>
                <a:cs typeface="Arial"/>
                <a:sym typeface="Arial"/>
              </a:defRPr>
            </a:pPr>
            <a:r>
              <a:t>Mintzberg,</a:t>
            </a:r>
            <a:r>
              <a:rPr spc="-50"/>
              <a:t> </a:t>
            </a:r>
            <a:r>
              <a:t>H.</a:t>
            </a:r>
            <a:r>
              <a:rPr spc="-25"/>
              <a:t> </a:t>
            </a:r>
            <a:r>
              <a:t>(2020).</a:t>
            </a:r>
            <a:r>
              <a:rPr spc="-55"/>
              <a:t> </a:t>
            </a:r>
            <a:r>
              <a:t>Simply</a:t>
            </a:r>
            <a:r>
              <a:rPr spc="-20"/>
              <a:t> </a:t>
            </a:r>
            <a:r>
              <a:t>Managing:</a:t>
            </a:r>
            <a:r>
              <a:rPr spc="-40"/>
              <a:t> </a:t>
            </a:r>
            <a:r>
              <a:t>What</a:t>
            </a:r>
            <a:r>
              <a:rPr spc="-65"/>
              <a:t> </a:t>
            </a:r>
            <a:r>
              <a:t>Managers</a:t>
            </a:r>
            <a:r>
              <a:rPr spc="-45"/>
              <a:t> </a:t>
            </a:r>
            <a:r>
              <a:t>Do</a:t>
            </a:r>
            <a:r>
              <a:rPr spc="-15"/>
              <a:t> </a:t>
            </a:r>
            <a:r>
              <a:t>–</a:t>
            </a:r>
            <a:r>
              <a:rPr spc="-30"/>
              <a:t> </a:t>
            </a:r>
            <a:r>
              <a:t>and</a:t>
            </a:r>
            <a:r>
              <a:rPr spc="-25"/>
              <a:t> </a:t>
            </a:r>
            <a:r>
              <a:t>Can</a:t>
            </a:r>
            <a:r>
              <a:rPr spc="-15"/>
              <a:t> </a:t>
            </a:r>
            <a:r>
              <a:t>Do</a:t>
            </a:r>
            <a:r>
              <a:rPr spc="-25"/>
              <a:t> </a:t>
            </a:r>
            <a:r>
              <a:rPr spc="-10"/>
              <a:t>Better.</a:t>
            </a:r>
            <a:r>
              <a:rPr spc="-45"/>
              <a:t> </a:t>
            </a:r>
            <a:r>
              <a:t>2nd</a:t>
            </a:r>
            <a:r>
              <a:rPr spc="-40"/>
              <a:t> </a:t>
            </a:r>
            <a:r>
              <a:t>ed.</a:t>
            </a:r>
            <a:r>
              <a:rPr spc="-30"/>
              <a:t> </a:t>
            </a:r>
            <a:r>
              <a:rPr spc="-10"/>
              <a:t>Berrett-Koehler.</a:t>
            </a:r>
          </a:p>
          <a:p>
            <a:pPr marL="354965" indent="-342265">
              <a:spcBef>
                <a:spcPts val="900"/>
              </a:spcBef>
              <a:buSzPct val="100000"/>
              <a:buChar char="➢"/>
              <a:tabLst>
                <a:tab pos="342900" algn="l"/>
              </a:tabLst>
              <a:defRPr sz="1500">
                <a:latin typeface="Arial"/>
                <a:ea typeface="Arial"/>
                <a:cs typeface="Arial"/>
                <a:sym typeface="Arial"/>
              </a:defRPr>
            </a:pPr>
            <a:r>
              <a:t>Mullins,</a:t>
            </a:r>
            <a:r>
              <a:rPr spc="-45"/>
              <a:t> </a:t>
            </a:r>
            <a:r>
              <a:t>L.J.</a:t>
            </a:r>
            <a:r>
              <a:rPr spc="-50"/>
              <a:t> </a:t>
            </a:r>
            <a:r>
              <a:t>and</a:t>
            </a:r>
            <a:r>
              <a:rPr spc="-45"/>
              <a:t> </a:t>
            </a:r>
            <a:r>
              <a:rPr spc="-10"/>
              <a:t>Christy,</a:t>
            </a:r>
            <a:r>
              <a:rPr spc="-35"/>
              <a:t> </a:t>
            </a:r>
            <a:r>
              <a:t>G.,</a:t>
            </a:r>
            <a:r>
              <a:rPr spc="-50"/>
              <a:t> </a:t>
            </a:r>
            <a:r>
              <a:t>2016.</a:t>
            </a:r>
            <a:r>
              <a:rPr spc="-50"/>
              <a:t> </a:t>
            </a:r>
            <a:r>
              <a:rPr spc="-10"/>
              <a:t>Management</a:t>
            </a:r>
            <a:r>
              <a:rPr spc="-45"/>
              <a:t> </a:t>
            </a:r>
            <a:r>
              <a:t>and</a:t>
            </a:r>
            <a:r>
              <a:rPr spc="-40"/>
              <a:t> </a:t>
            </a:r>
            <a:r>
              <a:t>Organisational</a:t>
            </a:r>
            <a:r>
              <a:rPr spc="-50"/>
              <a:t> </a:t>
            </a:r>
            <a:r>
              <a:rPr spc="-10"/>
              <a:t>Behaviour.</a:t>
            </a:r>
            <a:r>
              <a:rPr spc="-40"/>
              <a:t> </a:t>
            </a:r>
            <a:r>
              <a:rPr spc="-10"/>
              <a:t>11th</a:t>
            </a:r>
            <a:r>
              <a:rPr spc="-45"/>
              <a:t> </a:t>
            </a:r>
            <a:r>
              <a:t>ed.</a:t>
            </a:r>
            <a:r>
              <a:rPr spc="-50"/>
              <a:t> </a:t>
            </a:r>
            <a:r>
              <a:t>Harlow:</a:t>
            </a:r>
            <a:r>
              <a:rPr spc="-15"/>
              <a:t> </a:t>
            </a:r>
            <a:r>
              <a:t>Pearson</a:t>
            </a:r>
            <a:r>
              <a:rPr spc="-55"/>
              <a:t> </a:t>
            </a:r>
            <a:r>
              <a:rPr spc="-10"/>
              <a:t>Education.</a:t>
            </a:r>
          </a:p>
          <a:p>
            <a:pPr marL="355600" marR="6985" indent="-342900">
              <a:lnSpc>
                <a:spcPct val="150000"/>
              </a:lnSpc>
              <a:buSzPct val="100000"/>
              <a:buChar char="➢"/>
              <a:tabLst>
                <a:tab pos="355600" algn="l"/>
              </a:tabLst>
              <a:defRPr sz="1500">
                <a:latin typeface="Arial"/>
                <a:ea typeface="Arial"/>
                <a:cs typeface="Arial"/>
                <a:sym typeface="Arial"/>
              </a:defRPr>
            </a:pPr>
            <a:r>
              <a:t>Needle,</a:t>
            </a:r>
            <a:r>
              <a:rPr spc="180"/>
              <a:t> </a:t>
            </a:r>
            <a:r>
              <a:t>D.</a:t>
            </a:r>
            <a:r>
              <a:rPr spc="175"/>
              <a:t> </a:t>
            </a:r>
            <a:r>
              <a:t>and</a:t>
            </a:r>
            <a:r>
              <a:rPr spc="175"/>
              <a:t> </a:t>
            </a:r>
            <a:r>
              <a:t>Burns,</a:t>
            </a:r>
            <a:r>
              <a:rPr spc="180"/>
              <a:t> </a:t>
            </a:r>
            <a:r>
              <a:t>J.</a:t>
            </a:r>
            <a:r>
              <a:rPr spc="175"/>
              <a:t> </a:t>
            </a:r>
            <a:r>
              <a:t>(2019).</a:t>
            </a:r>
            <a:r>
              <a:rPr spc="175"/>
              <a:t> </a:t>
            </a:r>
            <a:r>
              <a:t>Business</a:t>
            </a:r>
            <a:r>
              <a:rPr spc="185"/>
              <a:t> </a:t>
            </a:r>
            <a:r>
              <a:t>in</a:t>
            </a:r>
            <a:r>
              <a:rPr spc="170"/>
              <a:t> </a:t>
            </a:r>
            <a:r>
              <a:t>context:</a:t>
            </a:r>
            <a:r>
              <a:rPr spc="175"/>
              <a:t> </a:t>
            </a:r>
            <a:r>
              <a:t>an</a:t>
            </a:r>
            <a:r>
              <a:rPr spc="175"/>
              <a:t> </a:t>
            </a:r>
            <a:r>
              <a:t>introduction</a:t>
            </a:r>
            <a:r>
              <a:rPr spc="180"/>
              <a:t> </a:t>
            </a:r>
            <a:r>
              <a:t>to</a:t>
            </a:r>
            <a:r>
              <a:rPr spc="175"/>
              <a:t> </a:t>
            </a:r>
            <a:r>
              <a:t>business</a:t>
            </a:r>
            <a:r>
              <a:rPr spc="180"/>
              <a:t> </a:t>
            </a:r>
            <a:r>
              <a:t>and</a:t>
            </a:r>
            <a:r>
              <a:rPr spc="175"/>
              <a:t> </a:t>
            </a:r>
            <a:r>
              <a:t>its</a:t>
            </a:r>
            <a:r>
              <a:rPr spc="185"/>
              <a:t> </a:t>
            </a:r>
            <a:r>
              <a:t>environment.</a:t>
            </a:r>
            <a:r>
              <a:rPr spc="175"/>
              <a:t> </a:t>
            </a:r>
            <a:r>
              <a:t>Seventh</a:t>
            </a:r>
            <a:r>
              <a:rPr spc="195"/>
              <a:t> </a:t>
            </a:r>
            <a:r>
              <a:t>edition.</a:t>
            </a:r>
            <a:r>
              <a:rPr spc="175"/>
              <a:t> </a:t>
            </a:r>
            <a:r>
              <a:rPr spc="-10"/>
              <a:t>Andover: </a:t>
            </a:r>
            <a:r>
              <a:t>Cengage</a:t>
            </a:r>
            <a:r>
              <a:rPr spc="-70"/>
              <a:t> </a:t>
            </a:r>
            <a:r>
              <a:rPr spc="-10"/>
              <a:t>Learning.</a:t>
            </a:r>
          </a:p>
          <a:p>
            <a:pPr marL="354965" indent="-342265">
              <a:spcBef>
                <a:spcPts val="900"/>
              </a:spcBef>
              <a:buSzPct val="100000"/>
              <a:buChar char="➢"/>
              <a:tabLst>
                <a:tab pos="342900" algn="l"/>
              </a:tabLst>
              <a:defRPr sz="1500">
                <a:latin typeface="Arial"/>
                <a:ea typeface="Arial"/>
                <a:cs typeface="Arial"/>
                <a:sym typeface="Arial"/>
              </a:defRPr>
            </a:pPr>
            <a:r>
              <a:t>Robbins,</a:t>
            </a:r>
            <a:r>
              <a:rPr spc="-65"/>
              <a:t> </a:t>
            </a:r>
            <a:r>
              <a:rPr spc="-30"/>
              <a:t>S.P.,</a:t>
            </a:r>
            <a:r>
              <a:rPr spc="-45"/>
              <a:t> </a:t>
            </a:r>
            <a:r>
              <a:rPr spc="-10"/>
              <a:t>Coulter,</a:t>
            </a:r>
            <a:r>
              <a:rPr spc="-40"/>
              <a:t> </a:t>
            </a:r>
            <a:r>
              <a:t>M.K.</a:t>
            </a:r>
            <a:r>
              <a:rPr spc="-35"/>
              <a:t> </a:t>
            </a:r>
            <a:r>
              <a:t>and</a:t>
            </a:r>
            <a:r>
              <a:rPr spc="-30"/>
              <a:t> </a:t>
            </a:r>
            <a:r>
              <a:rPr spc="-10"/>
              <a:t>Randel,</a:t>
            </a:r>
            <a:r>
              <a:rPr spc="-95"/>
              <a:t> </a:t>
            </a:r>
            <a:r>
              <a:t>A.</a:t>
            </a:r>
            <a:r>
              <a:rPr spc="-35"/>
              <a:t> </a:t>
            </a:r>
            <a:r>
              <a:t>(2021).</a:t>
            </a:r>
            <a:r>
              <a:rPr spc="-45"/>
              <a:t> </a:t>
            </a:r>
            <a:r>
              <a:rPr spc="-10"/>
              <a:t>Management.</a:t>
            </a:r>
            <a:r>
              <a:rPr spc="-55"/>
              <a:t> </a:t>
            </a:r>
            <a:r>
              <a:t>Global</a:t>
            </a:r>
            <a:r>
              <a:rPr spc="-25"/>
              <a:t> </a:t>
            </a:r>
            <a:r>
              <a:t>edition.</a:t>
            </a:r>
            <a:r>
              <a:rPr spc="-55"/>
              <a:t> </a:t>
            </a:r>
            <a:r>
              <a:rPr spc="-10"/>
              <a:t>Harlow, </a:t>
            </a:r>
            <a:r>
              <a:t>England:</a:t>
            </a:r>
            <a:r>
              <a:rPr spc="-45"/>
              <a:t> </a:t>
            </a:r>
            <a:r>
              <a:t>Pearson</a:t>
            </a:r>
            <a:r>
              <a:rPr spc="-35"/>
              <a:t> </a:t>
            </a:r>
            <a:r>
              <a:rPr spc="-10"/>
              <a:t>Education.</a:t>
            </a:r>
          </a:p>
          <a:p>
            <a:pPr marL="354965" indent="-342265">
              <a:spcBef>
                <a:spcPts val="900"/>
              </a:spcBef>
              <a:buSzPct val="100000"/>
              <a:buChar char="➢"/>
              <a:tabLst>
                <a:tab pos="342900" algn="l"/>
              </a:tabLst>
              <a:defRPr sz="1500">
                <a:latin typeface="Arial"/>
                <a:ea typeface="Arial"/>
                <a:cs typeface="Arial"/>
                <a:sym typeface="Arial"/>
              </a:defRPr>
            </a:pPr>
            <a:r>
              <a:t>Smith,</a:t>
            </a:r>
            <a:r>
              <a:rPr spc="-50"/>
              <a:t> </a:t>
            </a:r>
            <a:r>
              <a:t>R.</a:t>
            </a:r>
            <a:r>
              <a:rPr spc="-30"/>
              <a:t> </a:t>
            </a:r>
            <a:r>
              <a:t>and</a:t>
            </a:r>
            <a:r>
              <a:rPr spc="-30"/>
              <a:t> </a:t>
            </a:r>
            <a:r>
              <a:t>Lewis,</a:t>
            </a:r>
            <a:r>
              <a:rPr spc="-30"/>
              <a:t> </a:t>
            </a:r>
            <a:r>
              <a:rPr spc="-50"/>
              <a:t>P.,</a:t>
            </a:r>
            <a:r>
              <a:rPr spc="-35"/>
              <a:t> </a:t>
            </a:r>
            <a:r>
              <a:t>2023.</a:t>
            </a:r>
            <a:r>
              <a:rPr spc="-45"/>
              <a:t> </a:t>
            </a:r>
            <a:r>
              <a:t>Lead</a:t>
            </a:r>
            <a:r>
              <a:rPr spc="-40"/>
              <a:t> </a:t>
            </a:r>
            <a:r>
              <a:t>in</a:t>
            </a:r>
            <a:r>
              <a:rPr spc="-30"/>
              <a:t> </a:t>
            </a:r>
            <a:r>
              <a:t>the</a:t>
            </a:r>
            <a:r>
              <a:rPr spc="-25"/>
              <a:t> </a:t>
            </a:r>
            <a:r>
              <a:rPr spc="-10"/>
              <a:t>Digital</a:t>
            </a:r>
            <a:r>
              <a:rPr spc="-90"/>
              <a:t> </a:t>
            </a:r>
            <a:r>
              <a:t>Age.</a:t>
            </a:r>
            <a:r>
              <a:rPr spc="-35"/>
              <a:t> </a:t>
            </a:r>
            <a:r>
              <a:t>Oxford:</a:t>
            </a:r>
            <a:r>
              <a:rPr spc="-35"/>
              <a:t> </a:t>
            </a:r>
            <a:r>
              <a:t>Oxford</a:t>
            </a:r>
            <a:r>
              <a:rPr spc="-20"/>
              <a:t> </a:t>
            </a:r>
            <a:r>
              <a:t>University</a:t>
            </a:r>
            <a:r>
              <a:rPr spc="-25"/>
              <a:t> </a:t>
            </a:r>
            <a:r>
              <a:rPr spc="-10"/>
              <a:t>Press.</a:t>
            </a:r>
          </a:p>
          <a:p>
            <a:pPr marL="354965" indent="-342265">
              <a:spcBef>
                <a:spcPts val="900"/>
              </a:spcBef>
              <a:buSzPct val="100000"/>
              <a:buChar char="➢"/>
              <a:tabLst>
                <a:tab pos="342900" algn="l"/>
              </a:tabLst>
              <a:defRPr sz="1500" spc="-10">
                <a:latin typeface="Arial"/>
                <a:ea typeface="Arial"/>
                <a:cs typeface="Arial"/>
                <a:sym typeface="Arial"/>
              </a:defRPr>
            </a:pPr>
            <a:r>
              <a:t>Unilever,</a:t>
            </a:r>
            <a:r>
              <a:rPr spc="-45"/>
              <a:t> </a:t>
            </a:r>
            <a:r>
              <a:rPr spc="0"/>
              <a:t>2022.</a:t>
            </a:r>
            <a:r>
              <a:rPr spc="-45"/>
              <a:t> </a:t>
            </a:r>
            <a:r>
              <a:rPr spc="0"/>
              <a:t>Future</a:t>
            </a:r>
            <a:r>
              <a:rPr spc="-40"/>
              <a:t> </a:t>
            </a:r>
            <a:r>
              <a:rPr spc="0"/>
              <a:t>Leaders</a:t>
            </a:r>
            <a:r>
              <a:rPr spc="-30"/>
              <a:t> </a:t>
            </a:r>
            <a:r>
              <a:rPr spc="0"/>
              <a:t>Program.</a:t>
            </a:r>
            <a:r>
              <a:rPr spc="-55"/>
              <a:t> </a:t>
            </a:r>
            <a:r>
              <a:t>[online]</a:t>
            </a:r>
            <a:r>
              <a:rPr spc="-95"/>
              <a:t> </a:t>
            </a:r>
            <a:r>
              <a:rPr spc="0"/>
              <a:t>Available at:</a:t>
            </a:r>
            <a:r>
              <a:rPr spc="-50"/>
              <a:t>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https://www.unilever.com/careers</a:t>
            </a:r>
            <a:r>
              <a:rPr spc="-30">
                <a:solidFill>
                  <a:srgbClr val="0000FF"/>
                </a:solidFill>
              </a:rPr>
              <a:t> </a:t>
            </a:r>
            <a:r>
              <a:rPr spc="0"/>
              <a:t>[Accessed</a:t>
            </a:r>
            <a:r>
              <a:rPr spc="-75"/>
              <a:t> </a:t>
            </a:r>
            <a:r>
              <a:rPr spc="0"/>
              <a:t>13</a:t>
            </a:r>
            <a:r>
              <a:rPr spc="-35"/>
              <a:t> </a:t>
            </a:r>
            <a:r>
              <a:rPr spc="0"/>
              <a:t>Jun.</a:t>
            </a:r>
            <a:r>
              <a:rPr spc="-45"/>
              <a:t> </a:t>
            </a:r>
            <a:r>
              <a:t>2025].</a:t>
            </a:r>
          </a:p>
          <a:p>
            <a:pPr marL="354965" indent="-342265">
              <a:spcBef>
                <a:spcPts val="900"/>
              </a:spcBef>
              <a:buSzPct val="100000"/>
              <a:buChar char="➢"/>
              <a:tabLst>
                <a:tab pos="342900" algn="l"/>
              </a:tabLst>
              <a:defRPr sz="1500" spc="-10">
                <a:latin typeface="Arial"/>
                <a:ea typeface="Arial"/>
                <a:cs typeface="Arial"/>
                <a:sym typeface="Arial"/>
              </a:defRPr>
            </a:pPr>
            <a:r>
              <a:t>Unilever,</a:t>
            </a:r>
            <a:r>
              <a:rPr spc="-15"/>
              <a:t> </a:t>
            </a:r>
            <a:r>
              <a:rPr spc="0"/>
              <a:t>2023.</a:t>
            </a:r>
            <a:r>
              <a:rPr spc="-35"/>
              <a:t> </a:t>
            </a:r>
            <a:r>
              <a:rPr spc="0"/>
              <a:t>Leadership</a:t>
            </a:r>
            <a:r>
              <a:rPr spc="-30"/>
              <a:t> </a:t>
            </a:r>
            <a:r>
              <a:rPr spc="0"/>
              <a:t>Behaviours.</a:t>
            </a:r>
            <a:r>
              <a:rPr spc="-20"/>
              <a:t> </a:t>
            </a:r>
            <a:r>
              <a:t>[online]</a:t>
            </a:r>
            <a:r>
              <a:rPr spc="-104"/>
              <a:t> </a:t>
            </a:r>
            <a:r>
              <a:rPr spc="0"/>
              <a:t>Available at:</a:t>
            </a:r>
            <a:r>
              <a:rPr spc="-35"/>
              <a:t> </a:t>
            </a:r>
            <a:r>
              <a:rPr u="sng" spc="-2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/>
              </a:rPr>
              <a:t>https://www.unilever.com</a:t>
            </a:r>
            <a:r>
              <a:rPr spc="-15">
                <a:solidFill>
                  <a:srgbClr val="0000FF"/>
                </a:solidFill>
              </a:rPr>
              <a:t> </a:t>
            </a:r>
            <a:r>
              <a:rPr spc="0"/>
              <a:t>[Accessed</a:t>
            </a:r>
            <a:r>
              <a:rPr spc="-35"/>
              <a:t> </a:t>
            </a:r>
            <a:r>
              <a:rPr spc="0"/>
              <a:t>13</a:t>
            </a:r>
            <a:r>
              <a:rPr spc="-20"/>
              <a:t> </a:t>
            </a:r>
            <a:r>
              <a:rPr spc="0"/>
              <a:t>Jun.</a:t>
            </a:r>
            <a:r>
              <a:rPr spc="-30"/>
              <a:t> </a:t>
            </a:r>
            <a:r>
              <a:t>2025].</a:t>
            </a:r>
          </a:p>
          <a:p>
            <a:pPr marL="354965" indent="-342265">
              <a:spcBef>
                <a:spcPts val="900"/>
              </a:spcBef>
              <a:buSzPct val="100000"/>
              <a:buChar char="➢"/>
              <a:tabLst>
                <a:tab pos="342900" algn="l"/>
              </a:tabLst>
              <a:defRPr sz="1500">
                <a:latin typeface="Arial"/>
                <a:ea typeface="Arial"/>
                <a:cs typeface="Arial"/>
                <a:sym typeface="Arial"/>
              </a:defRPr>
            </a:pPr>
            <a:r>
              <a:t>Witzel,</a:t>
            </a:r>
            <a:r>
              <a:rPr spc="-70"/>
              <a:t> </a:t>
            </a:r>
            <a:r>
              <a:t>M.,</a:t>
            </a:r>
            <a:r>
              <a:rPr spc="-35"/>
              <a:t> </a:t>
            </a:r>
            <a:r>
              <a:t>2017.</a:t>
            </a:r>
            <a:r>
              <a:rPr spc="-75"/>
              <a:t> </a:t>
            </a:r>
            <a:r>
              <a:t>The</a:t>
            </a:r>
            <a:r>
              <a:rPr spc="-30"/>
              <a:t> </a:t>
            </a:r>
            <a:r>
              <a:t>Secret</a:t>
            </a:r>
            <a:r>
              <a:rPr spc="-40"/>
              <a:t> </a:t>
            </a:r>
            <a:r>
              <a:t>Life</a:t>
            </a:r>
            <a:r>
              <a:rPr spc="-30"/>
              <a:t> </a:t>
            </a:r>
            <a:r>
              <a:t>of</a:t>
            </a:r>
            <a:r>
              <a:rPr spc="-45"/>
              <a:t> </a:t>
            </a:r>
            <a:r>
              <a:t>Organisations:</a:t>
            </a:r>
            <a:r>
              <a:rPr spc="-65"/>
              <a:t> </a:t>
            </a:r>
            <a:r>
              <a:t>Invisible</a:t>
            </a:r>
            <a:r>
              <a:rPr spc="-25"/>
              <a:t> </a:t>
            </a:r>
            <a:r>
              <a:t>Rules</a:t>
            </a:r>
            <a:r>
              <a:rPr spc="-15"/>
              <a:t> </a:t>
            </a:r>
            <a:r>
              <a:t>of</a:t>
            </a:r>
            <a:r>
              <a:rPr spc="-45"/>
              <a:t> </a:t>
            </a:r>
            <a:r>
              <a:t>Success</a:t>
            </a:r>
            <a:r>
              <a:rPr spc="-60"/>
              <a:t> </a:t>
            </a:r>
            <a:r>
              <a:t>for</a:t>
            </a:r>
            <a:r>
              <a:rPr spc="-30"/>
              <a:t> </a:t>
            </a:r>
            <a:r>
              <a:t>the</a:t>
            </a:r>
            <a:r>
              <a:rPr spc="-60"/>
              <a:t> </a:t>
            </a:r>
            <a:r>
              <a:rPr spc="-25"/>
              <a:t>Young </a:t>
            </a:r>
            <a:r>
              <a:rPr spc="-10"/>
              <a:t>Manager.</a:t>
            </a:r>
            <a:r>
              <a:rPr spc="-45"/>
              <a:t> </a:t>
            </a:r>
            <a:r>
              <a:t>Harlow:</a:t>
            </a:r>
            <a:r>
              <a:rPr spc="-20"/>
              <a:t> </a:t>
            </a:r>
            <a:r>
              <a:t>Pearson</a:t>
            </a:r>
            <a:r>
              <a:rPr spc="-35"/>
              <a:t> </a:t>
            </a:r>
            <a:r>
              <a:rPr spc="-10"/>
              <a:t>Education.</a:t>
            </a:r>
          </a:p>
          <a:p>
            <a:pPr marL="354965" indent="-342265">
              <a:spcBef>
                <a:spcPts val="900"/>
              </a:spcBef>
              <a:buSzPct val="100000"/>
              <a:buChar char="➢"/>
              <a:tabLst>
                <a:tab pos="342900" algn="l"/>
              </a:tabLst>
              <a:defRPr sz="1500" spc="-10">
                <a:latin typeface="Arial"/>
                <a:ea typeface="Arial"/>
                <a:cs typeface="Arial"/>
                <a:sym typeface="Arial"/>
              </a:defRPr>
            </a:pPr>
            <a:r>
              <a:t>Yukl,</a:t>
            </a:r>
            <a:r>
              <a:rPr spc="-40"/>
              <a:t> </a:t>
            </a:r>
            <a:r>
              <a:rPr spc="0"/>
              <a:t>G.,</a:t>
            </a:r>
            <a:r>
              <a:rPr spc="-55"/>
              <a:t> </a:t>
            </a:r>
            <a:r>
              <a:rPr spc="0"/>
              <a:t>2013.</a:t>
            </a:r>
            <a:r>
              <a:rPr spc="-65"/>
              <a:t> </a:t>
            </a:r>
            <a:r>
              <a:rPr spc="0"/>
              <a:t>Leadership</a:t>
            </a:r>
            <a:r>
              <a:rPr spc="-55"/>
              <a:t> </a:t>
            </a:r>
            <a:r>
              <a:rPr spc="0"/>
              <a:t>in</a:t>
            </a:r>
            <a:r>
              <a:rPr spc="-45"/>
              <a:t> </a:t>
            </a:r>
            <a:r>
              <a:rPr spc="0"/>
              <a:t>Organisations.</a:t>
            </a:r>
            <a:r>
              <a:rPr spc="-75"/>
              <a:t> </a:t>
            </a:r>
            <a:r>
              <a:rPr spc="0"/>
              <a:t>8th</a:t>
            </a:r>
            <a:r>
              <a:rPr spc="-55"/>
              <a:t> </a:t>
            </a:r>
            <a:r>
              <a:rPr spc="0"/>
              <a:t>ed.</a:t>
            </a:r>
            <a:r>
              <a:rPr spc="-55"/>
              <a:t> </a:t>
            </a:r>
            <a:r>
              <a:rPr spc="0"/>
              <a:t>Harlow:</a:t>
            </a:r>
            <a:r>
              <a:rPr spc="-20"/>
              <a:t> </a:t>
            </a:r>
            <a:r>
              <a:rPr spc="0"/>
              <a:t>Pearson</a:t>
            </a:r>
            <a:r>
              <a:rPr spc="-45"/>
              <a:t> </a:t>
            </a:r>
            <a:r>
              <a:t>Education.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Understanding Managerial Roles at Unilever through Mintzberg’s Framework</vt:lpstr>
      <vt:lpstr>Outline</vt:lpstr>
      <vt:lpstr>Introduction to Unilever</vt:lpstr>
      <vt:lpstr>Management Theory &amp; Practice</vt:lpstr>
      <vt:lpstr>Organisational Behaviour Theories</vt:lpstr>
      <vt:lpstr>Leadership Theories &amp; Styles</vt:lpstr>
      <vt:lpstr>Mintzberg’s 10 Managerial Roles at Unilever</vt:lpstr>
      <vt:lpstr>Interpersonal Roles (Mintzberg)</vt:lpstr>
      <vt:lpstr>Informational Roles (Mintzberg)</vt:lpstr>
      <vt:lpstr>Decisional Roles (Mintzberg)</vt:lpstr>
      <vt:lpstr>Development of Managerial Roles</vt:lpstr>
      <vt:lpstr>How These Theories Impact Unilever Performance</vt:lpstr>
      <vt:lpstr>Additional Managerial Roles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49</cp:revision>
  <dcterms:modified xsi:type="dcterms:W3CDTF">2025-06-14T22:55:51Z</dcterms:modified>
</cp:coreProperties>
</file>