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68" r:id="rId5"/>
    <p:sldId id="259" r:id="rId6"/>
    <p:sldId id="260" r:id="rId7"/>
    <p:sldId id="261" r:id="rId8"/>
    <p:sldId id="262" r:id="rId9"/>
    <p:sldId id="263" r:id="rId10"/>
    <p:sldId id="264" r:id="rId11"/>
    <p:sldId id="266" r:id="rId12"/>
    <p:sldId id="265"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CD02CF-495C-4740-B298-15A24C2B0373}" v="535" dt="2024-05-07T21:42:31.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135"/>
  </p:normalViewPr>
  <p:slideViewPr>
    <p:cSldViewPr snapToGrid="0">
      <p:cViewPr>
        <p:scale>
          <a:sx n="90" d="100"/>
          <a:sy n="90" d="100"/>
        </p:scale>
        <p:origin x="1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Ridgway (2004822)" userId="e417900d-a5b2-40fe-9cdd-e77fc1487cfe" providerId="ADAL" clId="{52CD02CF-495C-4740-B298-15A24C2B0373}"/>
    <pc:docChg chg="undo custSel addSld modSld sldOrd">
      <pc:chgData name="Caitlin Ridgway (2004822)" userId="e417900d-a5b2-40fe-9cdd-e77fc1487cfe" providerId="ADAL" clId="{52CD02CF-495C-4740-B298-15A24C2B0373}" dt="2024-05-07T21:42:31.379" v="1630" actId="20577"/>
      <pc:docMkLst>
        <pc:docMk/>
      </pc:docMkLst>
      <pc:sldChg chg="addSp delSp modSp mod setBg addAnim">
        <pc:chgData name="Caitlin Ridgway (2004822)" userId="e417900d-a5b2-40fe-9cdd-e77fc1487cfe" providerId="ADAL" clId="{52CD02CF-495C-4740-B298-15A24C2B0373}" dt="2024-05-07T21:04:12.246" v="679" actId="1076"/>
        <pc:sldMkLst>
          <pc:docMk/>
          <pc:sldMk cId="420629641" sldId="256"/>
        </pc:sldMkLst>
        <pc:spChg chg="mod">
          <ac:chgData name="Caitlin Ridgway (2004822)" userId="e417900d-a5b2-40fe-9cdd-e77fc1487cfe" providerId="ADAL" clId="{52CD02CF-495C-4740-B298-15A24C2B0373}" dt="2024-05-07T21:03:06.033" v="579" actId="26606"/>
          <ac:spMkLst>
            <pc:docMk/>
            <pc:sldMk cId="420629641" sldId="256"/>
            <ac:spMk id="2" creationId="{A130ECF7-0327-4C42-60EB-B60847C51B55}"/>
          </ac:spMkLst>
        </pc:spChg>
        <pc:spChg chg="mod">
          <ac:chgData name="Caitlin Ridgway (2004822)" userId="e417900d-a5b2-40fe-9cdd-e77fc1487cfe" providerId="ADAL" clId="{52CD02CF-495C-4740-B298-15A24C2B0373}" dt="2024-05-07T21:03:53.768" v="676" actId="20577"/>
          <ac:spMkLst>
            <pc:docMk/>
            <pc:sldMk cId="420629641" sldId="256"/>
            <ac:spMk id="3" creationId="{E7AD78F6-5009-E94C-4E6E-5F236DECB320}"/>
          </ac:spMkLst>
        </pc:spChg>
        <pc:spChg chg="add del">
          <ac:chgData name="Caitlin Ridgway (2004822)" userId="e417900d-a5b2-40fe-9cdd-e77fc1487cfe" providerId="ADAL" clId="{52CD02CF-495C-4740-B298-15A24C2B0373}" dt="2024-05-07T21:03:06.033" v="579" actId="26606"/>
          <ac:spMkLst>
            <pc:docMk/>
            <pc:sldMk cId="420629641" sldId="256"/>
            <ac:spMk id="10" creationId="{5A7802B6-FF37-40CF-A7E2-6F2A0D9A91EF}"/>
          </ac:spMkLst>
        </pc:spChg>
        <pc:picChg chg="add mod ord modCrop">
          <ac:chgData name="Caitlin Ridgway (2004822)" userId="e417900d-a5b2-40fe-9cdd-e77fc1487cfe" providerId="ADAL" clId="{52CD02CF-495C-4740-B298-15A24C2B0373}" dt="2024-05-07T21:04:12.246" v="679" actId="1076"/>
          <ac:picMkLst>
            <pc:docMk/>
            <pc:sldMk cId="420629641" sldId="256"/>
            <ac:picMk id="5" creationId="{CB2C3D70-8A9A-98B7-CE55-B2EF74FD0EAC}"/>
          </ac:picMkLst>
        </pc:picChg>
        <pc:picChg chg="add del">
          <ac:chgData name="Caitlin Ridgway (2004822)" userId="e417900d-a5b2-40fe-9cdd-e77fc1487cfe" providerId="ADAL" clId="{52CD02CF-495C-4740-B298-15A24C2B0373}" dt="2024-05-07T21:01:25.238" v="566" actId="478"/>
          <ac:picMkLst>
            <pc:docMk/>
            <pc:sldMk cId="420629641" sldId="256"/>
            <ac:picMk id="1025" creationId="{28662D34-5485-BCE6-85F4-CFB2AFC0B545}"/>
          </ac:picMkLst>
        </pc:picChg>
        <pc:picChg chg="add del">
          <ac:chgData name="Caitlin Ridgway (2004822)" userId="e417900d-a5b2-40fe-9cdd-e77fc1487cfe" providerId="ADAL" clId="{52CD02CF-495C-4740-B298-15A24C2B0373}" dt="2024-05-07T21:01:25.238" v="566" actId="478"/>
          <ac:picMkLst>
            <pc:docMk/>
            <pc:sldMk cId="420629641" sldId="256"/>
            <ac:picMk id="1026" creationId="{D4FC9F0D-ED45-DAA6-7AB4-D44273A11E79}"/>
          </ac:picMkLst>
        </pc:picChg>
        <pc:picChg chg="add del">
          <ac:chgData name="Caitlin Ridgway (2004822)" userId="e417900d-a5b2-40fe-9cdd-e77fc1487cfe" providerId="ADAL" clId="{52CD02CF-495C-4740-B298-15A24C2B0373}" dt="2024-05-07T21:01:25.238" v="566" actId="478"/>
          <ac:picMkLst>
            <pc:docMk/>
            <pc:sldMk cId="420629641" sldId="256"/>
            <ac:picMk id="1027" creationId="{7BBD91E8-EB9E-E4B3-5C75-A3467ECAD5DF}"/>
          </ac:picMkLst>
        </pc:picChg>
        <pc:picChg chg="add del">
          <ac:chgData name="Caitlin Ridgway (2004822)" userId="e417900d-a5b2-40fe-9cdd-e77fc1487cfe" providerId="ADAL" clId="{52CD02CF-495C-4740-B298-15A24C2B0373}" dt="2024-05-07T21:01:25.238" v="566" actId="478"/>
          <ac:picMkLst>
            <pc:docMk/>
            <pc:sldMk cId="420629641" sldId="256"/>
            <ac:picMk id="1028" creationId="{89D9EDAF-0E8C-F6BE-0D81-0787DC4187C9}"/>
          </ac:picMkLst>
        </pc:picChg>
        <pc:picChg chg="add del">
          <ac:chgData name="Caitlin Ridgway (2004822)" userId="e417900d-a5b2-40fe-9cdd-e77fc1487cfe" providerId="ADAL" clId="{52CD02CF-495C-4740-B298-15A24C2B0373}" dt="2024-05-07T21:01:25.238" v="566" actId="478"/>
          <ac:picMkLst>
            <pc:docMk/>
            <pc:sldMk cId="420629641" sldId="256"/>
            <ac:picMk id="1029" creationId="{F211A360-D84C-434A-E8E2-6605D3C41EC2}"/>
          </ac:picMkLst>
        </pc:picChg>
        <pc:picChg chg="add del">
          <ac:chgData name="Caitlin Ridgway (2004822)" userId="e417900d-a5b2-40fe-9cdd-e77fc1487cfe" providerId="ADAL" clId="{52CD02CF-495C-4740-B298-15A24C2B0373}" dt="2024-05-07T21:01:25.238" v="566" actId="478"/>
          <ac:picMkLst>
            <pc:docMk/>
            <pc:sldMk cId="420629641" sldId="256"/>
            <ac:picMk id="1030" creationId="{934FEAC1-F9AD-F07C-E898-AC5A0D3C83A1}"/>
          </ac:picMkLst>
        </pc:picChg>
        <pc:picChg chg="add del">
          <ac:chgData name="Caitlin Ridgway (2004822)" userId="e417900d-a5b2-40fe-9cdd-e77fc1487cfe" providerId="ADAL" clId="{52CD02CF-495C-4740-B298-15A24C2B0373}" dt="2024-05-07T21:01:25.238" v="566" actId="478"/>
          <ac:picMkLst>
            <pc:docMk/>
            <pc:sldMk cId="420629641" sldId="256"/>
            <ac:picMk id="1031" creationId="{53FB286B-95F5-8604-FA3F-39B4C31B4765}"/>
          </ac:picMkLst>
        </pc:picChg>
        <pc:picChg chg="add del">
          <ac:chgData name="Caitlin Ridgway (2004822)" userId="e417900d-a5b2-40fe-9cdd-e77fc1487cfe" providerId="ADAL" clId="{52CD02CF-495C-4740-B298-15A24C2B0373}" dt="2024-05-07T21:01:25.238" v="566" actId="478"/>
          <ac:picMkLst>
            <pc:docMk/>
            <pc:sldMk cId="420629641" sldId="256"/>
            <ac:picMk id="1032" creationId="{F504A4A0-BBCD-2291-3CE8-35E0EFEB93BE}"/>
          </ac:picMkLst>
        </pc:picChg>
        <pc:picChg chg="add del">
          <ac:chgData name="Caitlin Ridgway (2004822)" userId="e417900d-a5b2-40fe-9cdd-e77fc1487cfe" providerId="ADAL" clId="{52CD02CF-495C-4740-B298-15A24C2B0373}" dt="2024-05-07T21:01:25.238" v="566" actId="478"/>
          <ac:picMkLst>
            <pc:docMk/>
            <pc:sldMk cId="420629641" sldId="256"/>
            <ac:picMk id="1033" creationId="{72F354A8-156E-B685-F485-EB10697A4FCA}"/>
          </ac:picMkLst>
        </pc:picChg>
        <pc:picChg chg="add del">
          <ac:chgData name="Caitlin Ridgway (2004822)" userId="e417900d-a5b2-40fe-9cdd-e77fc1487cfe" providerId="ADAL" clId="{52CD02CF-495C-4740-B298-15A24C2B0373}" dt="2024-05-07T21:01:25.238" v="566" actId="478"/>
          <ac:picMkLst>
            <pc:docMk/>
            <pc:sldMk cId="420629641" sldId="256"/>
            <ac:picMk id="1034" creationId="{D7481791-7603-44FD-AF8E-0F87E64EDCDD}"/>
          </ac:picMkLst>
        </pc:picChg>
        <pc:picChg chg="add del">
          <ac:chgData name="Caitlin Ridgway (2004822)" userId="e417900d-a5b2-40fe-9cdd-e77fc1487cfe" providerId="ADAL" clId="{52CD02CF-495C-4740-B298-15A24C2B0373}" dt="2024-05-07T21:01:25.238" v="566" actId="478"/>
          <ac:picMkLst>
            <pc:docMk/>
            <pc:sldMk cId="420629641" sldId="256"/>
            <ac:picMk id="1035" creationId="{9210173A-76FB-2001-E4AF-5C318FF860B4}"/>
          </ac:picMkLst>
        </pc:picChg>
        <pc:picChg chg="add del">
          <ac:chgData name="Caitlin Ridgway (2004822)" userId="e417900d-a5b2-40fe-9cdd-e77fc1487cfe" providerId="ADAL" clId="{52CD02CF-495C-4740-B298-15A24C2B0373}" dt="2024-05-07T21:01:25.238" v="566" actId="478"/>
          <ac:picMkLst>
            <pc:docMk/>
            <pc:sldMk cId="420629641" sldId="256"/>
            <ac:picMk id="1036" creationId="{18EB0DDD-11D3-33C9-5B5B-EFEB108B18BA}"/>
          </ac:picMkLst>
        </pc:picChg>
        <pc:picChg chg="add del">
          <ac:chgData name="Caitlin Ridgway (2004822)" userId="e417900d-a5b2-40fe-9cdd-e77fc1487cfe" providerId="ADAL" clId="{52CD02CF-495C-4740-B298-15A24C2B0373}" dt="2024-05-07T21:01:25.238" v="566" actId="478"/>
          <ac:picMkLst>
            <pc:docMk/>
            <pc:sldMk cId="420629641" sldId="256"/>
            <ac:picMk id="1037" creationId="{729C6752-4885-1041-6160-28DE992D67FD}"/>
          </ac:picMkLst>
        </pc:picChg>
        <pc:picChg chg="add del">
          <ac:chgData name="Caitlin Ridgway (2004822)" userId="e417900d-a5b2-40fe-9cdd-e77fc1487cfe" providerId="ADAL" clId="{52CD02CF-495C-4740-B298-15A24C2B0373}" dt="2024-05-07T21:01:25.238" v="566" actId="478"/>
          <ac:picMkLst>
            <pc:docMk/>
            <pc:sldMk cId="420629641" sldId="256"/>
            <ac:picMk id="1038" creationId="{F6D60E41-BBC1-6051-63A5-E77AD544604B}"/>
          </ac:picMkLst>
        </pc:picChg>
        <pc:picChg chg="add del">
          <ac:chgData name="Caitlin Ridgway (2004822)" userId="e417900d-a5b2-40fe-9cdd-e77fc1487cfe" providerId="ADAL" clId="{52CD02CF-495C-4740-B298-15A24C2B0373}" dt="2024-05-07T21:01:25.238" v="566" actId="478"/>
          <ac:picMkLst>
            <pc:docMk/>
            <pc:sldMk cId="420629641" sldId="256"/>
            <ac:picMk id="1039" creationId="{05BFA359-0080-CCD1-86B2-C125148330A2}"/>
          </ac:picMkLst>
        </pc:picChg>
        <pc:picChg chg="add del">
          <ac:chgData name="Caitlin Ridgway (2004822)" userId="e417900d-a5b2-40fe-9cdd-e77fc1487cfe" providerId="ADAL" clId="{52CD02CF-495C-4740-B298-15A24C2B0373}" dt="2024-05-07T21:01:25.238" v="566" actId="478"/>
          <ac:picMkLst>
            <pc:docMk/>
            <pc:sldMk cId="420629641" sldId="256"/>
            <ac:picMk id="1040" creationId="{4E649F13-C09A-0BED-B943-46360A638D4E}"/>
          </ac:picMkLst>
        </pc:picChg>
        <pc:picChg chg="add del">
          <ac:chgData name="Caitlin Ridgway (2004822)" userId="e417900d-a5b2-40fe-9cdd-e77fc1487cfe" providerId="ADAL" clId="{52CD02CF-495C-4740-B298-15A24C2B0373}" dt="2024-05-07T21:01:25.238" v="566" actId="478"/>
          <ac:picMkLst>
            <pc:docMk/>
            <pc:sldMk cId="420629641" sldId="256"/>
            <ac:picMk id="1041" creationId="{1E02D185-ACF6-C533-078A-69B332579262}"/>
          </ac:picMkLst>
        </pc:picChg>
        <pc:picChg chg="add del">
          <ac:chgData name="Caitlin Ridgway (2004822)" userId="e417900d-a5b2-40fe-9cdd-e77fc1487cfe" providerId="ADAL" clId="{52CD02CF-495C-4740-B298-15A24C2B0373}" dt="2024-05-07T21:01:25.238" v="566" actId="478"/>
          <ac:picMkLst>
            <pc:docMk/>
            <pc:sldMk cId="420629641" sldId="256"/>
            <ac:picMk id="1042" creationId="{6FCFAC48-FD6A-31DE-CF6D-9493EE5846F6}"/>
          </ac:picMkLst>
        </pc:picChg>
        <pc:picChg chg="add del">
          <ac:chgData name="Caitlin Ridgway (2004822)" userId="e417900d-a5b2-40fe-9cdd-e77fc1487cfe" providerId="ADAL" clId="{52CD02CF-495C-4740-B298-15A24C2B0373}" dt="2024-05-07T21:01:25.238" v="566" actId="478"/>
          <ac:picMkLst>
            <pc:docMk/>
            <pc:sldMk cId="420629641" sldId="256"/>
            <ac:picMk id="1043" creationId="{F5E50B51-EA3E-4E4E-3E3C-CC5BEA77C9A9}"/>
          </ac:picMkLst>
        </pc:picChg>
        <pc:picChg chg="add del">
          <ac:chgData name="Caitlin Ridgway (2004822)" userId="e417900d-a5b2-40fe-9cdd-e77fc1487cfe" providerId="ADAL" clId="{52CD02CF-495C-4740-B298-15A24C2B0373}" dt="2024-05-07T21:01:25.238" v="566" actId="478"/>
          <ac:picMkLst>
            <pc:docMk/>
            <pc:sldMk cId="420629641" sldId="256"/>
            <ac:picMk id="1044" creationId="{529230BA-DDCF-8988-1EDB-73F69F7E9657}"/>
          </ac:picMkLst>
        </pc:picChg>
        <pc:picChg chg="add del">
          <ac:chgData name="Caitlin Ridgway (2004822)" userId="e417900d-a5b2-40fe-9cdd-e77fc1487cfe" providerId="ADAL" clId="{52CD02CF-495C-4740-B298-15A24C2B0373}" dt="2024-05-07T21:01:25.238" v="566" actId="478"/>
          <ac:picMkLst>
            <pc:docMk/>
            <pc:sldMk cId="420629641" sldId="256"/>
            <ac:picMk id="1045" creationId="{CFA6D04B-F433-0961-6D7E-0683EDE72F55}"/>
          </ac:picMkLst>
        </pc:picChg>
        <pc:picChg chg="add del">
          <ac:chgData name="Caitlin Ridgway (2004822)" userId="e417900d-a5b2-40fe-9cdd-e77fc1487cfe" providerId="ADAL" clId="{52CD02CF-495C-4740-B298-15A24C2B0373}" dt="2024-05-07T21:01:25.238" v="566" actId="478"/>
          <ac:picMkLst>
            <pc:docMk/>
            <pc:sldMk cId="420629641" sldId="256"/>
            <ac:picMk id="1046" creationId="{D5EB55DC-1065-1563-29CD-F47EE4900865}"/>
          </ac:picMkLst>
        </pc:picChg>
        <pc:picChg chg="add del">
          <ac:chgData name="Caitlin Ridgway (2004822)" userId="e417900d-a5b2-40fe-9cdd-e77fc1487cfe" providerId="ADAL" clId="{52CD02CF-495C-4740-B298-15A24C2B0373}" dt="2024-05-07T21:01:25.238" v="566" actId="478"/>
          <ac:picMkLst>
            <pc:docMk/>
            <pc:sldMk cId="420629641" sldId="256"/>
            <ac:picMk id="1047" creationId="{49EF1B57-52FC-839D-301A-C9EC3C348D86}"/>
          </ac:picMkLst>
        </pc:picChg>
        <pc:picChg chg="add del">
          <ac:chgData name="Caitlin Ridgway (2004822)" userId="e417900d-a5b2-40fe-9cdd-e77fc1487cfe" providerId="ADAL" clId="{52CD02CF-495C-4740-B298-15A24C2B0373}" dt="2024-05-07T21:01:25.238" v="566" actId="478"/>
          <ac:picMkLst>
            <pc:docMk/>
            <pc:sldMk cId="420629641" sldId="256"/>
            <ac:picMk id="1048" creationId="{26D243FF-EB36-8ABF-7B50-A8A9C63B35DA}"/>
          </ac:picMkLst>
        </pc:picChg>
        <pc:picChg chg="add del">
          <ac:chgData name="Caitlin Ridgway (2004822)" userId="e417900d-a5b2-40fe-9cdd-e77fc1487cfe" providerId="ADAL" clId="{52CD02CF-495C-4740-B298-15A24C2B0373}" dt="2024-05-07T21:01:25.238" v="566" actId="478"/>
          <ac:picMkLst>
            <pc:docMk/>
            <pc:sldMk cId="420629641" sldId="256"/>
            <ac:picMk id="1049" creationId="{34C4C84F-29F4-2036-A2AD-1A0646641DA2}"/>
          </ac:picMkLst>
        </pc:picChg>
        <pc:picChg chg="add del">
          <ac:chgData name="Caitlin Ridgway (2004822)" userId="e417900d-a5b2-40fe-9cdd-e77fc1487cfe" providerId="ADAL" clId="{52CD02CF-495C-4740-B298-15A24C2B0373}" dt="2024-05-07T21:01:25.238" v="566" actId="478"/>
          <ac:picMkLst>
            <pc:docMk/>
            <pc:sldMk cId="420629641" sldId="256"/>
            <ac:picMk id="1050" creationId="{1464B78E-A84C-B1DA-3A03-CC45D853D9B5}"/>
          </ac:picMkLst>
        </pc:picChg>
        <pc:picChg chg="add del">
          <ac:chgData name="Caitlin Ridgway (2004822)" userId="e417900d-a5b2-40fe-9cdd-e77fc1487cfe" providerId="ADAL" clId="{52CD02CF-495C-4740-B298-15A24C2B0373}" dt="2024-05-07T21:01:25.238" v="566" actId="478"/>
          <ac:picMkLst>
            <pc:docMk/>
            <pc:sldMk cId="420629641" sldId="256"/>
            <ac:picMk id="1051" creationId="{5744F649-B0E8-FC7F-7A0F-C7D7C8126FB4}"/>
          </ac:picMkLst>
        </pc:picChg>
        <pc:picChg chg="add del">
          <ac:chgData name="Caitlin Ridgway (2004822)" userId="e417900d-a5b2-40fe-9cdd-e77fc1487cfe" providerId="ADAL" clId="{52CD02CF-495C-4740-B298-15A24C2B0373}" dt="2024-05-07T21:01:25.238" v="566" actId="478"/>
          <ac:picMkLst>
            <pc:docMk/>
            <pc:sldMk cId="420629641" sldId="256"/>
            <ac:picMk id="1052" creationId="{6AE58CBF-1F3E-145F-B64F-FEE812AC64F5}"/>
          </ac:picMkLst>
        </pc:picChg>
        <pc:picChg chg="add del">
          <ac:chgData name="Caitlin Ridgway (2004822)" userId="e417900d-a5b2-40fe-9cdd-e77fc1487cfe" providerId="ADAL" clId="{52CD02CF-495C-4740-B298-15A24C2B0373}" dt="2024-05-07T21:01:25.238" v="566" actId="478"/>
          <ac:picMkLst>
            <pc:docMk/>
            <pc:sldMk cId="420629641" sldId="256"/>
            <ac:picMk id="1053" creationId="{D1FD72C4-08CB-7386-FB09-4269CB5806B8}"/>
          </ac:picMkLst>
        </pc:picChg>
        <pc:picChg chg="add del">
          <ac:chgData name="Caitlin Ridgway (2004822)" userId="e417900d-a5b2-40fe-9cdd-e77fc1487cfe" providerId="ADAL" clId="{52CD02CF-495C-4740-B298-15A24C2B0373}" dt="2024-05-07T21:01:25.238" v="566" actId="478"/>
          <ac:picMkLst>
            <pc:docMk/>
            <pc:sldMk cId="420629641" sldId="256"/>
            <ac:picMk id="1054" creationId="{F474A076-9B0B-2C91-B9B6-6954BBD4B421}"/>
          </ac:picMkLst>
        </pc:picChg>
        <pc:picChg chg="add del">
          <ac:chgData name="Caitlin Ridgway (2004822)" userId="e417900d-a5b2-40fe-9cdd-e77fc1487cfe" providerId="ADAL" clId="{52CD02CF-495C-4740-B298-15A24C2B0373}" dt="2024-05-07T21:01:25.238" v="566" actId="478"/>
          <ac:picMkLst>
            <pc:docMk/>
            <pc:sldMk cId="420629641" sldId="256"/>
            <ac:picMk id="1055" creationId="{1A73B65B-5EAD-92F6-BC1C-0568A4DB2861}"/>
          </ac:picMkLst>
        </pc:picChg>
        <pc:picChg chg="add del">
          <ac:chgData name="Caitlin Ridgway (2004822)" userId="e417900d-a5b2-40fe-9cdd-e77fc1487cfe" providerId="ADAL" clId="{52CD02CF-495C-4740-B298-15A24C2B0373}" dt="2024-05-07T21:01:25.238" v="566" actId="478"/>
          <ac:picMkLst>
            <pc:docMk/>
            <pc:sldMk cId="420629641" sldId="256"/>
            <ac:picMk id="1056" creationId="{23B2B7EE-0C52-951E-E4FF-7480CCB7B9AA}"/>
          </ac:picMkLst>
        </pc:picChg>
        <pc:picChg chg="add del">
          <ac:chgData name="Caitlin Ridgway (2004822)" userId="e417900d-a5b2-40fe-9cdd-e77fc1487cfe" providerId="ADAL" clId="{52CD02CF-495C-4740-B298-15A24C2B0373}" dt="2024-05-07T21:01:25.238" v="566" actId="478"/>
          <ac:picMkLst>
            <pc:docMk/>
            <pc:sldMk cId="420629641" sldId="256"/>
            <ac:picMk id="1057" creationId="{A08C9D18-5E3B-9B6B-08C9-B7CA8075DC0E}"/>
          </ac:picMkLst>
        </pc:picChg>
        <pc:picChg chg="add del">
          <ac:chgData name="Caitlin Ridgway (2004822)" userId="e417900d-a5b2-40fe-9cdd-e77fc1487cfe" providerId="ADAL" clId="{52CD02CF-495C-4740-B298-15A24C2B0373}" dt="2024-05-07T21:01:25.238" v="566" actId="478"/>
          <ac:picMkLst>
            <pc:docMk/>
            <pc:sldMk cId="420629641" sldId="256"/>
            <ac:picMk id="1058" creationId="{40ACC19C-0C81-892B-AC05-F9001F4C103A}"/>
          </ac:picMkLst>
        </pc:picChg>
      </pc:sldChg>
      <pc:sldChg chg="modSp modNotesTx">
        <pc:chgData name="Caitlin Ridgway (2004822)" userId="e417900d-a5b2-40fe-9cdd-e77fc1487cfe" providerId="ADAL" clId="{52CD02CF-495C-4740-B298-15A24C2B0373}" dt="2024-05-07T21:42:31.379" v="1630" actId="20577"/>
        <pc:sldMkLst>
          <pc:docMk/>
          <pc:sldMk cId="2435412655" sldId="257"/>
        </pc:sldMkLst>
        <pc:graphicFrameChg chg="mod">
          <ac:chgData name="Caitlin Ridgway (2004822)" userId="e417900d-a5b2-40fe-9cdd-e77fc1487cfe" providerId="ADAL" clId="{52CD02CF-495C-4740-B298-15A24C2B0373}" dt="2024-05-07T21:42:31.379" v="1630" actId="20577"/>
          <ac:graphicFrameMkLst>
            <pc:docMk/>
            <pc:sldMk cId="2435412655" sldId="257"/>
            <ac:graphicFrameMk id="26" creationId="{31A0B994-A326-972F-CD0E-C6D718EADAD4}"/>
          </ac:graphicFrameMkLst>
        </pc:graphicFrameChg>
      </pc:sldChg>
      <pc:sldChg chg="modSp mod">
        <pc:chgData name="Caitlin Ridgway (2004822)" userId="e417900d-a5b2-40fe-9cdd-e77fc1487cfe" providerId="ADAL" clId="{52CD02CF-495C-4740-B298-15A24C2B0373}" dt="2024-05-07T21:37:11.754" v="1599" actId="1076"/>
        <pc:sldMkLst>
          <pc:docMk/>
          <pc:sldMk cId="1508673613" sldId="258"/>
        </pc:sldMkLst>
        <pc:spChg chg="mod">
          <ac:chgData name="Caitlin Ridgway (2004822)" userId="e417900d-a5b2-40fe-9cdd-e77fc1487cfe" providerId="ADAL" clId="{52CD02CF-495C-4740-B298-15A24C2B0373}" dt="2024-05-07T21:37:11.152" v="1598" actId="113"/>
          <ac:spMkLst>
            <pc:docMk/>
            <pc:sldMk cId="1508673613" sldId="258"/>
            <ac:spMk id="3" creationId="{994CA8A4-5700-D967-F415-5991FF01DD47}"/>
          </ac:spMkLst>
        </pc:spChg>
        <pc:picChg chg="mod">
          <ac:chgData name="Caitlin Ridgway (2004822)" userId="e417900d-a5b2-40fe-9cdd-e77fc1487cfe" providerId="ADAL" clId="{52CD02CF-495C-4740-B298-15A24C2B0373}" dt="2024-05-07T21:37:11.754" v="1599" actId="1076"/>
          <ac:picMkLst>
            <pc:docMk/>
            <pc:sldMk cId="1508673613" sldId="258"/>
            <ac:picMk id="5" creationId="{EF9CF8F8-FB79-07A1-836D-2416E0F6D7F3}"/>
          </ac:picMkLst>
        </pc:picChg>
      </pc:sldChg>
      <pc:sldChg chg="modSp mod">
        <pc:chgData name="Caitlin Ridgway (2004822)" userId="e417900d-a5b2-40fe-9cdd-e77fc1487cfe" providerId="ADAL" clId="{52CD02CF-495C-4740-B298-15A24C2B0373}" dt="2024-05-07T21:37:37.149" v="1603" actId="404"/>
        <pc:sldMkLst>
          <pc:docMk/>
          <pc:sldMk cId="1214845033" sldId="259"/>
        </pc:sldMkLst>
        <pc:spChg chg="mod">
          <ac:chgData name="Caitlin Ridgway (2004822)" userId="e417900d-a5b2-40fe-9cdd-e77fc1487cfe" providerId="ADAL" clId="{52CD02CF-495C-4740-B298-15A24C2B0373}" dt="2024-05-07T21:37:37.149" v="1603" actId="404"/>
          <ac:spMkLst>
            <pc:docMk/>
            <pc:sldMk cId="1214845033" sldId="259"/>
            <ac:spMk id="3" creationId="{6EB3E6F3-DBE7-FD0B-F994-B118757AB017}"/>
          </ac:spMkLst>
        </pc:spChg>
      </pc:sldChg>
      <pc:sldChg chg="modSp mod">
        <pc:chgData name="Caitlin Ridgway (2004822)" userId="e417900d-a5b2-40fe-9cdd-e77fc1487cfe" providerId="ADAL" clId="{52CD02CF-495C-4740-B298-15A24C2B0373}" dt="2024-05-07T21:37:48.787" v="1606" actId="404"/>
        <pc:sldMkLst>
          <pc:docMk/>
          <pc:sldMk cId="2056854241" sldId="260"/>
        </pc:sldMkLst>
        <pc:spChg chg="mod">
          <ac:chgData name="Caitlin Ridgway (2004822)" userId="e417900d-a5b2-40fe-9cdd-e77fc1487cfe" providerId="ADAL" clId="{52CD02CF-495C-4740-B298-15A24C2B0373}" dt="2024-05-07T21:37:48.787" v="1606" actId="404"/>
          <ac:spMkLst>
            <pc:docMk/>
            <pc:sldMk cId="2056854241" sldId="260"/>
            <ac:spMk id="3" creationId="{339E339C-97D8-770F-4F7B-CCE8D503ADB3}"/>
          </ac:spMkLst>
        </pc:spChg>
      </pc:sldChg>
      <pc:sldChg chg="modSp mod">
        <pc:chgData name="Caitlin Ridgway (2004822)" userId="e417900d-a5b2-40fe-9cdd-e77fc1487cfe" providerId="ADAL" clId="{52CD02CF-495C-4740-B298-15A24C2B0373}" dt="2024-05-07T21:37:59.049" v="1609" actId="2711"/>
        <pc:sldMkLst>
          <pc:docMk/>
          <pc:sldMk cId="4074644944" sldId="261"/>
        </pc:sldMkLst>
        <pc:spChg chg="mod">
          <ac:chgData name="Caitlin Ridgway (2004822)" userId="e417900d-a5b2-40fe-9cdd-e77fc1487cfe" providerId="ADAL" clId="{52CD02CF-495C-4740-B298-15A24C2B0373}" dt="2024-05-07T21:37:59.049" v="1609" actId="2711"/>
          <ac:spMkLst>
            <pc:docMk/>
            <pc:sldMk cId="4074644944" sldId="261"/>
            <ac:spMk id="3" creationId="{09ECAA25-CE6A-B68A-CA82-7205D5E314B2}"/>
          </ac:spMkLst>
        </pc:spChg>
      </pc:sldChg>
      <pc:sldChg chg="modSp mod">
        <pc:chgData name="Caitlin Ridgway (2004822)" userId="e417900d-a5b2-40fe-9cdd-e77fc1487cfe" providerId="ADAL" clId="{52CD02CF-495C-4740-B298-15A24C2B0373}" dt="2024-05-07T21:38:09.451" v="1610" actId="2711"/>
        <pc:sldMkLst>
          <pc:docMk/>
          <pc:sldMk cId="3746807652" sldId="262"/>
        </pc:sldMkLst>
        <pc:spChg chg="mod">
          <ac:chgData name="Caitlin Ridgway (2004822)" userId="e417900d-a5b2-40fe-9cdd-e77fc1487cfe" providerId="ADAL" clId="{52CD02CF-495C-4740-B298-15A24C2B0373}" dt="2024-05-07T21:38:09.451" v="1610" actId="2711"/>
          <ac:spMkLst>
            <pc:docMk/>
            <pc:sldMk cId="3746807652" sldId="262"/>
            <ac:spMk id="3" creationId="{31385024-761E-BAED-2533-B6EA6E9E809D}"/>
          </ac:spMkLst>
        </pc:spChg>
      </pc:sldChg>
      <pc:sldChg chg="modSp mod">
        <pc:chgData name="Caitlin Ridgway (2004822)" userId="e417900d-a5b2-40fe-9cdd-e77fc1487cfe" providerId="ADAL" clId="{52CD02CF-495C-4740-B298-15A24C2B0373}" dt="2024-05-07T20:53:20.560" v="256" actId="207"/>
        <pc:sldMkLst>
          <pc:docMk/>
          <pc:sldMk cId="3448655307" sldId="263"/>
        </pc:sldMkLst>
        <pc:spChg chg="mod">
          <ac:chgData name="Caitlin Ridgway (2004822)" userId="e417900d-a5b2-40fe-9cdd-e77fc1487cfe" providerId="ADAL" clId="{52CD02CF-495C-4740-B298-15A24C2B0373}" dt="2024-05-07T20:53:20.560" v="256" actId="207"/>
          <ac:spMkLst>
            <pc:docMk/>
            <pc:sldMk cId="3448655307" sldId="263"/>
            <ac:spMk id="3" creationId="{1929316B-9B7B-E0C7-D1D7-832ADADA6EB7}"/>
          </ac:spMkLst>
        </pc:spChg>
      </pc:sldChg>
      <pc:sldChg chg="addSp delSp modSp mod">
        <pc:chgData name="Caitlin Ridgway (2004822)" userId="e417900d-a5b2-40fe-9cdd-e77fc1487cfe" providerId="ADAL" clId="{52CD02CF-495C-4740-B298-15A24C2B0373}" dt="2024-05-07T21:38:23.147" v="1612" actId="2711"/>
        <pc:sldMkLst>
          <pc:docMk/>
          <pc:sldMk cId="1553591111" sldId="264"/>
        </pc:sldMkLst>
        <pc:spChg chg="mod">
          <ac:chgData name="Caitlin Ridgway (2004822)" userId="e417900d-a5b2-40fe-9cdd-e77fc1487cfe" providerId="ADAL" clId="{52CD02CF-495C-4740-B298-15A24C2B0373}" dt="2024-05-07T21:15:40.350" v="1112" actId="26606"/>
          <ac:spMkLst>
            <pc:docMk/>
            <pc:sldMk cId="1553591111" sldId="264"/>
            <ac:spMk id="2" creationId="{537CCD27-33E7-E187-925A-8CE08F94388D}"/>
          </ac:spMkLst>
        </pc:spChg>
        <pc:spChg chg="mod">
          <ac:chgData name="Caitlin Ridgway (2004822)" userId="e417900d-a5b2-40fe-9cdd-e77fc1487cfe" providerId="ADAL" clId="{52CD02CF-495C-4740-B298-15A24C2B0373}" dt="2024-05-07T21:38:23.147" v="1612" actId="2711"/>
          <ac:spMkLst>
            <pc:docMk/>
            <pc:sldMk cId="1553591111" sldId="264"/>
            <ac:spMk id="3" creationId="{6AC872CC-4846-807A-E015-955ABB05765F}"/>
          </ac:spMkLst>
        </pc:spChg>
        <pc:spChg chg="add">
          <ac:chgData name="Caitlin Ridgway (2004822)" userId="e417900d-a5b2-40fe-9cdd-e77fc1487cfe" providerId="ADAL" clId="{52CD02CF-495C-4740-B298-15A24C2B0373}" dt="2024-05-07T21:15:40.350" v="1112" actId="26606"/>
          <ac:spMkLst>
            <pc:docMk/>
            <pc:sldMk cId="1553591111" sldId="264"/>
            <ac:spMk id="22" creationId="{3BCB5F6A-9EB0-40B0-9D13-3023E9A20508}"/>
          </ac:spMkLst>
        </pc:spChg>
        <pc:picChg chg="add">
          <ac:chgData name="Caitlin Ridgway (2004822)" userId="e417900d-a5b2-40fe-9cdd-e77fc1487cfe" providerId="ADAL" clId="{52CD02CF-495C-4740-B298-15A24C2B0373}" dt="2024-05-07T21:15:40.350" v="1112" actId="26606"/>
          <ac:picMkLst>
            <pc:docMk/>
            <pc:sldMk cId="1553591111" sldId="264"/>
            <ac:picMk id="18" creationId="{F5A76FC3-8074-59B9-8BBD-9E3F126C80D9}"/>
          </ac:picMkLst>
        </pc:picChg>
        <pc:cxnChg chg="del">
          <ac:chgData name="Caitlin Ridgway (2004822)" userId="e417900d-a5b2-40fe-9cdd-e77fc1487cfe" providerId="ADAL" clId="{52CD02CF-495C-4740-B298-15A24C2B0373}" dt="2024-05-07T21:15:40.350" v="1112" actId="26606"/>
          <ac:cxnSpMkLst>
            <pc:docMk/>
            <pc:sldMk cId="1553591111" sldId="264"/>
            <ac:cxnSpMk id="16" creationId="{0B5F7E3B-C5F1-40E0-A491-558BAFBC1127}"/>
          </ac:cxnSpMkLst>
        </pc:cxnChg>
      </pc:sldChg>
      <pc:sldChg chg="modSp mod ord">
        <pc:chgData name="Caitlin Ridgway (2004822)" userId="e417900d-a5b2-40fe-9cdd-e77fc1487cfe" providerId="ADAL" clId="{52CD02CF-495C-4740-B298-15A24C2B0373}" dt="2024-05-07T21:39:45.163" v="1622" actId="27636"/>
        <pc:sldMkLst>
          <pc:docMk/>
          <pc:sldMk cId="2756451122" sldId="265"/>
        </pc:sldMkLst>
        <pc:spChg chg="mod">
          <ac:chgData name="Caitlin Ridgway (2004822)" userId="e417900d-a5b2-40fe-9cdd-e77fc1487cfe" providerId="ADAL" clId="{52CD02CF-495C-4740-B298-15A24C2B0373}" dt="2024-05-07T21:39:45.163" v="1622" actId="27636"/>
          <ac:spMkLst>
            <pc:docMk/>
            <pc:sldMk cId="2756451122" sldId="265"/>
            <ac:spMk id="3" creationId="{0A9B9754-87E1-AA70-E168-5948B9B0FDB3}"/>
          </ac:spMkLst>
        </pc:spChg>
      </pc:sldChg>
      <pc:sldChg chg="addSp modSp mod setBg">
        <pc:chgData name="Caitlin Ridgway (2004822)" userId="e417900d-a5b2-40fe-9cdd-e77fc1487cfe" providerId="ADAL" clId="{52CD02CF-495C-4740-B298-15A24C2B0373}" dt="2024-05-07T21:39:32.599" v="1620" actId="2711"/>
        <pc:sldMkLst>
          <pc:docMk/>
          <pc:sldMk cId="1104400625" sldId="266"/>
        </pc:sldMkLst>
        <pc:spChg chg="mod">
          <ac:chgData name="Caitlin Ridgway (2004822)" userId="e417900d-a5b2-40fe-9cdd-e77fc1487cfe" providerId="ADAL" clId="{52CD02CF-495C-4740-B298-15A24C2B0373}" dt="2024-05-07T21:16:50.345" v="1129" actId="26606"/>
          <ac:spMkLst>
            <pc:docMk/>
            <pc:sldMk cId="1104400625" sldId="266"/>
            <ac:spMk id="2" creationId="{5B818A36-F775-CDFF-4FFD-98E48619E53D}"/>
          </ac:spMkLst>
        </pc:spChg>
        <pc:spChg chg="mod">
          <ac:chgData name="Caitlin Ridgway (2004822)" userId="e417900d-a5b2-40fe-9cdd-e77fc1487cfe" providerId="ADAL" clId="{52CD02CF-495C-4740-B298-15A24C2B0373}" dt="2024-05-07T21:39:32.599" v="1620" actId="2711"/>
          <ac:spMkLst>
            <pc:docMk/>
            <pc:sldMk cId="1104400625" sldId="266"/>
            <ac:spMk id="3" creationId="{B863E5D8-ADFC-B901-0E5C-A679082EA988}"/>
          </ac:spMkLst>
        </pc:spChg>
        <pc:spChg chg="add">
          <ac:chgData name="Caitlin Ridgway (2004822)" userId="e417900d-a5b2-40fe-9cdd-e77fc1487cfe" providerId="ADAL" clId="{52CD02CF-495C-4740-B298-15A24C2B0373}" dt="2024-05-07T21:16:50.345" v="1129" actId="26606"/>
          <ac:spMkLst>
            <pc:docMk/>
            <pc:sldMk cId="1104400625" sldId="266"/>
            <ac:spMk id="9" creationId="{EB6743CF-E74B-4A3C-A785-599069DB89DF}"/>
          </ac:spMkLst>
        </pc:spChg>
        <pc:picChg chg="add mod">
          <ac:chgData name="Caitlin Ridgway (2004822)" userId="e417900d-a5b2-40fe-9cdd-e77fc1487cfe" providerId="ADAL" clId="{52CD02CF-495C-4740-B298-15A24C2B0373}" dt="2024-05-07T21:39:13.812" v="1616" actId="1076"/>
          <ac:picMkLst>
            <pc:docMk/>
            <pc:sldMk cId="1104400625" sldId="266"/>
            <ac:picMk id="5" creationId="{6F56DC8D-B135-696F-02E3-4EC21A17F937}"/>
          </ac:picMkLst>
        </pc:picChg>
      </pc:sldChg>
      <pc:sldChg chg="addSp delSp modSp mod setBg">
        <pc:chgData name="Caitlin Ridgway (2004822)" userId="e417900d-a5b2-40fe-9cdd-e77fc1487cfe" providerId="ADAL" clId="{52CD02CF-495C-4740-B298-15A24C2B0373}" dt="2024-05-07T21:41:07.407" v="1626"/>
        <pc:sldMkLst>
          <pc:docMk/>
          <pc:sldMk cId="1467519347" sldId="267"/>
        </pc:sldMkLst>
        <pc:spChg chg="mod">
          <ac:chgData name="Caitlin Ridgway (2004822)" userId="e417900d-a5b2-40fe-9cdd-e77fc1487cfe" providerId="ADAL" clId="{52CD02CF-495C-4740-B298-15A24C2B0373}" dt="2024-05-07T21:04:29.522" v="681" actId="26606"/>
          <ac:spMkLst>
            <pc:docMk/>
            <pc:sldMk cId="1467519347" sldId="267"/>
            <ac:spMk id="2" creationId="{56DE4A7E-0A69-2E0A-10AE-0087582A34DE}"/>
          </ac:spMkLst>
        </pc:spChg>
        <pc:spChg chg="add del mod">
          <ac:chgData name="Caitlin Ridgway (2004822)" userId="e417900d-a5b2-40fe-9cdd-e77fc1487cfe" providerId="ADAL" clId="{52CD02CF-495C-4740-B298-15A24C2B0373}" dt="2024-05-07T21:04:29.577" v="682" actId="26606"/>
          <ac:spMkLst>
            <pc:docMk/>
            <pc:sldMk cId="1467519347" sldId="267"/>
            <ac:spMk id="3" creationId="{F946CD09-6594-1227-1C74-001CE086926B}"/>
          </ac:spMkLst>
        </pc:spChg>
        <pc:spChg chg="add del">
          <ac:chgData name="Caitlin Ridgway (2004822)" userId="e417900d-a5b2-40fe-9cdd-e77fc1487cfe" providerId="ADAL" clId="{52CD02CF-495C-4740-B298-15A24C2B0373}" dt="2024-05-07T21:04:29.522" v="681" actId="26606"/>
          <ac:spMkLst>
            <pc:docMk/>
            <pc:sldMk cId="1467519347" sldId="267"/>
            <ac:spMk id="9" creationId="{655AE6B0-AC9E-4167-806F-E9DB135FC46B}"/>
          </ac:spMkLst>
        </pc:spChg>
        <pc:spChg chg="add del">
          <ac:chgData name="Caitlin Ridgway (2004822)" userId="e417900d-a5b2-40fe-9cdd-e77fc1487cfe" providerId="ADAL" clId="{52CD02CF-495C-4740-B298-15A24C2B0373}" dt="2024-05-07T21:04:29.522" v="681" actId="26606"/>
          <ac:spMkLst>
            <pc:docMk/>
            <pc:sldMk cId="1467519347" sldId="267"/>
            <ac:spMk id="22" creationId="{87BD1F4E-A66D-4C06-86DA-8D56CA7A3B41}"/>
          </ac:spMkLst>
        </pc:spChg>
        <pc:grpChg chg="add del">
          <ac:chgData name="Caitlin Ridgway (2004822)" userId="e417900d-a5b2-40fe-9cdd-e77fc1487cfe" providerId="ADAL" clId="{52CD02CF-495C-4740-B298-15A24C2B0373}" dt="2024-05-07T21:04:29.522" v="681" actId="26606"/>
          <ac:grpSpMkLst>
            <pc:docMk/>
            <pc:sldMk cId="1467519347" sldId="267"/>
            <ac:grpSpMk id="11" creationId="{3523416A-383B-4FDC-B4C9-D8EDDFE9C043}"/>
          </ac:grpSpMkLst>
        </pc:grpChg>
        <pc:graphicFrameChg chg="add del">
          <ac:chgData name="Caitlin Ridgway (2004822)" userId="e417900d-a5b2-40fe-9cdd-e77fc1487cfe" providerId="ADAL" clId="{52CD02CF-495C-4740-B298-15A24C2B0373}" dt="2024-05-07T21:04:29.522" v="681" actId="26606"/>
          <ac:graphicFrameMkLst>
            <pc:docMk/>
            <pc:sldMk cId="1467519347" sldId="267"/>
            <ac:graphicFrameMk id="5" creationId="{4536ABD1-7E93-E215-AF50-65D86DC48377}"/>
          </ac:graphicFrameMkLst>
        </pc:graphicFrameChg>
        <pc:graphicFrameChg chg="add mod">
          <ac:chgData name="Caitlin Ridgway (2004822)" userId="e417900d-a5b2-40fe-9cdd-e77fc1487cfe" providerId="ADAL" clId="{52CD02CF-495C-4740-B298-15A24C2B0373}" dt="2024-05-07T21:41:07.407" v="1626"/>
          <ac:graphicFrameMkLst>
            <pc:docMk/>
            <pc:sldMk cId="1467519347" sldId="267"/>
            <ac:graphicFrameMk id="24" creationId="{6F7ACF83-13BD-215A-36A0-9E111C1C3913}"/>
          </ac:graphicFrameMkLst>
        </pc:graphicFrameChg>
      </pc:sldChg>
      <pc:sldChg chg="modSp new mod">
        <pc:chgData name="Caitlin Ridgway (2004822)" userId="e417900d-a5b2-40fe-9cdd-e77fc1487cfe" providerId="ADAL" clId="{52CD02CF-495C-4740-B298-15A24C2B0373}" dt="2024-05-07T21:41:14.478" v="1628" actId="27636"/>
        <pc:sldMkLst>
          <pc:docMk/>
          <pc:sldMk cId="4221624643" sldId="269"/>
        </pc:sldMkLst>
        <pc:spChg chg="mod">
          <ac:chgData name="Caitlin Ridgway (2004822)" userId="e417900d-a5b2-40fe-9cdd-e77fc1487cfe" providerId="ADAL" clId="{52CD02CF-495C-4740-B298-15A24C2B0373}" dt="2024-05-07T20:50:23.471" v="178" actId="313"/>
          <ac:spMkLst>
            <pc:docMk/>
            <pc:sldMk cId="4221624643" sldId="269"/>
            <ac:spMk id="2" creationId="{C1976B30-7C3A-4AC2-D8BF-211A8414176D}"/>
          </ac:spMkLst>
        </pc:spChg>
        <pc:spChg chg="mod">
          <ac:chgData name="Caitlin Ridgway (2004822)" userId="e417900d-a5b2-40fe-9cdd-e77fc1487cfe" providerId="ADAL" clId="{52CD02CF-495C-4740-B298-15A24C2B0373}" dt="2024-05-07T21:41:14.478" v="1628" actId="27636"/>
          <ac:spMkLst>
            <pc:docMk/>
            <pc:sldMk cId="4221624643" sldId="269"/>
            <ac:spMk id="3" creationId="{BCB1889B-AEF2-2505-C66B-C5EEB7B7B2C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A90499-859E-45B7-B45D-E94B21F0C07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33B8346-03E5-41CE-AC99-2662563BF4E4}">
      <dgm:prSet/>
      <dgm:spPr/>
      <dgm:t>
        <a:bodyPr/>
        <a:lstStyle/>
        <a:p>
          <a:r>
            <a:rPr lang="en-GB" b="0" i="0" dirty="0"/>
            <a:t>Childhood Trauma effects up to 60% of children globally. By understanding the impact trauma can have on a child or young person, allows the ability to provide the most effective treatments to allow them to gro</a:t>
          </a:r>
          <a:r>
            <a:rPr lang="en-GB" dirty="0"/>
            <a:t>w and develop. </a:t>
          </a:r>
        </a:p>
      </dgm:t>
    </dgm:pt>
    <dgm:pt modelId="{6B1A95C5-EAA6-4973-B37A-A1550011FA98}" type="parTrans" cxnId="{EB1C9197-AD9C-40CD-B816-526B442FB2B5}">
      <dgm:prSet/>
      <dgm:spPr/>
      <dgm:t>
        <a:bodyPr/>
        <a:lstStyle/>
        <a:p>
          <a:endParaRPr lang="en-US"/>
        </a:p>
      </dgm:t>
    </dgm:pt>
    <dgm:pt modelId="{395BEE1F-965D-4F37-A550-8B9198BB5106}" type="sibTrans" cxnId="{EB1C9197-AD9C-40CD-B816-526B442FB2B5}">
      <dgm:prSet/>
      <dgm:spPr/>
      <dgm:t>
        <a:bodyPr/>
        <a:lstStyle/>
        <a:p>
          <a:endParaRPr lang="en-US"/>
        </a:p>
      </dgm:t>
    </dgm:pt>
    <dgm:pt modelId="{755523A6-3C22-42F8-B707-83D95E15EB01}">
      <dgm:prSet/>
      <dgm:spPr/>
      <dgm:t>
        <a:bodyPr/>
        <a:lstStyle/>
        <a:p>
          <a:r>
            <a:rPr lang="en-GB" b="0" i="0" dirty="0"/>
            <a:t>Nature </a:t>
          </a:r>
          <a:r>
            <a:rPr lang="en-GB" b="0" i="0"/>
            <a:t>plays an </a:t>
          </a:r>
          <a:r>
            <a:rPr lang="en-GB" b="0" i="0" dirty="0"/>
            <a:t>important key into children's development as well its benefits with mental health, Outdoor activities and forest schools offer a unique and supportive environment that can be particularly beneficial for children who have experienced trauma. The natural setting, combined with specific educational approaches, can contribute to healing, emotional regulation, stability and growth</a:t>
          </a:r>
          <a:endParaRPr lang="en-US" dirty="0"/>
        </a:p>
      </dgm:t>
    </dgm:pt>
    <dgm:pt modelId="{D5B76370-EF34-4411-B30A-9DB31FBD5A04}" type="parTrans" cxnId="{2C70113A-7208-4247-8086-5512F2AFE92B}">
      <dgm:prSet/>
      <dgm:spPr/>
      <dgm:t>
        <a:bodyPr/>
        <a:lstStyle/>
        <a:p>
          <a:endParaRPr lang="en-US"/>
        </a:p>
      </dgm:t>
    </dgm:pt>
    <dgm:pt modelId="{55BCECB2-A02D-4589-B205-68AF68D7C716}" type="sibTrans" cxnId="{2C70113A-7208-4247-8086-5512F2AFE92B}">
      <dgm:prSet/>
      <dgm:spPr/>
      <dgm:t>
        <a:bodyPr/>
        <a:lstStyle/>
        <a:p>
          <a:endParaRPr lang="en-US"/>
        </a:p>
      </dgm:t>
    </dgm:pt>
    <dgm:pt modelId="{A6D1DB5F-BAF4-4694-8272-A35008EED0B5}">
      <dgm:prSet/>
      <dgm:spPr/>
      <dgm:t>
        <a:bodyPr/>
        <a:lstStyle/>
        <a:p>
          <a:r>
            <a:rPr lang="en-GB"/>
            <a:t>Outdoor therapy offers children and young people space to develop in a therpattic envonrment without feeling restricted or observed. A freeing environment allows them to feel safe,… and without</a:t>
          </a:r>
          <a:endParaRPr lang="en-US"/>
        </a:p>
      </dgm:t>
    </dgm:pt>
    <dgm:pt modelId="{08BD478D-B30A-42FD-BB71-53FC58E46F20}" type="parTrans" cxnId="{6387F778-3096-46DD-84BA-2EA490640CF7}">
      <dgm:prSet/>
      <dgm:spPr/>
      <dgm:t>
        <a:bodyPr/>
        <a:lstStyle/>
        <a:p>
          <a:endParaRPr lang="en-US"/>
        </a:p>
      </dgm:t>
    </dgm:pt>
    <dgm:pt modelId="{30B330EE-FF09-4841-98DB-BB760AF9CBB8}" type="sibTrans" cxnId="{6387F778-3096-46DD-84BA-2EA490640CF7}">
      <dgm:prSet/>
      <dgm:spPr/>
      <dgm:t>
        <a:bodyPr/>
        <a:lstStyle/>
        <a:p>
          <a:endParaRPr lang="en-US"/>
        </a:p>
      </dgm:t>
    </dgm:pt>
    <dgm:pt modelId="{FB6F5D3D-BC18-45D5-8C36-2366C123624B}">
      <dgm:prSet/>
      <dgm:spPr/>
      <dgm:t>
        <a:bodyPr/>
        <a:lstStyle/>
        <a:p>
          <a:r>
            <a:rPr lang="en-GB" dirty="0"/>
            <a:t>It Is researched that children with a lower levels of nature exposure is </a:t>
          </a:r>
          <a:r>
            <a:rPr lang="en-GB" dirty="0" err="1"/>
            <a:t>aossiated</a:t>
          </a:r>
          <a:r>
            <a:rPr lang="en-GB" dirty="0"/>
            <a:t> with the worsening of their mental health throughout adulthood. </a:t>
          </a:r>
          <a:endParaRPr lang="en-US" dirty="0"/>
        </a:p>
      </dgm:t>
    </dgm:pt>
    <dgm:pt modelId="{A035FE0D-7B0B-44EC-B8E6-ABD095D0613A}" type="parTrans" cxnId="{66AA6F4C-79BC-427A-8E50-E2EB7368B562}">
      <dgm:prSet/>
      <dgm:spPr/>
      <dgm:t>
        <a:bodyPr/>
        <a:lstStyle/>
        <a:p>
          <a:endParaRPr lang="en-US"/>
        </a:p>
      </dgm:t>
    </dgm:pt>
    <dgm:pt modelId="{A23BE8FA-6BBE-42D9-B23F-785CD26AE841}" type="sibTrans" cxnId="{66AA6F4C-79BC-427A-8E50-E2EB7368B562}">
      <dgm:prSet/>
      <dgm:spPr/>
      <dgm:t>
        <a:bodyPr/>
        <a:lstStyle/>
        <a:p>
          <a:endParaRPr lang="en-US"/>
        </a:p>
      </dgm:t>
    </dgm:pt>
    <dgm:pt modelId="{AD0BFE2D-102B-4C6A-B5BB-B10B3FC1F9D5}" type="pres">
      <dgm:prSet presAssocID="{3EA90499-859E-45B7-B45D-E94B21F0C070}" presName="root" presStyleCnt="0">
        <dgm:presLayoutVars>
          <dgm:dir/>
          <dgm:resizeHandles val="exact"/>
        </dgm:presLayoutVars>
      </dgm:prSet>
      <dgm:spPr/>
    </dgm:pt>
    <dgm:pt modelId="{9BF5127B-CC50-4C45-9898-D8F2CD3156A5}" type="pres">
      <dgm:prSet presAssocID="{333B8346-03E5-41CE-AC99-2662563BF4E4}" presName="compNode" presStyleCnt="0"/>
      <dgm:spPr/>
    </dgm:pt>
    <dgm:pt modelId="{521FC0A7-F9CF-423C-A0A3-4D3B467717B6}" type="pres">
      <dgm:prSet presAssocID="{333B8346-03E5-41CE-AC99-2662563BF4E4}" presName="bgRect" presStyleLbl="bgShp" presStyleIdx="0" presStyleCnt="4"/>
      <dgm:spPr/>
    </dgm:pt>
    <dgm:pt modelId="{7684966E-7A86-478E-9F43-E09DEF5BAE1F}" type="pres">
      <dgm:prSet presAssocID="{333B8346-03E5-41CE-AC99-2662563BF4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68F674D9-8B6C-4035-830B-2522D218095C}" type="pres">
      <dgm:prSet presAssocID="{333B8346-03E5-41CE-AC99-2662563BF4E4}" presName="spaceRect" presStyleCnt="0"/>
      <dgm:spPr/>
    </dgm:pt>
    <dgm:pt modelId="{5D94DB6F-CC41-43D5-A7C3-A31B212E0535}" type="pres">
      <dgm:prSet presAssocID="{333B8346-03E5-41CE-AC99-2662563BF4E4}" presName="parTx" presStyleLbl="revTx" presStyleIdx="0" presStyleCnt="4">
        <dgm:presLayoutVars>
          <dgm:chMax val="0"/>
          <dgm:chPref val="0"/>
        </dgm:presLayoutVars>
      </dgm:prSet>
      <dgm:spPr/>
    </dgm:pt>
    <dgm:pt modelId="{0CAEC8A5-8821-4F96-A893-AA9FD75B76B4}" type="pres">
      <dgm:prSet presAssocID="{395BEE1F-965D-4F37-A550-8B9198BB5106}" presName="sibTrans" presStyleCnt="0"/>
      <dgm:spPr/>
    </dgm:pt>
    <dgm:pt modelId="{8D88BD7C-144D-49DE-AEE7-535B23A0CCDF}" type="pres">
      <dgm:prSet presAssocID="{755523A6-3C22-42F8-B707-83D95E15EB01}" presName="compNode" presStyleCnt="0"/>
      <dgm:spPr/>
    </dgm:pt>
    <dgm:pt modelId="{9282DF77-7F1B-42EE-830E-1D98125B3071}" type="pres">
      <dgm:prSet presAssocID="{755523A6-3C22-42F8-B707-83D95E15EB01}" presName="bgRect" presStyleLbl="bgShp" presStyleIdx="1" presStyleCnt="4"/>
      <dgm:spPr/>
    </dgm:pt>
    <dgm:pt modelId="{CAFF1FE6-509A-4542-88DD-20885FC0585E}" type="pres">
      <dgm:prSet presAssocID="{755523A6-3C22-42F8-B707-83D95E15EB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4D9DE17B-908C-462E-9507-30C45D9651C6}" type="pres">
      <dgm:prSet presAssocID="{755523A6-3C22-42F8-B707-83D95E15EB01}" presName="spaceRect" presStyleCnt="0"/>
      <dgm:spPr/>
    </dgm:pt>
    <dgm:pt modelId="{B916BBE6-5D04-41ED-B762-7FE078C27622}" type="pres">
      <dgm:prSet presAssocID="{755523A6-3C22-42F8-B707-83D95E15EB01}" presName="parTx" presStyleLbl="revTx" presStyleIdx="1" presStyleCnt="4">
        <dgm:presLayoutVars>
          <dgm:chMax val="0"/>
          <dgm:chPref val="0"/>
        </dgm:presLayoutVars>
      </dgm:prSet>
      <dgm:spPr/>
    </dgm:pt>
    <dgm:pt modelId="{5982AAAE-A6F2-490F-80D2-FB0D52C8D1AC}" type="pres">
      <dgm:prSet presAssocID="{55BCECB2-A02D-4589-B205-68AF68D7C716}" presName="sibTrans" presStyleCnt="0"/>
      <dgm:spPr/>
    </dgm:pt>
    <dgm:pt modelId="{3E49F0CE-7372-48D4-AA77-46E075D4446C}" type="pres">
      <dgm:prSet presAssocID="{A6D1DB5F-BAF4-4694-8272-A35008EED0B5}" presName="compNode" presStyleCnt="0"/>
      <dgm:spPr/>
    </dgm:pt>
    <dgm:pt modelId="{C1F62E87-E309-4EC3-89E1-D4397188BCBE}" type="pres">
      <dgm:prSet presAssocID="{A6D1DB5F-BAF4-4694-8272-A35008EED0B5}" presName="bgRect" presStyleLbl="bgShp" presStyleIdx="2" presStyleCnt="4"/>
      <dgm:spPr/>
    </dgm:pt>
    <dgm:pt modelId="{356365B0-AC6F-4B43-BDE1-059729EFCC53}" type="pres">
      <dgm:prSet presAssocID="{A6D1DB5F-BAF4-4694-8272-A35008EED0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k scene"/>
        </a:ext>
      </dgm:extLst>
    </dgm:pt>
    <dgm:pt modelId="{17B07DEB-17C2-4256-B0E5-E3834432B5A2}" type="pres">
      <dgm:prSet presAssocID="{A6D1DB5F-BAF4-4694-8272-A35008EED0B5}" presName="spaceRect" presStyleCnt="0"/>
      <dgm:spPr/>
    </dgm:pt>
    <dgm:pt modelId="{6CA50DD4-B390-4A4A-AA55-D3CE444B8E9F}" type="pres">
      <dgm:prSet presAssocID="{A6D1DB5F-BAF4-4694-8272-A35008EED0B5}" presName="parTx" presStyleLbl="revTx" presStyleIdx="2" presStyleCnt="4">
        <dgm:presLayoutVars>
          <dgm:chMax val="0"/>
          <dgm:chPref val="0"/>
        </dgm:presLayoutVars>
      </dgm:prSet>
      <dgm:spPr/>
    </dgm:pt>
    <dgm:pt modelId="{78A5C8B5-389B-4E1B-8EF0-458A40D785A1}" type="pres">
      <dgm:prSet presAssocID="{30B330EE-FF09-4841-98DB-BB760AF9CBB8}" presName="sibTrans" presStyleCnt="0"/>
      <dgm:spPr/>
    </dgm:pt>
    <dgm:pt modelId="{F42A1099-4975-45F0-848C-91D9ABF3A286}" type="pres">
      <dgm:prSet presAssocID="{FB6F5D3D-BC18-45D5-8C36-2366C123624B}" presName="compNode" presStyleCnt="0"/>
      <dgm:spPr/>
    </dgm:pt>
    <dgm:pt modelId="{E930283A-595B-4ED5-A051-679AB81AE9AE}" type="pres">
      <dgm:prSet presAssocID="{FB6F5D3D-BC18-45D5-8C36-2366C123624B}" presName="bgRect" presStyleLbl="bgShp" presStyleIdx="3" presStyleCnt="4"/>
      <dgm:spPr/>
    </dgm:pt>
    <dgm:pt modelId="{344760F5-FBA0-401D-88C7-30FDC3F00954}" type="pres">
      <dgm:prSet presAssocID="{FB6F5D3D-BC18-45D5-8C36-2366C12362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34F1151F-6A0D-4344-AB5D-E1E0C2E89069}" type="pres">
      <dgm:prSet presAssocID="{FB6F5D3D-BC18-45D5-8C36-2366C123624B}" presName="spaceRect" presStyleCnt="0"/>
      <dgm:spPr/>
    </dgm:pt>
    <dgm:pt modelId="{592923EB-1B51-400D-9977-FCB72DBBB8A9}" type="pres">
      <dgm:prSet presAssocID="{FB6F5D3D-BC18-45D5-8C36-2366C123624B}" presName="parTx" presStyleLbl="revTx" presStyleIdx="3" presStyleCnt="4">
        <dgm:presLayoutVars>
          <dgm:chMax val="0"/>
          <dgm:chPref val="0"/>
        </dgm:presLayoutVars>
      </dgm:prSet>
      <dgm:spPr/>
    </dgm:pt>
  </dgm:ptLst>
  <dgm:cxnLst>
    <dgm:cxn modelId="{C9FB0718-307B-4ECE-ABFC-9040523FDD0A}" type="presOf" srcId="{FB6F5D3D-BC18-45D5-8C36-2366C123624B}" destId="{592923EB-1B51-400D-9977-FCB72DBBB8A9}" srcOrd="0" destOrd="0" presId="urn:microsoft.com/office/officeart/2018/2/layout/IconVerticalSolidList"/>
    <dgm:cxn modelId="{2C70113A-7208-4247-8086-5512F2AFE92B}" srcId="{3EA90499-859E-45B7-B45D-E94B21F0C070}" destId="{755523A6-3C22-42F8-B707-83D95E15EB01}" srcOrd="1" destOrd="0" parTransId="{D5B76370-EF34-4411-B30A-9DB31FBD5A04}" sibTransId="{55BCECB2-A02D-4589-B205-68AF68D7C716}"/>
    <dgm:cxn modelId="{66AA6F4C-79BC-427A-8E50-E2EB7368B562}" srcId="{3EA90499-859E-45B7-B45D-E94B21F0C070}" destId="{FB6F5D3D-BC18-45D5-8C36-2366C123624B}" srcOrd="3" destOrd="0" parTransId="{A035FE0D-7B0B-44EC-B8E6-ABD095D0613A}" sibTransId="{A23BE8FA-6BBE-42D9-B23F-785CD26AE841}"/>
    <dgm:cxn modelId="{46F94564-019B-407E-9DEA-431511CE3B80}" type="presOf" srcId="{333B8346-03E5-41CE-AC99-2662563BF4E4}" destId="{5D94DB6F-CC41-43D5-A7C3-A31B212E0535}" srcOrd="0" destOrd="0" presId="urn:microsoft.com/office/officeart/2018/2/layout/IconVerticalSolidList"/>
    <dgm:cxn modelId="{6387F778-3096-46DD-84BA-2EA490640CF7}" srcId="{3EA90499-859E-45B7-B45D-E94B21F0C070}" destId="{A6D1DB5F-BAF4-4694-8272-A35008EED0B5}" srcOrd="2" destOrd="0" parTransId="{08BD478D-B30A-42FD-BB71-53FC58E46F20}" sibTransId="{30B330EE-FF09-4841-98DB-BB760AF9CBB8}"/>
    <dgm:cxn modelId="{EB1C9197-AD9C-40CD-B816-526B442FB2B5}" srcId="{3EA90499-859E-45B7-B45D-E94B21F0C070}" destId="{333B8346-03E5-41CE-AC99-2662563BF4E4}" srcOrd="0" destOrd="0" parTransId="{6B1A95C5-EAA6-4973-B37A-A1550011FA98}" sibTransId="{395BEE1F-965D-4F37-A550-8B9198BB5106}"/>
    <dgm:cxn modelId="{F5F1DDE8-1F6F-4D67-A0F6-BBC22218C94E}" type="presOf" srcId="{A6D1DB5F-BAF4-4694-8272-A35008EED0B5}" destId="{6CA50DD4-B390-4A4A-AA55-D3CE444B8E9F}" srcOrd="0" destOrd="0" presId="urn:microsoft.com/office/officeart/2018/2/layout/IconVerticalSolidList"/>
    <dgm:cxn modelId="{F36CC4EB-72B8-4B43-A653-4AA562A8A065}" type="presOf" srcId="{3EA90499-859E-45B7-B45D-E94B21F0C070}" destId="{AD0BFE2D-102B-4C6A-B5BB-B10B3FC1F9D5}" srcOrd="0" destOrd="0" presId="urn:microsoft.com/office/officeart/2018/2/layout/IconVerticalSolidList"/>
    <dgm:cxn modelId="{A9463AEC-E7EE-41B0-87B4-4E6AF38B8386}" type="presOf" srcId="{755523A6-3C22-42F8-B707-83D95E15EB01}" destId="{B916BBE6-5D04-41ED-B762-7FE078C27622}" srcOrd="0" destOrd="0" presId="urn:microsoft.com/office/officeart/2018/2/layout/IconVerticalSolidList"/>
    <dgm:cxn modelId="{35C0A094-6DB1-489B-AC8E-292BF757B946}" type="presParOf" srcId="{AD0BFE2D-102B-4C6A-B5BB-B10B3FC1F9D5}" destId="{9BF5127B-CC50-4C45-9898-D8F2CD3156A5}" srcOrd="0" destOrd="0" presId="urn:microsoft.com/office/officeart/2018/2/layout/IconVerticalSolidList"/>
    <dgm:cxn modelId="{52E78FC3-CCD7-4A6B-9894-8E88E38E9199}" type="presParOf" srcId="{9BF5127B-CC50-4C45-9898-D8F2CD3156A5}" destId="{521FC0A7-F9CF-423C-A0A3-4D3B467717B6}" srcOrd="0" destOrd="0" presId="urn:microsoft.com/office/officeart/2018/2/layout/IconVerticalSolidList"/>
    <dgm:cxn modelId="{5123EE8E-D9AC-49F3-8027-E5979C158611}" type="presParOf" srcId="{9BF5127B-CC50-4C45-9898-D8F2CD3156A5}" destId="{7684966E-7A86-478E-9F43-E09DEF5BAE1F}" srcOrd="1" destOrd="0" presId="urn:microsoft.com/office/officeart/2018/2/layout/IconVerticalSolidList"/>
    <dgm:cxn modelId="{32FB89A2-42E3-4E1F-908B-9DD10F2B585D}" type="presParOf" srcId="{9BF5127B-CC50-4C45-9898-D8F2CD3156A5}" destId="{68F674D9-8B6C-4035-830B-2522D218095C}" srcOrd="2" destOrd="0" presId="urn:microsoft.com/office/officeart/2018/2/layout/IconVerticalSolidList"/>
    <dgm:cxn modelId="{4DD1F258-FDAF-4590-9948-A9D05D81FE72}" type="presParOf" srcId="{9BF5127B-CC50-4C45-9898-D8F2CD3156A5}" destId="{5D94DB6F-CC41-43D5-A7C3-A31B212E0535}" srcOrd="3" destOrd="0" presId="urn:microsoft.com/office/officeart/2018/2/layout/IconVerticalSolidList"/>
    <dgm:cxn modelId="{0E642D42-C89D-4140-AA9B-30F8CA219A33}" type="presParOf" srcId="{AD0BFE2D-102B-4C6A-B5BB-B10B3FC1F9D5}" destId="{0CAEC8A5-8821-4F96-A893-AA9FD75B76B4}" srcOrd="1" destOrd="0" presId="urn:microsoft.com/office/officeart/2018/2/layout/IconVerticalSolidList"/>
    <dgm:cxn modelId="{7A55A08D-928D-4C2F-A158-BF2877FF0CA2}" type="presParOf" srcId="{AD0BFE2D-102B-4C6A-B5BB-B10B3FC1F9D5}" destId="{8D88BD7C-144D-49DE-AEE7-535B23A0CCDF}" srcOrd="2" destOrd="0" presId="urn:microsoft.com/office/officeart/2018/2/layout/IconVerticalSolidList"/>
    <dgm:cxn modelId="{35437001-76E6-4F02-81DF-D29142F358F0}" type="presParOf" srcId="{8D88BD7C-144D-49DE-AEE7-535B23A0CCDF}" destId="{9282DF77-7F1B-42EE-830E-1D98125B3071}" srcOrd="0" destOrd="0" presId="urn:microsoft.com/office/officeart/2018/2/layout/IconVerticalSolidList"/>
    <dgm:cxn modelId="{7778380E-9AE7-4F13-9575-458A539AF79A}" type="presParOf" srcId="{8D88BD7C-144D-49DE-AEE7-535B23A0CCDF}" destId="{CAFF1FE6-509A-4542-88DD-20885FC0585E}" srcOrd="1" destOrd="0" presId="urn:microsoft.com/office/officeart/2018/2/layout/IconVerticalSolidList"/>
    <dgm:cxn modelId="{434BCED8-91D6-4CB1-8495-FF9F32EEE5CF}" type="presParOf" srcId="{8D88BD7C-144D-49DE-AEE7-535B23A0CCDF}" destId="{4D9DE17B-908C-462E-9507-30C45D9651C6}" srcOrd="2" destOrd="0" presId="urn:microsoft.com/office/officeart/2018/2/layout/IconVerticalSolidList"/>
    <dgm:cxn modelId="{82DE4604-1560-4538-ACF1-56A257474E9F}" type="presParOf" srcId="{8D88BD7C-144D-49DE-AEE7-535B23A0CCDF}" destId="{B916BBE6-5D04-41ED-B762-7FE078C27622}" srcOrd="3" destOrd="0" presId="urn:microsoft.com/office/officeart/2018/2/layout/IconVerticalSolidList"/>
    <dgm:cxn modelId="{DE33D68C-7FA7-4BBF-92A5-DE95913D28E0}" type="presParOf" srcId="{AD0BFE2D-102B-4C6A-B5BB-B10B3FC1F9D5}" destId="{5982AAAE-A6F2-490F-80D2-FB0D52C8D1AC}" srcOrd="3" destOrd="0" presId="urn:microsoft.com/office/officeart/2018/2/layout/IconVerticalSolidList"/>
    <dgm:cxn modelId="{481DBFDA-03BE-453F-B1B1-8931A0DE3974}" type="presParOf" srcId="{AD0BFE2D-102B-4C6A-B5BB-B10B3FC1F9D5}" destId="{3E49F0CE-7372-48D4-AA77-46E075D4446C}" srcOrd="4" destOrd="0" presId="urn:microsoft.com/office/officeart/2018/2/layout/IconVerticalSolidList"/>
    <dgm:cxn modelId="{CE3FD673-8582-49FE-99A5-8C3F9AA8B414}" type="presParOf" srcId="{3E49F0CE-7372-48D4-AA77-46E075D4446C}" destId="{C1F62E87-E309-4EC3-89E1-D4397188BCBE}" srcOrd="0" destOrd="0" presId="urn:microsoft.com/office/officeart/2018/2/layout/IconVerticalSolidList"/>
    <dgm:cxn modelId="{87B94F1E-0020-42AF-8607-48D4EC710C7A}" type="presParOf" srcId="{3E49F0CE-7372-48D4-AA77-46E075D4446C}" destId="{356365B0-AC6F-4B43-BDE1-059729EFCC53}" srcOrd="1" destOrd="0" presId="urn:microsoft.com/office/officeart/2018/2/layout/IconVerticalSolidList"/>
    <dgm:cxn modelId="{AE0F6CD7-6F45-4FAE-8455-BF768E1883A0}" type="presParOf" srcId="{3E49F0CE-7372-48D4-AA77-46E075D4446C}" destId="{17B07DEB-17C2-4256-B0E5-E3834432B5A2}" srcOrd="2" destOrd="0" presId="urn:microsoft.com/office/officeart/2018/2/layout/IconVerticalSolidList"/>
    <dgm:cxn modelId="{00A47323-D219-448C-9DC1-63382EDF3F58}" type="presParOf" srcId="{3E49F0CE-7372-48D4-AA77-46E075D4446C}" destId="{6CA50DD4-B390-4A4A-AA55-D3CE444B8E9F}" srcOrd="3" destOrd="0" presId="urn:microsoft.com/office/officeart/2018/2/layout/IconVerticalSolidList"/>
    <dgm:cxn modelId="{65BEB86C-CFD2-48DE-BF29-833880C7D6A7}" type="presParOf" srcId="{AD0BFE2D-102B-4C6A-B5BB-B10B3FC1F9D5}" destId="{78A5C8B5-389B-4E1B-8EF0-458A40D785A1}" srcOrd="5" destOrd="0" presId="urn:microsoft.com/office/officeart/2018/2/layout/IconVerticalSolidList"/>
    <dgm:cxn modelId="{55763EF4-B191-4677-B104-1378A4EB9825}" type="presParOf" srcId="{AD0BFE2D-102B-4C6A-B5BB-B10B3FC1F9D5}" destId="{F42A1099-4975-45F0-848C-91D9ABF3A286}" srcOrd="6" destOrd="0" presId="urn:microsoft.com/office/officeart/2018/2/layout/IconVerticalSolidList"/>
    <dgm:cxn modelId="{5AC84543-9822-4AC0-B32F-B20FB58E1BB1}" type="presParOf" srcId="{F42A1099-4975-45F0-848C-91D9ABF3A286}" destId="{E930283A-595B-4ED5-A051-679AB81AE9AE}" srcOrd="0" destOrd="0" presId="urn:microsoft.com/office/officeart/2018/2/layout/IconVerticalSolidList"/>
    <dgm:cxn modelId="{D93D06F3-6355-4600-9D9E-79F9EF44633B}" type="presParOf" srcId="{F42A1099-4975-45F0-848C-91D9ABF3A286}" destId="{344760F5-FBA0-401D-88C7-30FDC3F00954}" srcOrd="1" destOrd="0" presId="urn:microsoft.com/office/officeart/2018/2/layout/IconVerticalSolidList"/>
    <dgm:cxn modelId="{791EB0D3-1ECB-4ACD-B1D4-6BA000C6402F}" type="presParOf" srcId="{F42A1099-4975-45F0-848C-91D9ABF3A286}" destId="{34F1151F-6A0D-4344-AB5D-E1E0C2E89069}" srcOrd="2" destOrd="0" presId="urn:microsoft.com/office/officeart/2018/2/layout/IconVerticalSolidList"/>
    <dgm:cxn modelId="{33A62F1B-55E8-495A-BF74-EB770FE0BFE3}" type="presParOf" srcId="{F42A1099-4975-45F0-848C-91D9ABF3A286}" destId="{592923EB-1B51-400D-9977-FCB72DBBB8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FF5BDB-C417-42C5-BBBF-4B46951F1BC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8D7C6D15-6BB8-4295-8E23-BBE701E090E8}">
      <dgm:prSet/>
      <dgm:spPr/>
      <dgm:t>
        <a:bodyPr/>
        <a:lstStyle/>
        <a:p>
          <a:r>
            <a:rPr lang="en-US"/>
            <a:t>Spending time in nature has shown to decrease stress hormones like cortisol.</a:t>
          </a:r>
        </a:p>
      </dgm:t>
    </dgm:pt>
    <dgm:pt modelId="{9AE23A58-CACE-4BCC-A9DA-E770CB2649F9}" type="parTrans" cxnId="{739DB146-4D0C-4242-AF20-2F0FB5365382}">
      <dgm:prSet/>
      <dgm:spPr/>
      <dgm:t>
        <a:bodyPr/>
        <a:lstStyle/>
        <a:p>
          <a:endParaRPr lang="en-US"/>
        </a:p>
      </dgm:t>
    </dgm:pt>
    <dgm:pt modelId="{45AE1A13-32AE-4A24-A4C9-AAC55B921F65}" type="sibTrans" cxnId="{739DB146-4D0C-4242-AF20-2F0FB5365382}">
      <dgm:prSet/>
      <dgm:spPr/>
      <dgm:t>
        <a:bodyPr/>
        <a:lstStyle/>
        <a:p>
          <a:endParaRPr lang="en-US"/>
        </a:p>
      </dgm:t>
    </dgm:pt>
    <dgm:pt modelId="{4AFE9277-8AEC-45FD-BA51-4CEA34B8E17C}">
      <dgm:prSet/>
      <dgm:spPr/>
      <dgm:t>
        <a:bodyPr/>
        <a:lstStyle/>
        <a:p>
          <a:r>
            <a:rPr lang="en-US"/>
            <a:t>Nature has a calming effect allowing feelings of safety, easy and relaxation.</a:t>
          </a:r>
        </a:p>
      </dgm:t>
    </dgm:pt>
    <dgm:pt modelId="{0F6A95B5-01DD-438E-9113-95B88DE4A0F2}" type="parTrans" cxnId="{49B70C98-5B59-4455-B6A0-FF02EF8EEA4F}">
      <dgm:prSet/>
      <dgm:spPr/>
      <dgm:t>
        <a:bodyPr/>
        <a:lstStyle/>
        <a:p>
          <a:endParaRPr lang="en-US"/>
        </a:p>
      </dgm:t>
    </dgm:pt>
    <dgm:pt modelId="{D4275F8B-CBC1-444F-91E9-3F64E5E3AF5C}" type="sibTrans" cxnId="{49B70C98-5B59-4455-B6A0-FF02EF8EEA4F}">
      <dgm:prSet/>
      <dgm:spPr/>
      <dgm:t>
        <a:bodyPr/>
        <a:lstStyle/>
        <a:p>
          <a:endParaRPr lang="en-US"/>
        </a:p>
      </dgm:t>
    </dgm:pt>
    <dgm:pt modelId="{BCACFE4B-291B-4DC6-A6C1-56BA3BD4F365}">
      <dgm:prSet/>
      <dgm:spPr/>
      <dgm:t>
        <a:bodyPr/>
        <a:lstStyle/>
        <a:p>
          <a:r>
            <a:rPr lang="en-US"/>
            <a:t>Encourages mindfulness and presence. </a:t>
          </a:r>
        </a:p>
      </dgm:t>
    </dgm:pt>
    <dgm:pt modelId="{56F89CA1-CF05-4EAE-B0B2-9CE32AA52212}" type="parTrans" cxnId="{779E4674-9284-4F9F-9B8B-397908E7DAF0}">
      <dgm:prSet/>
      <dgm:spPr/>
      <dgm:t>
        <a:bodyPr/>
        <a:lstStyle/>
        <a:p>
          <a:endParaRPr lang="en-US"/>
        </a:p>
      </dgm:t>
    </dgm:pt>
    <dgm:pt modelId="{8AE468B6-2A25-4206-AAF3-2BB40B00F12B}" type="sibTrans" cxnId="{779E4674-9284-4F9F-9B8B-397908E7DAF0}">
      <dgm:prSet/>
      <dgm:spPr/>
      <dgm:t>
        <a:bodyPr/>
        <a:lstStyle/>
        <a:p>
          <a:endParaRPr lang="en-US"/>
        </a:p>
      </dgm:t>
    </dgm:pt>
    <dgm:pt modelId="{DC430198-BC38-47C3-A4BB-E0CCBE788C4B}">
      <dgm:prSet/>
      <dgm:spPr/>
      <dgm:t>
        <a:bodyPr/>
        <a:lstStyle/>
        <a:p>
          <a:r>
            <a:rPr lang="en-US"/>
            <a:t>By doing actives like listening to bird noises, feeling different outside textures, watching streams and painting outside, allows the diversion of anxious thoughts leading to reducing anxiety levels. </a:t>
          </a:r>
        </a:p>
      </dgm:t>
    </dgm:pt>
    <dgm:pt modelId="{241116CC-F86B-4F44-AE7B-5AB39E9DA40B}" type="parTrans" cxnId="{83770E2E-9F4B-4D4C-8621-7E2EAECA57C4}">
      <dgm:prSet/>
      <dgm:spPr/>
      <dgm:t>
        <a:bodyPr/>
        <a:lstStyle/>
        <a:p>
          <a:endParaRPr lang="en-US"/>
        </a:p>
      </dgm:t>
    </dgm:pt>
    <dgm:pt modelId="{EC299A02-2F3B-40A2-A12B-941E5B7D4125}" type="sibTrans" cxnId="{83770E2E-9F4B-4D4C-8621-7E2EAECA57C4}">
      <dgm:prSet/>
      <dgm:spPr/>
      <dgm:t>
        <a:bodyPr/>
        <a:lstStyle/>
        <a:p>
          <a:endParaRPr lang="en-US"/>
        </a:p>
      </dgm:t>
    </dgm:pt>
    <dgm:pt modelId="{A0F2FD89-343D-46E2-8452-1A85E2F60D48}">
      <dgm:prSet/>
      <dgm:spPr/>
      <dgm:t>
        <a:bodyPr/>
        <a:lstStyle/>
        <a:p>
          <a:r>
            <a:rPr lang="en-US"/>
            <a:t>While physical exercise, while children or young people are doing physical activities releases mood boosting chemicals like endorphins, leading to more energy, positivity, and reduced anxiety. </a:t>
          </a:r>
        </a:p>
      </dgm:t>
    </dgm:pt>
    <dgm:pt modelId="{1B9E5A50-B3A8-41A4-BBAA-FE108B05ED54}" type="parTrans" cxnId="{9C5F018B-70DC-454F-9B62-F3B95BB17EE5}">
      <dgm:prSet/>
      <dgm:spPr/>
      <dgm:t>
        <a:bodyPr/>
        <a:lstStyle/>
        <a:p>
          <a:endParaRPr lang="en-US"/>
        </a:p>
      </dgm:t>
    </dgm:pt>
    <dgm:pt modelId="{9DCDFC87-2D3E-4849-ADB3-36C76C8E1001}" type="sibTrans" cxnId="{9C5F018B-70DC-454F-9B62-F3B95BB17EE5}">
      <dgm:prSet/>
      <dgm:spPr/>
      <dgm:t>
        <a:bodyPr/>
        <a:lstStyle/>
        <a:p>
          <a:endParaRPr lang="en-US"/>
        </a:p>
      </dgm:t>
    </dgm:pt>
    <dgm:pt modelId="{8117473F-E4CD-F04D-AAED-388945E11D16}" type="pres">
      <dgm:prSet presAssocID="{6BFF5BDB-C417-42C5-BBBF-4B46951F1BC3}" presName="Name0" presStyleCnt="0">
        <dgm:presLayoutVars>
          <dgm:dir/>
          <dgm:resizeHandles val="exact"/>
        </dgm:presLayoutVars>
      </dgm:prSet>
      <dgm:spPr/>
    </dgm:pt>
    <dgm:pt modelId="{1F071796-1093-8842-BB00-3FF14D7ABC73}" type="pres">
      <dgm:prSet presAssocID="{8D7C6D15-6BB8-4295-8E23-BBE701E090E8}" presName="node" presStyleLbl="node1" presStyleIdx="0" presStyleCnt="5">
        <dgm:presLayoutVars>
          <dgm:bulletEnabled val="1"/>
        </dgm:presLayoutVars>
      </dgm:prSet>
      <dgm:spPr/>
    </dgm:pt>
    <dgm:pt modelId="{E71E9471-DA20-1E49-BC86-723D8E2E6FD9}" type="pres">
      <dgm:prSet presAssocID="{45AE1A13-32AE-4A24-A4C9-AAC55B921F65}" presName="sibTrans" presStyleLbl="sibTrans1D1" presStyleIdx="0" presStyleCnt="4"/>
      <dgm:spPr/>
    </dgm:pt>
    <dgm:pt modelId="{C93317FC-574F-6448-8CDD-A9ACAD1423BA}" type="pres">
      <dgm:prSet presAssocID="{45AE1A13-32AE-4A24-A4C9-AAC55B921F65}" presName="connectorText" presStyleLbl="sibTrans1D1" presStyleIdx="0" presStyleCnt="4"/>
      <dgm:spPr/>
    </dgm:pt>
    <dgm:pt modelId="{9E2E8EED-3623-EC43-94A5-1F7985F7B457}" type="pres">
      <dgm:prSet presAssocID="{4AFE9277-8AEC-45FD-BA51-4CEA34B8E17C}" presName="node" presStyleLbl="node1" presStyleIdx="1" presStyleCnt="5">
        <dgm:presLayoutVars>
          <dgm:bulletEnabled val="1"/>
        </dgm:presLayoutVars>
      </dgm:prSet>
      <dgm:spPr/>
    </dgm:pt>
    <dgm:pt modelId="{D1C7CEDC-E5CB-CA48-9FA0-81F50E2454AB}" type="pres">
      <dgm:prSet presAssocID="{D4275F8B-CBC1-444F-91E9-3F64E5E3AF5C}" presName="sibTrans" presStyleLbl="sibTrans1D1" presStyleIdx="1" presStyleCnt="4"/>
      <dgm:spPr/>
    </dgm:pt>
    <dgm:pt modelId="{5906B53F-30FD-7F46-A1DB-3BAE284CD8DD}" type="pres">
      <dgm:prSet presAssocID="{D4275F8B-CBC1-444F-91E9-3F64E5E3AF5C}" presName="connectorText" presStyleLbl="sibTrans1D1" presStyleIdx="1" presStyleCnt="4"/>
      <dgm:spPr/>
    </dgm:pt>
    <dgm:pt modelId="{F26D9727-B817-9945-BF27-2E771EFA525A}" type="pres">
      <dgm:prSet presAssocID="{BCACFE4B-291B-4DC6-A6C1-56BA3BD4F365}" presName="node" presStyleLbl="node1" presStyleIdx="2" presStyleCnt="5">
        <dgm:presLayoutVars>
          <dgm:bulletEnabled val="1"/>
        </dgm:presLayoutVars>
      </dgm:prSet>
      <dgm:spPr/>
    </dgm:pt>
    <dgm:pt modelId="{495708A0-4F14-7048-9D31-52700F9997C2}" type="pres">
      <dgm:prSet presAssocID="{8AE468B6-2A25-4206-AAF3-2BB40B00F12B}" presName="sibTrans" presStyleLbl="sibTrans1D1" presStyleIdx="2" presStyleCnt="4"/>
      <dgm:spPr/>
    </dgm:pt>
    <dgm:pt modelId="{FCE5BF61-FC10-5D41-B203-6620F6CF0A00}" type="pres">
      <dgm:prSet presAssocID="{8AE468B6-2A25-4206-AAF3-2BB40B00F12B}" presName="connectorText" presStyleLbl="sibTrans1D1" presStyleIdx="2" presStyleCnt="4"/>
      <dgm:spPr/>
    </dgm:pt>
    <dgm:pt modelId="{B17EEAF2-599C-814E-B808-D1063C9CF28E}" type="pres">
      <dgm:prSet presAssocID="{DC430198-BC38-47C3-A4BB-E0CCBE788C4B}" presName="node" presStyleLbl="node1" presStyleIdx="3" presStyleCnt="5">
        <dgm:presLayoutVars>
          <dgm:bulletEnabled val="1"/>
        </dgm:presLayoutVars>
      </dgm:prSet>
      <dgm:spPr/>
    </dgm:pt>
    <dgm:pt modelId="{41923E7F-A2BA-DC49-AB3C-86D6813018F2}" type="pres">
      <dgm:prSet presAssocID="{EC299A02-2F3B-40A2-A12B-941E5B7D4125}" presName="sibTrans" presStyleLbl="sibTrans1D1" presStyleIdx="3" presStyleCnt="4"/>
      <dgm:spPr/>
    </dgm:pt>
    <dgm:pt modelId="{8D944688-BA0B-B146-ADE1-71E793DDFA80}" type="pres">
      <dgm:prSet presAssocID="{EC299A02-2F3B-40A2-A12B-941E5B7D4125}" presName="connectorText" presStyleLbl="sibTrans1D1" presStyleIdx="3" presStyleCnt="4"/>
      <dgm:spPr/>
    </dgm:pt>
    <dgm:pt modelId="{D5041111-F1C6-0C43-A29B-A2331DF7C045}" type="pres">
      <dgm:prSet presAssocID="{A0F2FD89-343D-46E2-8452-1A85E2F60D48}" presName="node" presStyleLbl="node1" presStyleIdx="4" presStyleCnt="5">
        <dgm:presLayoutVars>
          <dgm:bulletEnabled val="1"/>
        </dgm:presLayoutVars>
      </dgm:prSet>
      <dgm:spPr/>
    </dgm:pt>
  </dgm:ptLst>
  <dgm:cxnLst>
    <dgm:cxn modelId="{A4FF0C11-3335-3549-9A31-377DBDC4600C}" type="presOf" srcId="{8D7C6D15-6BB8-4295-8E23-BBE701E090E8}" destId="{1F071796-1093-8842-BB00-3FF14D7ABC73}" srcOrd="0" destOrd="0" presId="urn:microsoft.com/office/officeart/2016/7/layout/RepeatingBendingProcessNew"/>
    <dgm:cxn modelId="{DF426B15-3E19-E948-AC0B-B090D780C251}" type="presOf" srcId="{6BFF5BDB-C417-42C5-BBBF-4B46951F1BC3}" destId="{8117473F-E4CD-F04D-AAED-388945E11D16}" srcOrd="0" destOrd="0" presId="urn:microsoft.com/office/officeart/2016/7/layout/RepeatingBendingProcessNew"/>
    <dgm:cxn modelId="{71E81C19-E31E-0642-ADFF-C37C57172734}" type="presOf" srcId="{A0F2FD89-343D-46E2-8452-1A85E2F60D48}" destId="{D5041111-F1C6-0C43-A29B-A2331DF7C045}" srcOrd="0" destOrd="0" presId="urn:microsoft.com/office/officeart/2016/7/layout/RepeatingBendingProcessNew"/>
    <dgm:cxn modelId="{83770E2E-9F4B-4D4C-8621-7E2EAECA57C4}" srcId="{6BFF5BDB-C417-42C5-BBBF-4B46951F1BC3}" destId="{DC430198-BC38-47C3-A4BB-E0CCBE788C4B}" srcOrd="3" destOrd="0" parTransId="{241116CC-F86B-4F44-AE7B-5AB39E9DA40B}" sibTransId="{EC299A02-2F3B-40A2-A12B-941E5B7D4125}"/>
    <dgm:cxn modelId="{9DD8633B-DA2D-F94F-AEF5-D43EFB720203}" type="presOf" srcId="{EC299A02-2F3B-40A2-A12B-941E5B7D4125}" destId="{8D944688-BA0B-B146-ADE1-71E793DDFA80}" srcOrd="1" destOrd="0" presId="urn:microsoft.com/office/officeart/2016/7/layout/RepeatingBendingProcessNew"/>
    <dgm:cxn modelId="{739DB146-4D0C-4242-AF20-2F0FB5365382}" srcId="{6BFF5BDB-C417-42C5-BBBF-4B46951F1BC3}" destId="{8D7C6D15-6BB8-4295-8E23-BBE701E090E8}" srcOrd="0" destOrd="0" parTransId="{9AE23A58-CACE-4BCC-A9DA-E770CB2649F9}" sibTransId="{45AE1A13-32AE-4A24-A4C9-AAC55B921F65}"/>
    <dgm:cxn modelId="{6E472B58-64BE-8041-B78F-7F60D60F8974}" type="presOf" srcId="{EC299A02-2F3B-40A2-A12B-941E5B7D4125}" destId="{41923E7F-A2BA-DC49-AB3C-86D6813018F2}" srcOrd="0" destOrd="0" presId="urn:microsoft.com/office/officeart/2016/7/layout/RepeatingBendingProcessNew"/>
    <dgm:cxn modelId="{AFF33F6A-E7CE-5E49-A6C3-B5873AD333BD}" type="presOf" srcId="{D4275F8B-CBC1-444F-91E9-3F64E5E3AF5C}" destId="{D1C7CEDC-E5CB-CA48-9FA0-81F50E2454AB}" srcOrd="0" destOrd="0" presId="urn:microsoft.com/office/officeart/2016/7/layout/RepeatingBendingProcessNew"/>
    <dgm:cxn modelId="{779E4674-9284-4F9F-9B8B-397908E7DAF0}" srcId="{6BFF5BDB-C417-42C5-BBBF-4B46951F1BC3}" destId="{BCACFE4B-291B-4DC6-A6C1-56BA3BD4F365}" srcOrd="2" destOrd="0" parTransId="{56F89CA1-CF05-4EAE-B0B2-9CE32AA52212}" sibTransId="{8AE468B6-2A25-4206-AAF3-2BB40B00F12B}"/>
    <dgm:cxn modelId="{9C5F018B-70DC-454F-9B62-F3B95BB17EE5}" srcId="{6BFF5BDB-C417-42C5-BBBF-4B46951F1BC3}" destId="{A0F2FD89-343D-46E2-8452-1A85E2F60D48}" srcOrd="4" destOrd="0" parTransId="{1B9E5A50-B3A8-41A4-BBAA-FE108B05ED54}" sibTransId="{9DCDFC87-2D3E-4849-ADB3-36C76C8E1001}"/>
    <dgm:cxn modelId="{B1E7DF94-315E-4842-9F3A-0543C56EC506}" type="presOf" srcId="{D4275F8B-CBC1-444F-91E9-3F64E5E3AF5C}" destId="{5906B53F-30FD-7F46-A1DB-3BAE284CD8DD}" srcOrd="1" destOrd="0" presId="urn:microsoft.com/office/officeart/2016/7/layout/RepeatingBendingProcessNew"/>
    <dgm:cxn modelId="{49B70C98-5B59-4455-B6A0-FF02EF8EEA4F}" srcId="{6BFF5BDB-C417-42C5-BBBF-4B46951F1BC3}" destId="{4AFE9277-8AEC-45FD-BA51-4CEA34B8E17C}" srcOrd="1" destOrd="0" parTransId="{0F6A95B5-01DD-438E-9113-95B88DE4A0F2}" sibTransId="{D4275F8B-CBC1-444F-91E9-3F64E5E3AF5C}"/>
    <dgm:cxn modelId="{3DAA8F9A-250D-024D-BBFC-FED53232768E}" type="presOf" srcId="{45AE1A13-32AE-4A24-A4C9-AAC55B921F65}" destId="{C93317FC-574F-6448-8CDD-A9ACAD1423BA}" srcOrd="1" destOrd="0" presId="urn:microsoft.com/office/officeart/2016/7/layout/RepeatingBendingProcessNew"/>
    <dgm:cxn modelId="{91937CAE-45A9-1B47-8639-CCBD11CC518F}" type="presOf" srcId="{8AE468B6-2A25-4206-AAF3-2BB40B00F12B}" destId="{495708A0-4F14-7048-9D31-52700F9997C2}" srcOrd="0" destOrd="0" presId="urn:microsoft.com/office/officeart/2016/7/layout/RepeatingBendingProcessNew"/>
    <dgm:cxn modelId="{FA45B1B2-C877-C446-8B48-AFE47D6F916D}" type="presOf" srcId="{DC430198-BC38-47C3-A4BB-E0CCBE788C4B}" destId="{B17EEAF2-599C-814E-B808-D1063C9CF28E}" srcOrd="0" destOrd="0" presId="urn:microsoft.com/office/officeart/2016/7/layout/RepeatingBendingProcessNew"/>
    <dgm:cxn modelId="{B448A6B9-07CE-1F46-9B94-06A0E101774E}" type="presOf" srcId="{8AE468B6-2A25-4206-AAF3-2BB40B00F12B}" destId="{FCE5BF61-FC10-5D41-B203-6620F6CF0A00}" srcOrd="1" destOrd="0" presId="urn:microsoft.com/office/officeart/2016/7/layout/RepeatingBendingProcessNew"/>
    <dgm:cxn modelId="{E02C3AC4-D57A-114E-AD0E-FB7572717A4C}" type="presOf" srcId="{45AE1A13-32AE-4A24-A4C9-AAC55B921F65}" destId="{E71E9471-DA20-1E49-BC86-723D8E2E6FD9}" srcOrd="0" destOrd="0" presId="urn:microsoft.com/office/officeart/2016/7/layout/RepeatingBendingProcessNew"/>
    <dgm:cxn modelId="{ECB18CE7-D1D6-4346-AF0A-874D0CBB2429}" type="presOf" srcId="{4AFE9277-8AEC-45FD-BA51-4CEA34B8E17C}" destId="{9E2E8EED-3623-EC43-94A5-1F7985F7B457}" srcOrd="0" destOrd="0" presId="urn:microsoft.com/office/officeart/2016/7/layout/RepeatingBendingProcessNew"/>
    <dgm:cxn modelId="{66E68DEA-3719-FB41-9A60-D3F5C1B4AAE1}" type="presOf" srcId="{BCACFE4B-291B-4DC6-A6C1-56BA3BD4F365}" destId="{F26D9727-B817-9945-BF27-2E771EFA525A}" srcOrd="0" destOrd="0" presId="urn:microsoft.com/office/officeart/2016/7/layout/RepeatingBendingProcessNew"/>
    <dgm:cxn modelId="{1FD24D55-B675-2444-B56E-2C0B43BA838F}" type="presParOf" srcId="{8117473F-E4CD-F04D-AAED-388945E11D16}" destId="{1F071796-1093-8842-BB00-3FF14D7ABC73}" srcOrd="0" destOrd="0" presId="urn:microsoft.com/office/officeart/2016/7/layout/RepeatingBendingProcessNew"/>
    <dgm:cxn modelId="{7D72C287-F60C-F147-8AD1-D8786784170B}" type="presParOf" srcId="{8117473F-E4CD-F04D-AAED-388945E11D16}" destId="{E71E9471-DA20-1E49-BC86-723D8E2E6FD9}" srcOrd="1" destOrd="0" presId="urn:microsoft.com/office/officeart/2016/7/layout/RepeatingBendingProcessNew"/>
    <dgm:cxn modelId="{E2D5E658-2158-6A4B-8169-81AA7BB78E01}" type="presParOf" srcId="{E71E9471-DA20-1E49-BC86-723D8E2E6FD9}" destId="{C93317FC-574F-6448-8CDD-A9ACAD1423BA}" srcOrd="0" destOrd="0" presId="urn:microsoft.com/office/officeart/2016/7/layout/RepeatingBendingProcessNew"/>
    <dgm:cxn modelId="{EB2F0CD3-CAB6-1E4F-B630-D2B1C8894986}" type="presParOf" srcId="{8117473F-E4CD-F04D-AAED-388945E11D16}" destId="{9E2E8EED-3623-EC43-94A5-1F7985F7B457}" srcOrd="2" destOrd="0" presId="urn:microsoft.com/office/officeart/2016/7/layout/RepeatingBendingProcessNew"/>
    <dgm:cxn modelId="{EFA87235-55E8-AE46-A5CE-E6A282EBDEE7}" type="presParOf" srcId="{8117473F-E4CD-F04D-AAED-388945E11D16}" destId="{D1C7CEDC-E5CB-CA48-9FA0-81F50E2454AB}" srcOrd="3" destOrd="0" presId="urn:microsoft.com/office/officeart/2016/7/layout/RepeatingBendingProcessNew"/>
    <dgm:cxn modelId="{86427BD5-92A2-634A-98AE-DA7F0768610E}" type="presParOf" srcId="{D1C7CEDC-E5CB-CA48-9FA0-81F50E2454AB}" destId="{5906B53F-30FD-7F46-A1DB-3BAE284CD8DD}" srcOrd="0" destOrd="0" presId="urn:microsoft.com/office/officeart/2016/7/layout/RepeatingBendingProcessNew"/>
    <dgm:cxn modelId="{1ECAACE5-E12B-DE40-BEF5-5818838D86BD}" type="presParOf" srcId="{8117473F-E4CD-F04D-AAED-388945E11D16}" destId="{F26D9727-B817-9945-BF27-2E771EFA525A}" srcOrd="4" destOrd="0" presId="urn:microsoft.com/office/officeart/2016/7/layout/RepeatingBendingProcessNew"/>
    <dgm:cxn modelId="{E2F9C69D-975B-A741-A289-DE6734584D50}" type="presParOf" srcId="{8117473F-E4CD-F04D-AAED-388945E11D16}" destId="{495708A0-4F14-7048-9D31-52700F9997C2}" srcOrd="5" destOrd="0" presId="urn:microsoft.com/office/officeart/2016/7/layout/RepeatingBendingProcessNew"/>
    <dgm:cxn modelId="{93A76734-1ED3-8C41-84FB-9E0687C4911B}" type="presParOf" srcId="{495708A0-4F14-7048-9D31-52700F9997C2}" destId="{FCE5BF61-FC10-5D41-B203-6620F6CF0A00}" srcOrd="0" destOrd="0" presId="urn:microsoft.com/office/officeart/2016/7/layout/RepeatingBendingProcessNew"/>
    <dgm:cxn modelId="{3DC909D7-A723-804D-9F87-5FA43EA06D42}" type="presParOf" srcId="{8117473F-E4CD-F04D-AAED-388945E11D16}" destId="{B17EEAF2-599C-814E-B808-D1063C9CF28E}" srcOrd="6" destOrd="0" presId="urn:microsoft.com/office/officeart/2016/7/layout/RepeatingBendingProcessNew"/>
    <dgm:cxn modelId="{70D7514D-2B34-5845-8962-3F860FADF74A}" type="presParOf" srcId="{8117473F-E4CD-F04D-AAED-388945E11D16}" destId="{41923E7F-A2BA-DC49-AB3C-86D6813018F2}" srcOrd="7" destOrd="0" presId="urn:microsoft.com/office/officeart/2016/7/layout/RepeatingBendingProcessNew"/>
    <dgm:cxn modelId="{D75BACF1-02AB-F746-BD6A-152F786E1D43}" type="presParOf" srcId="{41923E7F-A2BA-DC49-AB3C-86D6813018F2}" destId="{8D944688-BA0B-B146-ADE1-71E793DDFA80}" srcOrd="0" destOrd="0" presId="urn:microsoft.com/office/officeart/2016/7/layout/RepeatingBendingProcessNew"/>
    <dgm:cxn modelId="{0A4DEB05-BA4D-754B-B7A9-D221AE8C628F}" type="presParOf" srcId="{8117473F-E4CD-F04D-AAED-388945E11D16}" destId="{D5041111-F1C6-0C43-A29B-A2331DF7C045}"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B3421F-3FE8-4191-924A-AC3C2B8D457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501DC09-BBCA-4BE6-9645-36A97A0F3C5F}">
      <dgm:prSet/>
      <dgm:spPr/>
      <dgm:t>
        <a:bodyPr/>
        <a:lstStyle/>
        <a:p>
          <a:r>
            <a:rPr lang="en-GB" b="0" i="0" dirty="0"/>
            <a:t>Childhood trauma can be present into late adulthood without the correct support and treatment. 1,872 adults ages 65 to 77 years old, researchers found that experiencing early life stress, such as emotional trauma, was linked to greater anxiety symptoms in late adulthood </a:t>
          </a:r>
          <a:r>
            <a:rPr lang="en-GB" b="0" i="0" u="none" dirty="0"/>
            <a:t>(</a:t>
          </a:r>
          <a:r>
            <a:rPr lang="en-GB" b="0" i="0" u="none" dirty="0" err="1"/>
            <a:t>Lähdepuro</a:t>
          </a:r>
          <a:r>
            <a:rPr lang="en-GB" b="0" i="0" u="none" dirty="0"/>
            <a:t> et al., 2019)</a:t>
          </a:r>
          <a:r>
            <a:rPr lang="en-GB" b="0" i="0" dirty="0"/>
            <a:t>. By implanting therapies such as outdoor activities or forest schools promotes the healthy development of social, emotional, and physical wellbeing in those who have experience childhood trauma.</a:t>
          </a:r>
          <a:endParaRPr lang="en-US" dirty="0"/>
        </a:p>
      </dgm:t>
    </dgm:pt>
    <dgm:pt modelId="{7FAE1DEF-FD55-48DB-849B-4A62D91F7E15}" type="parTrans" cxnId="{99874982-19C1-4B02-81E5-2CC2C8084634}">
      <dgm:prSet/>
      <dgm:spPr/>
      <dgm:t>
        <a:bodyPr/>
        <a:lstStyle/>
        <a:p>
          <a:endParaRPr lang="en-US"/>
        </a:p>
      </dgm:t>
    </dgm:pt>
    <dgm:pt modelId="{761E0325-8C78-4720-9E60-45D96E9C97F0}" type="sibTrans" cxnId="{99874982-19C1-4B02-81E5-2CC2C8084634}">
      <dgm:prSet/>
      <dgm:spPr/>
      <dgm:t>
        <a:bodyPr/>
        <a:lstStyle/>
        <a:p>
          <a:endParaRPr lang="en-US"/>
        </a:p>
      </dgm:t>
    </dgm:pt>
    <dgm:pt modelId="{78D51D95-2375-DC4D-9835-2952829534A7}">
      <dgm:prSet/>
      <dgm:spPr/>
      <dgm:t>
        <a:bodyPr/>
        <a:lstStyle/>
        <a:p>
          <a:r>
            <a:rPr lang="en-GB" b="0" i="0" u="none" dirty="0"/>
            <a:t>Outdoor theories and forest schools offer an effective approach to support children who have experienced trauma. By immersing children in nature, these environments provide a calming space that promotes emotional regulation and mindfulness. Collaborative activities encourage social connections, while physical activity helps reduce stress and improve well-being (</a:t>
          </a:r>
          <a:r>
            <a:rPr lang="en-GB" b="0" i="0" u="none" dirty="0" err="1"/>
            <a:t>Rían</a:t>
          </a:r>
          <a:r>
            <a:rPr lang="en-GB" b="0" i="0" u="none" dirty="0"/>
            <a:t> &amp; Coll, 2021). The focus on creativity and exploration allows children to express themselves and process their experiences in a supportive setting. Overall, forest schools and outdoor education can play a crucial role in helping children heal, build resilience, and thrive (Harper et al., 2019).</a:t>
          </a:r>
          <a:endParaRPr lang="en-GB" dirty="0"/>
        </a:p>
      </dgm:t>
    </dgm:pt>
    <dgm:pt modelId="{427B2B18-AB8D-B34A-BBFE-D3B720B0CF84}" type="parTrans" cxnId="{E9C62775-83FD-F246-A897-EA690273B4DC}">
      <dgm:prSet/>
      <dgm:spPr/>
      <dgm:t>
        <a:bodyPr/>
        <a:lstStyle/>
        <a:p>
          <a:endParaRPr lang="en-GB"/>
        </a:p>
      </dgm:t>
    </dgm:pt>
    <dgm:pt modelId="{5AD8705C-25AB-C946-86A4-EFB122C58183}" type="sibTrans" cxnId="{E9C62775-83FD-F246-A897-EA690273B4DC}">
      <dgm:prSet/>
      <dgm:spPr/>
      <dgm:t>
        <a:bodyPr/>
        <a:lstStyle/>
        <a:p>
          <a:endParaRPr lang="en-GB"/>
        </a:p>
      </dgm:t>
    </dgm:pt>
    <dgm:pt modelId="{8B033694-2B18-0F4C-B21C-E34218D6049B}" type="pres">
      <dgm:prSet presAssocID="{B5B3421F-3FE8-4191-924A-AC3C2B8D4576}" presName="linear" presStyleCnt="0">
        <dgm:presLayoutVars>
          <dgm:animLvl val="lvl"/>
          <dgm:resizeHandles val="exact"/>
        </dgm:presLayoutVars>
      </dgm:prSet>
      <dgm:spPr/>
    </dgm:pt>
    <dgm:pt modelId="{56C88426-F346-354C-B7C7-44600CB182B3}" type="pres">
      <dgm:prSet presAssocID="{7501DC09-BBCA-4BE6-9645-36A97A0F3C5F}" presName="parentText" presStyleLbl="node1" presStyleIdx="0" presStyleCnt="2">
        <dgm:presLayoutVars>
          <dgm:chMax val="0"/>
          <dgm:bulletEnabled val="1"/>
        </dgm:presLayoutVars>
      </dgm:prSet>
      <dgm:spPr/>
    </dgm:pt>
    <dgm:pt modelId="{0084706B-1C27-B446-9230-B3026565AF62}" type="pres">
      <dgm:prSet presAssocID="{761E0325-8C78-4720-9E60-45D96E9C97F0}" presName="spacer" presStyleCnt="0"/>
      <dgm:spPr/>
    </dgm:pt>
    <dgm:pt modelId="{4B3B367B-B21C-6C44-BD47-1D433E365676}" type="pres">
      <dgm:prSet presAssocID="{78D51D95-2375-DC4D-9835-2952829534A7}" presName="parentText" presStyleLbl="node1" presStyleIdx="1" presStyleCnt="2">
        <dgm:presLayoutVars>
          <dgm:chMax val="0"/>
          <dgm:bulletEnabled val="1"/>
        </dgm:presLayoutVars>
      </dgm:prSet>
      <dgm:spPr/>
    </dgm:pt>
  </dgm:ptLst>
  <dgm:cxnLst>
    <dgm:cxn modelId="{AA22C741-035C-914C-A47A-F6F39E621277}" type="presOf" srcId="{78D51D95-2375-DC4D-9835-2952829534A7}" destId="{4B3B367B-B21C-6C44-BD47-1D433E365676}" srcOrd="0" destOrd="0" presId="urn:microsoft.com/office/officeart/2005/8/layout/vList2"/>
    <dgm:cxn modelId="{E9C62775-83FD-F246-A897-EA690273B4DC}" srcId="{B5B3421F-3FE8-4191-924A-AC3C2B8D4576}" destId="{78D51D95-2375-DC4D-9835-2952829534A7}" srcOrd="1" destOrd="0" parTransId="{427B2B18-AB8D-B34A-BBFE-D3B720B0CF84}" sibTransId="{5AD8705C-25AB-C946-86A4-EFB122C58183}"/>
    <dgm:cxn modelId="{99874982-19C1-4B02-81E5-2CC2C8084634}" srcId="{B5B3421F-3FE8-4191-924A-AC3C2B8D4576}" destId="{7501DC09-BBCA-4BE6-9645-36A97A0F3C5F}" srcOrd="0" destOrd="0" parTransId="{7FAE1DEF-FD55-48DB-849B-4A62D91F7E15}" sibTransId="{761E0325-8C78-4720-9E60-45D96E9C97F0}"/>
    <dgm:cxn modelId="{05DEA4B2-7673-9341-9746-97559B7E68C9}" type="presOf" srcId="{B5B3421F-3FE8-4191-924A-AC3C2B8D4576}" destId="{8B033694-2B18-0F4C-B21C-E34218D6049B}" srcOrd="0" destOrd="0" presId="urn:microsoft.com/office/officeart/2005/8/layout/vList2"/>
    <dgm:cxn modelId="{71697AC5-B9E4-B149-84C6-33C244C4F734}" type="presOf" srcId="{7501DC09-BBCA-4BE6-9645-36A97A0F3C5F}" destId="{56C88426-F346-354C-B7C7-44600CB182B3}" srcOrd="0" destOrd="0" presId="urn:microsoft.com/office/officeart/2005/8/layout/vList2"/>
    <dgm:cxn modelId="{352818CF-C8D3-DE46-93D1-3884B91E3B5C}" type="presParOf" srcId="{8B033694-2B18-0F4C-B21C-E34218D6049B}" destId="{56C88426-F346-354C-B7C7-44600CB182B3}" srcOrd="0" destOrd="0" presId="urn:microsoft.com/office/officeart/2005/8/layout/vList2"/>
    <dgm:cxn modelId="{B20149F4-7E04-104E-BD60-7F5F037B3B69}" type="presParOf" srcId="{8B033694-2B18-0F4C-B21C-E34218D6049B}" destId="{0084706B-1C27-B446-9230-B3026565AF62}" srcOrd="1" destOrd="0" presId="urn:microsoft.com/office/officeart/2005/8/layout/vList2"/>
    <dgm:cxn modelId="{2DEC8D08-CA89-F54D-890E-4C54AD02F6F0}" type="presParOf" srcId="{8B033694-2B18-0F4C-B21C-E34218D6049B}" destId="{4B3B367B-B21C-6C44-BD47-1D433E36567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FC0A7-F9CF-423C-A0A3-4D3B467717B6}">
      <dsp:nvSpPr>
        <dsp:cNvPr id="0" name=""/>
        <dsp:cNvSpPr/>
      </dsp:nvSpPr>
      <dsp:spPr>
        <a:xfrm>
          <a:off x="0" y="3696"/>
          <a:ext cx="9618133" cy="764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4966E-7A86-478E-9F43-E09DEF5BAE1F}">
      <dsp:nvSpPr>
        <dsp:cNvPr id="0" name=""/>
        <dsp:cNvSpPr/>
      </dsp:nvSpPr>
      <dsp:spPr>
        <a:xfrm>
          <a:off x="231306" y="175741"/>
          <a:ext cx="420967" cy="420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94DB6F-CC41-43D5-A7C3-A31B212E0535}">
      <dsp:nvSpPr>
        <dsp:cNvPr id="0" name=""/>
        <dsp:cNvSpPr/>
      </dsp:nvSpPr>
      <dsp:spPr>
        <a:xfrm>
          <a:off x="883579" y="3696"/>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b="0" i="0" kern="1200" dirty="0"/>
            <a:t>Childhood Trauma effects up to 60% of children globally. By understanding the impact trauma can have on a child or young person, allows the ability to provide the most effective treatments to allow them to gro</a:t>
          </a:r>
          <a:r>
            <a:rPr lang="en-GB" sz="1400" kern="1200" dirty="0"/>
            <a:t>w and develop. </a:t>
          </a:r>
        </a:p>
      </dsp:txBody>
      <dsp:txXfrm>
        <a:off x="883579" y="3696"/>
        <a:ext cx="8681479" cy="860229"/>
      </dsp:txXfrm>
    </dsp:sp>
    <dsp:sp modelId="{9282DF77-7F1B-42EE-830E-1D98125B3071}">
      <dsp:nvSpPr>
        <dsp:cNvPr id="0" name=""/>
        <dsp:cNvSpPr/>
      </dsp:nvSpPr>
      <dsp:spPr>
        <a:xfrm>
          <a:off x="0" y="1078982"/>
          <a:ext cx="9618133" cy="764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F1FE6-509A-4542-88DD-20885FC0585E}">
      <dsp:nvSpPr>
        <dsp:cNvPr id="0" name=""/>
        <dsp:cNvSpPr/>
      </dsp:nvSpPr>
      <dsp:spPr>
        <a:xfrm>
          <a:off x="231306" y="1251028"/>
          <a:ext cx="420967" cy="420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16BBE6-5D04-41ED-B762-7FE078C27622}">
      <dsp:nvSpPr>
        <dsp:cNvPr id="0" name=""/>
        <dsp:cNvSpPr/>
      </dsp:nvSpPr>
      <dsp:spPr>
        <a:xfrm>
          <a:off x="883579" y="1078982"/>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b="0" i="0" kern="1200" dirty="0"/>
            <a:t>Nature </a:t>
          </a:r>
          <a:r>
            <a:rPr lang="en-GB" sz="1400" b="0" i="0" kern="1200"/>
            <a:t>plays an </a:t>
          </a:r>
          <a:r>
            <a:rPr lang="en-GB" sz="1400" b="0" i="0" kern="1200" dirty="0"/>
            <a:t>important key into children's development as well its benefits with mental health, Outdoor activities and forest schools offer a unique and supportive environment that can be particularly beneficial for children who have experienced trauma. The natural setting, combined with specific educational approaches, can contribute to healing, emotional regulation, stability and growth</a:t>
          </a:r>
          <a:endParaRPr lang="en-US" sz="1400" kern="1200" dirty="0"/>
        </a:p>
      </dsp:txBody>
      <dsp:txXfrm>
        <a:off x="883579" y="1078982"/>
        <a:ext cx="8681479" cy="860229"/>
      </dsp:txXfrm>
    </dsp:sp>
    <dsp:sp modelId="{C1F62E87-E309-4EC3-89E1-D4397188BCBE}">
      <dsp:nvSpPr>
        <dsp:cNvPr id="0" name=""/>
        <dsp:cNvSpPr/>
      </dsp:nvSpPr>
      <dsp:spPr>
        <a:xfrm>
          <a:off x="0" y="2154269"/>
          <a:ext cx="9618133" cy="764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365B0-AC6F-4B43-BDE1-059729EFCC53}">
      <dsp:nvSpPr>
        <dsp:cNvPr id="0" name=""/>
        <dsp:cNvSpPr/>
      </dsp:nvSpPr>
      <dsp:spPr>
        <a:xfrm>
          <a:off x="231306" y="2326315"/>
          <a:ext cx="420967" cy="420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A50DD4-B390-4A4A-AA55-D3CE444B8E9F}">
      <dsp:nvSpPr>
        <dsp:cNvPr id="0" name=""/>
        <dsp:cNvSpPr/>
      </dsp:nvSpPr>
      <dsp:spPr>
        <a:xfrm>
          <a:off x="883579" y="2154269"/>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kern="1200"/>
            <a:t>Outdoor therapy offers children and young people space to develop in a therpattic envonrment without feeling restricted or observed. A freeing environment allows them to feel safe,… and without</a:t>
          </a:r>
          <a:endParaRPr lang="en-US" sz="1400" kern="1200"/>
        </a:p>
      </dsp:txBody>
      <dsp:txXfrm>
        <a:off x="883579" y="2154269"/>
        <a:ext cx="8681479" cy="860229"/>
      </dsp:txXfrm>
    </dsp:sp>
    <dsp:sp modelId="{E930283A-595B-4ED5-A051-679AB81AE9AE}">
      <dsp:nvSpPr>
        <dsp:cNvPr id="0" name=""/>
        <dsp:cNvSpPr/>
      </dsp:nvSpPr>
      <dsp:spPr>
        <a:xfrm>
          <a:off x="0" y="3229556"/>
          <a:ext cx="9618133" cy="764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760F5-FBA0-401D-88C7-30FDC3F00954}">
      <dsp:nvSpPr>
        <dsp:cNvPr id="0" name=""/>
        <dsp:cNvSpPr/>
      </dsp:nvSpPr>
      <dsp:spPr>
        <a:xfrm>
          <a:off x="231306" y="3401602"/>
          <a:ext cx="420967" cy="420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2923EB-1B51-400D-9977-FCB72DBBB8A9}">
      <dsp:nvSpPr>
        <dsp:cNvPr id="0" name=""/>
        <dsp:cNvSpPr/>
      </dsp:nvSpPr>
      <dsp:spPr>
        <a:xfrm>
          <a:off x="883579" y="3229556"/>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kern="1200" dirty="0"/>
            <a:t>It Is researched that children with a lower levels of nature exposure is </a:t>
          </a:r>
          <a:r>
            <a:rPr lang="en-GB" sz="1400" kern="1200" dirty="0" err="1"/>
            <a:t>aossiated</a:t>
          </a:r>
          <a:r>
            <a:rPr lang="en-GB" sz="1400" kern="1200" dirty="0"/>
            <a:t> with the worsening of their mental health throughout adulthood. </a:t>
          </a:r>
          <a:endParaRPr lang="en-US" sz="1400" kern="1200" dirty="0"/>
        </a:p>
      </dsp:txBody>
      <dsp:txXfrm>
        <a:off x="883579" y="3229556"/>
        <a:ext cx="8681479" cy="860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E9471-DA20-1E49-BC86-723D8E2E6FD9}">
      <dsp:nvSpPr>
        <dsp:cNvPr id="0" name=""/>
        <dsp:cNvSpPr/>
      </dsp:nvSpPr>
      <dsp:spPr>
        <a:xfrm>
          <a:off x="2485566" y="865144"/>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291" y="908011"/>
        <a:ext cx="28528" cy="5705"/>
      </dsp:txXfrm>
    </dsp:sp>
    <dsp:sp modelId="{1F071796-1093-8842-BB00-3FF14D7ABC73}">
      <dsp:nvSpPr>
        <dsp:cNvPr id="0" name=""/>
        <dsp:cNvSpPr/>
      </dsp:nvSpPr>
      <dsp:spPr>
        <a:xfrm>
          <a:off x="6590"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Spending time in nature has shown to decrease stress hormones like cortisol.</a:t>
          </a:r>
        </a:p>
      </dsp:txBody>
      <dsp:txXfrm>
        <a:off x="6590" y="166631"/>
        <a:ext cx="2480776" cy="1488466"/>
      </dsp:txXfrm>
    </dsp:sp>
    <dsp:sp modelId="{D1C7CEDC-E5CB-CA48-9FA0-81F50E2454AB}">
      <dsp:nvSpPr>
        <dsp:cNvPr id="0" name=""/>
        <dsp:cNvSpPr/>
      </dsp:nvSpPr>
      <dsp:spPr>
        <a:xfrm>
          <a:off x="5536922" y="865144"/>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2647" y="908011"/>
        <a:ext cx="28528" cy="5705"/>
      </dsp:txXfrm>
    </dsp:sp>
    <dsp:sp modelId="{9E2E8EED-3623-EC43-94A5-1F7985F7B457}">
      <dsp:nvSpPr>
        <dsp:cNvPr id="0" name=""/>
        <dsp:cNvSpPr/>
      </dsp:nvSpPr>
      <dsp:spPr>
        <a:xfrm>
          <a:off x="3057945"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Nature has a calming effect allowing feelings of safety, easy and relaxation.</a:t>
          </a:r>
        </a:p>
      </dsp:txBody>
      <dsp:txXfrm>
        <a:off x="3057945" y="166631"/>
        <a:ext cx="2480776" cy="1488466"/>
      </dsp:txXfrm>
    </dsp:sp>
    <dsp:sp modelId="{495708A0-4F14-7048-9D31-52700F9997C2}">
      <dsp:nvSpPr>
        <dsp:cNvPr id="0" name=""/>
        <dsp:cNvSpPr/>
      </dsp:nvSpPr>
      <dsp:spPr>
        <a:xfrm>
          <a:off x="1246978" y="1653297"/>
          <a:ext cx="6102710" cy="539978"/>
        </a:xfrm>
        <a:custGeom>
          <a:avLst/>
          <a:gdLst/>
          <a:ahLst/>
          <a:cxnLst/>
          <a:rect l="0" t="0" r="0" b="0"/>
          <a:pathLst>
            <a:path>
              <a:moveTo>
                <a:pt x="6102710" y="0"/>
              </a:moveTo>
              <a:lnTo>
                <a:pt x="6102710" y="287089"/>
              </a:lnTo>
              <a:lnTo>
                <a:pt x="0" y="287089"/>
              </a:lnTo>
              <a:lnTo>
                <a:pt x="0" y="53997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5100" y="1920433"/>
        <a:ext cx="306466" cy="5705"/>
      </dsp:txXfrm>
    </dsp:sp>
    <dsp:sp modelId="{F26D9727-B817-9945-BF27-2E771EFA525A}">
      <dsp:nvSpPr>
        <dsp:cNvPr id="0" name=""/>
        <dsp:cNvSpPr/>
      </dsp:nvSpPr>
      <dsp:spPr>
        <a:xfrm>
          <a:off x="6109301"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Encourages mindfulness and presence. </a:t>
          </a:r>
        </a:p>
      </dsp:txBody>
      <dsp:txXfrm>
        <a:off x="6109301" y="166631"/>
        <a:ext cx="2480776" cy="1488466"/>
      </dsp:txXfrm>
    </dsp:sp>
    <dsp:sp modelId="{41923E7F-A2BA-DC49-AB3C-86D6813018F2}">
      <dsp:nvSpPr>
        <dsp:cNvPr id="0" name=""/>
        <dsp:cNvSpPr/>
      </dsp:nvSpPr>
      <dsp:spPr>
        <a:xfrm>
          <a:off x="2485566" y="2924188"/>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291" y="2967055"/>
        <a:ext cx="28528" cy="5705"/>
      </dsp:txXfrm>
    </dsp:sp>
    <dsp:sp modelId="{B17EEAF2-599C-814E-B808-D1063C9CF28E}">
      <dsp:nvSpPr>
        <dsp:cNvPr id="0" name=""/>
        <dsp:cNvSpPr/>
      </dsp:nvSpPr>
      <dsp:spPr>
        <a:xfrm>
          <a:off x="6590"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By doing actives like listening to bird noises, feeling different outside textures, watching streams and painting outside, allows the diversion of anxious thoughts leading to reducing anxiety levels. </a:t>
          </a:r>
        </a:p>
      </dsp:txBody>
      <dsp:txXfrm>
        <a:off x="6590" y="2225675"/>
        <a:ext cx="2480776" cy="1488466"/>
      </dsp:txXfrm>
    </dsp:sp>
    <dsp:sp modelId="{D5041111-F1C6-0C43-A29B-A2331DF7C045}">
      <dsp:nvSpPr>
        <dsp:cNvPr id="0" name=""/>
        <dsp:cNvSpPr/>
      </dsp:nvSpPr>
      <dsp:spPr>
        <a:xfrm>
          <a:off x="3057945"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While physical exercise, while children or young people are doing physical activities releases mood boosting chemicals like endorphins, leading to more energy, positivity, and reduced anxiety. </a:t>
          </a:r>
        </a:p>
      </dsp:txBody>
      <dsp:txXfrm>
        <a:off x="3057945" y="2225675"/>
        <a:ext cx="2480776" cy="1488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88426-F346-354C-B7C7-44600CB182B3}">
      <dsp:nvSpPr>
        <dsp:cNvPr id="0" name=""/>
        <dsp:cNvSpPr/>
      </dsp:nvSpPr>
      <dsp:spPr>
        <a:xfrm>
          <a:off x="0" y="335461"/>
          <a:ext cx="8596668" cy="158476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Childhood trauma can be present into late adulthood without the correct support and treatment. 1,872 adults ages 65 to 77 years old, researchers found that experiencing early life stress, such as emotional trauma, was linked to greater anxiety symptoms in late adulthood </a:t>
          </a:r>
          <a:r>
            <a:rPr lang="en-GB" sz="1400" b="0" i="0" u="none" kern="1200" dirty="0"/>
            <a:t>(</a:t>
          </a:r>
          <a:r>
            <a:rPr lang="en-GB" sz="1400" b="0" i="0" u="none" kern="1200" dirty="0" err="1"/>
            <a:t>Lähdepuro</a:t>
          </a:r>
          <a:r>
            <a:rPr lang="en-GB" sz="1400" b="0" i="0" u="none" kern="1200" dirty="0"/>
            <a:t> et al., 2019)</a:t>
          </a:r>
          <a:r>
            <a:rPr lang="en-GB" sz="1400" b="0" i="0" kern="1200" dirty="0"/>
            <a:t>. By implanting therapies such as outdoor activities or forest schools promotes the healthy development of social, emotional, and physical wellbeing in those who have experience childhood trauma.</a:t>
          </a:r>
          <a:endParaRPr lang="en-US" sz="1400" kern="1200" dirty="0"/>
        </a:p>
      </dsp:txBody>
      <dsp:txXfrm>
        <a:off x="77362" y="412823"/>
        <a:ext cx="8441944" cy="1430041"/>
      </dsp:txXfrm>
    </dsp:sp>
    <dsp:sp modelId="{4B3B367B-B21C-6C44-BD47-1D433E365676}">
      <dsp:nvSpPr>
        <dsp:cNvPr id="0" name=""/>
        <dsp:cNvSpPr/>
      </dsp:nvSpPr>
      <dsp:spPr>
        <a:xfrm>
          <a:off x="0" y="1960546"/>
          <a:ext cx="8596668" cy="158476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u="none" kern="1200" dirty="0"/>
            <a:t>Outdoor theories and forest schools offer an effective approach to support children who have experienced trauma. By immersing children in nature, these environments provide a calming space that promotes emotional regulation and mindfulness. Collaborative activities encourage social connections, while physical activity helps reduce stress and improve well-being (</a:t>
          </a:r>
          <a:r>
            <a:rPr lang="en-GB" sz="1400" b="0" i="0" u="none" kern="1200" dirty="0" err="1"/>
            <a:t>Rían</a:t>
          </a:r>
          <a:r>
            <a:rPr lang="en-GB" sz="1400" b="0" i="0" u="none" kern="1200" dirty="0"/>
            <a:t> &amp; Coll, 2021). The focus on creativity and exploration allows children to express themselves and process their experiences in a supportive setting. Overall, forest schools and outdoor education can play a crucial role in helping children heal, build resilience, and thrive (Harper et al., 2019).</a:t>
          </a:r>
          <a:endParaRPr lang="en-GB" sz="1400" kern="1200" dirty="0"/>
        </a:p>
      </dsp:txBody>
      <dsp:txXfrm>
        <a:off x="77362" y="2037908"/>
        <a:ext cx="8441944" cy="14300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2B37C5-AB72-3640-B2B2-8B9967FAF016}" type="datetimeFigureOut">
              <a:rPr lang="en-US" smtClean="0"/>
              <a:t>5/7/24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8D07BA-8175-EE4C-B0BA-73248CB44A6A}" type="slidenum">
              <a:rPr lang="en-US" smtClean="0"/>
              <a:t>‹#›</a:t>
            </a:fld>
            <a:endParaRPr lang="en-US"/>
          </a:p>
        </p:txBody>
      </p:sp>
    </p:spTree>
    <p:extLst>
      <p:ext uri="{BB962C8B-B14F-4D97-AF65-F5344CB8AC3E}">
        <p14:creationId xmlns:p14="http://schemas.microsoft.com/office/powerpoint/2010/main" val="1745511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A58D07BA-8175-EE4C-B0BA-73248CB44A6A}" type="slidenum">
              <a:rPr lang="en-US" smtClean="0"/>
              <a:t>2</a:t>
            </a:fld>
            <a:endParaRPr lang="en-US"/>
          </a:p>
        </p:txBody>
      </p:sp>
    </p:spTree>
    <p:extLst>
      <p:ext uri="{BB962C8B-B14F-4D97-AF65-F5344CB8AC3E}">
        <p14:creationId xmlns:p14="http://schemas.microsoft.com/office/powerpoint/2010/main" val="3339303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5/7/24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hyperlink" Target="https://www.acrjournal.com.au/resources/assets/journals/Volume-13-Issue-1-2019/Manuscript2%20-%20Nature-Based%20Play%20Therapy.pdf" TargetMode="External"/><Relationship Id="rId2" Type="http://schemas.openxmlformats.org/officeDocument/2006/relationships/hyperlink" Target="https://doi.org/10.1002/pan3.10270" TargetMode="External"/><Relationship Id="rId1" Type="http://schemas.openxmlformats.org/officeDocument/2006/relationships/slideLayout" Target="../slideLayouts/slideLayout2.xml"/><Relationship Id="rId4" Type="http://schemas.openxmlformats.org/officeDocument/2006/relationships/hyperlink" Target="https://doi.org/10.1111/cdep.123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0ECF7-0327-4C42-60EB-B60847C51B55}"/>
              </a:ext>
            </a:extLst>
          </p:cNvPr>
          <p:cNvSpPr>
            <a:spLocks noGrp="1"/>
          </p:cNvSpPr>
          <p:nvPr>
            <p:ph type="ctrTitle"/>
          </p:nvPr>
        </p:nvSpPr>
        <p:spPr>
          <a:xfrm>
            <a:off x="4863951" y="1572125"/>
            <a:ext cx="4410051" cy="2475635"/>
          </a:xfrm>
        </p:spPr>
        <p:txBody>
          <a:bodyPr>
            <a:normAutofit/>
          </a:bodyPr>
          <a:lstStyle/>
          <a:p>
            <a:pPr>
              <a:lnSpc>
                <a:spcPct val="90000"/>
              </a:lnSpc>
            </a:pPr>
            <a:r>
              <a:rPr lang="en-GB" sz="4200" b="1">
                <a:effectLst/>
                <a:latin typeface="Arial" panose="020B0604020202020204" pitchFamily="34" charset="0"/>
              </a:rPr>
              <a:t>Mental Health in Children and Young People </a:t>
            </a:r>
            <a:br>
              <a:rPr lang="en-GB" sz="4200"/>
            </a:br>
            <a:endParaRPr lang="en-US" sz="4200"/>
          </a:p>
        </p:txBody>
      </p:sp>
      <p:sp>
        <p:nvSpPr>
          <p:cNvPr id="3" name="Subtitle 2">
            <a:extLst>
              <a:ext uri="{FF2B5EF4-FFF2-40B4-BE49-F238E27FC236}">
                <a16:creationId xmlns:a16="http://schemas.microsoft.com/office/drawing/2014/main" id="{E7AD78F6-5009-E94C-4E6E-5F236DECB320}"/>
              </a:ext>
            </a:extLst>
          </p:cNvPr>
          <p:cNvSpPr>
            <a:spLocks noGrp="1"/>
          </p:cNvSpPr>
          <p:nvPr>
            <p:ph type="subTitle" idx="1"/>
          </p:nvPr>
        </p:nvSpPr>
        <p:spPr>
          <a:xfrm>
            <a:off x="5522782" y="3429000"/>
            <a:ext cx="3751220" cy="2171654"/>
          </a:xfrm>
        </p:spPr>
        <p:txBody>
          <a:bodyPr>
            <a:normAutofit/>
          </a:bodyPr>
          <a:lstStyle/>
          <a:p>
            <a:r>
              <a:rPr lang="en-GB" dirty="0">
                <a:effectLst/>
                <a:latin typeface="ArialMT"/>
              </a:rPr>
              <a:t>The benefits of </a:t>
            </a:r>
            <a:r>
              <a:rPr lang="en-GB" dirty="0">
                <a:latin typeface="ArialMT"/>
              </a:rPr>
              <a:t>o</a:t>
            </a:r>
            <a:r>
              <a:rPr lang="en-GB" dirty="0">
                <a:effectLst/>
                <a:latin typeface="ArialMT"/>
              </a:rPr>
              <a:t>utdoor activities and forest schools for children and young people who have faced trauma. </a:t>
            </a:r>
          </a:p>
          <a:p>
            <a:endParaRPr lang="en-US" dirty="0"/>
          </a:p>
        </p:txBody>
      </p:sp>
      <p:pic>
        <p:nvPicPr>
          <p:cNvPr id="5" name="Picture 4" descr="A poster of a child encountering advert&#10;&#10;Description automatically generated with medium confidence">
            <a:extLst>
              <a:ext uri="{FF2B5EF4-FFF2-40B4-BE49-F238E27FC236}">
                <a16:creationId xmlns:a16="http://schemas.microsoft.com/office/drawing/2014/main" id="{CB2C3D70-8A9A-98B7-CE55-B2EF74FD0EAC}"/>
              </a:ext>
            </a:extLst>
          </p:cNvPr>
          <p:cNvPicPr>
            <a:picLocks noChangeAspect="1"/>
          </p:cNvPicPr>
          <p:nvPr/>
        </p:nvPicPr>
        <p:blipFill rotWithShape="1">
          <a:blip r:embed="rId2"/>
          <a:srcRect l="15347" t="20677" b="20837"/>
          <a:stretch/>
        </p:blipFill>
        <p:spPr>
          <a:xfrm>
            <a:off x="611865" y="1572125"/>
            <a:ext cx="4410051" cy="3357516"/>
          </a:xfrm>
          <a:prstGeom prst="rect">
            <a:avLst/>
          </a:prstGeom>
        </p:spPr>
      </p:pic>
    </p:spTree>
    <p:extLst>
      <p:ext uri="{BB962C8B-B14F-4D97-AF65-F5344CB8AC3E}">
        <p14:creationId xmlns:p14="http://schemas.microsoft.com/office/powerpoint/2010/main" val="420629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2FA00-215D-3AA8-6914-EEBA5175D556}"/>
              </a:ext>
            </a:extLst>
          </p:cNvPr>
          <p:cNvSpPr>
            <a:spLocks noGrp="1"/>
          </p:cNvSpPr>
          <p:nvPr>
            <p:ph type="title"/>
          </p:nvPr>
        </p:nvSpPr>
        <p:spPr>
          <a:xfrm>
            <a:off x="1286933" y="609600"/>
            <a:ext cx="10197494" cy="1099457"/>
          </a:xfrm>
        </p:spPr>
        <p:txBody>
          <a:bodyPr>
            <a:normAutofit/>
          </a:bodyPr>
          <a:lstStyle/>
          <a:p>
            <a:endParaRPr lang="en-US" dirty="0"/>
          </a:p>
        </p:txBody>
      </p:sp>
      <p:sp>
        <p:nvSpPr>
          <p:cNvPr id="25"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6" name="Content Placeholder 2">
            <a:extLst>
              <a:ext uri="{FF2B5EF4-FFF2-40B4-BE49-F238E27FC236}">
                <a16:creationId xmlns:a16="http://schemas.microsoft.com/office/drawing/2014/main" id="{31A0B994-A326-972F-CD0E-C6D718EADAD4}"/>
              </a:ext>
            </a:extLst>
          </p:cNvPr>
          <p:cNvGraphicFramePr>
            <a:graphicFrameLocks noGrp="1"/>
          </p:cNvGraphicFramePr>
          <p:nvPr>
            <p:ph idx="1"/>
            <p:extLst>
              <p:ext uri="{D42A27DB-BD31-4B8C-83A1-F6EECF244321}">
                <p14:modId xmlns:p14="http://schemas.microsoft.com/office/powerpoint/2010/main" val="238062231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541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79A6F-1C6C-B960-F0DE-4AC0D210A836}"/>
              </a:ext>
            </a:extLst>
          </p:cNvPr>
          <p:cNvSpPr>
            <a:spLocks noGrp="1"/>
          </p:cNvSpPr>
          <p:nvPr>
            <p:ph type="title"/>
          </p:nvPr>
        </p:nvSpPr>
        <p:spPr>
          <a:xfrm>
            <a:off x="2849562" y="609600"/>
            <a:ext cx="6424440" cy="1320800"/>
          </a:xfrm>
        </p:spPr>
        <p:txBody>
          <a:bodyPr>
            <a:normAutofit/>
          </a:bodyPr>
          <a:lstStyle/>
          <a:p>
            <a:r>
              <a:rPr lang="en-GB" b="1" i="0" u="none" strike="noStrike">
                <a:effectLst/>
                <a:latin typeface="Söhne"/>
              </a:rPr>
              <a:t>Reduction of Stress and Anxiety</a:t>
            </a:r>
            <a:r>
              <a:rPr lang="en-GB" b="0" i="0" u="none" strike="noStrike">
                <a:effectLst/>
                <a:latin typeface="Söhne"/>
              </a:rPr>
              <a:t>:</a:t>
            </a:r>
            <a:endParaRPr lang="en-US" dirty="0"/>
          </a:p>
        </p:txBody>
      </p:sp>
      <p:pic>
        <p:nvPicPr>
          <p:cNvPr id="5" name="Picture 4" descr="A hand touching a small plant">
            <a:extLst>
              <a:ext uri="{FF2B5EF4-FFF2-40B4-BE49-F238E27FC236}">
                <a16:creationId xmlns:a16="http://schemas.microsoft.com/office/drawing/2014/main" id="{EF9CF8F8-FB79-07A1-836D-2416E0F6D7F3}"/>
              </a:ext>
            </a:extLst>
          </p:cNvPr>
          <p:cNvPicPr>
            <a:picLocks noChangeAspect="1"/>
          </p:cNvPicPr>
          <p:nvPr/>
        </p:nvPicPr>
        <p:blipFill rotWithShape="1">
          <a:blip r:embed="rId2"/>
          <a:srcRect l="67683" r="5744" b="1"/>
          <a:stretch/>
        </p:blipFill>
        <p:spPr>
          <a:xfrm>
            <a:off x="115526" y="385772"/>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94CA8A4-5700-D967-F415-5991FF01DD47}"/>
              </a:ext>
            </a:extLst>
          </p:cNvPr>
          <p:cNvSpPr>
            <a:spLocks noGrp="1"/>
          </p:cNvSpPr>
          <p:nvPr>
            <p:ph idx="1"/>
          </p:nvPr>
        </p:nvSpPr>
        <p:spPr>
          <a:xfrm>
            <a:off x="2849562" y="1328739"/>
            <a:ext cx="6424440" cy="5129211"/>
          </a:xfrm>
        </p:spPr>
        <p:txBody>
          <a:bodyPr>
            <a:noAutofit/>
          </a:bodyPr>
          <a:lstStyle/>
          <a:p>
            <a:pPr>
              <a:lnSpc>
                <a:spcPct val="90000"/>
              </a:lnSpc>
            </a:pPr>
            <a:r>
              <a:rPr lang="en-GB" sz="1300" dirty="0">
                <a:latin typeface="+mj-lt"/>
              </a:rPr>
              <a:t>As  child or young person experiences trauma it alters the development of their brain. Most importantly the hippocampus and amygdala. These are parts of the limbic system that are involved in emotional regulation and memory. As the hippocampus is connected to memory  the amygdala works alongside connecting memory to emotion, this can include fear or anxiety. These childhood memories can cause on going anxiety within children and young people </a:t>
            </a:r>
            <a:r>
              <a:rPr lang="en-GB" sz="1300" i="0" u="none" strike="noStrike" dirty="0">
                <a:solidFill>
                  <a:srgbClr val="000000"/>
                </a:solidFill>
                <a:effectLst/>
                <a:latin typeface="+mj-lt"/>
              </a:rPr>
              <a:t>(Al et al., 2023)</a:t>
            </a:r>
            <a:r>
              <a:rPr lang="en-GB" sz="1300" dirty="0">
                <a:latin typeface="+mj-lt"/>
              </a:rPr>
              <a:t>. </a:t>
            </a:r>
          </a:p>
          <a:p>
            <a:pPr>
              <a:lnSpc>
                <a:spcPct val="90000"/>
              </a:lnSpc>
            </a:pPr>
            <a:endParaRPr lang="en-GB" sz="1300" dirty="0">
              <a:latin typeface="+mj-lt"/>
            </a:endParaRPr>
          </a:p>
          <a:p>
            <a:pPr>
              <a:lnSpc>
                <a:spcPct val="90000"/>
              </a:lnSpc>
            </a:pPr>
            <a:r>
              <a:rPr lang="en-GB" sz="1300" dirty="0">
                <a:latin typeface="+mj-lt"/>
              </a:rPr>
              <a:t> Childhood trauma has a lifelong effect particularly with anxiety within young people  into adulthood </a:t>
            </a:r>
            <a:r>
              <a:rPr lang="en-GB" sz="1300" i="0" u="none" strike="noStrike" dirty="0">
                <a:solidFill>
                  <a:srgbClr val="000000"/>
                </a:solidFill>
                <a:effectLst/>
                <a:latin typeface="+mj-lt"/>
              </a:rPr>
              <a:t>(</a:t>
            </a:r>
            <a:r>
              <a:rPr lang="en-GB" sz="1300" i="0" u="none" strike="noStrike" dirty="0" err="1">
                <a:solidFill>
                  <a:srgbClr val="000000"/>
                </a:solidFill>
                <a:effectLst/>
                <a:latin typeface="+mj-lt"/>
              </a:rPr>
              <a:t>Asmussen</a:t>
            </a:r>
            <a:r>
              <a:rPr lang="en-GB" sz="1300" i="0" u="none" strike="noStrike" dirty="0">
                <a:solidFill>
                  <a:srgbClr val="000000"/>
                </a:solidFill>
                <a:effectLst/>
                <a:latin typeface="+mj-lt"/>
              </a:rPr>
              <a:t> et al., 2020)</a:t>
            </a:r>
            <a:r>
              <a:rPr lang="en-GB" sz="1300" dirty="0">
                <a:latin typeface="+mj-lt"/>
              </a:rPr>
              <a:t>. </a:t>
            </a:r>
          </a:p>
          <a:p>
            <a:pPr marL="0" indent="0">
              <a:lnSpc>
                <a:spcPct val="90000"/>
              </a:lnSpc>
              <a:buNone/>
            </a:pPr>
            <a:endParaRPr lang="en-GB" sz="1300" dirty="0">
              <a:latin typeface="+mj-lt"/>
            </a:endParaRPr>
          </a:p>
          <a:p>
            <a:pPr>
              <a:lnSpc>
                <a:spcPct val="90000"/>
              </a:lnSpc>
            </a:pPr>
            <a:r>
              <a:rPr lang="en-GB" sz="1300" dirty="0">
                <a:latin typeface="+mj-lt"/>
              </a:rPr>
              <a:t>Anxiety caused by trauma often occurs in children and younger people. This can cause social anxiety, panic disorders. This anxiety can be related to the unpredictable environment they experienced as ca child </a:t>
            </a:r>
            <a:r>
              <a:rPr lang="en-GB" sz="1300" i="0" u="none" strike="noStrike" dirty="0">
                <a:solidFill>
                  <a:srgbClr val="000000"/>
                </a:solidFill>
                <a:effectLst/>
                <a:latin typeface="+mj-lt"/>
              </a:rPr>
              <a:t>(</a:t>
            </a:r>
            <a:r>
              <a:rPr lang="en-GB" sz="1300" i="0" u="none" strike="noStrike" dirty="0" err="1">
                <a:solidFill>
                  <a:srgbClr val="000000"/>
                </a:solidFill>
                <a:effectLst/>
                <a:latin typeface="+mj-lt"/>
              </a:rPr>
              <a:t>Preuß</a:t>
            </a:r>
            <a:r>
              <a:rPr lang="en-GB" sz="1300" i="0" u="none" strike="noStrike" dirty="0">
                <a:solidFill>
                  <a:srgbClr val="000000"/>
                </a:solidFill>
                <a:effectLst/>
                <a:latin typeface="+mj-lt"/>
              </a:rPr>
              <a:t> et al., 2019)</a:t>
            </a:r>
            <a:r>
              <a:rPr lang="en-GB" sz="1300" dirty="0">
                <a:latin typeface="+mj-lt"/>
              </a:rPr>
              <a:t>.  </a:t>
            </a:r>
          </a:p>
          <a:p>
            <a:pPr>
              <a:lnSpc>
                <a:spcPct val="90000"/>
              </a:lnSpc>
            </a:pPr>
            <a:endParaRPr lang="en-GB" sz="1300" i="0" u="none" strike="noStrike" dirty="0">
              <a:effectLst/>
              <a:latin typeface="+mj-lt"/>
            </a:endParaRPr>
          </a:p>
          <a:p>
            <a:pPr>
              <a:lnSpc>
                <a:spcPct val="90000"/>
              </a:lnSpc>
            </a:pPr>
            <a:r>
              <a:rPr lang="en-GB" sz="1300" i="0" u="none" strike="noStrike" dirty="0">
                <a:effectLst/>
                <a:latin typeface="+mj-lt"/>
              </a:rPr>
              <a:t>Nature has a calming effect, which can help reduce stress and anxiety. The sensory experiences in natural settings—such as the sound of birds, the rustling of leaves, and the feel of fresh air—can create a soothing environment. This can help children with trauma find peace and calm in an otherwise turbulent world.</a:t>
            </a:r>
          </a:p>
          <a:p>
            <a:pPr marL="0" indent="0">
              <a:lnSpc>
                <a:spcPct val="90000"/>
              </a:lnSpc>
              <a:buNone/>
            </a:pPr>
            <a:endParaRPr lang="en-GB" sz="1300" i="0" u="none" strike="noStrike" dirty="0">
              <a:effectLst/>
              <a:latin typeface="+mj-lt"/>
            </a:endParaRPr>
          </a:p>
          <a:p>
            <a:pPr>
              <a:lnSpc>
                <a:spcPct val="90000"/>
              </a:lnSpc>
            </a:pPr>
            <a:r>
              <a:rPr lang="en-GB" sz="1300" dirty="0">
                <a:latin typeface="+mj-lt"/>
              </a:rPr>
              <a:t>A study conducted by Sage Winter </a:t>
            </a:r>
            <a:r>
              <a:rPr lang="en-GB" sz="1300" dirty="0" err="1">
                <a:latin typeface="+mj-lt"/>
              </a:rPr>
              <a:t>Rian</a:t>
            </a:r>
            <a:r>
              <a:rPr lang="en-GB" sz="1300" dirty="0">
                <a:latin typeface="+mj-lt"/>
              </a:rPr>
              <a:t> and Kenneth </a:t>
            </a:r>
            <a:r>
              <a:rPr lang="en-GB" sz="1300" dirty="0" err="1">
                <a:latin typeface="+mj-lt"/>
              </a:rPr>
              <a:t>M.coll</a:t>
            </a:r>
            <a:r>
              <a:rPr lang="en-GB" sz="1300" dirty="0">
                <a:latin typeface="+mj-lt"/>
              </a:rPr>
              <a:t> (2021) shows once increasing the nature exposure to the experiential group, there was incredibly large decrease in anxiety within young people after 6 weeks of the study </a:t>
            </a:r>
            <a:r>
              <a:rPr lang="en-GB" sz="1300" i="0" u="none" strike="noStrike" dirty="0">
                <a:effectLst/>
                <a:latin typeface="+mj-lt"/>
              </a:rPr>
              <a:t>(</a:t>
            </a:r>
            <a:r>
              <a:rPr lang="en-GB" sz="1300" i="0" u="none" strike="noStrike" dirty="0" err="1">
                <a:effectLst/>
                <a:latin typeface="+mj-lt"/>
              </a:rPr>
              <a:t>Rían</a:t>
            </a:r>
            <a:r>
              <a:rPr lang="en-GB" sz="1300" i="0" u="none" strike="noStrike" dirty="0">
                <a:effectLst/>
                <a:latin typeface="+mj-lt"/>
              </a:rPr>
              <a:t> &amp; Coll, 2021). </a:t>
            </a:r>
            <a:endParaRPr lang="en-US" sz="1300" dirty="0">
              <a:latin typeface="+mj-lt"/>
            </a:endParaRPr>
          </a:p>
        </p:txBody>
      </p:sp>
    </p:spTree>
    <p:extLst>
      <p:ext uri="{BB962C8B-B14F-4D97-AF65-F5344CB8AC3E}">
        <p14:creationId xmlns:p14="http://schemas.microsoft.com/office/powerpoint/2010/main" val="1508673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13498-FA8C-811C-E529-9F10B8363FA2}"/>
              </a:ext>
            </a:extLst>
          </p:cNvPr>
          <p:cNvSpPr>
            <a:spLocks noGrp="1"/>
          </p:cNvSpPr>
          <p:nvPr>
            <p:ph type="title"/>
          </p:nvPr>
        </p:nvSpPr>
        <p:spPr/>
        <p:txBody>
          <a:bodyPr/>
          <a:lstStyle/>
          <a:p>
            <a:r>
              <a:rPr lang="en-US" dirty="0"/>
              <a:t>Reduction of anxiety and stress</a:t>
            </a:r>
          </a:p>
        </p:txBody>
      </p:sp>
      <p:graphicFrame>
        <p:nvGraphicFramePr>
          <p:cNvPr id="11" name="Content Placeholder 2">
            <a:extLst>
              <a:ext uri="{FF2B5EF4-FFF2-40B4-BE49-F238E27FC236}">
                <a16:creationId xmlns:a16="http://schemas.microsoft.com/office/drawing/2014/main" id="{C405A0A8-A9EC-4304-3A06-E4C04961D56E}"/>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506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5F24D0-8989-2F92-CC71-3CAD3FD37837}"/>
              </a:ext>
            </a:extLst>
          </p:cNvPr>
          <p:cNvSpPr>
            <a:spLocks noGrp="1"/>
          </p:cNvSpPr>
          <p:nvPr>
            <p:ph type="title"/>
          </p:nvPr>
        </p:nvSpPr>
        <p:spPr>
          <a:xfrm>
            <a:off x="7181723" y="609600"/>
            <a:ext cx="4512989" cy="2227730"/>
          </a:xfrm>
        </p:spPr>
        <p:txBody>
          <a:bodyPr anchor="ctr">
            <a:normAutofit/>
          </a:bodyPr>
          <a:lstStyle/>
          <a:p>
            <a:r>
              <a:rPr lang="en-GB" b="1" i="0" u="none" strike="noStrike">
                <a:solidFill>
                  <a:srgbClr val="FFFFFF"/>
                </a:solidFill>
                <a:effectLst/>
                <a:latin typeface="Söhne"/>
              </a:rPr>
              <a:t>Encouragement of Social Connections</a:t>
            </a:r>
            <a:r>
              <a:rPr lang="en-GB" b="0" i="0" u="none" strike="noStrike">
                <a:solidFill>
                  <a:srgbClr val="FFFFFF"/>
                </a:solidFill>
                <a:effectLst/>
                <a:latin typeface="Söhne"/>
              </a:rPr>
              <a:t>:</a:t>
            </a:r>
            <a:endParaRPr lang="en-US">
              <a:solidFill>
                <a:srgbClr val="FFFFFF"/>
              </a:solidFill>
            </a:endParaRPr>
          </a:p>
        </p:txBody>
      </p:sp>
      <p:pic>
        <p:nvPicPr>
          <p:cNvPr id="7" name="Graphic 6" descr="Park scene">
            <a:extLst>
              <a:ext uri="{FF2B5EF4-FFF2-40B4-BE49-F238E27FC236}">
                <a16:creationId xmlns:a16="http://schemas.microsoft.com/office/drawing/2014/main" id="{8527E075-A4B5-3B68-E14B-B18E265377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EB3E6F3-DBE7-FD0B-F994-B118757AB017}"/>
              </a:ext>
            </a:extLst>
          </p:cNvPr>
          <p:cNvSpPr>
            <a:spLocks noGrp="1"/>
          </p:cNvSpPr>
          <p:nvPr>
            <p:ph idx="1"/>
          </p:nvPr>
        </p:nvSpPr>
        <p:spPr>
          <a:xfrm>
            <a:off x="7147753" y="2837330"/>
            <a:ext cx="4546960" cy="3317936"/>
          </a:xfrm>
        </p:spPr>
        <p:txBody>
          <a:bodyPr anchor="t">
            <a:normAutofit/>
          </a:bodyPr>
          <a:lstStyle/>
          <a:p>
            <a:r>
              <a:rPr lang="en-GB" b="0" i="0" u="none" strike="noStrike" dirty="0">
                <a:solidFill>
                  <a:srgbClr val="FFFFFF"/>
                </a:solidFill>
                <a:effectLst/>
                <a:latin typeface="Söhne"/>
              </a:rPr>
              <a:t>Forest schools and outdoor activities often involve group-based learning and teamwork. This setting encourages children to build social connections in a non-threatening environment. Collaborating on tasks like building a shelter or solving a problem helps children develop trust, communication skills, and teamwork abiliti</a:t>
            </a:r>
            <a:r>
              <a:rPr lang="en-GB" b="0" i="0" u="none" strike="noStrike" dirty="0">
                <a:solidFill>
                  <a:schemeClr val="bg1"/>
                </a:solidFill>
                <a:effectLst/>
                <a:latin typeface="Söhne"/>
              </a:rPr>
              <a:t>es </a:t>
            </a:r>
            <a:r>
              <a:rPr lang="en-GB" sz="1600" b="0" i="0" u="none" strike="noStrike" dirty="0">
                <a:solidFill>
                  <a:schemeClr val="bg1"/>
                </a:solidFill>
                <a:effectLst/>
              </a:rPr>
              <a:t>(Shanahan et al., 2019).</a:t>
            </a:r>
            <a:endParaRPr lang="en-US" dirty="0">
              <a:solidFill>
                <a:schemeClr val="bg1"/>
              </a:solidFill>
            </a:endParaRPr>
          </a:p>
        </p:txBody>
      </p:sp>
    </p:spTree>
    <p:extLst>
      <p:ext uri="{BB962C8B-B14F-4D97-AF65-F5344CB8AC3E}">
        <p14:creationId xmlns:p14="http://schemas.microsoft.com/office/powerpoint/2010/main" val="1214845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4DA8BF-A51A-4C8C-172D-6C103166A12A}"/>
              </a:ext>
            </a:extLst>
          </p:cNvPr>
          <p:cNvSpPr>
            <a:spLocks noGrp="1"/>
          </p:cNvSpPr>
          <p:nvPr>
            <p:ph type="title"/>
          </p:nvPr>
        </p:nvSpPr>
        <p:spPr>
          <a:xfrm>
            <a:off x="7181723" y="609600"/>
            <a:ext cx="4512989" cy="2227730"/>
          </a:xfrm>
        </p:spPr>
        <p:txBody>
          <a:bodyPr anchor="ctr">
            <a:normAutofit/>
          </a:bodyPr>
          <a:lstStyle/>
          <a:p>
            <a:r>
              <a:rPr lang="en-GB" b="1" i="0" u="none" strike="noStrike">
                <a:solidFill>
                  <a:srgbClr val="FFFFFF"/>
                </a:solidFill>
                <a:effectLst/>
                <a:latin typeface="Söhne"/>
              </a:rPr>
              <a:t>Development of Self-Confidence and Independence</a:t>
            </a:r>
            <a:r>
              <a:rPr lang="en-GB" b="0" i="0" u="none" strike="noStrike">
                <a:solidFill>
                  <a:srgbClr val="FFFFFF"/>
                </a:solidFill>
                <a:effectLst/>
                <a:latin typeface="Söhne"/>
              </a:rPr>
              <a:t>:</a:t>
            </a:r>
            <a:endParaRPr lang="en-US">
              <a:solidFill>
                <a:srgbClr val="FFFFFF"/>
              </a:solidFill>
            </a:endParaRPr>
          </a:p>
        </p:txBody>
      </p:sp>
      <p:pic>
        <p:nvPicPr>
          <p:cNvPr id="7" name="Graphic 6" descr="Climbing">
            <a:extLst>
              <a:ext uri="{FF2B5EF4-FFF2-40B4-BE49-F238E27FC236}">
                <a16:creationId xmlns:a16="http://schemas.microsoft.com/office/drawing/2014/main" id="{29CEF159-FABB-EDF2-00CE-2C230F3725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339E339C-97D8-770F-4F7B-CCE8D503ADB3}"/>
              </a:ext>
            </a:extLst>
          </p:cNvPr>
          <p:cNvSpPr>
            <a:spLocks noGrp="1"/>
          </p:cNvSpPr>
          <p:nvPr>
            <p:ph idx="1"/>
          </p:nvPr>
        </p:nvSpPr>
        <p:spPr>
          <a:xfrm>
            <a:off x="7181725" y="2837329"/>
            <a:ext cx="4512988" cy="3317938"/>
          </a:xfrm>
        </p:spPr>
        <p:txBody>
          <a:bodyPr anchor="t">
            <a:normAutofit/>
          </a:bodyPr>
          <a:lstStyle/>
          <a:p>
            <a:r>
              <a:rPr lang="en-GB" b="0" i="0" u="none" strike="noStrike" dirty="0">
                <a:solidFill>
                  <a:srgbClr val="FFFFFF"/>
                </a:solidFill>
                <a:effectLst/>
                <a:latin typeface="Söhne"/>
              </a:rPr>
              <a:t>Outdoor activities offer opportunities for children to take risks in a safe, controlled setting. These activities, such as climbing trees or navigating trails, allow children to build confidence as they accomplish tasks and overcome challenges. This growing sense of independence and self-reliance is particularly empowering for children who may feel powerless due to past trauma </a:t>
            </a:r>
            <a:r>
              <a:rPr lang="en-GB" sz="1600" b="0" i="0" u="none" strike="noStrike" dirty="0">
                <a:solidFill>
                  <a:schemeClr val="bg1"/>
                </a:solidFill>
                <a:effectLst/>
              </a:rPr>
              <a:t>(Mitchell &amp; </a:t>
            </a:r>
            <a:r>
              <a:rPr lang="en-GB" sz="1600" b="0" i="0" u="none" strike="noStrike" dirty="0" err="1">
                <a:solidFill>
                  <a:schemeClr val="bg1"/>
                </a:solidFill>
                <a:effectLst/>
              </a:rPr>
              <a:t>Benkendorff</a:t>
            </a:r>
            <a:r>
              <a:rPr lang="en-GB" sz="1600" b="0" i="0" u="none" strike="noStrike" dirty="0">
                <a:solidFill>
                  <a:schemeClr val="bg1"/>
                </a:solidFill>
                <a:effectLst/>
              </a:rPr>
              <a:t>, 2019).</a:t>
            </a:r>
            <a:endParaRPr lang="en-US" dirty="0">
              <a:solidFill>
                <a:schemeClr val="bg1"/>
              </a:solidFill>
            </a:endParaRPr>
          </a:p>
        </p:txBody>
      </p:sp>
    </p:spTree>
    <p:extLst>
      <p:ext uri="{BB962C8B-B14F-4D97-AF65-F5344CB8AC3E}">
        <p14:creationId xmlns:p14="http://schemas.microsoft.com/office/powerpoint/2010/main" val="2056854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489EE-2491-4A71-78C8-FEB5AD6093B7}"/>
              </a:ext>
            </a:extLst>
          </p:cNvPr>
          <p:cNvSpPr>
            <a:spLocks noGrp="1"/>
          </p:cNvSpPr>
          <p:nvPr>
            <p:ph type="title"/>
          </p:nvPr>
        </p:nvSpPr>
        <p:spPr>
          <a:xfrm>
            <a:off x="7181723" y="609600"/>
            <a:ext cx="4512989" cy="2227730"/>
          </a:xfrm>
        </p:spPr>
        <p:txBody>
          <a:bodyPr anchor="ctr">
            <a:normAutofit/>
          </a:bodyPr>
          <a:lstStyle/>
          <a:p>
            <a:r>
              <a:rPr lang="en-GB" b="1" i="0" u="none" strike="noStrike">
                <a:solidFill>
                  <a:srgbClr val="FFFFFF"/>
                </a:solidFill>
                <a:effectLst/>
                <a:latin typeface="Söhne"/>
              </a:rPr>
              <a:t>Promotion of Physical Activity and Health</a:t>
            </a:r>
            <a:r>
              <a:rPr lang="en-GB" b="0" i="0" u="none" strike="noStrike">
                <a:solidFill>
                  <a:srgbClr val="FFFFFF"/>
                </a:solidFill>
                <a:effectLst/>
                <a:latin typeface="Söhne"/>
              </a:rPr>
              <a:t>:</a:t>
            </a:r>
            <a:endParaRPr lang="en-US">
              <a:solidFill>
                <a:srgbClr val="FFFFFF"/>
              </a:solidFill>
            </a:endParaRPr>
          </a:p>
        </p:txBody>
      </p:sp>
      <p:pic>
        <p:nvPicPr>
          <p:cNvPr id="7" name="Graphic 6" descr="Health">
            <a:extLst>
              <a:ext uri="{FF2B5EF4-FFF2-40B4-BE49-F238E27FC236}">
                <a16:creationId xmlns:a16="http://schemas.microsoft.com/office/drawing/2014/main" id="{7EAAF3C4-84F1-3C04-7912-4FB0EC1161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09ECAA25-CE6A-B68A-CA82-7205D5E314B2}"/>
              </a:ext>
            </a:extLst>
          </p:cNvPr>
          <p:cNvSpPr>
            <a:spLocks noGrp="1"/>
          </p:cNvSpPr>
          <p:nvPr>
            <p:ph idx="1"/>
          </p:nvPr>
        </p:nvSpPr>
        <p:spPr>
          <a:xfrm>
            <a:off x="7181725" y="2837329"/>
            <a:ext cx="4512988" cy="3317938"/>
          </a:xfrm>
        </p:spPr>
        <p:txBody>
          <a:bodyPr anchor="t">
            <a:normAutofit/>
          </a:bodyPr>
          <a:lstStyle/>
          <a:p>
            <a:r>
              <a:rPr lang="en-GB" b="0" i="0" u="none" strike="noStrike" dirty="0">
                <a:solidFill>
                  <a:srgbClr val="FFFFFF"/>
                </a:solidFill>
                <a:effectLst/>
                <a:latin typeface="Söhne"/>
              </a:rPr>
              <a:t>Engaging in outdoor activities involves physical exercise, which has well-documented benefits for mental health. Physical activity can boost mood, improve sleep, and reduce symptoms of depression and </a:t>
            </a:r>
            <a:r>
              <a:rPr lang="en-GB" sz="1600" b="0" i="0" u="none" strike="noStrike" dirty="0">
                <a:solidFill>
                  <a:schemeClr val="bg1"/>
                </a:solidFill>
                <a:effectLst/>
              </a:rPr>
              <a:t>anxiety (</a:t>
            </a:r>
            <a:r>
              <a:rPr lang="en-GB" sz="1600" b="0" i="0" u="none" strike="noStrike" dirty="0" err="1">
                <a:solidFill>
                  <a:schemeClr val="bg1"/>
                </a:solidFill>
                <a:effectLst/>
              </a:rPr>
              <a:t>Hartig</a:t>
            </a:r>
            <a:r>
              <a:rPr lang="en-GB" sz="1600" b="0" i="0" u="none" strike="noStrike" dirty="0">
                <a:solidFill>
                  <a:schemeClr val="bg1"/>
                </a:solidFill>
                <a:effectLst/>
              </a:rPr>
              <a:t> et al., 2014). </a:t>
            </a:r>
            <a:r>
              <a:rPr lang="en-GB" b="0" i="0" u="none" strike="noStrike" dirty="0">
                <a:solidFill>
                  <a:srgbClr val="FFFFFF"/>
                </a:solidFill>
                <a:effectLst/>
                <a:latin typeface="Söhne"/>
              </a:rPr>
              <a:t>For children with trauma, engaging in healthy physical activities can be a positive outlet for energy and emotions.</a:t>
            </a:r>
            <a:endParaRPr lang="en-US" dirty="0">
              <a:solidFill>
                <a:srgbClr val="FFFFFF"/>
              </a:solidFill>
            </a:endParaRPr>
          </a:p>
        </p:txBody>
      </p:sp>
    </p:spTree>
    <p:extLst>
      <p:ext uri="{BB962C8B-B14F-4D97-AF65-F5344CB8AC3E}">
        <p14:creationId xmlns:p14="http://schemas.microsoft.com/office/powerpoint/2010/main" val="4074644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ABE25-34AC-19F1-862F-11E6879FF459}"/>
              </a:ext>
            </a:extLst>
          </p:cNvPr>
          <p:cNvSpPr>
            <a:spLocks noGrp="1"/>
          </p:cNvSpPr>
          <p:nvPr>
            <p:ph type="title"/>
          </p:nvPr>
        </p:nvSpPr>
        <p:spPr>
          <a:xfrm>
            <a:off x="1043950" y="1179151"/>
            <a:ext cx="3300646" cy="4463889"/>
          </a:xfrm>
        </p:spPr>
        <p:txBody>
          <a:bodyPr anchor="ctr">
            <a:normAutofit/>
          </a:bodyPr>
          <a:lstStyle/>
          <a:p>
            <a:r>
              <a:rPr lang="en-GB" b="1" i="0" u="none" strike="noStrike" dirty="0">
                <a:effectLst/>
                <a:latin typeface="Söhne"/>
              </a:rPr>
              <a:t>Stimulation of Creativity and Curiosity</a:t>
            </a:r>
            <a:r>
              <a:rPr lang="en-GB" b="0" i="0" u="none" strike="noStrike" dirty="0">
                <a:effectLst/>
                <a:latin typeface="Söhne"/>
              </a:rPr>
              <a:t>:</a:t>
            </a:r>
            <a:endParaRPr lang="en-US"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385024-761E-BAED-2533-B6EA6E9E809D}"/>
              </a:ext>
            </a:extLst>
          </p:cNvPr>
          <p:cNvSpPr>
            <a:spLocks noGrp="1"/>
          </p:cNvSpPr>
          <p:nvPr>
            <p:ph idx="1"/>
          </p:nvPr>
        </p:nvSpPr>
        <p:spPr>
          <a:xfrm>
            <a:off x="4978918" y="1109145"/>
            <a:ext cx="6341016" cy="4603900"/>
          </a:xfrm>
        </p:spPr>
        <p:txBody>
          <a:bodyPr anchor="ctr">
            <a:normAutofit fontScale="92500" lnSpcReduction="20000"/>
          </a:bodyPr>
          <a:lstStyle/>
          <a:p>
            <a:pPr marL="0" indent="0">
              <a:buNone/>
            </a:pPr>
            <a:r>
              <a:rPr lang="en-GB" b="0" i="0" u="none" strike="noStrike" dirty="0">
                <a:solidFill>
                  <a:schemeClr val="tx1"/>
                </a:solidFill>
                <a:effectLst/>
                <a:latin typeface="Söhne"/>
              </a:rPr>
              <a:t>Nature provides a rich, stimulating environment for imaginative play and exploration. Forest schools encourage children to use natural materials for art, building, and creative expression. This can be therapeutic for children who have experienced trauma, as it allows them to express themselves and process their emotions in a creative </a:t>
            </a:r>
            <a:r>
              <a:rPr lang="en-GB" b="0" i="0" u="none" strike="noStrike" dirty="0">
                <a:solidFill>
                  <a:schemeClr val="tx1"/>
                </a:solidFill>
                <a:effectLst/>
              </a:rPr>
              <a:t>way </a:t>
            </a:r>
            <a:r>
              <a:rPr lang="en-GB" sz="1800" b="0" i="0" u="none" strike="noStrike" dirty="0">
                <a:solidFill>
                  <a:srgbClr val="000000"/>
                </a:solidFill>
                <a:effectLst/>
              </a:rPr>
              <a:t>(Mitchell &amp; </a:t>
            </a:r>
            <a:r>
              <a:rPr lang="en-GB" sz="1800" b="0" i="0" u="none" strike="noStrike" dirty="0" err="1">
                <a:solidFill>
                  <a:srgbClr val="000000"/>
                </a:solidFill>
                <a:effectLst/>
              </a:rPr>
              <a:t>Benkendorff</a:t>
            </a:r>
            <a:r>
              <a:rPr lang="en-GB" sz="1800" b="0" i="0" u="none" strike="noStrike" dirty="0">
                <a:solidFill>
                  <a:srgbClr val="000000"/>
                </a:solidFill>
                <a:effectLst/>
              </a:rPr>
              <a:t>, 2019)</a:t>
            </a:r>
            <a:r>
              <a:rPr lang="en-GB" b="0" i="0" u="none" strike="noStrike" dirty="0">
                <a:solidFill>
                  <a:schemeClr val="tx1"/>
                </a:solidFill>
                <a:effectLst/>
              </a:rPr>
              <a:t>.</a:t>
            </a:r>
          </a:p>
          <a:p>
            <a:pPr marL="0" indent="0">
              <a:buNone/>
            </a:pPr>
            <a:r>
              <a:rPr lang="en-GB" dirty="0">
                <a:solidFill>
                  <a:schemeClr val="tx1"/>
                </a:solidFill>
                <a:latin typeface="Söhne"/>
              </a:rPr>
              <a:t>Outdoor therapy encompasses a wide range of different activities, that can consist of:</a:t>
            </a:r>
          </a:p>
          <a:p>
            <a:r>
              <a:rPr lang="en-GB" dirty="0">
                <a:solidFill>
                  <a:schemeClr val="tx1"/>
                </a:solidFill>
                <a:latin typeface="Söhne"/>
              </a:rPr>
              <a:t>Hikes or nature walks</a:t>
            </a:r>
          </a:p>
          <a:p>
            <a:r>
              <a:rPr lang="en-GB" dirty="0">
                <a:solidFill>
                  <a:schemeClr val="tx1"/>
                </a:solidFill>
                <a:latin typeface="Söhne"/>
              </a:rPr>
              <a:t>Gardening </a:t>
            </a:r>
          </a:p>
          <a:p>
            <a:r>
              <a:rPr lang="en-GB" dirty="0">
                <a:solidFill>
                  <a:schemeClr val="tx1"/>
                </a:solidFill>
                <a:latin typeface="Söhne"/>
              </a:rPr>
              <a:t>Animal assistance </a:t>
            </a:r>
          </a:p>
          <a:p>
            <a:r>
              <a:rPr lang="en-GB" dirty="0">
                <a:solidFill>
                  <a:schemeClr val="tx1"/>
                </a:solidFill>
                <a:latin typeface="Söhne"/>
              </a:rPr>
              <a:t>Outdoor teamwork building </a:t>
            </a:r>
          </a:p>
          <a:p>
            <a:r>
              <a:rPr lang="en-GB" dirty="0">
                <a:solidFill>
                  <a:schemeClr val="tx1"/>
                </a:solidFill>
                <a:latin typeface="Söhne"/>
              </a:rPr>
              <a:t>Art and crafts </a:t>
            </a:r>
          </a:p>
          <a:p>
            <a:r>
              <a:rPr lang="en-GB" dirty="0">
                <a:solidFill>
                  <a:schemeClr val="tx1"/>
                </a:solidFill>
                <a:latin typeface="Söhne"/>
              </a:rPr>
              <a:t>Storytelling </a:t>
            </a:r>
          </a:p>
          <a:p>
            <a:r>
              <a:rPr lang="en-GB" dirty="0">
                <a:solidFill>
                  <a:schemeClr val="tx1"/>
                </a:solidFill>
                <a:latin typeface="Söhne"/>
              </a:rPr>
              <a:t>Conservation activities </a:t>
            </a:r>
          </a:p>
          <a:p>
            <a:endParaRPr lang="en-GB" dirty="0">
              <a:solidFill>
                <a:schemeClr val="tx1"/>
              </a:solidFill>
              <a:latin typeface="Söhne"/>
            </a:endParaRPr>
          </a:p>
          <a:p>
            <a:endParaRPr lang="en-US" dirty="0">
              <a:solidFill>
                <a:schemeClr val="tx1"/>
              </a:solidFill>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746807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8706475-AA46-243B-0BAE-344378AA3FD3}"/>
              </a:ext>
            </a:extLst>
          </p:cNvPr>
          <p:cNvSpPr>
            <a:spLocks noGrp="1"/>
          </p:cNvSpPr>
          <p:nvPr>
            <p:ph type="title"/>
          </p:nvPr>
        </p:nvSpPr>
        <p:spPr>
          <a:xfrm>
            <a:off x="643467" y="816638"/>
            <a:ext cx="3367359" cy="5224724"/>
          </a:xfrm>
        </p:spPr>
        <p:txBody>
          <a:bodyPr anchor="ctr">
            <a:normAutofit/>
          </a:bodyPr>
          <a:lstStyle/>
          <a:p>
            <a:r>
              <a:rPr lang="en-GB" b="1" i="0" u="none" strike="noStrike">
                <a:effectLst/>
                <a:latin typeface="Söhne"/>
              </a:rPr>
              <a:t>Restoration of a Sense of Safety and Security</a:t>
            </a:r>
            <a:r>
              <a:rPr lang="en-GB" b="0" i="0" u="none" strike="noStrike">
                <a:effectLst/>
                <a:latin typeface="Söhne"/>
              </a:rPr>
              <a:t>:</a:t>
            </a:r>
            <a:endParaRPr lang="en-US" dirty="0"/>
          </a:p>
        </p:txBody>
      </p:sp>
      <p:sp>
        <p:nvSpPr>
          <p:cNvPr id="3" name="Content Placeholder 2">
            <a:extLst>
              <a:ext uri="{FF2B5EF4-FFF2-40B4-BE49-F238E27FC236}">
                <a16:creationId xmlns:a16="http://schemas.microsoft.com/office/drawing/2014/main" id="{1929316B-9B7B-E0C7-D1D7-832ADADA6EB7}"/>
              </a:ext>
            </a:extLst>
          </p:cNvPr>
          <p:cNvSpPr>
            <a:spLocks noGrp="1"/>
          </p:cNvSpPr>
          <p:nvPr>
            <p:ph idx="1"/>
          </p:nvPr>
        </p:nvSpPr>
        <p:spPr>
          <a:xfrm>
            <a:off x="4654295" y="816638"/>
            <a:ext cx="4619706" cy="5224724"/>
          </a:xfrm>
        </p:spPr>
        <p:txBody>
          <a:bodyPr anchor="ctr">
            <a:normAutofit/>
          </a:bodyPr>
          <a:lstStyle/>
          <a:p>
            <a:r>
              <a:rPr lang="en-GB" b="0" i="0" u="none" strike="noStrike" dirty="0">
                <a:solidFill>
                  <a:schemeClr val="tx1"/>
                </a:solidFill>
                <a:effectLst/>
                <a:latin typeface="Söhne"/>
              </a:rPr>
              <a:t>Trauma can disrupt a child's sense of safety. Forest schools often emphasize structure, routines, and predictability within a natural setting. This combination of structure and nature's calming presence can help restore a sense of safety and security for children who have faced trauma.</a:t>
            </a:r>
            <a:endParaRPr lang="en-US" dirty="0">
              <a:solidFill>
                <a:schemeClr val="tx1"/>
              </a:solidFill>
            </a:endParaRPr>
          </a:p>
        </p:txBody>
      </p:sp>
    </p:spTree>
    <p:extLst>
      <p:ext uri="{BB962C8B-B14F-4D97-AF65-F5344CB8AC3E}">
        <p14:creationId xmlns:p14="http://schemas.microsoft.com/office/powerpoint/2010/main" val="3448655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CD27-33E7-E187-925A-8CE08F94388D}"/>
              </a:ext>
            </a:extLst>
          </p:cNvPr>
          <p:cNvSpPr>
            <a:spLocks noGrp="1"/>
          </p:cNvSpPr>
          <p:nvPr>
            <p:ph type="title"/>
          </p:nvPr>
        </p:nvSpPr>
        <p:spPr>
          <a:xfrm>
            <a:off x="5536734" y="609600"/>
            <a:ext cx="3737268" cy="1320800"/>
          </a:xfrm>
        </p:spPr>
        <p:txBody>
          <a:bodyPr>
            <a:normAutofit/>
          </a:bodyPr>
          <a:lstStyle/>
          <a:p>
            <a:pPr>
              <a:lnSpc>
                <a:spcPct val="90000"/>
              </a:lnSpc>
            </a:pPr>
            <a:r>
              <a:rPr lang="en-GB" sz="2800" b="1" i="0" u="none" strike="noStrike">
                <a:effectLst/>
                <a:latin typeface="Söhne"/>
              </a:rPr>
              <a:t>Encouragement of Emotional Regulation and Mindfulness</a:t>
            </a:r>
            <a:r>
              <a:rPr lang="en-GB" sz="2800" b="0" i="0" u="none" strike="noStrike">
                <a:effectLst/>
                <a:latin typeface="Söhne"/>
              </a:rPr>
              <a:t>:</a:t>
            </a:r>
            <a:endParaRPr lang="en-US" sz="2800"/>
          </a:p>
        </p:txBody>
      </p:sp>
      <p:sp>
        <p:nvSpPr>
          <p:cNvPr id="3" name="Content Placeholder 2">
            <a:extLst>
              <a:ext uri="{FF2B5EF4-FFF2-40B4-BE49-F238E27FC236}">
                <a16:creationId xmlns:a16="http://schemas.microsoft.com/office/drawing/2014/main" id="{6AC872CC-4846-807A-E015-955ABB05765F}"/>
              </a:ext>
            </a:extLst>
          </p:cNvPr>
          <p:cNvSpPr>
            <a:spLocks noGrp="1"/>
          </p:cNvSpPr>
          <p:nvPr>
            <p:ph idx="1"/>
          </p:nvPr>
        </p:nvSpPr>
        <p:spPr>
          <a:xfrm>
            <a:off x="5209563" y="2160589"/>
            <a:ext cx="4064439" cy="4697411"/>
          </a:xfrm>
        </p:spPr>
        <p:txBody>
          <a:bodyPr>
            <a:normAutofit fontScale="92500" lnSpcReduction="10000"/>
          </a:bodyPr>
          <a:lstStyle/>
          <a:p>
            <a:pPr marL="0" indent="0">
              <a:lnSpc>
                <a:spcPct val="90000"/>
              </a:lnSpc>
              <a:buNone/>
            </a:pPr>
            <a:endParaRPr lang="en-GB" sz="700" b="0" i="0" u="none" strike="noStrike" dirty="0">
              <a:effectLst/>
              <a:latin typeface="+mj-lt"/>
            </a:endParaRPr>
          </a:p>
          <a:p>
            <a:pPr>
              <a:lnSpc>
                <a:spcPct val="90000"/>
              </a:lnSpc>
              <a:buFont typeface="Wingdings" pitchFamily="2" charset="2"/>
              <a:buChar char="Ø"/>
            </a:pPr>
            <a:r>
              <a:rPr lang="en-GB" sz="1100" b="0" i="0" u="none" strike="noStrike" dirty="0">
                <a:solidFill>
                  <a:schemeClr val="tx1"/>
                </a:solidFill>
                <a:effectLst/>
                <a:latin typeface="+mj-lt"/>
              </a:rPr>
              <a:t>Forest schools often incorporate mindfulness practices, teaching children to be present in the moment and to regulate their emotions. Activities like guided meditation, nature walks, and sensory awareness exercises can help children with trauma learn to manage their feelings and </a:t>
            </a:r>
            <a:r>
              <a:rPr lang="en-GB" sz="1100" b="0" i="0" u="none" strike="noStrike" dirty="0">
                <a:solidFill>
                  <a:schemeClr val="tx1"/>
                </a:solidFill>
                <a:effectLst/>
              </a:rPr>
              <a:t>develop coping strategies.</a:t>
            </a:r>
          </a:p>
          <a:p>
            <a:pPr>
              <a:lnSpc>
                <a:spcPct val="90000"/>
              </a:lnSpc>
            </a:pPr>
            <a:r>
              <a:rPr lang="en-GB" sz="1100" b="0" i="0" u="none" strike="noStrike" dirty="0">
                <a:solidFill>
                  <a:schemeClr val="tx1"/>
                </a:solidFill>
                <a:effectLst/>
              </a:rPr>
              <a:t>Sensory awareness exercises are another way forest schools promote emotional regulation. These exercises might involve exploring different textures, scents, and sounds in the forest, allowing children to connect with their environment in a calming and therapeutic way. By engaging the senses, children can shift their focus away from anxious or negative thoughts and instead immerse themselves in the natural world </a:t>
            </a:r>
            <a:r>
              <a:rPr lang="en-GB" sz="1100" b="0" i="0" u="none" strike="noStrike" dirty="0">
                <a:solidFill>
                  <a:srgbClr val="000000"/>
                </a:solidFill>
                <a:effectLst/>
              </a:rPr>
              <a:t>(Mitchell &amp; </a:t>
            </a:r>
            <a:r>
              <a:rPr lang="en-GB" sz="1100" b="0" i="0" u="none" strike="noStrike" dirty="0" err="1">
                <a:solidFill>
                  <a:srgbClr val="000000"/>
                </a:solidFill>
                <a:effectLst/>
              </a:rPr>
              <a:t>Benkendorff</a:t>
            </a:r>
            <a:r>
              <a:rPr lang="en-GB" sz="1100" b="0" i="0" u="none" strike="noStrike" dirty="0">
                <a:solidFill>
                  <a:srgbClr val="000000"/>
                </a:solidFill>
                <a:effectLst/>
              </a:rPr>
              <a:t>, 2019)</a:t>
            </a:r>
            <a:r>
              <a:rPr lang="en-GB" sz="1100" b="0" i="0" u="none" strike="noStrike" dirty="0">
                <a:solidFill>
                  <a:schemeClr val="tx1"/>
                </a:solidFill>
                <a:effectLst/>
              </a:rPr>
              <a:t>.</a:t>
            </a:r>
          </a:p>
          <a:p>
            <a:pPr>
              <a:lnSpc>
                <a:spcPct val="90000"/>
              </a:lnSpc>
            </a:pPr>
            <a:r>
              <a:rPr lang="en-GB" sz="1100" b="0" i="0" u="none" strike="noStrike" dirty="0">
                <a:solidFill>
                  <a:schemeClr val="tx1"/>
                </a:solidFill>
                <a:effectLst/>
              </a:rPr>
              <a:t>Forest schools also emphasize the importance of self-reflection and expression. Activities like journaling, drawing, or storytelling can serve as outlets for children to process their emotions and express their thoughts. This creative expression is crucial for emotional regulation, as it provides a safe space for children to explore and understand their feelings </a:t>
            </a:r>
            <a:r>
              <a:rPr lang="en-GB" sz="1100" b="0" i="0" u="none" strike="noStrike" dirty="0">
                <a:solidFill>
                  <a:srgbClr val="000000"/>
                </a:solidFill>
                <a:effectLst/>
              </a:rPr>
              <a:t>(</a:t>
            </a:r>
            <a:r>
              <a:rPr lang="en-GB" sz="1100" b="0" i="0" u="none" strike="noStrike" dirty="0" err="1">
                <a:solidFill>
                  <a:srgbClr val="000000"/>
                </a:solidFill>
                <a:effectLst/>
              </a:rPr>
              <a:t>Rían</a:t>
            </a:r>
            <a:r>
              <a:rPr lang="en-GB" sz="1100" b="0" i="0" u="none" strike="noStrike" dirty="0">
                <a:solidFill>
                  <a:srgbClr val="000000"/>
                </a:solidFill>
                <a:effectLst/>
              </a:rPr>
              <a:t> &amp; Coll, 2021)</a:t>
            </a:r>
            <a:r>
              <a:rPr lang="en-GB" sz="1100" b="0" i="0" u="none" strike="noStrike" dirty="0">
                <a:solidFill>
                  <a:schemeClr val="tx1"/>
                </a:solidFill>
                <a:effectLst/>
              </a:rPr>
              <a:t>.</a:t>
            </a:r>
          </a:p>
          <a:p>
            <a:pPr>
              <a:lnSpc>
                <a:spcPct val="90000"/>
              </a:lnSpc>
            </a:pPr>
            <a:r>
              <a:rPr lang="en-GB" sz="1100" b="0" i="0" u="none" strike="noStrike" dirty="0">
                <a:solidFill>
                  <a:schemeClr val="tx1"/>
                </a:solidFill>
                <a:effectLst/>
              </a:rPr>
              <a:t>Forest schools often incorporate mindfulness practices, teaching children to be present in the moment and to regulate their emotions </a:t>
            </a:r>
            <a:r>
              <a:rPr lang="en-GB" sz="1100" b="0" i="0" u="none" strike="noStrike" dirty="0">
                <a:solidFill>
                  <a:srgbClr val="000000"/>
                </a:solidFill>
                <a:effectLst/>
              </a:rPr>
              <a:t>(</a:t>
            </a:r>
            <a:r>
              <a:rPr lang="en-GB" sz="1100" b="0" i="0" u="none" strike="noStrike" dirty="0" err="1">
                <a:solidFill>
                  <a:srgbClr val="000000"/>
                </a:solidFill>
                <a:effectLst/>
              </a:rPr>
              <a:t>Djernis</a:t>
            </a:r>
            <a:r>
              <a:rPr lang="en-GB" sz="1100" b="0" i="0" u="none" strike="noStrike" dirty="0">
                <a:solidFill>
                  <a:srgbClr val="000000"/>
                </a:solidFill>
                <a:effectLst/>
              </a:rPr>
              <a:t> et al., 2019)</a:t>
            </a:r>
            <a:r>
              <a:rPr lang="en-GB" sz="1100" b="0" i="0" u="none" strike="noStrike" dirty="0">
                <a:solidFill>
                  <a:schemeClr val="tx1"/>
                </a:solidFill>
                <a:effectLst/>
              </a:rPr>
              <a:t>. </a:t>
            </a:r>
            <a:r>
              <a:rPr lang="en-GB" sz="1100" b="0" i="0" u="none" strike="noStrike" dirty="0">
                <a:solidFill>
                  <a:schemeClr val="tx1"/>
                </a:solidFill>
                <a:effectLst/>
                <a:latin typeface="+mj-lt"/>
              </a:rPr>
              <a:t>Activities like guided meditation, nature walks, and sensory awareness exercises can help children with trauma learn to manage their feelings and develop coping strategies.</a:t>
            </a:r>
          </a:p>
          <a:p>
            <a:pPr>
              <a:lnSpc>
                <a:spcPct val="90000"/>
              </a:lnSpc>
            </a:pPr>
            <a:endParaRPr lang="en-GB" sz="700" b="0" i="0" u="none" strike="noStrike" dirty="0">
              <a:effectLst/>
              <a:latin typeface="Söhne"/>
            </a:endParaRPr>
          </a:p>
          <a:p>
            <a:pPr marL="0" indent="0">
              <a:lnSpc>
                <a:spcPct val="90000"/>
              </a:lnSpc>
              <a:buNone/>
            </a:pPr>
            <a:br>
              <a:rPr lang="en-GB" sz="700" dirty="0"/>
            </a:br>
            <a:endParaRPr lang="en-US" sz="700" dirty="0"/>
          </a:p>
        </p:txBody>
      </p:sp>
      <p:pic>
        <p:nvPicPr>
          <p:cNvPr id="18" name="Picture 17" descr="Toy plastic numbers">
            <a:extLst>
              <a:ext uri="{FF2B5EF4-FFF2-40B4-BE49-F238E27FC236}">
                <a16:creationId xmlns:a16="http://schemas.microsoft.com/office/drawing/2014/main" id="{F5A76FC3-8074-59B9-8BBD-9E3F126C80D9}"/>
              </a:ext>
            </a:extLst>
          </p:cNvPr>
          <p:cNvPicPr>
            <a:picLocks noChangeAspect="1"/>
          </p:cNvPicPr>
          <p:nvPr/>
        </p:nvPicPr>
        <p:blipFill rotWithShape="1">
          <a:blip r:embed="rId2"/>
          <a:srcRect l="20665" r="2682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553591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18A36-F775-CDFF-4FFD-98E48619E53D}"/>
              </a:ext>
            </a:extLst>
          </p:cNvPr>
          <p:cNvSpPr>
            <a:spLocks noGrp="1"/>
          </p:cNvSpPr>
          <p:nvPr>
            <p:ph type="title"/>
          </p:nvPr>
        </p:nvSpPr>
        <p:spPr>
          <a:xfrm>
            <a:off x="2849562" y="609600"/>
            <a:ext cx="6424440" cy="1320800"/>
          </a:xfrm>
        </p:spPr>
        <p:txBody>
          <a:bodyPr>
            <a:normAutofit/>
          </a:bodyPr>
          <a:lstStyle/>
          <a:p>
            <a:r>
              <a:rPr lang="en-GB" b="1" i="0" u="none" strike="noStrike">
                <a:effectLst/>
                <a:latin typeface="Söhne"/>
              </a:rPr>
              <a:t>Restoration of Social Connections</a:t>
            </a:r>
            <a:r>
              <a:rPr lang="en-GB" b="0" i="0" u="none" strike="noStrike">
                <a:effectLst/>
                <a:latin typeface="Söhne"/>
              </a:rPr>
              <a:t>:</a:t>
            </a:r>
            <a:endParaRPr lang="en-US" dirty="0"/>
          </a:p>
        </p:txBody>
      </p:sp>
      <p:pic>
        <p:nvPicPr>
          <p:cNvPr id="5" name="Picture 4" descr="Large skydiving group mid-air">
            <a:extLst>
              <a:ext uri="{FF2B5EF4-FFF2-40B4-BE49-F238E27FC236}">
                <a16:creationId xmlns:a16="http://schemas.microsoft.com/office/drawing/2014/main" id="{6F56DC8D-B135-696F-02E3-4EC21A17F937}"/>
              </a:ext>
            </a:extLst>
          </p:cNvPr>
          <p:cNvPicPr>
            <a:picLocks noChangeAspect="1"/>
          </p:cNvPicPr>
          <p:nvPr/>
        </p:nvPicPr>
        <p:blipFill rotWithShape="1">
          <a:blip r:embed="rId2"/>
          <a:srcRect l="40692" r="32834" b="-2"/>
          <a:stretch/>
        </p:blipFill>
        <p:spPr>
          <a:xfrm>
            <a:off x="115526" y="371485"/>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863E5D8-ADFC-B901-0E5C-A679082EA988}"/>
              </a:ext>
            </a:extLst>
          </p:cNvPr>
          <p:cNvSpPr>
            <a:spLocks noGrp="1"/>
          </p:cNvSpPr>
          <p:nvPr>
            <p:ph idx="1"/>
          </p:nvPr>
        </p:nvSpPr>
        <p:spPr>
          <a:xfrm>
            <a:off x="2849562" y="2160589"/>
            <a:ext cx="6424440" cy="3880773"/>
          </a:xfrm>
        </p:spPr>
        <p:txBody>
          <a:bodyPr>
            <a:normAutofit/>
          </a:bodyPr>
          <a:lstStyle/>
          <a:p>
            <a:pPr>
              <a:lnSpc>
                <a:spcPct val="90000"/>
              </a:lnSpc>
            </a:pPr>
            <a:r>
              <a:rPr lang="en-GB" sz="1100" b="0" i="0" u="none" strike="noStrike" dirty="0">
                <a:solidFill>
                  <a:schemeClr val="tx1"/>
                </a:solidFill>
                <a:effectLst/>
              </a:rPr>
              <a:t>Forest schools and outdoor activities offer a unique and engaging platform for children to interact with each other in a natural, low-pressure setting. The emphasis on group-based learning and teamwork in these settings fosters social connections and helps children develop essential interpersonal skills.</a:t>
            </a:r>
          </a:p>
          <a:p>
            <a:pPr>
              <a:lnSpc>
                <a:spcPct val="90000"/>
              </a:lnSpc>
            </a:pPr>
            <a:r>
              <a:rPr lang="en-GB" sz="1100" b="0" i="0" u="none" strike="noStrike" dirty="0">
                <a:solidFill>
                  <a:schemeClr val="tx1"/>
                </a:solidFill>
                <a:effectLst/>
              </a:rPr>
              <a:t>Collaborative activities in forest schools often involve building projects, problem-solving tasks, and team-based games. For example, children might work together to build a shelter from natural materials, navigate through a forest using a map, or participate in a scavenger hunt. These activities require communication, coordination, and cooperation, allowing children to form connections through shared goals and achievements (Shanahan et al., 2019).</a:t>
            </a:r>
          </a:p>
          <a:p>
            <a:pPr>
              <a:lnSpc>
                <a:spcPct val="90000"/>
              </a:lnSpc>
            </a:pPr>
            <a:r>
              <a:rPr lang="en-GB" sz="1100" b="0" i="0" u="none" strike="noStrike" dirty="0">
                <a:solidFill>
                  <a:schemeClr val="tx1"/>
                </a:solidFill>
                <a:effectLst/>
              </a:rPr>
              <a:t>As children collaborate on these tasks, they naturally develop trust in their peers. They learn to rely on each other’s strengths, which fosters a sense of community and belonging. This environment also provides a safe space for children to express themselves, share ideas, and take on leadership roles. It can be especially beneficial for children who struggle with social anxiety or find it difficult to make friends in more structured settings.</a:t>
            </a:r>
          </a:p>
          <a:p>
            <a:pPr>
              <a:lnSpc>
                <a:spcPct val="90000"/>
              </a:lnSpc>
            </a:pPr>
            <a:r>
              <a:rPr lang="en-GB" sz="1100" b="0" i="0" u="none" strike="noStrike" dirty="0">
                <a:solidFill>
                  <a:schemeClr val="tx1"/>
                </a:solidFill>
                <a:effectLst/>
              </a:rPr>
              <a:t>Through these social interactions, children develop communication skills and learn important social cues. They practice listening, sharing, and empathizing with others, which are crucial skills for building healthy relationships. Additionally, they gain experience in resolving conflicts and negotiating solutions, contributing to their social and emotional development.</a:t>
            </a:r>
            <a:br>
              <a:rPr lang="en-GB" sz="1100" dirty="0"/>
            </a:br>
            <a:br>
              <a:rPr lang="en-GB" sz="1100" dirty="0"/>
            </a:br>
            <a:endParaRPr lang="en-US" sz="1100" dirty="0"/>
          </a:p>
        </p:txBody>
      </p:sp>
    </p:spTree>
    <p:extLst>
      <p:ext uri="{BB962C8B-B14F-4D97-AF65-F5344CB8AC3E}">
        <p14:creationId xmlns:p14="http://schemas.microsoft.com/office/powerpoint/2010/main" val="110440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9B9754-87E1-AA70-E168-5948B9B0FDB3}"/>
              </a:ext>
            </a:extLst>
          </p:cNvPr>
          <p:cNvSpPr>
            <a:spLocks noGrp="1"/>
          </p:cNvSpPr>
          <p:nvPr>
            <p:ph idx="1"/>
          </p:nvPr>
        </p:nvSpPr>
        <p:spPr>
          <a:xfrm>
            <a:off x="677334" y="1253067"/>
            <a:ext cx="6155266" cy="4351866"/>
          </a:xfrm>
        </p:spPr>
        <p:txBody>
          <a:bodyPr anchor="ctr">
            <a:normAutofit fontScale="85000" lnSpcReduction="20000"/>
          </a:bodyPr>
          <a:lstStyle/>
          <a:p>
            <a:br>
              <a:rPr lang="en-GB" dirty="0">
                <a:solidFill>
                  <a:schemeClr val="tx1"/>
                </a:solidFill>
              </a:rPr>
            </a:br>
            <a:r>
              <a:rPr lang="en-GB" b="0" i="0" u="none" strike="noStrike" dirty="0">
                <a:solidFill>
                  <a:schemeClr val="tx1"/>
                </a:solidFill>
                <a:effectLst/>
              </a:rPr>
              <a:t>The COVID-19 pandemic significantly impacted children's lives, affecting their education, social interactions, and mental health. As we look at how outdoor activities and forest schools can benefit children who have experienced trauma, it's relevant to consider how these approaches can specifically address the challenges brought on by the pandemic </a:t>
            </a:r>
            <a:r>
              <a:rPr lang="en-GB" sz="1800" b="0" i="0" u="none" strike="noStrike" dirty="0">
                <a:solidFill>
                  <a:srgbClr val="000000"/>
                </a:solidFill>
                <a:effectLst/>
              </a:rPr>
              <a:t>(Benner &amp; Mistry, 2020).</a:t>
            </a:r>
            <a:r>
              <a:rPr lang="en-GB" b="0" i="0" u="none" strike="noStrike" dirty="0">
                <a:solidFill>
                  <a:schemeClr val="tx1"/>
                </a:solidFill>
                <a:effectLst/>
              </a:rPr>
              <a:t> </a:t>
            </a:r>
          </a:p>
          <a:p>
            <a:r>
              <a:rPr lang="en-GB" b="0" i="0" u="none" strike="noStrike" dirty="0">
                <a:solidFill>
                  <a:schemeClr val="tx1"/>
                </a:solidFill>
                <a:effectLst/>
              </a:rPr>
              <a:t>During COVID-19, children faced prolonged periods of isolation and </a:t>
            </a:r>
            <a:r>
              <a:rPr lang="en-GB" b="0" i="0" u="none" strike="noStrike" dirty="0">
                <a:solidFill>
                  <a:srgbClr val="0D0D0D"/>
                </a:solidFill>
                <a:effectLst/>
              </a:rPr>
              <a:t>remote learning, disrupting their ability to form and maintain social connections. Forest schools and outdoor activities offer a space where children can reconnect with peers in a safe, open environment, promoting teamwork and socialization </a:t>
            </a:r>
            <a:r>
              <a:rPr lang="en-GB" sz="1800" b="0" i="0" u="none" strike="noStrike" dirty="0">
                <a:solidFill>
                  <a:srgbClr val="000000"/>
                </a:solidFill>
                <a:effectLst/>
              </a:rPr>
              <a:t>(Friedman et al., 2021)</a:t>
            </a:r>
            <a:r>
              <a:rPr lang="en-GB" b="0" i="0" u="none" strike="noStrike" dirty="0">
                <a:solidFill>
                  <a:srgbClr val="0D0D0D"/>
                </a:solidFill>
                <a:effectLst/>
              </a:rPr>
              <a:t>.</a:t>
            </a:r>
          </a:p>
          <a:p>
            <a:r>
              <a:rPr lang="en-GB" b="0" i="0" u="none" strike="noStrike" dirty="0">
                <a:solidFill>
                  <a:srgbClr val="0D0D0D"/>
                </a:solidFill>
                <a:effectLst/>
              </a:rPr>
              <a:t>children who had access to nature during COVID-19 lockdowns reported less mental health problems than their counterparts who did not have such opportunities. Play in the great outdoors may be a powerful equalizer, with major social and health benefits. However, many children are unable to benefit from these advantages due to unequal access to natural areas, particularly for low-income and communities </a:t>
            </a:r>
            <a:r>
              <a:rPr lang="en-GB" sz="1800" b="0" i="0" u="none" strike="noStrike" dirty="0">
                <a:solidFill>
                  <a:srgbClr val="000000"/>
                </a:solidFill>
                <a:effectLst/>
              </a:rPr>
              <a:t>(</a:t>
            </a:r>
            <a:r>
              <a:rPr lang="en-GB" sz="1800" b="0" i="0" u="none" strike="noStrike" dirty="0" err="1">
                <a:solidFill>
                  <a:srgbClr val="000000"/>
                </a:solidFill>
                <a:effectLst/>
              </a:rPr>
              <a:t>Bignardi</a:t>
            </a:r>
            <a:r>
              <a:rPr lang="en-GB" sz="1800" b="0" i="0" u="none" strike="noStrike" dirty="0">
                <a:solidFill>
                  <a:srgbClr val="000000"/>
                </a:solidFill>
                <a:effectLst/>
              </a:rPr>
              <a:t> et al., 2020)</a:t>
            </a:r>
            <a:r>
              <a:rPr lang="en-GB" b="0" i="0" u="none" strike="noStrike" dirty="0">
                <a:solidFill>
                  <a:srgbClr val="0D0D0D"/>
                </a:solidFill>
                <a:effectLst/>
              </a:rPr>
              <a:t>. </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B1A8E40-1543-BF35-6A97-5445802DBB2B}"/>
              </a:ext>
            </a:extLst>
          </p:cNvPr>
          <p:cNvSpPr>
            <a:spLocks noGrp="1"/>
          </p:cNvSpPr>
          <p:nvPr>
            <p:ph type="title"/>
          </p:nvPr>
        </p:nvSpPr>
        <p:spPr>
          <a:xfrm>
            <a:off x="7829658" y="1253067"/>
            <a:ext cx="3371742" cy="4351866"/>
          </a:xfrm>
        </p:spPr>
        <p:txBody>
          <a:bodyPr anchor="ctr">
            <a:normAutofit/>
          </a:bodyPr>
          <a:lstStyle/>
          <a:p>
            <a:r>
              <a:rPr lang="en-US" dirty="0">
                <a:solidFill>
                  <a:schemeClr val="bg1"/>
                </a:solidFill>
              </a:rPr>
              <a:t>The affects of Covid-19 </a:t>
            </a:r>
          </a:p>
        </p:txBody>
      </p:sp>
    </p:spTree>
    <p:extLst>
      <p:ext uri="{BB962C8B-B14F-4D97-AF65-F5344CB8AC3E}">
        <p14:creationId xmlns:p14="http://schemas.microsoft.com/office/powerpoint/2010/main" val="2756451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E4A7E-0A69-2E0A-10AE-0087582A34DE}"/>
              </a:ext>
            </a:extLst>
          </p:cNvPr>
          <p:cNvSpPr>
            <a:spLocks noGrp="1"/>
          </p:cNvSpPr>
          <p:nvPr>
            <p:ph type="title"/>
          </p:nvPr>
        </p:nvSpPr>
        <p:spPr/>
        <p:txBody>
          <a:bodyPr/>
          <a:lstStyle/>
          <a:p>
            <a:endParaRPr lang="en-US" dirty="0"/>
          </a:p>
        </p:txBody>
      </p:sp>
      <p:graphicFrame>
        <p:nvGraphicFramePr>
          <p:cNvPr id="24" name="Content Placeholder 2">
            <a:extLst>
              <a:ext uri="{FF2B5EF4-FFF2-40B4-BE49-F238E27FC236}">
                <a16:creationId xmlns:a16="http://schemas.microsoft.com/office/drawing/2014/main" id="{6F7ACF83-13BD-215A-36A0-9E111C1C3913}"/>
              </a:ext>
            </a:extLst>
          </p:cNvPr>
          <p:cNvGraphicFramePr>
            <a:graphicFrameLocks noGrp="1"/>
          </p:cNvGraphicFramePr>
          <p:nvPr>
            <p:ph idx="1"/>
            <p:extLst>
              <p:ext uri="{D42A27DB-BD31-4B8C-83A1-F6EECF244321}">
                <p14:modId xmlns:p14="http://schemas.microsoft.com/office/powerpoint/2010/main" val="227288403"/>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519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6B30-7C3A-4AC2-D8BF-211A8414176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CB1889B-AEF2-2505-C66B-C5EEB7B7B2C6}"/>
              </a:ext>
            </a:extLst>
          </p:cNvPr>
          <p:cNvSpPr>
            <a:spLocks noGrp="1"/>
          </p:cNvSpPr>
          <p:nvPr>
            <p:ph idx="1"/>
          </p:nvPr>
        </p:nvSpPr>
        <p:spPr/>
        <p:txBody>
          <a:bodyPr>
            <a:normAutofit fontScale="40000" lnSpcReduction="20000"/>
          </a:bodyPr>
          <a:lstStyle/>
          <a:p>
            <a:r>
              <a:rPr lang="en-GB" sz="1800" b="0" i="0" u="none" strike="noStrike" dirty="0">
                <a:solidFill>
                  <a:srgbClr val="000000"/>
                </a:solidFill>
                <a:effectLst/>
                <a:latin typeface="Times New Roman" panose="02020603050405020304" pitchFamily="18" charset="0"/>
              </a:rPr>
              <a:t>Al, A. S., </a:t>
            </a:r>
            <a:r>
              <a:rPr lang="en-GB" sz="1800" b="0" i="0" u="none" strike="noStrike" dirty="0" err="1">
                <a:solidFill>
                  <a:srgbClr val="000000"/>
                </a:solidFill>
                <a:effectLst/>
                <a:latin typeface="Times New Roman" panose="02020603050405020304" pitchFamily="18" charset="0"/>
              </a:rPr>
              <a:t>Alqarni</a:t>
            </a:r>
            <a:r>
              <a:rPr lang="en-GB" sz="1800" b="0" i="0" u="none" strike="noStrike" dirty="0">
                <a:solidFill>
                  <a:srgbClr val="000000"/>
                </a:solidFill>
                <a:effectLst/>
                <a:latin typeface="Times New Roman" panose="02020603050405020304" pitchFamily="18" charset="0"/>
              </a:rPr>
              <a:t>, M. M., </a:t>
            </a:r>
            <a:r>
              <a:rPr lang="en-GB" sz="1800" b="0" i="0" u="none" strike="noStrike" dirty="0" err="1">
                <a:solidFill>
                  <a:srgbClr val="000000"/>
                </a:solidFill>
                <a:effectLst/>
                <a:latin typeface="Times New Roman" panose="02020603050405020304" pitchFamily="18" charset="0"/>
              </a:rPr>
              <a:t>Alaskari</a:t>
            </a:r>
            <a:r>
              <a:rPr lang="en-GB" sz="1800" b="0" i="0" u="none" strike="noStrike" dirty="0">
                <a:solidFill>
                  <a:srgbClr val="000000"/>
                </a:solidFill>
                <a:effectLst/>
                <a:latin typeface="Times New Roman" panose="02020603050405020304" pitchFamily="18" charset="0"/>
              </a:rPr>
              <a:t>, A. A., Abdullah Al </a:t>
            </a:r>
            <a:r>
              <a:rPr lang="en-GB" sz="1800" b="0" i="0" u="none" strike="noStrike" dirty="0" err="1">
                <a:solidFill>
                  <a:srgbClr val="000000"/>
                </a:solidFill>
                <a:effectLst/>
                <a:latin typeface="Times New Roman" panose="02020603050405020304" pitchFamily="18" charset="0"/>
              </a:rPr>
              <a:t>Qaed</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Aidah</a:t>
            </a:r>
            <a:r>
              <a:rPr lang="en-GB" sz="1800" b="0" i="0" u="none" strike="noStrike" dirty="0">
                <a:solidFill>
                  <a:srgbClr val="000000"/>
                </a:solidFill>
                <a:effectLst/>
                <a:latin typeface="Times New Roman" panose="02020603050405020304" pitchFamily="18" charset="0"/>
              </a:rPr>
              <a:t> Sanad </a:t>
            </a:r>
            <a:r>
              <a:rPr lang="en-GB" sz="1800" b="0" i="0" u="none" strike="noStrike" dirty="0" err="1">
                <a:solidFill>
                  <a:srgbClr val="000000"/>
                </a:solidFill>
                <a:effectLst/>
                <a:latin typeface="Times New Roman" panose="02020603050405020304" pitchFamily="18" charset="0"/>
              </a:rPr>
              <a:t>Alqarni</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Muqbil</a:t>
            </a:r>
            <a:r>
              <a:rPr lang="en-GB" sz="1800" b="0" i="0" u="none" strike="noStrike" dirty="0">
                <a:solidFill>
                  <a:srgbClr val="000000"/>
                </a:solidFill>
                <a:effectLst/>
                <a:latin typeface="Times New Roman" panose="02020603050405020304" pitchFamily="18" charset="0"/>
              </a:rPr>
              <a:t>, A. M., </a:t>
            </a:r>
            <a:r>
              <a:rPr lang="en-GB" sz="1800" b="0" i="0" u="none" strike="noStrike" dirty="0" err="1">
                <a:solidFill>
                  <a:srgbClr val="000000"/>
                </a:solidFill>
                <a:effectLst/>
                <a:latin typeface="Times New Roman" panose="02020603050405020304" pitchFamily="18" charset="0"/>
              </a:rPr>
              <a:t>Alshehri</a:t>
            </a:r>
            <a:r>
              <a:rPr lang="en-GB" sz="1800" b="0" i="0" u="none" strike="noStrike" dirty="0">
                <a:solidFill>
                  <a:srgbClr val="000000"/>
                </a:solidFill>
                <a:effectLst/>
                <a:latin typeface="Times New Roman" panose="02020603050405020304" pitchFamily="18" charset="0"/>
              </a:rPr>
              <a:t>, D. M., </a:t>
            </a:r>
            <a:r>
              <a:rPr lang="en-GB" sz="1800" b="0" i="0" u="none" strike="noStrike" dirty="0" err="1">
                <a:solidFill>
                  <a:srgbClr val="000000"/>
                </a:solidFill>
                <a:effectLst/>
                <a:latin typeface="Times New Roman" panose="02020603050405020304" pitchFamily="18" charset="0"/>
              </a:rPr>
              <a:t>Lahiq</a:t>
            </a:r>
            <a:r>
              <a:rPr lang="en-GB" sz="1800" b="0" i="0" u="none" strike="noStrike" dirty="0">
                <a:solidFill>
                  <a:srgbClr val="000000"/>
                </a:solidFill>
                <a:effectLst/>
                <a:latin typeface="Times New Roman" panose="02020603050405020304" pitchFamily="18" charset="0"/>
              </a:rPr>
              <a:t>, L. A., Mohammed Abdulrahman </a:t>
            </a:r>
            <a:r>
              <a:rPr lang="en-GB" sz="1800" b="0" i="0" u="none" strike="noStrike" dirty="0" err="1">
                <a:solidFill>
                  <a:srgbClr val="000000"/>
                </a:solidFill>
                <a:effectLst/>
                <a:latin typeface="Times New Roman" panose="02020603050405020304" pitchFamily="18" charset="0"/>
              </a:rPr>
              <a:t>Alhifthi</a:t>
            </a:r>
            <a:r>
              <a:rPr lang="en-GB" sz="1800" b="0" i="0" u="none" strike="noStrike" dirty="0">
                <a:solidFill>
                  <a:srgbClr val="000000"/>
                </a:solidFill>
                <a:effectLst/>
                <a:latin typeface="Times New Roman" panose="02020603050405020304" pitchFamily="18" charset="0"/>
              </a:rPr>
              <a:t>, &amp; </a:t>
            </a:r>
            <a:r>
              <a:rPr lang="en-GB" sz="1800" b="0" i="0" u="none" strike="noStrike" dirty="0" err="1">
                <a:solidFill>
                  <a:srgbClr val="000000"/>
                </a:solidFill>
                <a:effectLst/>
                <a:latin typeface="Times New Roman" panose="02020603050405020304" pitchFamily="18" charset="0"/>
              </a:rPr>
              <a:t>Yazeed</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Alshahrani</a:t>
            </a:r>
            <a:r>
              <a:rPr lang="en-GB" sz="1800" b="0" i="0" u="none" strike="noStrike" dirty="0">
                <a:solidFill>
                  <a:srgbClr val="000000"/>
                </a:solidFill>
                <a:effectLst/>
                <a:latin typeface="Times New Roman" panose="02020603050405020304" pitchFamily="18" charset="0"/>
              </a:rPr>
              <a:t>. (2023). Child Anxiety, Depression, and Post-traumatic Stress Disorder Following </a:t>
            </a:r>
            <a:r>
              <a:rPr lang="en-GB" sz="1800" b="0" i="0" u="none" strike="noStrike" dirty="0" err="1">
                <a:solidFill>
                  <a:srgbClr val="000000"/>
                </a:solidFill>
                <a:effectLst/>
                <a:latin typeface="Times New Roman" panose="02020603050405020304" pitchFamily="18" charset="0"/>
              </a:rPr>
              <a:t>Orthopedic</a:t>
            </a:r>
            <a:r>
              <a:rPr lang="en-GB" sz="1800" b="0" i="0" u="none" strike="noStrike" dirty="0">
                <a:solidFill>
                  <a:srgbClr val="000000"/>
                </a:solidFill>
                <a:effectLst/>
                <a:latin typeface="Times New Roman" panose="02020603050405020304" pitchFamily="18" charset="0"/>
              </a:rPr>
              <a:t> Trauma. </a:t>
            </a:r>
            <a:r>
              <a:rPr lang="en-GB" sz="1800" b="0" i="1" u="none" strike="noStrike" dirty="0" err="1">
                <a:solidFill>
                  <a:srgbClr val="000000"/>
                </a:solidFill>
                <a:effectLst/>
                <a:latin typeface="Times New Roman" panose="02020603050405020304" pitchFamily="18" charset="0"/>
              </a:rPr>
              <a:t>Cureus</a:t>
            </a:r>
            <a:r>
              <a:rPr lang="en-GB" sz="1800" b="0" i="0" u="none" strike="noStrike" dirty="0">
                <a:solidFill>
                  <a:srgbClr val="000000"/>
                </a:solidFill>
                <a:effectLst/>
                <a:latin typeface="Times New Roman" panose="02020603050405020304" pitchFamily="18" charset="0"/>
              </a:rPr>
              <a:t>.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/10.7759/cureus.42140</a:t>
            </a:r>
          </a:p>
          <a:p>
            <a:r>
              <a:rPr lang="en-GB" sz="1800" b="0" i="0" u="none" strike="noStrike" dirty="0" err="1">
                <a:solidFill>
                  <a:srgbClr val="000000"/>
                </a:solidFill>
                <a:effectLst/>
                <a:latin typeface="Times New Roman" panose="02020603050405020304" pitchFamily="18" charset="0"/>
              </a:rPr>
              <a:t>Lähdepuro</a:t>
            </a:r>
            <a:r>
              <a:rPr lang="en-GB" sz="1800" b="0" i="0" u="none" strike="noStrike" dirty="0">
                <a:solidFill>
                  <a:srgbClr val="000000"/>
                </a:solidFill>
                <a:effectLst/>
                <a:latin typeface="Times New Roman" panose="02020603050405020304" pitchFamily="18" charset="0"/>
              </a:rPr>
              <a:t>, A., Savolainen, K., Lahti-</a:t>
            </a:r>
            <a:r>
              <a:rPr lang="en-GB" sz="1800" b="0" i="0" u="none" strike="noStrike" dirty="0" err="1">
                <a:solidFill>
                  <a:srgbClr val="000000"/>
                </a:solidFill>
                <a:effectLst/>
                <a:latin typeface="Times New Roman" panose="02020603050405020304" pitchFamily="18" charset="0"/>
              </a:rPr>
              <a:t>Pulkkinen</a:t>
            </a:r>
            <a:r>
              <a:rPr lang="en-GB" sz="1800" b="0" i="0" u="none" strike="noStrike" dirty="0">
                <a:solidFill>
                  <a:srgbClr val="000000"/>
                </a:solidFill>
                <a:effectLst/>
                <a:latin typeface="Times New Roman" panose="02020603050405020304" pitchFamily="18" charset="0"/>
              </a:rPr>
              <a:t>, M., Eriksson, J. G., Lahti, J., </a:t>
            </a:r>
            <a:r>
              <a:rPr lang="en-GB" sz="1800" b="0" i="0" u="none" strike="noStrike" dirty="0" err="1">
                <a:solidFill>
                  <a:srgbClr val="000000"/>
                </a:solidFill>
                <a:effectLst/>
                <a:latin typeface="Times New Roman" panose="02020603050405020304" pitchFamily="18" charset="0"/>
              </a:rPr>
              <a:t>Tuovinen</a:t>
            </a:r>
            <a:r>
              <a:rPr lang="en-GB" sz="1800" b="0" i="0" u="none" strike="noStrike" dirty="0">
                <a:solidFill>
                  <a:srgbClr val="000000"/>
                </a:solidFill>
                <a:effectLst/>
                <a:latin typeface="Times New Roman" panose="02020603050405020304" pitchFamily="18" charset="0"/>
              </a:rPr>
              <a:t>, S., </a:t>
            </a:r>
            <a:r>
              <a:rPr lang="en-GB" sz="1800" b="0" i="0" u="none" strike="noStrike" dirty="0" err="1">
                <a:solidFill>
                  <a:srgbClr val="000000"/>
                </a:solidFill>
                <a:effectLst/>
                <a:latin typeface="Times New Roman" panose="02020603050405020304" pitchFamily="18" charset="0"/>
              </a:rPr>
              <a:t>Kajantie</a:t>
            </a:r>
            <a:r>
              <a:rPr lang="en-GB" sz="1800" b="0" i="0" u="none" strike="noStrike" dirty="0">
                <a:solidFill>
                  <a:srgbClr val="000000"/>
                </a:solidFill>
                <a:effectLst/>
                <a:latin typeface="Times New Roman" panose="02020603050405020304" pitchFamily="18" charset="0"/>
              </a:rPr>
              <a:t>, E., </a:t>
            </a:r>
            <a:r>
              <a:rPr lang="en-GB" sz="1800" b="0" i="0" u="none" strike="noStrike" dirty="0" err="1">
                <a:solidFill>
                  <a:srgbClr val="000000"/>
                </a:solidFill>
                <a:effectLst/>
                <a:latin typeface="Times New Roman" panose="02020603050405020304" pitchFamily="18" charset="0"/>
              </a:rPr>
              <a:t>Pesonen</a:t>
            </a:r>
            <a:r>
              <a:rPr lang="en-GB" sz="1800" b="0" i="0" u="none" strike="noStrike" dirty="0">
                <a:solidFill>
                  <a:srgbClr val="000000"/>
                </a:solidFill>
                <a:effectLst/>
                <a:latin typeface="Times New Roman" panose="02020603050405020304" pitchFamily="18" charset="0"/>
              </a:rPr>
              <a:t>, A.-K., </a:t>
            </a:r>
            <a:r>
              <a:rPr lang="en-GB" sz="1800" b="0" i="0" u="none" strike="noStrike" dirty="0" err="1">
                <a:solidFill>
                  <a:srgbClr val="000000"/>
                </a:solidFill>
                <a:effectLst/>
                <a:latin typeface="Times New Roman" panose="02020603050405020304" pitchFamily="18" charset="0"/>
              </a:rPr>
              <a:t>Heinonen</a:t>
            </a:r>
            <a:r>
              <a:rPr lang="en-GB" sz="1800" b="0" i="0" u="none" strike="noStrike" dirty="0">
                <a:solidFill>
                  <a:srgbClr val="000000"/>
                </a:solidFill>
                <a:effectLst/>
                <a:latin typeface="Times New Roman" panose="02020603050405020304" pitchFamily="18" charset="0"/>
              </a:rPr>
              <a:t>, K., &amp; Räikkönen, K. (2019). The Impact of Early Life Stress on Anxiety Symptoms in Late Adulthood. </a:t>
            </a:r>
            <a:r>
              <a:rPr lang="en-GB" sz="1800" b="0" i="1" u="none" strike="noStrike" dirty="0">
                <a:solidFill>
                  <a:srgbClr val="000000"/>
                </a:solidFill>
                <a:effectLst/>
                <a:latin typeface="Times New Roman" panose="02020603050405020304" pitchFamily="18" charset="0"/>
              </a:rPr>
              <a:t>Scientific Reports</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9</a:t>
            </a:r>
            <a:r>
              <a:rPr lang="en-GB" sz="1800" b="0" i="0" u="none" strike="noStrike" dirty="0">
                <a:solidFill>
                  <a:srgbClr val="000000"/>
                </a:solidFill>
                <a:effectLst/>
                <a:latin typeface="Times New Roman" panose="02020603050405020304" pitchFamily="18" charset="0"/>
              </a:rPr>
              <a:t>(1), 1–13.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/10.1038/s41598-019-40698-0</a:t>
            </a:r>
          </a:p>
          <a:p>
            <a:r>
              <a:rPr lang="en-GB" sz="1800" b="0" i="0" u="none" strike="noStrike" dirty="0" err="1">
                <a:solidFill>
                  <a:srgbClr val="000000"/>
                </a:solidFill>
                <a:effectLst/>
                <a:latin typeface="Times New Roman" panose="02020603050405020304" pitchFamily="18" charset="0"/>
              </a:rPr>
              <a:t>Preuß</a:t>
            </a:r>
            <a:r>
              <a:rPr lang="en-GB" sz="1800" b="0" i="0" u="none" strike="noStrike" dirty="0">
                <a:solidFill>
                  <a:srgbClr val="000000"/>
                </a:solidFill>
                <a:effectLst/>
                <a:latin typeface="Times New Roman" panose="02020603050405020304" pitchFamily="18" charset="0"/>
              </a:rPr>
              <a:t>, M., </a:t>
            </a:r>
            <a:r>
              <a:rPr lang="en-GB" sz="1800" b="0" i="0" u="none" strike="noStrike" dirty="0" err="1">
                <a:solidFill>
                  <a:srgbClr val="000000"/>
                </a:solidFill>
                <a:effectLst/>
                <a:latin typeface="Times New Roman" panose="02020603050405020304" pitchFamily="18" charset="0"/>
              </a:rPr>
              <a:t>Nieuwenhuijsen</a:t>
            </a:r>
            <a:r>
              <a:rPr lang="en-GB" sz="1800" b="0" i="0" u="none" strike="noStrike" dirty="0">
                <a:solidFill>
                  <a:srgbClr val="000000"/>
                </a:solidFill>
                <a:effectLst/>
                <a:latin typeface="Times New Roman" panose="02020603050405020304" pitchFamily="18" charset="0"/>
              </a:rPr>
              <a:t>, M., Marquez, S., </a:t>
            </a:r>
            <a:r>
              <a:rPr lang="en-GB" sz="1800" b="0" i="0" u="none" strike="noStrike" dirty="0" err="1">
                <a:solidFill>
                  <a:srgbClr val="000000"/>
                </a:solidFill>
                <a:effectLst/>
                <a:latin typeface="Times New Roman" panose="02020603050405020304" pitchFamily="18" charset="0"/>
              </a:rPr>
              <a:t>Cirach</a:t>
            </a:r>
            <a:r>
              <a:rPr lang="en-GB" sz="1800" b="0" i="0" u="none" strike="noStrike" dirty="0">
                <a:solidFill>
                  <a:srgbClr val="000000"/>
                </a:solidFill>
                <a:effectLst/>
                <a:latin typeface="Times New Roman" panose="02020603050405020304" pitchFamily="18" charset="0"/>
              </a:rPr>
              <a:t>, M., </a:t>
            </a:r>
            <a:r>
              <a:rPr lang="en-GB" sz="1800" b="0" i="0" u="none" strike="noStrike" dirty="0" err="1">
                <a:solidFill>
                  <a:srgbClr val="000000"/>
                </a:solidFill>
                <a:effectLst/>
                <a:latin typeface="Times New Roman" panose="02020603050405020304" pitchFamily="18" charset="0"/>
              </a:rPr>
              <a:t>Dadvand</a:t>
            </a:r>
            <a:r>
              <a:rPr lang="en-GB" sz="1800" b="0" i="0" u="none" strike="noStrike" dirty="0">
                <a:solidFill>
                  <a:srgbClr val="000000"/>
                </a:solidFill>
                <a:effectLst/>
                <a:latin typeface="Times New Roman" panose="02020603050405020304" pitchFamily="18" charset="0"/>
              </a:rPr>
              <a:t>, P., </a:t>
            </a:r>
            <a:r>
              <a:rPr lang="en-GB" sz="1800" b="0" i="0" u="none" strike="noStrike" dirty="0" err="1">
                <a:solidFill>
                  <a:srgbClr val="000000"/>
                </a:solidFill>
                <a:effectLst/>
                <a:latin typeface="Times New Roman" panose="02020603050405020304" pitchFamily="18" charset="0"/>
              </a:rPr>
              <a:t>Triguero</a:t>
            </a:r>
            <a:r>
              <a:rPr lang="en-GB" sz="1800" b="0" i="0" u="none" strike="noStrike" dirty="0">
                <a:solidFill>
                  <a:srgbClr val="000000"/>
                </a:solidFill>
                <a:effectLst/>
                <a:latin typeface="Times New Roman" panose="02020603050405020304" pitchFamily="18" charset="0"/>
              </a:rPr>
              <a:t>-Mas, M., Gidlow, C., </a:t>
            </a:r>
            <a:r>
              <a:rPr lang="en-GB" sz="1800" b="0" i="0" u="none" strike="noStrike" dirty="0" err="1">
                <a:solidFill>
                  <a:srgbClr val="000000"/>
                </a:solidFill>
                <a:effectLst/>
                <a:latin typeface="Times New Roman" panose="02020603050405020304" pitchFamily="18" charset="0"/>
              </a:rPr>
              <a:t>Grazuleviciene</a:t>
            </a:r>
            <a:r>
              <a:rPr lang="en-GB" sz="1800" b="0" i="0" u="none" strike="noStrike" dirty="0">
                <a:solidFill>
                  <a:srgbClr val="000000"/>
                </a:solidFill>
                <a:effectLst/>
                <a:latin typeface="Times New Roman" panose="02020603050405020304" pitchFamily="18" charset="0"/>
              </a:rPr>
              <a:t>, R., </a:t>
            </a:r>
            <a:r>
              <a:rPr lang="en-GB" sz="1800" b="0" i="0" u="none" strike="noStrike" dirty="0" err="1">
                <a:solidFill>
                  <a:srgbClr val="000000"/>
                </a:solidFill>
                <a:effectLst/>
                <a:latin typeface="Times New Roman" panose="02020603050405020304" pitchFamily="18" charset="0"/>
              </a:rPr>
              <a:t>Kruize</a:t>
            </a:r>
            <a:r>
              <a:rPr lang="en-GB" sz="1800" b="0" i="0" u="none" strike="noStrike" dirty="0">
                <a:solidFill>
                  <a:srgbClr val="000000"/>
                </a:solidFill>
                <a:effectLst/>
                <a:latin typeface="Times New Roman" panose="02020603050405020304" pitchFamily="18" charset="0"/>
              </a:rPr>
              <a:t>, H., &amp; </a:t>
            </a:r>
            <a:r>
              <a:rPr lang="en-GB" sz="1800" b="0" i="0" u="none" strike="noStrike" dirty="0" err="1">
                <a:solidFill>
                  <a:srgbClr val="000000"/>
                </a:solidFill>
                <a:effectLst/>
                <a:latin typeface="Times New Roman" panose="02020603050405020304" pitchFamily="18" charset="0"/>
              </a:rPr>
              <a:t>Zijlema</a:t>
            </a:r>
            <a:r>
              <a:rPr lang="en-GB" sz="1800" b="0" i="0" u="none" strike="noStrike" dirty="0">
                <a:solidFill>
                  <a:srgbClr val="000000"/>
                </a:solidFill>
                <a:effectLst/>
                <a:latin typeface="Times New Roman" panose="02020603050405020304" pitchFamily="18" charset="0"/>
              </a:rPr>
              <a:t>, W. (2019). Low Childhood Nature Exposure is Associated with Worse Mental Health in Adulthood. </a:t>
            </a:r>
            <a:r>
              <a:rPr lang="en-GB" sz="1800" b="0" i="1" u="none" strike="noStrike" dirty="0">
                <a:solidFill>
                  <a:srgbClr val="000000"/>
                </a:solidFill>
                <a:effectLst/>
                <a:latin typeface="Times New Roman" panose="02020603050405020304" pitchFamily="18" charset="0"/>
              </a:rPr>
              <a:t>International Journal of Environmental Research and Public Health</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16</a:t>
            </a:r>
            <a:r>
              <a:rPr lang="en-GB" sz="1800" b="0" i="0" u="none" strike="noStrike" dirty="0">
                <a:solidFill>
                  <a:srgbClr val="000000"/>
                </a:solidFill>
                <a:effectLst/>
                <a:latin typeface="Times New Roman" panose="02020603050405020304" pitchFamily="18" charset="0"/>
              </a:rPr>
              <a:t>(10), 1809.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/10.3390/ijerph16101809</a:t>
            </a:r>
          </a:p>
          <a:p>
            <a:r>
              <a:rPr lang="en-GB" sz="1800" b="0" i="0" u="none" strike="noStrike" dirty="0" err="1">
                <a:solidFill>
                  <a:srgbClr val="000000"/>
                </a:solidFill>
                <a:effectLst/>
                <a:latin typeface="Times New Roman" panose="02020603050405020304" pitchFamily="18" charset="0"/>
              </a:rPr>
              <a:t>Rían</a:t>
            </a:r>
            <a:r>
              <a:rPr lang="en-GB" sz="1800" b="0" i="0" u="none" strike="noStrike" dirty="0">
                <a:solidFill>
                  <a:srgbClr val="000000"/>
                </a:solidFill>
                <a:effectLst/>
                <a:latin typeface="Times New Roman" panose="02020603050405020304" pitchFamily="18" charset="0"/>
              </a:rPr>
              <a:t>, S. W., &amp; Coll, K. M. (2021). Increased Exposure to Nature Reduces Elementary Students’ Anxiety. </a:t>
            </a:r>
            <a:r>
              <a:rPr lang="en-GB" sz="1800" b="0" i="1" u="none" strike="noStrike" dirty="0">
                <a:solidFill>
                  <a:srgbClr val="000000"/>
                </a:solidFill>
                <a:effectLst/>
                <a:latin typeface="Times New Roman" panose="02020603050405020304" pitchFamily="18" charset="0"/>
              </a:rPr>
              <a:t>Ecopsychology</a:t>
            </a:r>
            <a:r>
              <a:rPr lang="en-GB" sz="1800" b="0" i="0" u="none" strike="noStrike" dirty="0">
                <a:solidFill>
                  <a:srgbClr val="000000"/>
                </a:solidFill>
                <a:effectLst/>
                <a:latin typeface="Times New Roman" panose="02020603050405020304" pitchFamily="18" charset="0"/>
              </a:rPr>
              <a:t>.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/10.1089/eco.2020.0070</a:t>
            </a:r>
          </a:p>
          <a:p>
            <a:r>
              <a:rPr lang="en-GB" sz="1800" b="0" i="0" u="none" strike="noStrike" dirty="0">
                <a:solidFill>
                  <a:srgbClr val="000000"/>
                </a:solidFill>
                <a:effectLst/>
                <a:latin typeface="Times New Roman" panose="02020603050405020304" pitchFamily="18" charset="0"/>
              </a:rPr>
              <a:t>Friedman, S., Imrie, S., Fink, E., </a:t>
            </a:r>
            <a:r>
              <a:rPr lang="en-GB" sz="1800" b="0" i="0" u="none" strike="noStrike" dirty="0" err="1">
                <a:solidFill>
                  <a:srgbClr val="000000"/>
                </a:solidFill>
                <a:effectLst/>
                <a:latin typeface="Times New Roman" panose="02020603050405020304" pitchFamily="18" charset="0"/>
              </a:rPr>
              <a:t>Gedikoglu</a:t>
            </a:r>
            <a:r>
              <a:rPr lang="en-GB" sz="1800" b="0" i="0" u="none" strike="noStrike" dirty="0">
                <a:solidFill>
                  <a:srgbClr val="000000"/>
                </a:solidFill>
                <a:effectLst/>
                <a:latin typeface="Times New Roman" panose="02020603050405020304" pitchFamily="18" charset="0"/>
              </a:rPr>
              <a:t>, M., &amp; Hughes, C. (2021). Understanding changes to children’s connection to nature during the COVID‐19 pandemic and implications for child well‐being. </a:t>
            </a:r>
            <a:r>
              <a:rPr lang="en-GB" sz="1800" b="0" i="1" u="none" strike="noStrike" dirty="0">
                <a:solidFill>
                  <a:srgbClr val="000000"/>
                </a:solidFill>
                <a:effectLst/>
                <a:latin typeface="Times New Roman" panose="02020603050405020304" pitchFamily="18" charset="0"/>
              </a:rPr>
              <a:t>People and Nature</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4</a:t>
            </a:r>
            <a:r>
              <a:rPr lang="en-GB" sz="1800" b="0" i="0" u="none" strike="noStrike" dirty="0">
                <a:solidFill>
                  <a:srgbClr val="000000"/>
                </a:solidFill>
                <a:effectLst/>
                <a:latin typeface="Times New Roman" panose="02020603050405020304" pitchFamily="18" charset="0"/>
              </a:rPr>
              <a:t>(1). </a:t>
            </a:r>
            <a:r>
              <a:rPr lang="en-GB" sz="1800" b="0" i="0" u="none" strike="noStrike" dirty="0">
                <a:solidFill>
                  <a:srgbClr val="000000"/>
                </a:solidFill>
                <a:effectLst/>
                <a:latin typeface="Times New Roman" panose="02020603050405020304" pitchFamily="18" charset="0"/>
                <a:hlinkClick r:id="rId2"/>
              </a:rPr>
              <a:t>https://doi.org/10.1002/pan3.10270</a:t>
            </a:r>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Mitchell, A., &amp; </a:t>
            </a:r>
            <a:r>
              <a:rPr lang="en-GB" sz="1800" b="0" i="0" u="none" strike="noStrike" dirty="0" err="1">
                <a:solidFill>
                  <a:srgbClr val="000000"/>
                </a:solidFill>
                <a:effectLst/>
                <a:latin typeface="Times New Roman" panose="02020603050405020304" pitchFamily="18" charset="0"/>
              </a:rPr>
              <a:t>Benkendorff</a:t>
            </a:r>
            <a:r>
              <a:rPr lang="en-GB" sz="1800" b="0" i="0" u="none" strike="noStrike" dirty="0">
                <a:solidFill>
                  <a:srgbClr val="000000"/>
                </a:solidFill>
                <a:effectLst/>
                <a:latin typeface="Times New Roman" panose="02020603050405020304" pitchFamily="18" charset="0"/>
              </a:rPr>
              <a:t>, N. (2019). It’s good to go outside: A review of Nature-Based Child-</a:t>
            </a:r>
            <a:r>
              <a:rPr lang="en-GB" sz="1800" b="0" i="0" u="none" strike="noStrike" dirty="0" err="1">
                <a:solidFill>
                  <a:srgbClr val="000000"/>
                </a:solidFill>
                <a:effectLst/>
                <a:latin typeface="Times New Roman" panose="02020603050405020304" pitchFamily="18" charset="0"/>
              </a:rPr>
              <a:t>Centered</a:t>
            </a:r>
            <a:r>
              <a:rPr lang="en-GB" sz="1800" b="0" i="0" u="none" strike="noStrike" dirty="0">
                <a:solidFill>
                  <a:srgbClr val="000000"/>
                </a:solidFill>
                <a:effectLst/>
                <a:latin typeface="Times New Roman" panose="02020603050405020304" pitchFamily="18" charset="0"/>
              </a:rPr>
              <a:t> Play Therapy. In </a:t>
            </a:r>
            <a:r>
              <a:rPr lang="en-GB" sz="1800" b="0" i="1" u="none" strike="noStrike" dirty="0">
                <a:solidFill>
                  <a:srgbClr val="000000"/>
                </a:solidFill>
                <a:effectLst/>
                <a:latin typeface="Times New Roman" panose="02020603050405020304" pitchFamily="18" charset="0"/>
              </a:rPr>
              <a:t>Australian Counselling Research Journal | </a:t>
            </a:r>
            <a:r>
              <a:rPr lang="en-GB" sz="1800" b="0" i="1" u="none" strike="noStrike" dirty="0" err="1">
                <a:solidFill>
                  <a:srgbClr val="000000"/>
                </a:solidFill>
                <a:effectLst/>
                <a:latin typeface="Times New Roman" panose="02020603050405020304" pitchFamily="18" charset="0"/>
              </a:rPr>
              <a:t>www.acrjournal.com.au</a:t>
            </a:r>
            <a:r>
              <a:rPr lang="en-GB" sz="1800" b="0" i="1" u="none" strike="noStrike" dirty="0">
                <a:solidFill>
                  <a:srgbClr val="000000"/>
                </a:solidFill>
                <a:effectLst/>
                <a:latin typeface="Times New Roman" panose="02020603050405020304" pitchFamily="18" charset="0"/>
              </a:rPr>
              <a:t> Australian Counselling Research Journal | </a:t>
            </a:r>
            <a:r>
              <a:rPr lang="en-GB" sz="1800" b="0" i="1" u="none" strike="noStrike" dirty="0" err="1">
                <a:solidFill>
                  <a:srgbClr val="000000"/>
                </a:solidFill>
                <a:effectLst/>
                <a:latin typeface="Times New Roman" panose="02020603050405020304" pitchFamily="18" charset="0"/>
              </a:rPr>
              <a:t>www.acrjournal.com.au</a:t>
            </a:r>
            <a:r>
              <a:rPr lang="en-GB" sz="1800" b="0" i="0" u="none" strike="noStrike" dirty="0">
                <a:solidFill>
                  <a:srgbClr val="000000"/>
                </a:solidFill>
                <a:effectLst/>
                <a:latin typeface="Times New Roman" panose="02020603050405020304" pitchFamily="18" charset="0"/>
              </a:rPr>
              <a:t>. </a:t>
            </a:r>
            <a:r>
              <a:rPr lang="en-GB" sz="1800" b="0" i="0" u="none" strike="noStrike" dirty="0">
                <a:solidFill>
                  <a:srgbClr val="000000"/>
                </a:solidFill>
                <a:effectLst/>
                <a:latin typeface="Times New Roman" panose="02020603050405020304" pitchFamily="18" charset="0"/>
                <a:hlinkClick r:id="rId3"/>
              </a:rPr>
              <a:t>https://www.acrjournal.com.au/resources/assets/journals/Volume-13-Issue-1-2019/Manuscript2%20-%20Nature-Based%20Play%20Therapy.pdf</a:t>
            </a:r>
            <a:endParaRPr lang="en-GB" sz="1800" b="0" i="0" u="none" strike="noStrike" dirty="0">
              <a:solidFill>
                <a:srgbClr val="000000"/>
              </a:solidFill>
              <a:effectLst/>
              <a:latin typeface="Times New Roman" panose="02020603050405020304" pitchFamily="18" charset="0"/>
            </a:endParaRPr>
          </a:p>
          <a:p>
            <a:r>
              <a:rPr lang="en-GB" sz="1800" b="0" i="0" u="none" strike="noStrike" dirty="0" err="1">
                <a:solidFill>
                  <a:srgbClr val="000000"/>
                </a:solidFill>
                <a:effectLst/>
                <a:latin typeface="Times New Roman" panose="02020603050405020304" pitchFamily="18" charset="0"/>
              </a:rPr>
              <a:t>Asmussen</a:t>
            </a:r>
            <a:r>
              <a:rPr lang="en-GB" sz="1800" b="0" i="0" u="none" strike="noStrike" dirty="0">
                <a:solidFill>
                  <a:srgbClr val="000000"/>
                </a:solidFill>
                <a:effectLst/>
                <a:latin typeface="Times New Roman" panose="02020603050405020304" pitchFamily="18" charset="0"/>
              </a:rPr>
              <a:t>, K., Fischer, F., Drayton, E., &amp; McBride, T. (2020, January 28). </a:t>
            </a:r>
            <a:r>
              <a:rPr lang="en-GB" sz="1800" b="0" i="1" u="none" strike="noStrike" dirty="0">
                <a:solidFill>
                  <a:srgbClr val="000000"/>
                </a:solidFill>
                <a:effectLst/>
                <a:latin typeface="Times New Roman" panose="02020603050405020304" pitchFamily="18" charset="0"/>
              </a:rPr>
              <a:t>Adverse childhood experiences: What we know, what we don’t know, and what should happen next</a:t>
            </a:r>
            <a:r>
              <a:rPr lang="en-GB" sz="1800" b="0" i="0" u="none" strike="noStrike" dirty="0">
                <a:solidFill>
                  <a:srgbClr val="000000"/>
                </a:solidFill>
                <a:effectLst/>
                <a:latin typeface="Times New Roman" panose="02020603050405020304" pitchFamily="18" charset="0"/>
              </a:rPr>
              <a:t>. Early Intervention Foundation. https://</a:t>
            </a:r>
            <a:r>
              <a:rPr lang="en-GB" sz="1800" b="0" i="0" u="none" strike="noStrike" dirty="0" err="1">
                <a:solidFill>
                  <a:srgbClr val="000000"/>
                </a:solidFill>
                <a:effectLst/>
                <a:latin typeface="Times New Roman" panose="02020603050405020304" pitchFamily="18" charset="0"/>
              </a:rPr>
              <a:t>www.eif.org.uk</a:t>
            </a:r>
            <a:r>
              <a:rPr lang="en-GB" sz="1800" b="0" i="0" u="none" strike="noStrike" dirty="0">
                <a:solidFill>
                  <a:srgbClr val="000000"/>
                </a:solidFill>
                <a:effectLst/>
                <a:latin typeface="Times New Roman" panose="02020603050405020304" pitchFamily="18" charset="0"/>
              </a:rPr>
              <a:t>/report/adverse-childhood-experiences-what-we-know-what-we-dont-know-and-what-should-happen-next</a:t>
            </a:r>
          </a:p>
          <a:p>
            <a:r>
              <a:rPr lang="en-GB" sz="1800" b="0" i="0" u="none" strike="noStrike" dirty="0">
                <a:solidFill>
                  <a:srgbClr val="000000"/>
                </a:solidFill>
                <a:effectLst/>
                <a:latin typeface="Times New Roman" panose="02020603050405020304" pitchFamily="18" charset="0"/>
              </a:rPr>
              <a:t>Benner, A. D., &amp; Mistry, R. S. (2020). Child Development During the COVID‐19 Pandemic Through a Life Course Theory Lens. </a:t>
            </a:r>
            <a:r>
              <a:rPr lang="en-GB" sz="1800" b="0" i="1" u="none" strike="noStrike" dirty="0">
                <a:solidFill>
                  <a:srgbClr val="000000"/>
                </a:solidFill>
                <a:effectLst/>
                <a:latin typeface="Times New Roman" panose="02020603050405020304" pitchFamily="18" charset="0"/>
              </a:rPr>
              <a:t>Child Development Perspectives</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14</a:t>
            </a:r>
            <a:r>
              <a:rPr lang="en-GB" sz="1800" b="0" i="0" u="none" strike="noStrike" dirty="0">
                <a:solidFill>
                  <a:srgbClr val="000000"/>
                </a:solidFill>
                <a:effectLst/>
                <a:latin typeface="Times New Roman" panose="02020603050405020304" pitchFamily="18" charset="0"/>
              </a:rPr>
              <a:t>(4), 236–243. </a:t>
            </a:r>
            <a:r>
              <a:rPr lang="en-GB" sz="1800" b="0" i="0" u="none" strike="noStrike" dirty="0">
                <a:solidFill>
                  <a:srgbClr val="000000"/>
                </a:solidFill>
                <a:effectLst/>
                <a:latin typeface="Times New Roman" panose="02020603050405020304" pitchFamily="18" charset="0"/>
                <a:hlinkClick r:id="rId4"/>
              </a:rPr>
              <a:t>https://doi.org/10.1111/cdep.12387</a:t>
            </a:r>
            <a:endParaRPr lang="en-GB" sz="1800" b="0" i="0" u="none" strike="noStrike" dirty="0">
              <a:solidFill>
                <a:srgbClr val="000000"/>
              </a:solidFill>
              <a:effectLst/>
              <a:latin typeface="Times New Roman" panose="02020603050405020304" pitchFamily="18" charset="0"/>
            </a:endParaRPr>
          </a:p>
          <a:p>
            <a:r>
              <a:rPr lang="en-GB" sz="1800" b="0" i="0" u="none" strike="noStrike" dirty="0" err="1">
                <a:solidFill>
                  <a:srgbClr val="000000"/>
                </a:solidFill>
                <a:effectLst/>
                <a:latin typeface="Times New Roman" panose="02020603050405020304" pitchFamily="18" charset="0"/>
              </a:rPr>
              <a:t>Bignardi</a:t>
            </a:r>
            <a:r>
              <a:rPr lang="en-GB" sz="1800" b="0" i="0" u="none" strike="noStrike" dirty="0">
                <a:solidFill>
                  <a:srgbClr val="000000"/>
                </a:solidFill>
                <a:effectLst/>
                <a:latin typeface="Times New Roman" panose="02020603050405020304" pitchFamily="18" charset="0"/>
              </a:rPr>
              <a:t>, G., </a:t>
            </a:r>
            <a:r>
              <a:rPr lang="en-GB" sz="1800" b="0" i="0" u="none" strike="noStrike" dirty="0" err="1">
                <a:solidFill>
                  <a:srgbClr val="000000"/>
                </a:solidFill>
                <a:effectLst/>
                <a:latin typeface="Times New Roman" panose="02020603050405020304" pitchFamily="18" charset="0"/>
              </a:rPr>
              <a:t>Dalmaijer</a:t>
            </a:r>
            <a:r>
              <a:rPr lang="en-GB" sz="1800" b="0" i="0" u="none" strike="noStrike" dirty="0">
                <a:solidFill>
                  <a:srgbClr val="000000"/>
                </a:solidFill>
                <a:effectLst/>
                <a:latin typeface="Times New Roman" panose="02020603050405020304" pitchFamily="18" charset="0"/>
              </a:rPr>
              <a:t>, E. S., </a:t>
            </a:r>
            <a:r>
              <a:rPr lang="en-GB" sz="1800" b="0" i="0" u="none" strike="noStrike" dirty="0" err="1">
                <a:solidFill>
                  <a:srgbClr val="000000"/>
                </a:solidFill>
                <a:effectLst/>
                <a:latin typeface="Times New Roman" panose="02020603050405020304" pitchFamily="18" charset="0"/>
              </a:rPr>
              <a:t>Anwyl</a:t>
            </a:r>
            <a:r>
              <a:rPr lang="en-GB" sz="1800" b="0" i="0" u="none" strike="noStrike" dirty="0">
                <a:solidFill>
                  <a:srgbClr val="000000"/>
                </a:solidFill>
                <a:effectLst/>
                <a:latin typeface="Times New Roman" panose="02020603050405020304" pitchFamily="18" charset="0"/>
              </a:rPr>
              <a:t>-Irvine, A. L., Smith, T. A., </a:t>
            </a:r>
            <a:r>
              <a:rPr lang="en-GB" sz="1800" b="0" i="0" u="none" strike="noStrike" dirty="0" err="1">
                <a:solidFill>
                  <a:srgbClr val="000000"/>
                </a:solidFill>
                <a:effectLst/>
                <a:latin typeface="Times New Roman" panose="02020603050405020304" pitchFamily="18" charset="0"/>
              </a:rPr>
              <a:t>Siugzdaite</a:t>
            </a:r>
            <a:r>
              <a:rPr lang="en-GB" sz="1800" b="0" i="0" u="none" strike="noStrike" dirty="0">
                <a:solidFill>
                  <a:srgbClr val="000000"/>
                </a:solidFill>
                <a:effectLst/>
                <a:latin typeface="Times New Roman" panose="02020603050405020304" pitchFamily="18" charset="0"/>
              </a:rPr>
              <a:t>, R., Uh, S., &amp; </a:t>
            </a:r>
            <a:r>
              <a:rPr lang="en-GB" sz="1800" b="0" i="0" u="none" strike="noStrike" dirty="0" err="1">
                <a:solidFill>
                  <a:srgbClr val="000000"/>
                </a:solidFill>
                <a:effectLst/>
                <a:latin typeface="Times New Roman" panose="02020603050405020304" pitchFamily="18" charset="0"/>
              </a:rPr>
              <a:t>Astle</a:t>
            </a:r>
            <a:r>
              <a:rPr lang="en-GB" sz="1800" b="0" i="0" u="none" strike="noStrike" dirty="0">
                <a:solidFill>
                  <a:srgbClr val="000000"/>
                </a:solidFill>
                <a:effectLst/>
                <a:latin typeface="Times New Roman" panose="02020603050405020304" pitchFamily="18" charset="0"/>
              </a:rPr>
              <a:t>, D. E. (2020). Longitudinal increases in childhood depression symptoms during the COVID-19 lockdown. </a:t>
            </a:r>
            <a:r>
              <a:rPr lang="en-GB" sz="1800" b="0" i="1" u="none" strike="noStrike" dirty="0">
                <a:solidFill>
                  <a:srgbClr val="000000"/>
                </a:solidFill>
                <a:effectLst/>
                <a:latin typeface="Times New Roman" panose="02020603050405020304" pitchFamily="18" charset="0"/>
              </a:rPr>
              <a:t>Archives of Disease in Childhood</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106</a:t>
            </a:r>
            <a:r>
              <a:rPr lang="en-GB" sz="1800" b="0" i="0" u="none" strike="noStrike" dirty="0">
                <a:solidFill>
                  <a:srgbClr val="000000"/>
                </a:solidFill>
                <a:effectLst/>
                <a:latin typeface="Times New Roman" panose="02020603050405020304" pitchFamily="18" charset="0"/>
              </a:rPr>
              <a:t>(8), archdischild-2020-320372.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/10.1136/archdischild-2020-320372</a:t>
            </a:r>
          </a:p>
          <a:p>
            <a:r>
              <a:rPr lang="en-GB" sz="1800" b="0" i="0" u="none" strike="noStrike" dirty="0" err="1">
                <a:solidFill>
                  <a:srgbClr val="000000"/>
                </a:solidFill>
                <a:effectLst/>
                <a:latin typeface="Times New Roman" panose="02020603050405020304" pitchFamily="18" charset="0"/>
              </a:rPr>
              <a:t>Hartig</a:t>
            </a:r>
            <a:r>
              <a:rPr lang="en-GB" sz="1800" b="0" i="0" u="none" strike="noStrike" dirty="0">
                <a:solidFill>
                  <a:srgbClr val="000000"/>
                </a:solidFill>
                <a:effectLst/>
                <a:latin typeface="Times New Roman" panose="02020603050405020304" pitchFamily="18" charset="0"/>
              </a:rPr>
              <a:t>, T., Mitchell, R., de Vries, S., &amp; </a:t>
            </a:r>
            <a:r>
              <a:rPr lang="en-GB" sz="1800" b="0" i="0" u="none" strike="noStrike" dirty="0" err="1">
                <a:solidFill>
                  <a:srgbClr val="000000"/>
                </a:solidFill>
                <a:effectLst/>
                <a:latin typeface="Times New Roman" panose="02020603050405020304" pitchFamily="18" charset="0"/>
              </a:rPr>
              <a:t>Frumkin</a:t>
            </a:r>
            <a:r>
              <a:rPr lang="en-GB" sz="1800" b="0" i="0" u="none" strike="noStrike" dirty="0">
                <a:solidFill>
                  <a:srgbClr val="000000"/>
                </a:solidFill>
                <a:effectLst/>
                <a:latin typeface="Times New Roman" panose="02020603050405020304" pitchFamily="18" charset="0"/>
              </a:rPr>
              <a:t>, H. (2014). Nature and health. </a:t>
            </a:r>
            <a:r>
              <a:rPr lang="en-GB" sz="1800" b="0" i="1" u="none" strike="noStrike" dirty="0">
                <a:solidFill>
                  <a:srgbClr val="000000"/>
                </a:solidFill>
                <a:effectLst/>
                <a:latin typeface="Times New Roman" panose="02020603050405020304" pitchFamily="18" charset="0"/>
              </a:rPr>
              <a:t>Annual Review of Public Health</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35</a:t>
            </a:r>
            <a:r>
              <a:rPr lang="en-GB" sz="1800" b="0" i="0" u="none" strike="noStrike" dirty="0">
                <a:solidFill>
                  <a:srgbClr val="000000"/>
                </a:solidFill>
                <a:effectLst/>
                <a:latin typeface="Times New Roman" panose="02020603050405020304" pitchFamily="18" charset="0"/>
              </a:rPr>
              <a:t>(1), 207–228.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/10.1146/annurev-publhealth-032013-182443</a:t>
            </a:r>
          </a:p>
          <a:p>
            <a:r>
              <a:rPr lang="en-GB" sz="1800" b="0" i="0" u="none" strike="noStrike" dirty="0">
                <a:solidFill>
                  <a:srgbClr val="000000"/>
                </a:solidFill>
                <a:effectLst/>
                <a:latin typeface="Times New Roman" panose="02020603050405020304" pitchFamily="18" charset="0"/>
              </a:rPr>
              <a:t>Harper, N., Rose, K., &amp; Segal, D. (2019). Nature-Based Therapy: A Practitioner’s Guide to Working Outdoors with Children, Youth, and Families. In </a:t>
            </a:r>
            <a:r>
              <a:rPr lang="en-GB" sz="1800" b="0" i="1" u="none" strike="noStrike" dirty="0">
                <a:solidFill>
                  <a:srgbClr val="000000"/>
                </a:solidFill>
                <a:effectLst/>
                <a:latin typeface="Times New Roman" panose="02020603050405020304" pitchFamily="18" charset="0"/>
              </a:rPr>
              <a:t>Google Books</a:t>
            </a:r>
            <a:r>
              <a:rPr lang="en-GB" sz="1800" b="0" i="0" u="none" strike="noStrike" dirty="0">
                <a:solidFill>
                  <a:srgbClr val="000000"/>
                </a:solidFill>
                <a:effectLst/>
                <a:latin typeface="Times New Roman" panose="02020603050405020304" pitchFamily="18" charset="0"/>
              </a:rPr>
              <a:t>. New Society Publishers. https://</a:t>
            </a:r>
            <a:r>
              <a:rPr lang="en-GB" sz="1800" b="0" i="0" u="none" strike="noStrike" dirty="0" err="1">
                <a:solidFill>
                  <a:srgbClr val="000000"/>
                </a:solidFill>
                <a:effectLst/>
                <a:latin typeface="Times New Roman" panose="02020603050405020304" pitchFamily="18" charset="0"/>
              </a:rPr>
              <a:t>books.google.co.uk</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books?hl</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en&amp;lr</a:t>
            </a:r>
            <a:r>
              <a:rPr lang="en-GB" sz="1800" b="0" i="0" u="none" strike="noStrike" dirty="0">
                <a:solidFill>
                  <a:srgbClr val="000000"/>
                </a:solidFill>
                <a:effectLst/>
                <a:latin typeface="Times New Roman" panose="02020603050405020304" pitchFamily="18" charset="0"/>
              </a:rPr>
              <a:t>=&amp;id=</a:t>
            </a:r>
            <a:r>
              <a:rPr lang="en-GB" sz="1800" b="0" i="0" u="none" strike="noStrike" dirty="0" err="1">
                <a:solidFill>
                  <a:srgbClr val="000000"/>
                </a:solidFill>
                <a:effectLst/>
                <a:latin typeface="Times New Roman" panose="02020603050405020304" pitchFamily="18" charset="0"/>
              </a:rPr>
              <a:t>IVBwDwAAQBAJ&amp;oi</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fnd&amp;pg</a:t>
            </a:r>
            <a:r>
              <a:rPr lang="en-GB" sz="1800" b="0" i="0" u="none" strike="noStrike" dirty="0">
                <a:solidFill>
                  <a:srgbClr val="000000"/>
                </a:solidFill>
                <a:effectLst/>
                <a:latin typeface="Times New Roman" panose="02020603050405020304" pitchFamily="18" charset="0"/>
              </a:rPr>
              <a:t>=PT9&amp;dq=</a:t>
            </a:r>
            <a:r>
              <a:rPr lang="en-GB" sz="1800" b="0" i="0" u="none" strike="noStrike" dirty="0" err="1">
                <a:solidFill>
                  <a:srgbClr val="000000"/>
                </a:solidFill>
                <a:effectLst/>
                <a:latin typeface="Times New Roman" panose="02020603050405020304" pitchFamily="18" charset="0"/>
              </a:rPr>
              <a:t>nature+based+therapy+on+children&amp;ots</a:t>
            </a:r>
            <a:r>
              <a:rPr lang="en-GB" sz="1800" b="0" i="0" u="none" strike="noStrike" dirty="0">
                <a:solidFill>
                  <a:srgbClr val="000000"/>
                </a:solidFill>
                <a:effectLst/>
                <a:latin typeface="Times New Roman" panose="02020603050405020304" pitchFamily="18" charset="0"/>
              </a:rPr>
              <a:t>=pCjw3BTpoN&amp;sig=P0Ci5nAZHOjDlhSfX2NX-LQh41A#v=</a:t>
            </a:r>
            <a:r>
              <a:rPr lang="en-GB" sz="1800" b="0" i="0" u="none" strike="noStrike" dirty="0" err="1">
                <a:solidFill>
                  <a:srgbClr val="000000"/>
                </a:solidFill>
                <a:effectLst/>
                <a:latin typeface="Times New Roman" panose="02020603050405020304" pitchFamily="18" charset="0"/>
              </a:rPr>
              <a:t>onepage&amp;q</a:t>
            </a:r>
            <a:r>
              <a:rPr lang="en-GB" sz="1800" b="0" i="0" u="none" strike="noStrike" dirty="0">
                <a:solidFill>
                  <a:srgbClr val="000000"/>
                </a:solidFill>
                <a:effectLst/>
                <a:latin typeface="Times New Roman" panose="02020603050405020304" pitchFamily="18" charset="0"/>
              </a:rPr>
              <a:t>=nature%20based%20therapy%20on%20children&amp;f=false</a:t>
            </a:r>
          </a:p>
          <a:p>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42216246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345</TotalTime>
  <Words>2543</Words>
  <Application>Microsoft Macintosh PowerPoint</Application>
  <PresentationFormat>Widescreen</PresentationFormat>
  <Paragraphs>74</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ArialMT</vt:lpstr>
      <vt:lpstr>Calibri</vt:lpstr>
      <vt:lpstr>Söhne</vt:lpstr>
      <vt:lpstr>Times New Roman</vt:lpstr>
      <vt:lpstr>Trebuchet MS</vt:lpstr>
      <vt:lpstr>Wingdings</vt:lpstr>
      <vt:lpstr>Wingdings 3</vt:lpstr>
      <vt:lpstr>Facet</vt:lpstr>
      <vt:lpstr>Mental Health in Children and Young People  </vt:lpstr>
      <vt:lpstr>PowerPoint Presentation</vt:lpstr>
      <vt:lpstr>Reduction of Stress and Anxiety:</vt:lpstr>
      <vt:lpstr>Reduction of anxiety and stress</vt:lpstr>
      <vt:lpstr>Encouragement of Social Connections:</vt:lpstr>
      <vt:lpstr>Development of Self-Confidence and Independence:</vt:lpstr>
      <vt:lpstr>Promotion of Physical Activity and Health:</vt:lpstr>
      <vt:lpstr>Stimulation of Creativity and Curiosity:</vt:lpstr>
      <vt:lpstr>Restoration of a Sense of Safety and Security:</vt:lpstr>
      <vt:lpstr>Encouragement of Emotional Regulation and Mindfulness:</vt:lpstr>
      <vt:lpstr>Restoration of Social Connections:</vt:lpstr>
      <vt:lpstr>The affects of Covid-19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in Children and Young People  </dc:title>
  <dc:creator>Caitlin Ridgway (2004822)</dc:creator>
  <cp:lastModifiedBy>Caitlin Ridgway (2004822)</cp:lastModifiedBy>
  <cp:revision>1</cp:revision>
  <dcterms:created xsi:type="dcterms:W3CDTF">2024-05-07T15:56:40Z</dcterms:created>
  <dcterms:modified xsi:type="dcterms:W3CDTF">2024-05-07T21:42:36Z</dcterms:modified>
</cp:coreProperties>
</file>