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10CA1E-3F87-4F18-A37E-97032C4E4B5E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1759AB-0D20-47B7-9A8A-DA5F92296C7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1759AB-0D20-47B7-9A8A-DA5F92296C7A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l.ac.uk/prehistoric/past/past29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din-thinker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3995936" y="260648"/>
            <a:ext cx="5006589" cy="64744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3267816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Introducing Archaeology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40768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Interpretation in Archaeology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Archaeologists Think About &amp; Interpret the Past?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194920" cy="4623816"/>
          </a:xfrm>
        </p:spPr>
        <p:txBody>
          <a:bodyPr/>
          <a:lstStyle/>
          <a:p>
            <a:r>
              <a:rPr lang="en-GB" dirty="0" smtClean="0"/>
              <a:t>What </a:t>
            </a:r>
            <a:r>
              <a:rPr lang="en-GB" dirty="0" smtClean="0">
                <a:solidFill>
                  <a:srgbClr val="FFC000"/>
                </a:solidFill>
              </a:rPr>
              <a:t>theoretical</a:t>
            </a:r>
            <a:r>
              <a:rPr lang="en-GB" dirty="0" smtClean="0"/>
              <a:t> approaches have archaeologists adopted to </a:t>
            </a:r>
            <a:r>
              <a:rPr lang="en-GB" dirty="0" smtClean="0">
                <a:solidFill>
                  <a:srgbClr val="FFC000"/>
                </a:solidFill>
              </a:rPr>
              <a:t>interpret</a:t>
            </a:r>
            <a:r>
              <a:rPr lang="en-GB" dirty="0" smtClean="0"/>
              <a:t> the archaeological record?</a:t>
            </a:r>
          </a:p>
          <a:p>
            <a:r>
              <a:rPr lang="en-GB" dirty="0" smtClean="0"/>
              <a:t>Why is this important?</a:t>
            </a:r>
          </a:p>
          <a:p>
            <a:r>
              <a:rPr lang="en-GB" dirty="0" smtClean="0"/>
              <a:t>Different theoretical paradigms will affect the interpretation of the data</a:t>
            </a:r>
          </a:p>
          <a:p>
            <a:endParaRPr lang="en-GB" dirty="0" smtClean="0"/>
          </a:p>
        </p:txBody>
      </p:sp>
      <p:pic>
        <p:nvPicPr>
          <p:cNvPr id="8" name="Picture 3" descr="C:\Users\Louise\AppData\Local\Microsoft\Windows\Temporary Internet Files\Content.IE5\DIGYLTDB\MP91021875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1772816"/>
            <a:ext cx="3204920" cy="484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Archaeologists Think About &amp; Interpret the Past?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519492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We will look at some of the higher level theories adopted by different archaeologists to the same archaeological material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Empiricism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Functionalism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Structuralism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Marxism</a:t>
            </a:r>
          </a:p>
          <a:p>
            <a:r>
              <a:rPr lang="en-GB" dirty="0" smtClean="0"/>
              <a:t>How have these affected interpretation?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8" name="Picture 3" descr="C:\Users\Louise\AppData\Local\Microsoft\Windows\Temporary Internet Files\Content.IE5\DIGYLTDB\MP91021875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1772816"/>
            <a:ext cx="3204920" cy="484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Palaeolithic Cave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968552" cy="4623816"/>
          </a:xfrm>
        </p:spPr>
        <p:txBody>
          <a:bodyPr/>
          <a:lstStyle/>
          <a:p>
            <a:r>
              <a:rPr lang="en-GB" dirty="0" smtClean="0"/>
              <a:t>Case study = European Upper Palaeolithic cave art</a:t>
            </a:r>
          </a:p>
          <a:p>
            <a:r>
              <a:rPr lang="en-GB" dirty="0" smtClean="0"/>
              <a:t>Found in Britain, France &amp; northern Spain</a:t>
            </a:r>
          </a:p>
          <a:p>
            <a:r>
              <a:rPr lang="en-GB" dirty="0" smtClean="0"/>
              <a:t>Dates: c.30, 000 – 10, 000BP</a:t>
            </a:r>
          </a:p>
          <a:p>
            <a:r>
              <a:rPr lang="en-GB" dirty="0" smtClean="0"/>
              <a:t>Probably produced by early modern human hunter-gatherers during last Ice Age</a:t>
            </a:r>
          </a:p>
          <a:p>
            <a:r>
              <a:rPr lang="en-GB" dirty="0" smtClean="0"/>
              <a:t>Parietal art</a:t>
            </a:r>
          </a:p>
          <a:p>
            <a:r>
              <a:rPr lang="en-GB" dirty="0" err="1" smtClean="0"/>
              <a:t>Mobiliary</a:t>
            </a:r>
            <a:r>
              <a:rPr lang="en-GB" dirty="0" smtClean="0"/>
              <a:t> art</a:t>
            </a:r>
            <a:endParaRPr lang="en-GB" dirty="0"/>
          </a:p>
        </p:txBody>
      </p:sp>
      <p:pic>
        <p:nvPicPr>
          <p:cNvPr id="5" name="Content Placeholder 4" descr="2AltamiraBison_pg_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2204864"/>
            <a:ext cx="3547195" cy="2880320"/>
          </a:xfrm>
        </p:spPr>
      </p:pic>
      <p:sp>
        <p:nvSpPr>
          <p:cNvPr id="6" name="TextBox 5"/>
          <p:cNvSpPr txBox="1"/>
          <p:nvPr/>
        </p:nvSpPr>
        <p:spPr>
          <a:xfrm>
            <a:off x="6012160" y="5085184"/>
            <a:ext cx="2723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Bison from Altamira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7" name="Picture 6" descr="001_venus-of-willendorf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20072" y="1196752"/>
            <a:ext cx="3805268" cy="541435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92080" y="1268760"/>
            <a:ext cx="15776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Willendorf</a:t>
            </a:r>
            <a:r>
              <a:rPr lang="en-GB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GB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Venus</a:t>
            </a:r>
            <a:endParaRPr lang="en-GB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Palaeolithic Cave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/>
          <a:lstStyle/>
          <a:p>
            <a:r>
              <a:rPr lang="en-GB" dirty="0" smtClean="0"/>
              <a:t>Parietal art tends to be inaccessible</a:t>
            </a:r>
          </a:p>
          <a:p>
            <a:r>
              <a:rPr lang="en-GB" dirty="0" smtClean="0"/>
              <a:t>Most common subjects = large animals hunted as game:</a:t>
            </a:r>
          </a:p>
          <a:p>
            <a:pPr lvl="1"/>
            <a:r>
              <a:rPr lang="en-GB" dirty="0" smtClean="0"/>
              <a:t>Bison, deer, horse, </a:t>
            </a:r>
            <a:r>
              <a:rPr lang="en-GB" dirty="0" err="1" smtClean="0"/>
              <a:t>mammouth</a:t>
            </a:r>
            <a:endParaRPr lang="en-GB" dirty="0" smtClean="0"/>
          </a:p>
          <a:p>
            <a:r>
              <a:rPr lang="en-GB" dirty="0" smtClean="0"/>
              <a:t>Human figures are rare</a:t>
            </a:r>
          </a:p>
          <a:p>
            <a:r>
              <a:rPr lang="en-GB" dirty="0" smtClean="0"/>
              <a:t>Occasional </a:t>
            </a:r>
            <a:r>
              <a:rPr lang="en-GB" dirty="0" err="1" smtClean="0">
                <a:solidFill>
                  <a:srgbClr val="FFC000"/>
                </a:solidFill>
              </a:rPr>
              <a:t>tectiforms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pictographs &amp; symbols</a:t>
            </a:r>
          </a:p>
        </p:txBody>
      </p:sp>
      <p:pic>
        <p:nvPicPr>
          <p:cNvPr id="5" name="Content Placeholder 8" descr="Cave%20A19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12280" y="1700807"/>
            <a:ext cx="3952208" cy="2376265"/>
          </a:xfrm>
        </p:spPr>
      </p:pic>
      <p:pic>
        <p:nvPicPr>
          <p:cNvPr id="6" name="Picture 5" descr="Palaoelithic-cave-art-sym-007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364088" y="4365104"/>
            <a:ext cx="3360373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Palaeolithic Cave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84576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Why are some images superimposed on one another?</a:t>
            </a:r>
          </a:p>
          <a:p>
            <a:pPr lvl="1"/>
            <a:r>
              <a:rPr lang="en-GB" dirty="0" smtClean="0"/>
              <a:t>More than a simple chronological </a:t>
            </a:r>
            <a:r>
              <a:rPr lang="en-GB" dirty="0" err="1" smtClean="0"/>
              <a:t>stratigraphy</a:t>
            </a:r>
            <a:r>
              <a:rPr lang="en-GB" dirty="0" smtClean="0"/>
              <a:t>?</a:t>
            </a:r>
          </a:p>
          <a:p>
            <a:r>
              <a:rPr lang="en-GB" dirty="0" smtClean="0"/>
              <a:t>Cave paintings are an intriguing puzzle</a:t>
            </a:r>
          </a:p>
          <a:p>
            <a:r>
              <a:rPr lang="en-GB" dirty="0" smtClean="0"/>
              <a:t>How should we interpret these?</a:t>
            </a:r>
          </a:p>
          <a:p>
            <a:r>
              <a:rPr lang="en-GB" dirty="0" smtClean="0"/>
              <a:t>How have our interpretations altered according to the archaeologist’s theoretical stance?</a:t>
            </a:r>
          </a:p>
        </p:txBody>
      </p:sp>
      <p:pic>
        <p:nvPicPr>
          <p:cNvPr id="5" name="Content Placeholder 4" descr="superimposed cave paintings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813286"/>
            <a:ext cx="3305088" cy="3787630"/>
          </a:xfrm>
        </p:spPr>
      </p:pic>
      <p:sp>
        <p:nvSpPr>
          <p:cNvPr id="6" name="TextBox 5"/>
          <p:cNvSpPr txBox="1"/>
          <p:nvPr/>
        </p:nvSpPr>
        <p:spPr>
          <a:xfrm>
            <a:off x="5580112" y="5733256"/>
            <a:ext cx="3229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Les </a:t>
            </a:r>
            <a:r>
              <a:rPr lang="en-GB" sz="2400" dirty="0" err="1" smtClean="0">
                <a:solidFill>
                  <a:srgbClr val="FFC000"/>
                </a:solidFill>
              </a:rPr>
              <a:t>Trois</a:t>
            </a:r>
            <a:r>
              <a:rPr lang="en-GB" sz="2400" dirty="0" smtClean="0">
                <a:solidFill>
                  <a:srgbClr val="FFC000"/>
                </a:solidFill>
              </a:rPr>
              <a:t> Frères, </a:t>
            </a:r>
            <a:r>
              <a:rPr lang="en-GB" sz="2400" dirty="0" err="1" smtClean="0">
                <a:solidFill>
                  <a:srgbClr val="FFC000"/>
                </a:solidFill>
              </a:rPr>
              <a:t>Arièges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Empiricism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504056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Dominant mode of theory in archaeology throughout 19</a:t>
            </a:r>
            <a:r>
              <a:rPr lang="en-GB" baseline="30000" dirty="0" smtClean="0"/>
              <a:t>th</a:t>
            </a:r>
            <a:r>
              <a:rPr lang="en-GB" dirty="0" smtClean="0"/>
              <a:t> &amp;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Collection &amp; recording of data</a:t>
            </a:r>
          </a:p>
          <a:p>
            <a:r>
              <a:rPr lang="en-GB" dirty="0" smtClean="0"/>
              <a:t>Meticulous recording, copying, measuring, photography, identification of symbols</a:t>
            </a:r>
          </a:p>
          <a:p>
            <a:r>
              <a:rPr lang="en-GB" dirty="0" smtClean="0"/>
              <a:t>What about interpretation?</a:t>
            </a:r>
          </a:p>
        </p:txBody>
      </p:sp>
      <p:pic>
        <p:nvPicPr>
          <p:cNvPr id="5" name="Content Placeholder 4" descr="petit sorcier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96136" y="1700808"/>
            <a:ext cx="2967967" cy="3922424"/>
          </a:xfrm>
        </p:spPr>
      </p:pic>
      <p:sp>
        <p:nvSpPr>
          <p:cNvPr id="6" name="TextBox 5"/>
          <p:cNvSpPr txBox="1"/>
          <p:nvPr/>
        </p:nvSpPr>
        <p:spPr>
          <a:xfrm>
            <a:off x="5796136" y="5661248"/>
            <a:ext cx="3213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  <a:hlinkClick r:id="rId3"/>
              </a:rPr>
              <a:t>Le petit </a:t>
            </a:r>
            <a:r>
              <a:rPr lang="en-GB" sz="2400" dirty="0" err="1" smtClean="0">
                <a:solidFill>
                  <a:srgbClr val="FFC000"/>
                </a:solidFill>
                <a:hlinkClick r:id="rId3"/>
              </a:rPr>
              <a:t>sorcier</a:t>
            </a:r>
            <a:r>
              <a:rPr lang="en-GB" sz="2400" dirty="0" smtClean="0">
                <a:solidFill>
                  <a:srgbClr val="FFC000"/>
                </a:solidFill>
              </a:rPr>
              <a:t>, les </a:t>
            </a:r>
            <a:r>
              <a:rPr lang="en-GB" sz="2400" dirty="0" err="1" smtClean="0">
                <a:solidFill>
                  <a:srgbClr val="FFC000"/>
                </a:solidFill>
              </a:rPr>
              <a:t>Trois</a:t>
            </a:r>
            <a:endParaRPr lang="en-GB" sz="2400" dirty="0" smtClean="0">
              <a:solidFill>
                <a:srgbClr val="FFC000"/>
              </a:solidFill>
            </a:endParaRPr>
          </a:p>
          <a:p>
            <a:r>
              <a:rPr lang="en-GB" sz="2400" dirty="0" smtClean="0">
                <a:solidFill>
                  <a:srgbClr val="FFC000"/>
                </a:solidFill>
              </a:rPr>
              <a:t>Frères, </a:t>
            </a:r>
            <a:r>
              <a:rPr lang="en-GB" sz="2400" dirty="0" err="1" smtClean="0">
                <a:solidFill>
                  <a:srgbClr val="FFC000"/>
                </a:solidFill>
              </a:rPr>
              <a:t>Arièges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Empiricism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Interpreting cave art (or other archaeological data) was not the end goal</a:t>
            </a:r>
          </a:p>
          <a:p>
            <a:r>
              <a:rPr lang="en-GB" dirty="0" smtClean="0"/>
              <a:t>The whole point of archaeology was the </a:t>
            </a:r>
            <a:r>
              <a:rPr lang="en-GB" dirty="0" smtClean="0">
                <a:solidFill>
                  <a:srgbClr val="FFC000"/>
                </a:solidFill>
              </a:rPr>
              <a:t>collation &amp; accurate recording </a:t>
            </a:r>
            <a:r>
              <a:rPr lang="en-GB" dirty="0" smtClean="0"/>
              <a:t>of data</a:t>
            </a:r>
          </a:p>
          <a:p>
            <a:r>
              <a:rPr lang="en-GB" dirty="0" smtClean="0"/>
              <a:t>To create as complete &amp; as accurate a record of this data as was possible</a:t>
            </a:r>
          </a:p>
          <a:p>
            <a:r>
              <a:rPr lang="en-GB" dirty="0" smtClean="0"/>
              <a:t>Empiricism: </a:t>
            </a:r>
            <a:r>
              <a:rPr lang="en-GB" dirty="0" smtClean="0">
                <a:solidFill>
                  <a:srgbClr val="FFC000"/>
                </a:solidFill>
              </a:rPr>
              <a:t>collection, measuring, definition</a:t>
            </a:r>
          </a:p>
          <a:p>
            <a:pPr lvl="1"/>
            <a:r>
              <a:rPr lang="en-GB" dirty="0" smtClean="0"/>
              <a:t>Not interpretation</a:t>
            </a:r>
            <a:endParaRPr lang="en-GB" dirty="0"/>
          </a:p>
        </p:txBody>
      </p:sp>
      <p:pic>
        <p:nvPicPr>
          <p:cNvPr id="5" name="Content Placeholder 4" descr="breuiltracingsm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92080" y="2103239"/>
            <a:ext cx="3585344" cy="3425488"/>
          </a:xfrm>
        </p:spPr>
      </p:pic>
      <p:sp>
        <p:nvSpPr>
          <p:cNvPr id="6" name="TextBox 5"/>
          <p:cNvSpPr txBox="1"/>
          <p:nvPr/>
        </p:nvSpPr>
        <p:spPr>
          <a:xfrm>
            <a:off x="6444208" y="5559623"/>
            <a:ext cx="2424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Abbé</a:t>
            </a:r>
            <a:r>
              <a:rPr lang="en-GB" sz="2400" dirty="0" smtClean="0">
                <a:solidFill>
                  <a:srgbClr val="FFC000"/>
                </a:solidFill>
              </a:rPr>
              <a:t> Henri </a:t>
            </a:r>
            <a:r>
              <a:rPr lang="en-GB" sz="2400" dirty="0" err="1" smtClean="0">
                <a:solidFill>
                  <a:srgbClr val="FFC000"/>
                </a:solidFill>
              </a:rPr>
              <a:t>Breuil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Interpretation of archaeological data in terms of function</a:t>
            </a:r>
          </a:p>
          <a:p>
            <a:r>
              <a:rPr lang="en-GB" dirty="0" err="1" smtClean="0"/>
              <a:t>Abbé</a:t>
            </a:r>
            <a:r>
              <a:rPr lang="en-GB" dirty="0" smtClean="0"/>
              <a:t> </a:t>
            </a:r>
            <a:r>
              <a:rPr lang="en-GB" dirty="0" err="1" smtClean="0"/>
              <a:t>Breuil</a:t>
            </a:r>
            <a:r>
              <a:rPr lang="en-GB" dirty="0" smtClean="0"/>
              <a:t>: cave art = </a:t>
            </a:r>
            <a:r>
              <a:rPr lang="en-GB" dirty="0" smtClean="0">
                <a:solidFill>
                  <a:srgbClr val="FFC000"/>
                </a:solidFill>
              </a:rPr>
              <a:t>sympathetic magic</a:t>
            </a:r>
          </a:p>
          <a:p>
            <a:r>
              <a:rPr lang="en-GB" dirty="0" smtClean="0"/>
              <a:t>Depiction of large game hunted in Upper Palaeolithic</a:t>
            </a:r>
          </a:p>
          <a:p>
            <a:r>
              <a:rPr lang="en-GB" dirty="0" smtClean="0"/>
              <a:t>Some depictions have spear marks: ritually killed to bless a coming hunt?</a:t>
            </a:r>
            <a:endParaRPr lang="en-GB" dirty="0"/>
          </a:p>
        </p:txBody>
      </p:sp>
      <p:pic>
        <p:nvPicPr>
          <p:cNvPr id="5" name="Content Placeholder 4" descr="Lascaux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004048" y="1970296"/>
            <a:ext cx="3756578" cy="2826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588224" y="4869160"/>
            <a:ext cx="2097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Horse, Lascaux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/>
          <a:lstStyle/>
          <a:p>
            <a:r>
              <a:rPr lang="en-GB" dirty="0" smtClean="0"/>
              <a:t>Cave art: </a:t>
            </a:r>
            <a:r>
              <a:rPr lang="en-GB" dirty="0" smtClean="0">
                <a:solidFill>
                  <a:srgbClr val="FFC000"/>
                </a:solidFill>
              </a:rPr>
              <a:t>esoteric ritual function</a:t>
            </a:r>
            <a:r>
              <a:rPr lang="en-GB" dirty="0" smtClean="0"/>
              <a:t> explains location of art</a:t>
            </a:r>
          </a:p>
          <a:p>
            <a:pPr lvl="1"/>
            <a:r>
              <a:rPr lang="en-GB" dirty="0" smtClean="0"/>
              <a:t>Hidden, inaccessible, away from “public view”</a:t>
            </a:r>
          </a:p>
          <a:p>
            <a:r>
              <a:rPr lang="en-GB" dirty="0" smtClean="0"/>
              <a:t>“Venus” figurines used in </a:t>
            </a:r>
            <a:r>
              <a:rPr lang="en-GB" dirty="0" smtClean="0">
                <a:solidFill>
                  <a:srgbClr val="FFC000"/>
                </a:solidFill>
              </a:rPr>
              <a:t>fertility cult </a:t>
            </a:r>
            <a:r>
              <a:rPr lang="en-GB" dirty="0" smtClean="0"/>
              <a:t>to ensure successful reproduction of hunted animals</a:t>
            </a:r>
            <a:endParaRPr lang="en-GB" dirty="0"/>
          </a:p>
        </p:txBody>
      </p:sp>
      <p:pic>
        <p:nvPicPr>
          <p:cNvPr id="9" name="Picture 8" descr="lespugue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935448" y="3475889"/>
            <a:ext cx="903287" cy="3185592"/>
          </a:xfrm>
          <a:prstGeom prst="rect">
            <a:avLst/>
          </a:prstGeom>
        </p:spPr>
      </p:pic>
      <p:pic>
        <p:nvPicPr>
          <p:cNvPr id="10" name="Picture 9" descr="lespugue74_2sm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015568" y="3475889"/>
            <a:ext cx="1580768" cy="319347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96336" y="3653004"/>
            <a:ext cx="14221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Venus of</a:t>
            </a:r>
          </a:p>
          <a:p>
            <a:r>
              <a:rPr lang="en-GB" sz="2400" dirty="0" err="1" smtClean="0">
                <a:solidFill>
                  <a:srgbClr val="FFC000"/>
                </a:solidFill>
              </a:rPr>
              <a:t>Lespugue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13" name="Content Placeholder 12" descr="rouffignacplan.jpg"/>
          <p:cNvPicPr>
            <a:picLocks noGrp="1" noChangeAspect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>
          <a:xfrm>
            <a:off x="4788024" y="379361"/>
            <a:ext cx="4176464" cy="297763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5112568" cy="4896544"/>
          </a:xfrm>
        </p:spPr>
        <p:txBody>
          <a:bodyPr/>
          <a:lstStyle/>
          <a:p>
            <a:r>
              <a:rPr lang="en-GB" dirty="0" smtClean="0"/>
              <a:t>This approach tends to be associated with </a:t>
            </a:r>
            <a:r>
              <a:rPr lang="en-GB" dirty="0" err="1" smtClean="0">
                <a:solidFill>
                  <a:srgbClr val="FFC000"/>
                </a:solidFill>
              </a:rPr>
              <a:t>processual</a:t>
            </a:r>
            <a:r>
              <a:rPr lang="en-GB" dirty="0" smtClean="0"/>
              <a:t> (new) archaeology:</a:t>
            </a:r>
          </a:p>
          <a:p>
            <a:pPr lvl="1"/>
            <a:r>
              <a:rPr lang="en-GB" dirty="0" smtClean="0"/>
              <a:t>Looking for generalising laws to explain human behaviour in the past</a:t>
            </a:r>
          </a:p>
          <a:p>
            <a:r>
              <a:rPr lang="en-GB" dirty="0" err="1" smtClean="0"/>
              <a:t>Mithen</a:t>
            </a:r>
            <a:r>
              <a:rPr lang="en-GB" dirty="0" smtClean="0"/>
              <a:t>: cave art used as a teaching aid: recognition of hunting tracks</a:t>
            </a:r>
          </a:p>
          <a:p>
            <a:r>
              <a:rPr lang="en-GB" dirty="0" smtClean="0"/>
              <a:t>Kehoe: </a:t>
            </a:r>
            <a:r>
              <a:rPr lang="en-GB" dirty="0" err="1" smtClean="0"/>
              <a:t>tectiforms</a:t>
            </a:r>
            <a:r>
              <a:rPr lang="en-GB" dirty="0" smtClean="0"/>
              <a:t> represent pits or traps</a:t>
            </a:r>
            <a:endParaRPr lang="en-GB" dirty="0"/>
          </a:p>
        </p:txBody>
      </p:sp>
      <p:pic>
        <p:nvPicPr>
          <p:cNvPr id="5" name="Content Placeholder 4" descr="tectiform26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2297579"/>
            <a:ext cx="3563888" cy="2265373"/>
          </a:xfrm>
        </p:spPr>
      </p:pic>
      <p:sp>
        <p:nvSpPr>
          <p:cNvPr id="6" name="TextBox 5"/>
          <p:cNvSpPr txBox="1"/>
          <p:nvPr/>
        </p:nvSpPr>
        <p:spPr>
          <a:xfrm>
            <a:off x="5580112" y="4614227"/>
            <a:ext cx="3363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Tectiform</a:t>
            </a:r>
            <a:r>
              <a:rPr lang="en-GB" sz="2400" dirty="0" smtClean="0">
                <a:solidFill>
                  <a:srgbClr val="FFC000"/>
                </a:solidFill>
              </a:rPr>
              <a:t> from La </a:t>
            </a:r>
            <a:r>
              <a:rPr lang="en-GB" sz="2400" dirty="0" err="1" smtClean="0">
                <a:solidFill>
                  <a:srgbClr val="FFC000"/>
                </a:solidFill>
              </a:rPr>
              <a:t>Grotte</a:t>
            </a:r>
            <a:endParaRPr lang="en-GB" sz="2400" dirty="0" smtClean="0">
              <a:solidFill>
                <a:srgbClr val="FFC000"/>
              </a:solidFill>
            </a:endParaRPr>
          </a:p>
          <a:p>
            <a:r>
              <a:rPr lang="en-GB" sz="2400" dirty="0" smtClean="0">
                <a:solidFill>
                  <a:srgbClr val="FFC000"/>
                </a:solidFill>
              </a:rPr>
              <a:t>de </a:t>
            </a:r>
            <a:r>
              <a:rPr lang="en-GB" sz="2400" dirty="0" err="1" smtClean="0">
                <a:solidFill>
                  <a:srgbClr val="FFC000"/>
                </a:solidFill>
              </a:rPr>
              <a:t>Rouffignac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978896" cy="47525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What are the potential problems with a functionalist approach?</a:t>
            </a:r>
          </a:p>
          <a:p>
            <a:r>
              <a:rPr lang="en-GB" dirty="0" smtClean="0"/>
              <a:t>Sympathetic hunting magic &amp; teaching both emphasize importance of meat in diet</a:t>
            </a:r>
          </a:p>
          <a:p>
            <a:pPr lvl="1"/>
            <a:r>
              <a:rPr lang="en-GB" dirty="0" smtClean="0"/>
              <a:t>Modern hunter-gatherers in fact gain 70%+ of their diet from plant foods</a:t>
            </a:r>
          </a:p>
          <a:p>
            <a:pPr lvl="1"/>
            <a:r>
              <a:rPr lang="en-GB" dirty="0" smtClean="0"/>
              <a:t>Why is there no representation of  plant lore in cave paintings?</a:t>
            </a:r>
          </a:p>
          <a:p>
            <a:pPr lvl="1"/>
            <a:r>
              <a:rPr lang="en-GB" dirty="0" smtClean="0"/>
              <a:t>Animals depicted: in fact were not the most commonly hunted</a:t>
            </a:r>
          </a:p>
          <a:p>
            <a:endParaRPr lang="en-GB" dirty="0"/>
          </a:p>
        </p:txBody>
      </p:sp>
      <p:pic>
        <p:nvPicPr>
          <p:cNvPr id="7" name="Content Placeholder 6" descr="kung s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2060848"/>
            <a:ext cx="3384376" cy="2538282"/>
          </a:xfrm>
        </p:spPr>
      </p:pic>
      <p:sp>
        <p:nvSpPr>
          <p:cNvPr id="8" name="TextBox 7"/>
          <p:cNvSpPr txBox="1"/>
          <p:nvPr/>
        </p:nvSpPr>
        <p:spPr>
          <a:xfrm>
            <a:off x="6300192" y="4725144"/>
            <a:ext cx="2506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!Kung San hunters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Structuralism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5184576" cy="3671288"/>
          </a:xfrm>
        </p:spPr>
        <p:txBody>
          <a:bodyPr>
            <a:normAutofit/>
          </a:bodyPr>
          <a:lstStyle/>
          <a:p>
            <a:r>
              <a:rPr lang="en-GB" dirty="0" smtClean="0"/>
              <a:t>Levi-Strauss: each human society (culture) is ordered by rules (</a:t>
            </a:r>
            <a:r>
              <a:rPr lang="en-GB" dirty="0" smtClean="0">
                <a:solidFill>
                  <a:srgbClr val="FFC000"/>
                </a:solidFill>
              </a:rPr>
              <a:t>structures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structures are generated by the human brain</a:t>
            </a:r>
          </a:p>
          <a:p>
            <a:r>
              <a:rPr lang="en-GB" dirty="0" smtClean="0"/>
              <a:t>Emphasised the importance of </a:t>
            </a:r>
            <a:r>
              <a:rPr lang="en-GB" dirty="0" smtClean="0">
                <a:solidFill>
                  <a:srgbClr val="FFC000"/>
                </a:solidFill>
              </a:rPr>
              <a:t>binary opposites</a:t>
            </a:r>
            <a:r>
              <a:rPr lang="en-GB" dirty="0" smtClean="0"/>
              <a:t> in ordering cultural forms</a:t>
            </a:r>
            <a:endParaRPr lang="en-GB" dirty="0"/>
          </a:p>
        </p:txBody>
      </p:sp>
      <p:pic>
        <p:nvPicPr>
          <p:cNvPr id="7" name="Content Placeholder 6" descr="Levi-Strauss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876598" y="476673"/>
            <a:ext cx="2804844" cy="3960440"/>
          </a:xfrm>
        </p:spPr>
      </p:pic>
      <p:sp>
        <p:nvSpPr>
          <p:cNvPr id="9" name="Rectangle 8"/>
          <p:cNvSpPr/>
          <p:nvPr/>
        </p:nvSpPr>
        <p:spPr>
          <a:xfrm rot="21054282">
            <a:off x="62264" y="5286094"/>
            <a:ext cx="17043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LEft</a:t>
            </a:r>
            <a:endParaRPr lang="en-US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 rot="926984">
            <a:off x="1919778" y="5643326"/>
            <a:ext cx="21531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RIght</a:t>
            </a:r>
            <a:endParaRPr lang="en-US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893910" y="4509120"/>
            <a:ext cx="10839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UP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355976" y="5589240"/>
            <a:ext cx="2303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DOWN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 rot="557871">
            <a:off x="6932187" y="4581128"/>
            <a:ext cx="18085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Black</a:t>
            </a:r>
            <a:endParaRPr lang="en-US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 rot="20341841">
            <a:off x="6831518" y="5564318"/>
            <a:ext cx="19912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White</a:t>
            </a:r>
            <a:endParaRPr lang="en-US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5112568" cy="4624936"/>
          </a:xfrm>
        </p:spPr>
        <p:txBody>
          <a:bodyPr/>
          <a:lstStyle/>
          <a:p>
            <a:r>
              <a:rPr lang="en-GB" dirty="0" err="1" smtClean="0"/>
              <a:t>Leroi-Gourhan</a:t>
            </a:r>
            <a:r>
              <a:rPr lang="en-GB" dirty="0" smtClean="0"/>
              <a:t>: </a:t>
            </a:r>
            <a:r>
              <a:rPr lang="en-GB" dirty="0" err="1" smtClean="0"/>
              <a:t>structuralist</a:t>
            </a:r>
            <a:r>
              <a:rPr lang="en-GB" dirty="0" smtClean="0"/>
              <a:t> analysis of cave art</a:t>
            </a:r>
          </a:p>
          <a:p>
            <a:r>
              <a:rPr lang="en-GB" dirty="0" smtClean="0"/>
              <a:t>Cave art depicted the </a:t>
            </a:r>
            <a:r>
              <a:rPr lang="en-GB" dirty="0" err="1" smtClean="0"/>
              <a:t>stuctural</a:t>
            </a:r>
            <a:r>
              <a:rPr lang="en-GB" dirty="0" smtClean="0"/>
              <a:t> rules of Upper Palaeolithic society</a:t>
            </a:r>
          </a:p>
          <a:p>
            <a:r>
              <a:rPr lang="en-GB" dirty="0" smtClean="0"/>
              <a:t>Bison were frequently paired with horses</a:t>
            </a:r>
          </a:p>
          <a:p>
            <a:r>
              <a:rPr lang="en-GB" dirty="0" smtClean="0"/>
              <a:t>This represented the binary opposition of males &amp; females</a:t>
            </a:r>
          </a:p>
        </p:txBody>
      </p:sp>
      <p:pic>
        <p:nvPicPr>
          <p:cNvPr id="5" name="Content Placeholder 4" descr="Lascaux Cave Paintings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46652" y="2247255"/>
            <a:ext cx="3618640" cy="2232248"/>
          </a:xfrm>
        </p:spPr>
      </p:pic>
      <p:sp>
        <p:nvSpPr>
          <p:cNvPr id="6" name="TextBox 5"/>
          <p:cNvSpPr txBox="1"/>
          <p:nvPr/>
        </p:nvSpPr>
        <p:spPr>
          <a:xfrm>
            <a:off x="7524328" y="4551511"/>
            <a:ext cx="1204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Lascaux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5122912" cy="48234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Potential problems?</a:t>
            </a:r>
          </a:p>
          <a:p>
            <a:r>
              <a:rPr lang="en-GB" dirty="0" err="1" smtClean="0"/>
              <a:t>Leroi-Gourhan</a:t>
            </a:r>
            <a:r>
              <a:rPr lang="en-GB" dirty="0" smtClean="0"/>
              <a:t> wrongly assumed that each painting of a group of animals was created in its totality at one time</a:t>
            </a:r>
          </a:p>
          <a:p>
            <a:pPr lvl="1"/>
            <a:r>
              <a:rPr lang="en-GB" dirty="0" smtClean="0"/>
              <a:t>Rather than apparent associations some pictures might be earlier/later</a:t>
            </a:r>
          </a:p>
          <a:p>
            <a:r>
              <a:rPr lang="en-GB" dirty="0" smtClean="0"/>
              <a:t>Arbitrary criteria:</a:t>
            </a:r>
          </a:p>
          <a:p>
            <a:pPr lvl="1"/>
            <a:r>
              <a:rPr lang="en-GB" dirty="0" smtClean="0"/>
              <a:t>Whether it bison or horse was male/female</a:t>
            </a:r>
          </a:p>
          <a:p>
            <a:r>
              <a:rPr lang="en-GB" dirty="0" smtClean="0"/>
              <a:t>Is society really governed by such rigidly structural rules?</a:t>
            </a:r>
            <a:endParaRPr lang="en-GB" dirty="0"/>
          </a:p>
        </p:txBody>
      </p:sp>
      <p:pic>
        <p:nvPicPr>
          <p:cNvPr id="5" name="Content Placeholder 4" descr="lascaux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68144" y="1988840"/>
            <a:ext cx="2781203" cy="40068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5328592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Karl Marx was interested in:</a:t>
            </a:r>
          </a:p>
          <a:p>
            <a:pPr lvl="1"/>
            <a:r>
              <a:rPr lang="en-GB" dirty="0" smtClean="0"/>
              <a:t>Industrial </a:t>
            </a:r>
            <a:r>
              <a:rPr lang="en-GB" dirty="0" smtClean="0">
                <a:solidFill>
                  <a:srgbClr val="FFC000"/>
                </a:solidFill>
              </a:rPr>
              <a:t>Revolution</a:t>
            </a:r>
            <a:r>
              <a:rPr lang="en-GB" dirty="0" smtClean="0"/>
              <a:t> in Britain</a:t>
            </a:r>
          </a:p>
          <a:p>
            <a:pPr lvl="1"/>
            <a:r>
              <a:rPr lang="en-GB" dirty="0" smtClean="0"/>
              <a:t>The resulting </a:t>
            </a:r>
            <a:r>
              <a:rPr lang="en-GB" dirty="0" smtClean="0">
                <a:solidFill>
                  <a:srgbClr val="FFC000"/>
                </a:solidFill>
              </a:rPr>
              <a:t>class structure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Production</a:t>
            </a:r>
            <a:r>
              <a:rPr lang="en-GB" dirty="0" smtClean="0"/>
              <a:t> within capitalist societies</a:t>
            </a:r>
          </a:p>
          <a:p>
            <a:pPr lvl="1"/>
            <a:r>
              <a:rPr lang="en-GB" dirty="0" smtClean="0"/>
              <a:t>Formulation &amp; </a:t>
            </a:r>
            <a:r>
              <a:rPr lang="en-GB" dirty="0" smtClean="0">
                <a:solidFill>
                  <a:srgbClr val="FFC000"/>
                </a:solidFill>
              </a:rPr>
              <a:t>legitimisation of power </a:t>
            </a:r>
            <a:r>
              <a:rPr lang="en-GB" dirty="0" smtClean="0"/>
              <a:t>structures in society </a:t>
            </a:r>
          </a:p>
          <a:p>
            <a:pPr lvl="1"/>
            <a:r>
              <a:rPr lang="en-GB" dirty="0" smtClean="0"/>
              <a:t>&amp; how these uphold </a:t>
            </a:r>
            <a:r>
              <a:rPr lang="en-GB" dirty="0" smtClean="0">
                <a:solidFill>
                  <a:srgbClr val="FFC000"/>
                </a:solidFill>
              </a:rPr>
              <a:t>inequality</a:t>
            </a:r>
            <a:r>
              <a:rPr lang="en-GB" dirty="0" smtClean="0"/>
              <a:t> of the class system</a:t>
            </a:r>
          </a:p>
          <a:p>
            <a:r>
              <a:rPr lang="en-GB" dirty="0" smtClean="0"/>
              <a:t>Political &amp; ideological structures are created &amp; actively promoted to maintain the </a:t>
            </a:r>
            <a:r>
              <a:rPr lang="en-GB" i="1" dirty="0" smtClean="0"/>
              <a:t>status quo</a:t>
            </a:r>
            <a:endParaRPr lang="en-GB" dirty="0"/>
          </a:p>
        </p:txBody>
      </p:sp>
      <p:pic>
        <p:nvPicPr>
          <p:cNvPr id="8" name="Content Placeholder 7" descr="karl-marx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156176" y="2060848"/>
            <a:ext cx="2660307" cy="31683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olni veston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43101" y="0"/>
            <a:ext cx="2077171" cy="406087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Marxism: </a:t>
            </a:r>
            <a:r>
              <a:rPr lang="en-GB" dirty="0" err="1" smtClean="0"/>
              <a:t>Faris</a:t>
            </a:r>
            <a:r>
              <a:rPr lang="en-GB" dirty="0" smtClean="0"/>
              <a:t> 1983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660232" y="1556792"/>
            <a:ext cx="21489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Venus of</a:t>
            </a:r>
          </a:p>
          <a:p>
            <a:r>
              <a:rPr lang="en-GB" sz="2400" dirty="0" err="1" smtClean="0">
                <a:solidFill>
                  <a:srgbClr val="FFC000"/>
                </a:solidFill>
              </a:rPr>
              <a:t>Dolni</a:t>
            </a:r>
            <a:r>
              <a:rPr lang="en-GB" sz="2400" dirty="0" smtClean="0">
                <a:solidFill>
                  <a:srgbClr val="FFC000"/>
                </a:solidFill>
              </a:rPr>
              <a:t> </a:t>
            </a:r>
            <a:r>
              <a:rPr lang="en-GB" sz="2400" dirty="0" err="1" smtClean="0">
                <a:solidFill>
                  <a:srgbClr val="FFC000"/>
                </a:solidFill>
              </a:rPr>
              <a:t>Věstonice</a:t>
            </a:r>
            <a:endParaRPr lang="en-GB" sz="2400" dirty="0">
              <a:solidFill>
                <a:srgbClr val="FFC000"/>
              </a:solidFill>
            </a:endParaRPr>
          </a:p>
        </p:txBody>
      </p:sp>
      <p:pic>
        <p:nvPicPr>
          <p:cNvPr id="7" name="Picture 6" descr="lascaux-cave-paintings-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79" y="3861048"/>
            <a:ext cx="3376927" cy="230425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236296" y="6165304"/>
            <a:ext cx="1204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Lascaux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Art represents Upper Palaeolithic ideologies</a:t>
            </a:r>
          </a:p>
          <a:p>
            <a:r>
              <a:rPr lang="en-GB" dirty="0" smtClean="0"/>
              <a:t>Men wielded power over women in Upper Palaeolithic society</a:t>
            </a:r>
          </a:p>
          <a:p>
            <a:r>
              <a:rPr lang="en-GB" dirty="0" smtClean="0"/>
              <a:t>Parietal art: celebration of male hunting</a:t>
            </a:r>
          </a:p>
          <a:p>
            <a:r>
              <a:rPr lang="en-GB" dirty="0" smtClean="0"/>
              <a:t>Figurines: emphasis of sexual characteristics illustrates a primarily reproductive role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Marxism: </a:t>
            </a:r>
            <a:r>
              <a:rPr lang="en-GB" dirty="0" err="1" smtClean="0"/>
              <a:t>Faris</a:t>
            </a:r>
            <a:r>
              <a:rPr lang="en-GB" dirty="0" smtClean="0"/>
              <a:t> 1983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Interprets art as an </a:t>
            </a:r>
            <a:r>
              <a:rPr lang="en-GB" dirty="0" smtClean="0">
                <a:solidFill>
                  <a:srgbClr val="FFC000"/>
                </a:solidFill>
              </a:rPr>
              <a:t>ideological tool:</a:t>
            </a:r>
          </a:p>
          <a:p>
            <a:r>
              <a:rPr lang="en-GB" dirty="0" smtClean="0"/>
              <a:t>Ignores the economically important role of women:</a:t>
            </a:r>
          </a:p>
          <a:p>
            <a:pPr lvl="1"/>
            <a:r>
              <a:rPr lang="en-GB" dirty="0" smtClean="0"/>
              <a:t>Plant lore</a:t>
            </a:r>
          </a:p>
          <a:p>
            <a:pPr lvl="1"/>
            <a:r>
              <a:rPr lang="en-GB" dirty="0" smtClean="0"/>
              <a:t>Snaring &amp; trapping of small animals</a:t>
            </a:r>
          </a:p>
          <a:p>
            <a:pPr lvl="1"/>
            <a:r>
              <a:rPr lang="en-GB" dirty="0" smtClean="0"/>
              <a:t>Social reproduction</a:t>
            </a:r>
          </a:p>
          <a:p>
            <a:r>
              <a:rPr lang="en-GB" dirty="0" smtClean="0"/>
              <a:t>Legitimises the dominant social position of men</a:t>
            </a:r>
          </a:p>
        </p:txBody>
      </p:sp>
      <p:pic>
        <p:nvPicPr>
          <p:cNvPr id="10" name="Content Placeholder 9" descr="220px-Venus_de_Brassempou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624218"/>
            <a:ext cx="3154040" cy="4272290"/>
          </a:xfrm>
        </p:spPr>
      </p:pic>
      <p:sp>
        <p:nvSpPr>
          <p:cNvPr id="11" name="TextBox 10"/>
          <p:cNvSpPr txBox="1"/>
          <p:nvPr/>
        </p:nvSpPr>
        <p:spPr>
          <a:xfrm>
            <a:off x="5508104" y="5949280"/>
            <a:ext cx="3070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Venus of </a:t>
            </a:r>
            <a:r>
              <a:rPr lang="en-GB" sz="2400" dirty="0" err="1" smtClean="0">
                <a:solidFill>
                  <a:srgbClr val="FFC000"/>
                </a:solidFill>
              </a:rPr>
              <a:t>Brassempouy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Marxism: </a:t>
            </a:r>
            <a:r>
              <a:rPr lang="en-GB" dirty="0" err="1" smtClean="0"/>
              <a:t>Faris</a:t>
            </a:r>
            <a:r>
              <a:rPr lang="en-GB" dirty="0" smtClean="0"/>
              <a:t> 1983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256584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Problems with this approach?</a:t>
            </a:r>
          </a:p>
          <a:p>
            <a:r>
              <a:rPr lang="en-GB" dirty="0" smtClean="0"/>
              <a:t>Applying a way of thinking designed to make sense of hierarchical societies with specialised modes of production to prehistoric past</a:t>
            </a:r>
          </a:p>
          <a:p>
            <a:r>
              <a:rPr lang="en-GB" dirty="0" smtClean="0"/>
              <a:t>Ignores what is known about </a:t>
            </a:r>
            <a:r>
              <a:rPr lang="en-GB" dirty="0" smtClean="0"/>
              <a:t>hunter-gatherers’ </a:t>
            </a:r>
            <a:r>
              <a:rPr lang="en-GB" dirty="0" smtClean="0"/>
              <a:t>economic base</a:t>
            </a:r>
          </a:p>
          <a:p>
            <a:r>
              <a:rPr lang="en-GB" dirty="0" smtClean="0"/>
              <a:t>What evidence is there to suggest women were subordinate to men?</a:t>
            </a:r>
          </a:p>
        </p:txBody>
      </p:sp>
      <p:pic>
        <p:nvPicPr>
          <p:cNvPr id="6" name="Content Placeholder 5" descr="prehistoric-venus-garagin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982814" y="1844825"/>
            <a:ext cx="2535934" cy="3240360"/>
          </a:xfrm>
        </p:spPr>
      </p:pic>
      <p:sp>
        <p:nvSpPr>
          <p:cNvPr id="7" name="TextBox 6"/>
          <p:cNvSpPr txBox="1"/>
          <p:nvPr/>
        </p:nvSpPr>
        <p:spPr>
          <a:xfrm>
            <a:off x="6012160" y="5157192"/>
            <a:ext cx="2500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Venus of </a:t>
            </a:r>
            <a:r>
              <a:rPr lang="en-GB" sz="2400" dirty="0" err="1" smtClean="0">
                <a:solidFill>
                  <a:srgbClr val="FFC000"/>
                </a:solidFill>
              </a:rPr>
              <a:t>Garagino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Four different approaches to the same database have produced very different narratives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Empiricists: </a:t>
            </a:r>
            <a:r>
              <a:rPr lang="en-GB" dirty="0" smtClean="0"/>
              <a:t>data heavy &amp; no actual interpretation or narrative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Functionalists: </a:t>
            </a:r>
            <a:r>
              <a:rPr lang="en-GB" dirty="0" smtClean="0"/>
              <a:t>relating paintings to ancient hunting practices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Structuralism: </a:t>
            </a:r>
            <a:r>
              <a:rPr lang="en-GB" dirty="0" smtClean="0"/>
              <a:t>how society is organised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Marxism:</a:t>
            </a:r>
            <a:r>
              <a:rPr lang="en-GB" dirty="0" smtClean="0"/>
              <a:t> ideologies used to control people</a:t>
            </a:r>
          </a:p>
          <a:p>
            <a:r>
              <a:rPr lang="en-GB" dirty="0" smtClean="0"/>
              <a:t>No one theoretical position explains all the data adequately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ouise templat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louise template</Template>
  <TotalTime>196</TotalTime>
  <Words>870</Words>
  <Application>Microsoft Office PowerPoint</Application>
  <PresentationFormat>On-screen Show (4:3)</PresentationFormat>
  <Paragraphs>137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louise template</vt:lpstr>
      <vt:lpstr>Introducing Archaeology</vt:lpstr>
      <vt:lpstr>How Do Archaeologists Think About &amp; Interpret the Past?</vt:lpstr>
      <vt:lpstr>How Do Archaeologists Think About &amp; Interpret the Past?</vt:lpstr>
      <vt:lpstr>Palaeolithic Cave Art</vt:lpstr>
      <vt:lpstr>Palaeolithic Cave Art</vt:lpstr>
      <vt:lpstr>Palaeolithic Cave Art</vt:lpstr>
      <vt:lpstr>Empiricism</vt:lpstr>
      <vt:lpstr>Empiricism</vt:lpstr>
      <vt:lpstr>Functionalism</vt:lpstr>
      <vt:lpstr>Functionalism</vt:lpstr>
      <vt:lpstr>Functionalism</vt:lpstr>
      <vt:lpstr>Functionalism</vt:lpstr>
      <vt:lpstr>Structuralism</vt:lpstr>
      <vt:lpstr>Structuralism</vt:lpstr>
      <vt:lpstr>Structuralism</vt:lpstr>
      <vt:lpstr>Marxism</vt:lpstr>
      <vt:lpstr>Marxism: Faris 1983</vt:lpstr>
      <vt:lpstr>Marxism: Faris 1983</vt:lpstr>
      <vt:lpstr>Marxism: Faris 1983</vt:lpstr>
      <vt:lpstr>Summary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</cp:lastModifiedBy>
  <cp:revision>57</cp:revision>
  <dcterms:created xsi:type="dcterms:W3CDTF">2012-11-26T06:43:30Z</dcterms:created>
  <dcterms:modified xsi:type="dcterms:W3CDTF">2012-11-26T18:30:45Z</dcterms:modified>
</cp:coreProperties>
</file>