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430" autoAdjust="0"/>
  </p:normalViewPr>
  <p:slideViewPr>
    <p:cSldViewPr snapToGrid="0">
      <p:cViewPr varScale="1">
        <p:scale>
          <a:sx n="76" d="100"/>
          <a:sy n="76" d="100"/>
        </p:scale>
        <p:origin x="54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359839-3D9F-4E35-B512-A5BD80CB16C7}" type="datetimeFigureOut">
              <a:rPr lang="en-KE" smtClean="0"/>
              <a:t>12/04/2022</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70E63-E97C-47A5-92F1-44BD4032D3AE}" type="slidenum">
              <a:rPr lang="en-KE" smtClean="0"/>
              <a:t>‹#›</a:t>
            </a:fld>
            <a:endParaRPr lang="en-KE"/>
          </a:p>
        </p:txBody>
      </p:sp>
    </p:spTree>
    <p:extLst>
      <p:ext uri="{BB962C8B-B14F-4D97-AF65-F5344CB8AC3E}">
        <p14:creationId xmlns:p14="http://schemas.microsoft.com/office/powerpoint/2010/main" val="459529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Zinger Model is an effective way to increase employee engagement in the hospitality and hoteling industry. By providing employees with a sense of commitment, clarity, control, challenge, and connectivity, organizations can create an environment that encourages and rewards engagement. With a more engaged workforce, organizations can improve their customer satisfaction, increase their profits, and create a positive work culture.</a:t>
            </a:r>
            <a:endParaRPr lang="en-KE" dirty="0"/>
          </a:p>
          <a:p>
            <a:endParaRPr lang="en-KE" dirty="0"/>
          </a:p>
        </p:txBody>
      </p:sp>
      <p:sp>
        <p:nvSpPr>
          <p:cNvPr id="4" name="Slide Number Placeholder 3"/>
          <p:cNvSpPr>
            <a:spLocks noGrp="1"/>
          </p:cNvSpPr>
          <p:nvPr>
            <p:ph type="sldNum" sz="quarter" idx="5"/>
          </p:nvPr>
        </p:nvSpPr>
        <p:spPr/>
        <p:txBody>
          <a:bodyPr/>
          <a:lstStyle/>
          <a:p>
            <a:fld id="{2F670E63-E97C-47A5-92F1-44BD4032D3AE}" type="slidenum">
              <a:rPr lang="en-KE" smtClean="0"/>
              <a:t>5</a:t>
            </a:fld>
            <a:endParaRPr lang="en-KE"/>
          </a:p>
        </p:txBody>
      </p:sp>
    </p:spTree>
    <p:extLst>
      <p:ext uri="{BB962C8B-B14F-4D97-AF65-F5344CB8AC3E}">
        <p14:creationId xmlns:p14="http://schemas.microsoft.com/office/powerpoint/2010/main" val="2917651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2F670E63-E97C-47A5-92F1-44BD4032D3AE}" type="slidenum">
              <a:rPr lang="en-KE" smtClean="0"/>
              <a:t>6</a:t>
            </a:fld>
            <a:endParaRPr lang="en-KE"/>
          </a:p>
        </p:txBody>
      </p:sp>
    </p:spTree>
    <p:extLst>
      <p:ext uri="{BB962C8B-B14F-4D97-AF65-F5344CB8AC3E}">
        <p14:creationId xmlns:p14="http://schemas.microsoft.com/office/powerpoint/2010/main" val="1864842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employee engagement plays an important role in the success of a hotel. It is essential for hotels to focus on engaging their employees in order to improve customer service, performance and productivity, reduce turnover, and create a sense of loyalty and commitment. All of these factors are essential for driving customer satisfaction, customer loyalty, and ultimately, improved profitability.</a:t>
            </a:r>
            <a:endParaRPr lang="en-KE" dirty="0"/>
          </a:p>
        </p:txBody>
      </p:sp>
      <p:sp>
        <p:nvSpPr>
          <p:cNvPr id="4" name="Slide Number Placeholder 3"/>
          <p:cNvSpPr>
            <a:spLocks noGrp="1"/>
          </p:cNvSpPr>
          <p:nvPr>
            <p:ph type="sldNum" sz="quarter" idx="5"/>
          </p:nvPr>
        </p:nvSpPr>
        <p:spPr/>
        <p:txBody>
          <a:bodyPr/>
          <a:lstStyle/>
          <a:p>
            <a:fld id="{2F670E63-E97C-47A5-92F1-44BD4032D3AE}" type="slidenum">
              <a:rPr lang="en-KE" smtClean="0"/>
              <a:t>7</a:t>
            </a:fld>
            <a:endParaRPr lang="en-KE"/>
          </a:p>
        </p:txBody>
      </p:sp>
    </p:spTree>
    <p:extLst>
      <p:ext uri="{BB962C8B-B14F-4D97-AF65-F5344CB8AC3E}">
        <p14:creationId xmlns:p14="http://schemas.microsoft.com/office/powerpoint/2010/main" val="745424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2F670E63-E97C-47A5-92F1-44BD4032D3AE}" type="slidenum">
              <a:rPr lang="en-KE" smtClean="0"/>
              <a:t>8</a:t>
            </a:fld>
            <a:endParaRPr lang="en-KE"/>
          </a:p>
        </p:txBody>
      </p:sp>
    </p:spTree>
    <p:extLst>
      <p:ext uri="{BB962C8B-B14F-4D97-AF65-F5344CB8AC3E}">
        <p14:creationId xmlns:p14="http://schemas.microsoft.com/office/powerpoint/2010/main" val="1496322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978220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26426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412091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248A33-3D5A-438E-87E8-3B3998C7CE7F}" type="datetimeFigureOut">
              <a:rPr lang="en-KE" smtClean="0"/>
              <a:t>12/04/2022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2237577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248A33-3D5A-438E-87E8-3B3998C7CE7F}" type="datetimeFigureOut">
              <a:rPr lang="en-KE" smtClean="0"/>
              <a:t>12/04/2022</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3473160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3"/>
          <p:cNvSpPr>
            <a:spLocks noGrp="1"/>
          </p:cNvSpPr>
          <p:nvPr>
            <p:ph type="ftr" sz="quarter" idx="11"/>
          </p:nvPr>
        </p:nvSpPr>
        <p:spPr/>
        <p:txBody>
          <a:bodyPr/>
          <a:lstStyle/>
          <a:p>
            <a:endParaRPr lang="en-KE"/>
          </a:p>
        </p:txBody>
      </p:sp>
      <p:sp>
        <p:nvSpPr>
          <p:cNvPr id="6" name="Slide Number Placeholder 4"/>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2705368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2"/>
          <p:cNvSpPr>
            <a:spLocks noGrp="1"/>
          </p:cNvSpPr>
          <p:nvPr>
            <p:ph type="ftr" sz="quarter" idx="11"/>
          </p:nvPr>
        </p:nvSpPr>
        <p:spPr/>
        <p:txBody>
          <a:bodyPr/>
          <a:lstStyle/>
          <a:p>
            <a:endParaRPr lang="en-KE"/>
          </a:p>
        </p:txBody>
      </p:sp>
      <p:sp>
        <p:nvSpPr>
          <p:cNvPr id="6" name="Slide Number Placeholder 3"/>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787927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5"/>
          <p:cNvSpPr>
            <a:spLocks noGrp="1"/>
          </p:cNvSpPr>
          <p:nvPr>
            <p:ph type="ftr" sz="quarter" idx="11"/>
          </p:nvPr>
        </p:nvSpPr>
        <p:spPr/>
        <p:txBody>
          <a:bodyPr/>
          <a:lstStyle/>
          <a:p>
            <a:endParaRPr lang="en-KE"/>
          </a:p>
        </p:txBody>
      </p:sp>
      <p:sp>
        <p:nvSpPr>
          <p:cNvPr id="6" name="Slide Number Placeholder 6"/>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3262287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248A33-3D5A-438E-87E8-3B3998C7CE7F}" type="datetimeFigureOut">
              <a:rPr lang="en-KE" smtClean="0"/>
              <a:t>12/04/2022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2870503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248A33-3D5A-438E-87E8-3B3998C7CE7F}" type="datetimeFigureOut">
              <a:rPr lang="en-KE" smtClean="0"/>
              <a:t>12/04/2022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2607786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10886362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724952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28647663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4"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1400722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4"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3675716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14334190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248A33-3D5A-438E-87E8-3B3998C7CE7F}" type="datetimeFigureOut">
              <a:rPr lang="en-KE" smtClean="0"/>
              <a:t>12/04/2022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97BD2853-D5DF-45A4-9B7A-021D464E7988}" type="slidenum">
              <a:rPr lang="en-KE" smtClean="0"/>
              <a:t>‹#›</a:t>
            </a:fld>
            <a:endParaRPr lang="en-KE"/>
          </a:p>
        </p:txBody>
      </p:sp>
    </p:spTree>
    <p:extLst>
      <p:ext uri="{BB962C8B-B14F-4D97-AF65-F5344CB8AC3E}">
        <p14:creationId xmlns:p14="http://schemas.microsoft.com/office/powerpoint/2010/main" val="266080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hq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hq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hq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hq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1248A33-3D5A-438E-87E8-3B3998C7CE7F}" type="datetimeFigureOut">
              <a:rPr lang="en-KE" smtClean="0"/>
              <a:t>12/04/2022</a:t>
            </a:fld>
            <a:endParaRPr lang="en-KE"/>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KE"/>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7BD2853-D5DF-45A4-9B7A-021D464E7988}" type="slidenum">
              <a:rPr lang="en-KE" smtClean="0"/>
              <a:t>‹#›</a:t>
            </a:fld>
            <a:endParaRPr lang="en-KE"/>
          </a:p>
        </p:txBody>
      </p:sp>
    </p:spTree>
    <p:extLst>
      <p:ext uri="{BB962C8B-B14F-4D97-AF65-F5344CB8AC3E}">
        <p14:creationId xmlns:p14="http://schemas.microsoft.com/office/powerpoint/2010/main" val="50959262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6CD9E-941D-6A37-9427-346B48899ED4}"/>
              </a:ext>
            </a:extLst>
          </p:cNvPr>
          <p:cNvSpPr>
            <a:spLocks noGrp="1"/>
          </p:cNvSpPr>
          <p:nvPr>
            <p:ph type="ctrTitle"/>
          </p:nvPr>
        </p:nvSpPr>
        <p:spPr>
          <a:xfrm>
            <a:off x="1434905" y="1122363"/>
            <a:ext cx="9233095" cy="2306637"/>
          </a:xfrm>
        </p:spPr>
        <p:txBody>
          <a:bodyPr>
            <a:normAutofit/>
          </a:bodyPr>
          <a:lstStyle/>
          <a:p>
            <a:pPr algn="ctr"/>
            <a:r>
              <a:rPr lang="en-US" sz="4800" dirty="0">
                <a:latin typeface="Times New Roman" panose="02020603050405020304" pitchFamily="18" charset="0"/>
                <a:cs typeface="Times New Roman" panose="02020603050405020304" pitchFamily="18" charset="0"/>
              </a:rPr>
              <a:t>EMPLOYEE ENGAGEMENT PRESENTATION</a:t>
            </a:r>
            <a:endParaRPr lang="en-KE" sz="48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24F4E9B-44D3-17E2-B4FC-4F0560C4B391}"/>
              </a:ext>
            </a:extLst>
          </p:cNvPr>
          <p:cNvSpPr>
            <a:spLocks noGrp="1"/>
          </p:cNvSpPr>
          <p:nvPr>
            <p:ph type="subTitle" idx="1"/>
          </p:nvPr>
        </p:nvSpPr>
        <p:spPr/>
        <p:txBody>
          <a:bodyPr/>
          <a:lstStyle/>
          <a:p>
            <a:r>
              <a:rPr lang="en-US" dirty="0"/>
              <a:t> </a:t>
            </a:r>
            <a:endParaRPr lang="en-KE" dirty="0"/>
          </a:p>
        </p:txBody>
      </p:sp>
    </p:spTree>
    <p:extLst>
      <p:ext uri="{BB962C8B-B14F-4D97-AF65-F5344CB8AC3E}">
        <p14:creationId xmlns:p14="http://schemas.microsoft.com/office/powerpoint/2010/main" val="1379507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FA3AFE-47C5-F2AA-B4F5-E373A260B1B6}"/>
              </a:ext>
            </a:extLst>
          </p:cNvPr>
          <p:cNvSpPr>
            <a:spLocks noGrp="1"/>
          </p:cNvSpPr>
          <p:nvPr>
            <p:ph idx="1"/>
          </p:nvPr>
        </p:nvSpPr>
        <p:spPr>
          <a:xfrm>
            <a:off x="1204912" y="1331259"/>
            <a:ext cx="8946541" cy="4195481"/>
          </a:xfrm>
        </p:spPr>
        <p:txBody>
          <a:bodyPr>
            <a:normAutofit/>
          </a:bodyPr>
          <a:lstStyle/>
          <a:p>
            <a:r>
              <a:rPr lang="en-GB" sz="2400" dirty="0">
                <a:latin typeface="Times New Roman" panose="02020603050405020304" pitchFamily="18" charset="0"/>
                <a:cs typeface="Times New Roman" panose="02020603050405020304" pitchFamily="18" charset="0"/>
              </a:rPr>
              <a:t>Student name: Oana Mihaela Mirauta</a:t>
            </a:r>
          </a:p>
          <a:p>
            <a:r>
              <a:rPr lang="en-GB" sz="2400" dirty="0">
                <a:latin typeface="Times New Roman" panose="02020603050405020304" pitchFamily="18" charset="0"/>
                <a:cs typeface="Times New Roman" panose="02020603050405020304" pitchFamily="18" charset="0"/>
              </a:rPr>
              <a:t>Student number: 2124122</a:t>
            </a:r>
          </a:p>
          <a:p>
            <a:r>
              <a:rPr lang="en-GB" sz="2400" dirty="0">
                <a:latin typeface="Times New Roman" panose="02020603050405020304" pitchFamily="18" charset="0"/>
                <a:cs typeface="Times New Roman" panose="02020603050405020304" pitchFamily="18" charset="0"/>
              </a:rPr>
              <a:t>Programme: BA </a:t>
            </a:r>
            <a:r>
              <a:rPr lang="en-GB" sz="2400" dirty="0" err="1">
                <a:latin typeface="Times New Roman" panose="02020603050405020304" pitchFamily="18" charset="0"/>
                <a:cs typeface="Times New Roman" panose="02020603050405020304" pitchFamily="18" charset="0"/>
              </a:rPr>
              <a:t>Interational</a:t>
            </a:r>
            <a:r>
              <a:rPr lang="en-GB" sz="2400" dirty="0">
                <a:latin typeface="Times New Roman" panose="02020603050405020304" pitchFamily="18" charset="0"/>
                <a:cs typeface="Times New Roman" panose="02020603050405020304" pitchFamily="18" charset="0"/>
              </a:rPr>
              <a:t> Hotel </a:t>
            </a:r>
            <a:r>
              <a:rPr lang="en-GB" sz="2400" dirty="0" err="1">
                <a:latin typeface="Times New Roman" panose="02020603050405020304" pitchFamily="18" charset="0"/>
                <a:cs typeface="Times New Roman" panose="02020603050405020304" pitchFamily="18" charset="0"/>
              </a:rPr>
              <a:t>Managemanet</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Module level: 4</a:t>
            </a:r>
          </a:p>
          <a:p>
            <a:r>
              <a:rPr lang="en-GB" sz="2400" dirty="0">
                <a:latin typeface="Times New Roman" panose="02020603050405020304" pitchFamily="18" charset="0"/>
                <a:cs typeface="Times New Roman" panose="02020603050405020304" pitchFamily="18" charset="0"/>
              </a:rPr>
              <a:t>Module: Operating Hotel Facilities </a:t>
            </a:r>
          </a:p>
          <a:p>
            <a:r>
              <a:rPr lang="en-GB" sz="2400" dirty="0">
                <a:latin typeface="Times New Roman" panose="02020603050405020304" pitchFamily="18" charset="0"/>
                <a:cs typeface="Times New Roman" panose="02020603050405020304" pitchFamily="18" charset="0"/>
              </a:rPr>
              <a:t>Module code: BMIH4006</a:t>
            </a:r>
          </a:p>
          <a:p>
            <a:r>
              <a:rPr lang="en-GB" sz="2400" dirty="0">
                <a:latin typeface="Times New Roman" panose="02020603050405020304" pitchFamily="18" charset="0"/>
                <a:cs typeface="Times New Roman" panose="02020603050405020304" pitchFamily="18" charset="0"/>
              </a:rPr>
              <a:t>Lecturer: Lisa </a:t>
            </a:r>
            <a:r>
              <a:rPr lang="en-GB" sz="2400" dirty="0" err="1">
                <a:latin typeface="Times New Roman" panose="02020603050405020304" pitchFamily="18" charset="0"/>
                <a:cs typeface="Times New Roman" panose="02020603050405020304" pitchFamily="18" charset="0"/>
              </a:rPr>
              <a:t>Bassler</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773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F87EE-2CDB-CD23-DF6E-DF84EBE3929E}"/>
              </a:ext>
            </a:extLst>
          </p:cNvPr>
          <p:cNvSpPr>
            <a:spLocks noGrp="1"/>
          </p:cNvSpPr>
          <p:nvPr>
            <p:ph type="title"/>
          </p:nvPr>
        </p:nvSpPr>
        <p:spPr>
          <a:xfrm>
            <a:off x="838200" y="365126"/>
            <a:ext cx="10515600" cy="971306"/>
          </a:xfrm>
        </p:spPr>
        <p:txBody>
          <a:bodyPr/>
          <a:lstStyle/>
          <a:p>
            <a:pPr algn="ctr"/>
            <a:r>
              <a:rPr lang="en-US" sz="4400" dirty="0">
                <a:latin typeface="Times New Roman" panose="02020603050405020304" pitchFamily="18" charset="0"/>
                <a:cs typeface="Times New Roman" panose="02020603050405020304" pitchFamily="18" charset="0"/>
              </a:rPr>
              <a:t>Definition of Engagement</a:t>
            </a:r>
            <a:endParaRPr lang="en-KE"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A46368A-7185-D222-8033-37437B7A4677}"/>
              </a:ext>
            </a:extLst>
          </p:cNvPr>
          <p:cNvSpPr>
            <a:spLocks noGrp="1"/>
          </p:cNvSpPr>
          <p:nvPr>
            <p:ph idx="1"/>
          </p:nvPr>
        </p:nvSpPr>
        <p:spPr>
          <a:xfrm>
            <a:off x="838200" y="1603717"/>
            <a:ext cx="10515600" cy="4573246"/>
          </a:xfrm>
        </p:spPr>
        <p:txBody>
          <a:bodyPr>
            <a:normAutofit/>
          </a:bodyPr>
          <a:lstStyle/>
          <a:p>
            <a:r>
              <a:rPr lang="en-US" sz="2400" b="0" i="0" dirty="0">
                <a:effectLst/>
                <a:latin typeface="Times New Roman" panose="02020603050405020304" pitchFamily="18" charset="0"/>
                <a:cs typeface="Times New Roman" panose="02020603050405020304" pitchFamily="18" charset="0"/>
              </a:rPr>
              <a:t>Engagement in the hospitality and tourism industry generally refers to the level of customer satisfaction and loyalty. It is often used as a metric to measure the success of businesses in the industry.</a:t>
            </a:r>
          </a:p>
          <a:p>
            <a:r>
              <a:rPr lang="en-US" sz="2400" dirty="0">
                <a:latin typeface="Times New Roman" panose="02020603050405020304" pitchFamily="18" charset="0"/>
                <a:cs typeface="Times New Roman" panose="02020603050405020304" pitchFamily="18" charset="0"/>
              </a:rPr>
              <a:t>A "deeper, more meaningful relationship" between a firm and its customers is what we mean when we talk about customer engagement (CE). </a:t>
            </a:r>
          </a:p>
          <a:p>
            <a:r>
              <a:rPr lang="en-US" sz="2400" dirty="0">
                <a:latin typeface="Times New Roman" panose="02020603050405020304" pitchFamily="18" charset="0"/>
                <a:cs typeface="Times New Roman" panose="02020603050405020304" pitchFamily="18" charset="0"/>
              </a:rPr>
              <a:t>To increase sales and word-of-mouth, "engage" your customers so they feel invested in your business (</a:t>
            </a:r>
            <a:r>
              <a:rPr lang="en-US" sz="2400" b="0" i="0" dirty="0">
                <a:effectLst/>
                <a:latin typeface="Times New Roman" panose="02020603050405020304" pitchFamily="18" charset="0"/>
                <a:cs typeface="Times New Roman" panose="02020603050405020304" pitchFamily="18" charset="0"/>
              </a:rPr>
              <a:t>Fang, S., Zhang, C. and Li, Y., 2020. p. 80)</a:t>
            </a:r>
            <a:r>
              <a:rPr lang="en-US" sz="2400" dirty="0">
                <a:latin typeface="Times New Roman" panose="02020603050405020304" pitchFamily="18" charset="0"/>
                <a:cs typeface="Times New Roman" panose="02020603050405020304" pitchFamily="18" charset="0"/>
              </a:rPr>
              <a:t>. One of the most </a:t>
            </a:r>
            <a:r>
              <a:rPr lang="en-US" sz="2400">
                <a:latin typeface="Times New Roman" panose="02020603050405020304" pitchFamily="18" charset="0"/>
                <a:cs typeface="Times New Roman" panose="02020603050405020304" pitchFamily="18" charset="0"/>
              </a:rPr>
              <a:t>important factor </a:t>
            </a:r>
            <a:r>
              <a:rPr lang="en-US" sz="2400" dirty="0">
                <a:latin typeface="Times New Roman" panose="02020603050405020304" pitchFamily="18" charset="0"/>
                <a:cs typeface="Times New Roman" panose="02020603050405020304" pitchFamily="18" charset="0"/>
              </a:rPr>
              <a:t>in </a:t>
            </a:r>
            <a:r>
              <a:rPr lang="en-US" sz="2400">
                <a:latin typeface="Times New Roman" panose="02020603050405020304" pitchFamily="18" charset="0"/>
                <a:cs typeface="Times New Roman" panose="02020603050405020304" pitchFamily="18" charset="0"/>
              </a:rPr>
              <a:t>a company  </a:t>
            </a:r>
            <a:r>
              <a:rPr lang="en-US" sz="2400" dirty="0">
                <a:latin typeface="Times New Roman" panose="02020603050405020304" pitchFamily="18" charset="0"/>
                <a:cs typeface="Times New Roman" panose="02020603050405020304" pitchFamily="18" charset="0"/>
              </a:rPr>
              <a:t>success in the tourist industry is its approach to managing customer engagement.</a:t>
            </a:r>
            <a:endParaRPr lang="en-KE"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0429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5F615-7CC5-9A05-53CC-ED5EF9C925EB}"/>
              </a:ext>
            </a:extLst>
          </p:cNvPr>
          <p:cNvSpPr>
            <a:spLocks noGrp="1"/>
          </p:cNvSpPr>
          <p:nvPr>
            <p:ph type="title"/>
          </p:nvPr>
        </p:nvSpPr>
        <p:spPr>
          <a:xfrm>
            <a:off x="1049215" y="365125"/>
            <a:ext cx="10515600" cy="1055712"/>
          </a:xfrm>
        </p:spPr>
        <p:txBody>
          <a:bodyPr>
            <a:noAutofit/>
          </a:bodyPr>
          <a:lstStyle/>
          <a:p>
            <a:pPr algn="ctr"/>
            <a:r>
              <a:rPr lang="en-US" sz="4400" b="0" i="0" dirty="0">
                <a:effectLst/>
                <a:latin typeface="Times New Roman" panose="02020603050405020304" pitchFamily="18" charset="0"/>
                <a:cs typeface="Times New Roman" panose="02020603050405020304" pitchFamily="18" charset="0"/>
              </a:rPr>
              <a:t>Zinger Model as </a:t>
            </a:r>
            <a:r>
              <a:rPr lang="en-US" sz="4400" dirty="0">
                <a:latin typeface="Times New Roman" panose="02020603050405020304" pitchFamily="18" charset="0"/>
                <a:cs typeface="Times New Roman" panose="02020603050405020304" pitchFamily="18" charset="0"/>
              </a:rPr>
              <a:t>An Engagement Theoretical Model</a:t>
            </a:r>
            <a:endParaRPr lang="en-KE"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B837F6-2221-C473-B3CB-0D4ED36C2E11}"/>
              </a:ext>
            </a:extLst>
          </p:cNvPr>
          <p:cNvSpPr>
            <a:spLocks noGrp="1"/>
          </p:cNvSpPr>
          <p:nvPr>
            <p:ph idx="1"/>
          </p:nvPr>
        </p:nvSpPr>
        <p:spPr>
          <a:xfrm>
            <a:off x="838200" y="1814732"/>
            <a:ext cx="10515600" cy="4678143"/>
          </a:xfrm>
        </p:spPr>
        <p:txBody>
          <a:bodyPr>
            <a:normAutofit/>
          </a:bodyPr>
          <a:lstStyle/>
          <a:p>
            <a:r>
              <a:rPr lang="en-US" sz="2400" dirty="0">
                <a:latin typeface="Times New Roman" panose="02020603050405020304" pitchFamily="18" charset="0"/>
                <a:cs typeface="Times New Roman" panose="02020603050405020304" pitchFamily="18" charset="0"/>
              </a:rPr>
              <a:t>The Zinger Model is an engagement theoretical model that was developed by Professor Zinger of the University of California, Los Angeles. This model is based on the idea that for an employee to be engaged, there must be a strong connection between their work and the values and goals of the organization. The model consists of five components:</a:t>
            </a:r>
          </a:p>
          <a:p>
            <a:r>
              <a:rPr lang="en-US" sz="2400" dirty="0">
                <a:latin typeface="Times New Roman" panose="02020603050405020304" pitchFamily="18" charset="0"/>
                <a:cs typeface="Times New Roman" panose="02020603050405020304" pitchFamily="18" charset="0"/>
              </a:rPr>
              <a:t>Commitment: Employees must have a strong commitment to the organization and its goals (</a:t>
            </a:r>
            <a:r>
              <a:rPr lang="en-US" sz="2400" b="0" i="0" dirty="0" err="1">
                <a:effectLst/>
                <a:latin typeface="Times New Roman" panose="02020603050405020304" pitchFamily="18" charset="0"/>
                <a:cs typeface="Times New Roman" panose="02020603050405020304" pitchFamily="18" charset="0"/>
              </a:rPr>
              <a:t>Gürlek</a:t>
            </a:r>
            <a:r>
              <a:rPr lang="en-US" sz="2400" b="0" i="0" dirty="0">
                <a:effectLst/>
                <a:latin typeface="Times New Roman" panose="02020603050405020304" pitchFamily="18" charset="0"/>
                <a:cs typeface="Times New Roman" panose="02020603050405020304" pitchFamily="18" charset="0"/>
              </a:rPr>
              <a:t>, and Tuna, 2019, p. 197)</a:t>
            </a:r>
            <a:r>
              <a:rPr lang="en-US" sz="2400" dirty="0">
                <a:latin typeface="Times New Roman" panose="02020603050405020304" pitchFamily="18" charset="0"/>
                <a:cs typeface="Times New Roman" panose="02020603050405020304" pitchFamily="18" charset="0"/>
              </a:rPr>
              <a:t>. They must be willing to put in the effort and take ownership of their work.</a:t>
            </a:r>
          </a:p>
          <a:p>
            <a:r>
              <a:rPr lang="en-US" sz="2400" dirty="0">
                <a:latin typeface="Times New Roman" panose="02020603050405020304" pitchFamily="18" charset="0"/>
                <a:cs typeface="Times New Roman" panose="02020603050405020304" pitchFamily="18" charset="0"/>
              </a:rPr>
              <a:t>Clarity: Employees must have a clear understanding of the organization’s goals and mission. In addition, they must have a clear understanding of the tasks they have been assigned and the expectations of their job.</a:t>
            </a:r>
          </a:p>
        </p:txBody>
      </p:sp>
    </p:spTree>
    <p:extLst>
      <p:ext uri="{BB962C8B-B14F-4D97-AF65-F5344CB8AC3E}">
        <p14:creationId xmlns:p14="http://schemas.microsoft.com/office/powerpoint/2010/main" val="1873531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91578E-C562-5172-F26C-C2B41E2C8DC3}"/>
              </a:ext>
            </a:extLst>
          </p:cNvPr>
          <p:cNvSpPr>
            <a:spLocks noGrp="1"/>
          </p:cNvSpPr>
          <p:nvPr>
            <p:ph idx="1"/>
          </p:nvPr>
        </p:nvSpPr>
        <p:spPr>
          <a:xfrm>
            <a:off x="838200" y="1417983"/>
            <a:ext cx="10515600" cy="4758980"/>
          </a:xfrm>
        </p:spPr>
        <p:txBody>
          <a:bodyPr>
            <a:normAutofit/>
          </a:bodyPr>
          <a:lstStyle/>
          <a:p>
            <a:r>
              <a:rPr lang="en-US" sz="2400" dirty="0">
                <a:latin typeface="Times New Roman" panose="02020603050405020304" pitchFamily="18" charset="0"/>
                <a:cs typeface="Times New Roman" panose="02020603050405020304" pitchFamily="18" charset="0"/>
              </a:rPr>
              <a:t>Control: To be engaged, employees must have a sense of control over their work. They must be able to make decisions and be in charge of their own work.</a:t>
            </a:r>
            <a:endParaRPr lang="en-KE"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Challenge: Employees must be challenged and motivated to be engaged. They need to be given tasks that are challenging but also achievable.</a:t>
            </a:r>
          </a:p>
          <a:p>
            <a:r>
              <a:rPr lang="en-US" sz="2400" dirty="0">
                <a:latin typeface="Times New Roman" panose="02020603050405020304" pitchFamily="18" charset="0"/>
                <a:cs typeface="Times New Roman" panose="02020603050405020304" pitchFamily="18" charset="0"/>
              </a:rPr>
              <a:t>Connectivity: Employees must be connected to the organization. They must feel like they are part of a team and that their work is making a difference.</a:t>
            </a:r>
          </a:p>
        </p:txBody>
      </p:sp>
    </p:spTree>
    <p:extLst>
      <p:ext uri="{BB962C8B-B14F-4D97-AF65-F5344CB8AC3E}">
        <p14:creationId xmlns:p14="http://schemas.microsoft.com/office/powerpoint/2010/main" val="1921764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3B042-0B6E-EC6E-570A-DC30E7E27500}"/>
              </a:ext>
            </a:extLst>
          </p:cNvPr>
          <p:cNvSpPr>
            <a:spLocks noGrp="1"/>
          </p:cNvSpPr>
          <p:nvPr>
            <p:ph type="title"/>
          </p:nvPr>
        </p:nvSpPr>
        <p:spPr>
          <a:xfrm>
            <a:off x="838200" y="365125"/>
            <a:ext cx="10515600" cy="985373"/>
          </a:xfrm>
        </p:spPr>
        <p:txBody>
          <a:bodyPr>
            <a:noAutofit/>
          </a:bodyPr>
          <a:lstStyle/>
          <a:p>
            <a:pPr algn="ctr"/>
            <a:r>
              <a:rPr lang="en-US" sz="4400" dirty="0">
                <a:latin typeface="Times New Roman" panose="02020603050405020304" pitchFamily="18" charset="0"/>
                <a:cs typeface="Times New Roman" panose="02020603050405020304" pitchFamily="18" charset="0"/>
              </a:rPr>
              <a:t>The Importance of Employee Engagement in the Success of a Hotel.</a:t>
            </a:r>
            <a:endParaRPr lang="en-KE"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0998345-1E58-EFE5-4EDB-7B81B4F91A22}"/>
              </a:ext>
            </a:extLst>
          </p:cNvPr>
          <p:cNvSpPr>
            <a:spLocks noGrp="1"/>
          </p:cNvSpPr>
          <p:nvPr>
            <p:ph idx="1"/>
          </p:nvPr>
        </p:nvSpPr>
        <p:spPr>
          <a:xfrm>
            <a:off x="838200" y="1842867"/>
            <a:ext cx="10515600" cy="4334095"/>
          </a:xfrm>
        </p:spPr>
        <p:txBody>
          <a:bodyPr>
            <a:normAutofit fontScale="85000" lnSpcReduction="10000"/>
          </a:bodyPr>
          <a:lstStyle/>
          <a:p>
            <a:r>
              <a:rPr lang="en-US" sz="2800" dirty="0">
                <a:latin typeface="Times New Roman" panose="02020603050405020304" pitchFamily="18" charset="0"/>
                <a:cs typeface="Times New Roman" panose="02020603050405020304" pitchFamily="18" charset="0"/>
              </a:rPr>
              <a:t>Employee engagement is an important factor in the success of any hotel. It is essential for the success of a hotel to have an engaged and motivated workforce that is willing to go above and beyond to ensure that guests have a pleasant stay. An engaged workforce is essential in creating a positive impression of the hotel, and as a result, driving customer loyalty, higher customer satisfaction, and ultimately, improved profitability (</a:t>
            </a:r>
            <a:r>
              <a:rPr lang="en-US" sz="2800" b="0" i="0" dirty="0">
                <a:effectLst/>
                <a:latin typeface="Times New Roman" panose="02020603050405020304" pitchFamily="18" charset="0"/>
                <a:cs typeface="Times New Roman" panose="02020603050405020304" pitchFamily="18" charset="0"/>
              </a:rPr>
              <a:t>Johnson, Park, and Bartlett, 2018. </a:t>
            </a:r>
            <a:r>
              <a:rPr lang="en-US" sz="2800" b="0" i="0" dirty="0" err="1">
                <a:effectLst/>
                <a:latin typeface="Times New Roman" panose="02020603050405020304" pitchFamily="18" charset="0"/>
                <a:cs typeface="Times New Roman" panose="02020603050405020304" pitchFamily="18" charset="0"/>
              </a:rPr>
              <a:t>n.p</a:t>
            </a:r>
            <a:r>
              <a:rPr lang="en-US" sz="2800" b="0" i="0" dirty="0">
                <a:effectLst/>
                <a:latin typeface="Times New Roman" panose="02020603050405020304" pitchFamily="18" charset="0"/>
                <a:cs typeface="Times New Roman" panose="02020603050405020304" pitchFamily="18" charset="0"/>
              </a:rPr>
              <a:t>)</a:t>
            </a:r>
            <a:r>
              <a:rPr lang="en-US" sz="2800" dirty="0">
                <a:latin typeface="Times New Roman" panose="02020603050405020304" pitchFamily="18" charset="0"/>
                <a:cs typeface="Times New Roman" panose="02020603050405020304" pitchFamily="18" charset="0"/>
              </a:rPr>
              <a:t>. Some key reasons why employee engagement is critical to the success of a hotel are: </a:t>
            </a:r>
          </a:p>
          <a:p>
            <a:r>
              <a:rPr lang="en-US" sz="2800" dirty="0">
                <a:latin typeface="Times New Roman" panose="02020603050405020304" pitchFamily="18" charset="0"/>
                <a:cs typeface="Times New Roman" panose="02020603050405020304" pitchFamily="18" charset="0"/>
              </a:rPr>
              <a:t>Improved Performance and Productivity: Engaged employees are more productive and perform better than those who are not engaged. They are more likely to take initiative, go beyond what is required, and take ownership of their work. This in turn leads to improved performance and productivity, resulting in higher customer satisfaction. </a:t>
            </a:r>
          </a:p>
          <a:p>
            <a:endParaRPr lang="en-KE"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4250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FE4050-6DEF-9671-CF7A-2780378E0F44}"/>
              </a:ext>
            </a:extLst>
          </p:cNvPr>
          <p:cNvSpPr>
            <a:spLocks noGrp="1"/>
          </p:cNvSpPr>
          <p:nvPr>
            <p:ph idx="1"/>
          </p:nvPr>
        </p:nvSpPr>
        <p:spPr>
          <a:xfrm>
            <a:off x="838200" y="1463040"/>
            <a:ext cx="10515600" cy="4713923"/>
          </a:xfrm>
        </p:spPr>
        <p:txBody>
          <a:bodyPr>
            <a:normAutofit fontScale="92500" lnSpcReduction="20000"/>
          </a:bodyPr>
          <a:lstStyle/>
          <a:p>
            <a:r>
              <a:rPr lang="en-US" sz="2800" dirty="0">
                <a:latin typeface="Times New Roman" panose="02020603050405020304" pitchFamily="18" charset="0"/>
                <a:cs typeface="Times New Roman" panose="02020603050405020304" pitchFamily="18" charset="0"/>
              </a:rPr>
              <a:t>Improved Customer Service: Engaged employees are more likely to be passionate about customer service, providing guests with a positive experience. This leads to improved customer service, which in turn leads to higher customer satisfaction and customer loyalty.</a:t>
            </a:r>
          </a:p>
          <a:p>
            <a:r>
              <a:rPr lang="en-US" sz="2800" dirty="0">
                <a:latin typeface="Times New Roman" panose="02020603050405020304" pitchFamily="18" charset="0"/>
                <a:cs typeface="Times New Roman" panose="02020603050405020304" pitchFamily="18" charset="0"/>
              </a:rPr>
              <a:t>Increased Sense of Loyalty and Commitment: Employees who are engaged in their work are more likely to feel a sense of loyalty and commitment towards the hotel (</a:t>
            </a:r>
            <a:r>
              <a:rPr lang="en-US" sz="2800" b="0" i="0" dirty="0">
                <a:effectLst/>
                <a:latin typeface="Times New Roman" panose="02020603050405020304" pitchFamily="18" charset="0"/>
                <a:cs typeface="Times New Roman" panose="02020603050405020304" pitchFamily="18" charset="0"/>
              </a:rPr>
              <a:t>Park, Johnson, and Chaudhuri, 2019, n.p)</a:t>
            </a:r>
            <a:r>
              <a:rPr lang="en-US" sz="2800" dirty="0">
                <a:latin typeface="Times New Roman" panose="02020603050405020304" pitchFamily="18" charset="0"/>
                <a:cs typeface="Times New Roman" panose="02020603050405020304" pitchFamily="18" charset="0"/>
              </a:rPr>
              <a:t>. This leads to improved morale and team spirit, which in turn leads to improved performance.</a:t>
            </a:r>
          </a:p>
          <a:p>
            <a:r>
              <a:rPr lang="en-US" sz="2800" dirty="0">
                <a:latin typeface="Times New Roman" panose="02020603050405020304" pitchFamily="18" charset="0"/>
                <a:cs typeface="Times New Roman" panose="02020603050405020304" pitchFamily="18" charset="0"/>
              </a:rPr>
              <a:t>Reduced Turnover: Engaged employees are more likely to stay with the hotel for longer periods of time, leading to lower turnover rates. This in turn leads to a more consistent and experienced workforce, which is essential for providing high-quality customer service. </a:t>
            </a:r>
          </a:p>
          <a:p>
            <a:endParaRPr lang="en-US" sz="2800" dirty="0">
              <a:latin typeface="Times New Roman" panose="02020603050405020304" pitchFamily="18" charset="0"/>
              <a:cs typeface="Times New Roman" panose="02020603050405020304" pitchFamily="18" charset="0"/>
            </a:endParaRPr>
          </a:p>
          <a:p>
            <a:endParaRPr lang="en-KE"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6401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47615-A5DF-F81B-D9FF-1A9BD686D949}"/>
              </a:ext>
            </a:extLst>
          </p:cNvPr>
          <p:cNvSpPr>
            <a:spLocks noGrp="1"/>
          </p:cNvSpPr>
          <p:nvPr>
            <p:ph type="title"/>
          </p:nvPr>
        </p:nvSpPr>
        <p:spPr>
          <a:xfrm>
            <a:off x="838200" y="365126"/>
            <a:ext cx="10515600" cy="1069780"/>
          </a:xfrm>
        </p:spPr>
        <p:txBody>
          <a:bodyPr>
            <a:noAutofit/>
          </a:bodyPr>
          <a:lstStyle/>
          <a:p>
            <a:pPr algn="ctr"/>
            <a:r>
              <a:rPr lang="en-US" sz="4400" dirty="0">
                <a:latin typeface="Times New Roman" panose="02020603050405020304" pitchFamily="18" charset="0"/>
                <a:cs typeface="Times New Roman" panose="02020603050405020304" pitchFamily="18" charset="0"/>
              </a:rPr>
              <a:t>Examples of Best Practices to Engage Employees from the Hotel Industry</a:t>
            </a:r>
            <a:endParaRPr lang="en-KE"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D1E6B25-8FE3-A10E-9ED7-6DB53D7C8C9C}"/>
              </a:ext>
            </a:extLst>
          </p:cNvPr>
          <p:cNvSpPr>
            <a:spLocks noGrp="1"/>
          </p:cNvSpPr>
          <p:nvPr>
            <p:ph idx="1"/>
          </p:nvPr>
        </p:nvSpPr>
        <p:spPr>
          <a:xfrm>
            <a:off x="838200" y="2053883"/>
            <a:ext cx="10515600" cy="4123080"/>
          </a:xfrm>
        </p:spPr>
        <p:txBody>
          <a:bodyPr>
            <a:normAutofit/>
          </a:bodyPr>
          <a:lstStyle/>
          <a:p>
            <a:r>
              <a:rPr lang="en-US" sz="2400" dirty="0">
                <a:latin typeface="Times New Roman" panose="02020603050405020304" pitchFamily="18" charset="0"/>
                <a:cs typeface="Times New Roman" panose="02020603050405020304" pitchFamily="18" charset="0"/>
              </a:rPr>
              <a:t>Employee engagement is a critical factor in the success of any hotel. It has been shown that when employees are engaged and passionate about their jobs, they are more likely to provide better customer service, which in turn leads to higher customer satisfaction, better customer loyalty, and higher profitability. The Zinger Engagement Model is a great tool for hotel management to use to increase employee engagement and ultimately, the success of their hotel. </a:t>
            </a:r>
          </a:p>
          <a:p>
            <a:r>
              <a:rPr lang="en-US" sz="2400" dirty="0">
                <a:latin typeface="Times New Roman" panose="02020603050405020304" pitchFamily="18" charset="0"/>
                <a:cs typeface="Times New Roman" panose="02020603050405020304" pitchFamily="18" charset="0"/>
              </a:rPr>
              <a:t>Examples of Best Practices for Employee Engagement in the Hotel Industry include the following:</a:t>
            </a:r>
          </a:p>
          <a:p>
            <a:endParaRPr lang="en-US" sz="2400"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84115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D50B75-F381-05D4-3023-A2F57DF07107}"/>
              </a:ext>
            </a:extLst>
          </p:cNvPr>
          <p:cNvSpPr>
            <a:spLocks noGrp="1"/>
          </p:cNvSpPr>
          <p:nvPr>
            <p:ph idx="1"/>
          </p:nvPr>
        </p:nvSpPr>
        <p:spPr>
          <a:xfrm>
            <a:off x="838200" y="1139484"/>
            <a:ext cx="10515600" cy="5162842"/>
          </a:xfrm>
        </p:spPr>
        <p:txBody>
          <a:bodyPr>
            <a:normAutofit/>
          </a:bodyPr>
          <a:lstStyle/>
          <a:p>
            <a:r>
              <a:rPr lang="en-US" sz="2400" dirty="0">
                <a:latin typeface="Times New Roman" panose="02020603050405020304" pitchFamily="18" charset="0"/>
                <a:cs typeface="Times New Roman" panose="02020603050405020304" pitchFamily="18" charset="0"/>
              </a:rPr>
              <a:t>Provide Opportunities for Growth: Hotel employees should be given the opportunity to take on additional responsibilities and gain new skills. This will give them a sense of ownership and pride in their work and increase their engagement with their job and their customers.</a:t>
            </a:r>
          </a:p>
          <a:p>
            <a:r>
              <a:rPr lang="en-US" sz="2400" dirty="0">
                <a:latin typeface="Times New Roman" panose="02020603050405020304" pitchFamily="18" charset="0"/>
                <a:cs typeface="Times New Roman" panose="02020603050405020304" pitchFamily="18" charset="0"/>
              </a:rPr>
              <a:t> Encourage Collaboration: Hotels should create a culture of collaboration in order to encourage their employees to build relationships with each other and work together to achieve the best possible results. This can be done through team-building activities and workshops that focus on communication and cooperation.</a:t>
            </a:r>
          </a:p>
          <a:p>
            <a:r>
              <a:rPr lang="en-US" sz="2400" dirty="0">
                <a:latin typeface="Times New Roman" panose="02020603050405020304" pitchFamily="18" charset="0"/>
                <a:cs typeface="Times New Roman" panose="02020603050405020304" pitchFamily="18" charset="0"/>
              </a:rPr>
              <a:t>Recognize and Reward: It is important to recognize and reward employees for their hard work and dedication. Recognition can come in the form of verbal praise, awards, or monetary rewards.</a:t>
            </a:r>
          </a:p>
          <a:p>
            <a:endParaRPr lang="en-KE" sz="2400" dirty="0">
              <a:latin typeface="Times New Roman" panose="02020603050405020304" pitchFamily="18" charset="0"/>
              <a:cs typeface="Times New Roman" panose="02020603050405020304" pitchFamily="18" charset="0"/>
            </a:endParaRPr>
          </a:p>
          <a:p>
            <a:endParaRPr lang="en-KE"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9426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4A9C5A-D185-054D-2964-EFCE79A8EEEE}"/>
              </a:ext>
            </a:extLst>
          </p:cNvPr>
          <p:cNvSpPr>
            <a:spLocks noGrp="1"/>
          </p:cNvSpPr>
          <p:nvPr>
            <p:ph idx="1"/>
          </p:nvPr>
        </p:nvSpPr>
        <p:spPr>
          <a:xfrm>
            <a:off x="838200" y="1406769"/>
            <a:ext cx="10515600" cy="4770194"/>
          </a:xfrm>
        </p:spPr>
        <p:txBody>
          <a:bodyPr>
            <a:normAutofit fontScale="85000" lnSpcReduction="10000"/>
          </a:bodyPr>
          <a:lstStyle/>
          <a:p>
            <a:r>
              <a:rPr lang="en-US" sz="2800" dirty="0">
                <a:latin typeface="Times New Roman" panose="02020603050405020304" pitchFamily="18" charset="0"/>
                <a:cs typeface="Times New Roman" panose="02020603050405020304" pitchFamily="18" charset="0"/>
              </a:rPr>
              <a:t>Foster Communication: Hotels should create an environment where employees feel comfortable communicating with each other, their supervisors, and their guests. This can be done through open forums, team meetings, and regular feedback sessions. </a:t>
            </a:r>
          </a:p>
          <a:p>
            <a:r>
              <a:rPr lang="en-US" sz="2800" dirty="0">
                <a:latin typeface="Times New Roman" panose="02020603050405020304" pitchFamily="18" charset="0"/>
                <a:cs typeface="Times New Roman" panose="02020603050405020304" pitchFamily="18" charset="0"/>
              </a:rPr>
              <a:t>The Zinger Engagement Model is a great tool for hotel managers to use to ensure their employees are engaged. This model consists of five components:</a:t>
            </a:r>
          </a:p>
          <a:p>
            <a:r>
              <a:rPr lang="en-US" sz="2800" dirty="0">
                <a:latin typeface="Times New Roman" panose="02020603050405020304" pitchFamily="18" charset="0"/>
                <a:cs typeface="Times New Roman" panose="02020603050405020304" pitchFamily="18" charset="0"/>
              </a:rPr>
              <a:t>Meaningful Work: Employees should be provided with meaningful work that they are passionate about (</a:t>
            </a:r>
            <a:r>
              <a:rPr lang="en-US" sz="2800" b="0" i="0" dirty="0" err="1">
                <a:effectLst/>
                <a:latin typeface="Times New Roman" panose="02020603050405020304" pitchFamily="18" charset="0"/>
                <a:cs typeface="Times New Roman" panose="02020603050405020304" pitchFamily="18" charset="0"/>
              </a:rPr>
              <a:t>Moscardo</a:t>
            </a:r>
            <a:r>
              <a:rPr lang="en-US" sz="2800" b="0" i="0" dirty="0">
                <a:effectLst/>
                <a:latin typeface="Times New Roman" panose="02020603050405020304" pitchFamily="18" charset="0"/>
                <a:cs typeface="Times New Roman" panose="02020603050405020304" pitchFamily="18" charset="0"/>
              </a:rPr>
              <a:t>, G., 2019, p. 63)</a:t>
            </a:r>
            <a:r>
              <a:rPr lang="en-US" sz="2800" dirty="0">
                <a:latin typeface="Times New Roman" panose="02020603050405020304" pitchFamily="18" charset="0"/>
                <a:cs typeface="Times New Roman" panose="02020603050405020304" pitchFamily="18" charset="0"/>
              </a:rPr>
              <a:t>. Tasks should be challenging yet achievable, and employees should be given autonomy to carry out their work. </a:t>
            </a:r>
          </a:p>
          <a:p>
            <a:r>
              <a:rPr lang="en-US" sz="2800" dirty="0">
                <a:latin typeface="Times New Roman" panose="02020603050405020304" pitchFamily="18" charset="0"/>
                <a:cs typeface="Times New Roman" panose="02020603050405020304" pitchFamily="18" charset="0"/>
              </a:rPr>
              <a:t>Autonomy: Hotel employees should be given autonomy in order to increase their engagement. They should be given the freedom to make decisions, take ownership of tasks, and complete their work in their own way. </a:t>
            </a:r>
          </a:p>
          <a:p>
            <a:endParaRPr lang="en-KE"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1604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4F76D8-0B49-0FA7-7C16-2062F79F3350}"/>
              </a:ext>
            </a:extLst>
          </p:cNvPr>
          <p:cNvSpPr>
            <a:spLocks noGrp="1"/>
          </p:cNvSpPr>
          <p:nvPr>
            <p:ph idx="1"/>
          </p:nvPr>
        </p:nvSpPr>
        <p:spPr>
          <a:xfrm>
            <a:off x="711200" y="1074225"/>
            <a:ext cx="10515600" cy="4924938"/>
          </a:xfrm>
        </p:spPr>
        <p:txBody>
          <a:bodyPr>
            <a:normAutofit/>
          </a:bodyPr>
          <a:lstStyle/>
          <a:p>
            <a:r>
              <a:rPr lang="en-US" sz="2400" dirty="0">
                <a:latin typeface="Times New Roman" panose="02020603050405020304" pitchFamily="18" charset="0"/>
                <a:cs typeface="Times New Roman" panose="02020603050405020304" pitchFamily="18" charset="0"/>
              </a:rPr>
              <a:t>Communication: Communication is a key factor in increasing employee engagement. Hotel managers should foster an environment of open communication between employees, supervisors, and guests. </a:t>
            </a:r>
          </a:p>
          <a:p>
            <a:r>
              <a:rPr lang="en-US" sz="2400" dirty="0">
                <a:latin typeface="Times New Roman" panose="02020603050405020304" pitchFamily="18" charset="0"/>
                <a:cs typeface="Times New Roman" panose="02020603050405020304" pitchFamily="18" charset="0"/>
              </a:rPr>
              <a:t>Recognition and Rewards: Recognition and rewards are important for employee engagement (So, Li, and Kim, 2020, p. 184). It is important to recognize and reward employees for their hard work, dedication, and achievements. </a:t>
            </a:r>
          </a:p>
          <a:p>
            <a:r>
              <a:rPr lang="en-US" sz="2400" dirty="0">
                <a:latin typeface="Times New Roman" panose="02020603050405020304" pitchFamily="18" charset="0"/>
                <a:cs typeface="Times New Roman" panose="02020603050405020304" pitchFamily="18" charset="0"/>
              </a:rPr>
              <a:t>Support and Development: Hotel management should provide employees with the necessary support and resources for growth and development. This could include providing training and development opportunities, mentoring, and feedback. </a:t>
            </a:r>
          </a:p>
        </p:txBody>
      </p:sp>
    </p:spTree>
    <p:extLst>
      <p:ext uri="{BB962C8B-B14F-4D97-AF65-F5344CB8AC3E}">
        <p14:creationId xmlns:p14="http://schemas.microsoft.com/office/powerpoint/2010/main" val="3704135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99347A-7DE7-5438-5FB1-5CFCB24A57F3}"/>
              </a:ext>
            </a:extLst>
          </p:cNvPr>
          <p:cNvSpPr>
            <a:spLocks noGrp="1"/>
          </p:cNvSpPr>
          <p:nvPr>
            <p:ph idx="1"/>
          </p:nvPr>
        </p:nvSpPr>
        <p:spPr>
          <a:xfrm>
            <a:off x="838200" y="1434905"/>
            <a:ext cx="10515600" cy="4742058"/>
          </a:xfrm>
        </p:spPr>
        <p:txBody>
          <a:bodyPr>
            <a:normAutofit/>
          </a:bodyPr>
          <a:lstStyle/>
          <a:p>
            <a:r>
              <a:rPr lang="en-US" sz="2400" dirty="0">
                <a:latin typeface="Times New Roman" panose="02020603050405020304" pitchFamily="18" charset="0"/>
                <a:cs typeface="Times New Roman" panose="02020603050405020304" pitchFamily="18" charset="0"/>
              </a:rPr>
              <a:t>Employee engagement is an essential factor in the success of any hotel. Hotel managers should use the Zinger Engagement Model to ensure their employees are engaged, motivated, and passionate about their work. By providing meaningful work, autonomy, communication, recognition and rewards, and support and development, hotel managers can ensure their employees are engaged and their hotel is successful.</a:t>
            </a:r>
            <a:endParaRPr lang="en-KE" sz="2400" dirty="0">
              <a:latin typeface="Times New Roman" panose="02020603050405020304" pitchFamily="18" charset="0"/>
              <a:cs typeface="Times New Roman" panose="02020603050405020304" pitchFamily="18" charset="0"/>
            </a:endParaRPr>
          </a:p>
          <a:p>
            <a:endParaRPr lang="en-KE"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0840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22D0-370F-CC51-07E2-F34237F9825B}"/>
              </a:ext>
            </a:extLst>
          </p:cNvPr>
          <p:cNvSpPr>
            <a:spLocks noGrp="1"/>
          </p:cNvSpPr>
          <p:nvPr>
            <p:ph type="title"/>
          </p:nvPr>
        </p:nvSpPr>
        <p:spPr>
          <a:xfrm>
            <a:off x="838200" y="365125"/>
            <a:ext cx="10515600" cy="746223"/>
          </a:xfrm>
        </p:spPr>
        <p:txBody>
          <a:bodyPr>
            <a:normAutofit fontScale="90000"/>
          </a:bodyPr>
          <a:lstStyle/>
          <a:p>
            <a:pPr algn="ctr"/>
            <a:r>
              <a:rPr lang="en-US" sz="4900" dirty="0">
                <a:latin typeface="Times New Roman" panose="02020603050405020304" pitchFamily="18" charset="0"/>
                <a:cs typeface="Times New Roman" panose="02020603050405020304" pitchFamily="18" charset="0"/>
              </a:rPr>
              <a:t>References</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13BF9A-38F8-15C7-BF42-57587B1F42EC}"/>
              </a:ext>
            </a:extLst>
          </p:cNvPr>
          <p:cNvSpPr>
            <a:spLocks noGrp="1"/>
          </p:cNvSpPr>
          <p:nvPr>
            <p:ph idx="1"/>
          </p:nvPr>
        </p:nvSpPr>
        <p:spPr>
          <a:xfrm>
            <a:off x="838200" y="1111348"/>
            <a:ext cx="10515600" cy="5065615"/>
          </a:xfrm>
        </p:spPr>
        <p:txBody>
          <a:bodyPr>
            <a:normAutofit fontScale="62500" lnSpcReduction="20000"/>
          </a:bodyPr>
          <a:lstStyle/>
          <a:p>
            <a:r>
              <a:rPr lang="en-US" sz="2800" b="0" i="0" dirty="0">
                <a:effectLst/>
                <a:latin typeface="Times New Roman" panose="02020603050405020304" pitchFamily="18" charset="0"/>
                <a:cs typeface="Times New Roman" panose="02020603050405020304" pitchFamily="18" charset="0"/>
              </a:rPr>
              <a:t>Fang, S., Zhang, C. and Li, Y., 2020. Physical attractiveness of service employees and customer engagement in the tourism industry. </a:t>
            </a:r>
            <a:r>
              <a:rPr lang="en-US" sz="2800" b="0" i="1" dirty="0">
                <a:effectLst/>
                <a:latin typeface="Times New Roman" panose="02020603050405020304" pitchFamily="18" charset="0"/>
                <a:cs typeface="Times New Roman" panose="02020603050405020304" pitchFamily="18" charset="0"/>
              </a:rPr>
              <a:t>Annals of Tourism Research</a:t>
            </a:r>
            <a:r>
              <a:rPr lang="en-US" sz="2800" b="0" i="0" dirty="0">
                <a:effectLst/>
                <a:latin typeface="Times New Roman" panose="02020603050405020304" pitchFamily="18" charset="0"/>
                <a:cs typeface="Times New Roman" panose="02020603050405020304" pitchFamily="18" charset="0"/>
              </a:rPr>
              <a:t>, </a:t>
            </a:r>
            <a:r>
              <a:rPr lang="en-US" sz="2800" b="0" i="1" dirty="0">
                <a:effectLst/>
                <a:latin typeface="Times New Roman" panose="02020603050405020304" pitchFamily="18" charset="0"/>
                <a:cs typeface="Times New Roman" panose="02020603050405020304" pitchFamily="18" charset="0"/>
              </a:rPr>
              <a:t>80</a:t>
            </a:r>
            <a:r>
              <a:rPr lang="en-US" sz="2800" b="0" i="0" dirty="0">
                <a:effectLst/>
                <a:latin typeface="Times New Roman" panose="02020603050405020304" pitchFamily="18" charset="0"/>
                <a:cs typeface="Times New Roman" panose="02020603050405020304" pitchFamily="18" charset="0"/>
              </a:rPr>
              <a:t>, p.102756.</a:t>
            </a:r>
          </a:p>
          <a:p>
            <a:r>
              <a:rPr lang="en-US" sz="3100" b="0" i="0" dirty="0" err="1">
                <a:effectLst/>
                <a:latin typeface="Times New Roman" panose="02020603050405020304" pitchFamily="18" charset="0"/>
                <a:cs typeface="Times New Roman" panose="02020603050405020304" pitchFamily="18" charset="0"/>
              </a:rPr>
              <a:t>Gürlek</a:t>
            </a:r>
            <a:r>
              <a:rPr lang="en-US" sz="3100" b="0" i="0" dirty="0">
                <a:effectLst/>
                <a:latin typeface="Times New Roman" panose="02020603050405020304" pitchFamily="18" charset="0"/>
                <a:cs typeface="Times New Roman" panose="02020603050405020304" pitchFamily="18" charset="0"/>
              </a:rPr>
              <a:t>, M. and Tuna, M., 2019. Corporate social responsibility and work engagement: Evidence from the hotel industry. Tourism Management Perspectives, 31, pp.195-208.</a:t>
            </a:r>
          </a:p>
          <a:p>
            <a:r>
              <a:rPr lang="en-US" sz="3100" b="0" i="0" dirty="0">
                <a:effectLst/>
                <a:latin typeface="Times New Roman" panose="02020603050405020304" pitchFamily="18" charset="0"/>
                <a:cs typeface="Times New Roman" panose="02020603050405020304" pitchFamily="18" charset="0"/>
              </a:rPr>
              <a:t>Johnson, K.R., Park, S. and Bartlett, K.R., 2018. Perceptions of customer service orientation, training, and employee engagement in Jamaica’s hospitality sector. </a:t>
            </a:r>
            <a:r>
              <a:rPr lang="en-US" sz="3100" b="0" i="1" dirty="0">
                <a:effectLst/>
                <a:latin typeface="Times New Roman" panose="02020603050405020304" pitchFamily="18" charset="0"/>
                <a:cs typeface="Times New Roman" panose="02020603050405020304" pitchFamily="18" charset="0"/>
              </a:rPr>
              <a:t>European Journal of Training and Development</a:t>
            </a:r>
            <a:r>
              <a:rPr lang="en-US" sz="3100" b="0" i="0" dirty="0">
                <a:effectLst/>
                <a:latin typeface="Times New Roman" panose="02020603050405020304" pitchFamily="18" charset="0"/>
                <a:cs typeface="Times New Roman" panose="02020603050405020304" pitchFamily="18" charset="0"/>
              </a:rPr>
              <a:t>.</a:t>
            </a:r>
          </a:p>
          <a:p>
            <a:r>
              <a:rPr lang="en-US" sz="3400" b="0" i="0" dirty="0" err="1">
                <a:effectLst/>
                <a:latin typeface="Times New Roman" panose="02020603050405020304" pitchFamily="18" charset="0"/>
                <a:cs typeface="Times New Roman" panose="02020603050405020304" pitchFamily="18" charset="0"/>
              </a:rPr>
              <a:t>Moscardo</a:t>
            </a:r>
            <a:r>
              <a:rPr lang="en-US" sz="3400" b="0" i="0" dirty="0">
                <a:effectLst/>
                <a:latin typeface="Times New Roman" panose="02020603050405020304" pitchFamily="18" charset="0"/>
                <a:cs typeface="Times New Roman" panose="02020603050405020304" pitchFamily="18" charset="0"/>
              </a:rPr>
              <a:t>, G., 2019. Encouraging hospitality guest engagement in responsible action: Building comprehensive theoretical models to support effective action (invited paper for ‘luminaries’ special issue of International Journal of Hospitality Management). International Journal of Hospitality Management, 76, pp.61-69.</a:t>
            </a:r>
          </a:p>
          <a:p>
            <a:r>
              <a:rPr lang="en-US" sz="3400" b="0" i="0" dirty="0">
                <a:effectLst/>
                <a:latin typeface="Times New Roman" panose="02020603050405020304" pitchFamily="18" charset="0"/>
                <a:cs typeface="Times New Roman" panose="02020603050405020304" pitchFamily="18" charset="0"/>
              </a:rPr>
              <a:t>Park, S., Johnson, K.R. and Chaudhuri, S., 2019. Promoting work engagement in the hotel sector: review and analysis. </a:t>
            </a:r>
            <a:r>
              <a:rPr lang="en-US" sz="3400" b="0" i="1" dirty="0">
                <a:effectLst/>
                <a:latin typeface="Times New Roman" panose="02020603050405020304" pitchFamily="18" charset="0"/>
                <a:cs typeface="Times New Roman" panose="02020603050405020304" pitchFamily="18" charset="0"/>
              </a:rPr>
              <a:t>Management Research Review</a:t>
            </a:r>
            <a:r>
              <a:rPr lang="en-US" sz="3400" b="0" i="0" dirty="0">
                <a:effectLst/>
                <a:latin typeface="Times New Roman" panose="02020603050405020304" pitchFamily="18" charset="0"/>
                <a:cs typeface="Times New Roman" panose="02020603050405020304" pitchFamily="18" charset="0"/>
              </a:rPr>
              <a:t>.</a:t>
            </a:r>
          </a:p>
          <a:p>
            <a:r>
              <a:rPr lang="en-US" sz="3400" dirty="0">
                <a:latin typeface="Times New Roman" panose="02020603050405020304" pitchFamily="18" charset="0"/>
                <a:cs typeface="Times New Roman" panose="02020603050405020304" pitchFamily="18" charset="0"/>
              </a:rPr>
              <a:t>So, K.K.F., Li, X., and Kim, H., 2020. A decade of customer engagement research in hospitality and tourism: A systematic review and research agenda. Journal of Hospitality &amp; Tourism Research, 44(2), pp.178-200.</a:t>
            </a:r>
            <a:endParaRPr lang="en-KE" sz="3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69151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1680</Words>
  <Application>Microsoft Office PowerPoint</Application>
  <PresentationFormat>Widescreen</PresentationFormat>
  <Paragraphs>53</Paragraphs>
  <Slides>13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 3</vt:lpstr>
      <vt:lpstr>Ion</vt:lpstr>
      <vt:lpstr>EMPLOYEE ENGAGEMENT PRESENTATION</vt:lpstr>
      <vt:lpstr>PowerPoint Presentation</vt:lpstr>
      <vt:lpstr>Definition of Engagement</vt:lpstr>
      <vt:lpstr>Zinger Model as An Engagement Theoretical Model</vt:lpstr>
      <vt:lpstr>PowerPoint Presentation</vt:lpstr>
      <vt:lpstr>The Importance of Employee Engagement in the Success of a Hotel.</vt:lpstr>
      <vt:lpstr>PowerPoint Presentation</vt:lpstr>
      <vt:lpstr>Examples of Best Practices to Engage Employees from the Hotel Industry</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PRESENTATION</dc:title>
  <dc:creator/>
  <cp:lastModifiedBy/>
  <cp:revision>2</cp:revision>
  <dcterms:created xsi:type="dcterms:W3CDTF">2022-11-29T19:09:06Z</dcterms:created>
  <dcterms:modified xsi:type="dcterms:W3CDTF">2022-12-04T09:31:23Z</dcterms:modified>
</cp:coreProperties>
</file>