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60" r:id="rId1"/>
  </p:sldMasterIdLst>
  <p:notesMasterIdLst>
    <p:notesMasterId r:id="rId14"/>
  </p:notesMasterIdLst>
  <p:sldIdLst>
    <p:sldId id="256" r:id="rId2"/>
    <p:sldId id="291" r:id="rId3"/>
    <p:sldId id="304" r:id="rId4"/>
    <p:sldId id="305" r:id="rId5"/>
    <p:sldId id="306" r:id="rId6"/>
    <p:sldId id="307" r:id="rId7"/>
    <p:sldId id="308" r:id="rId8"/>
    <p:sldId id="309" r:id="rId9"/>
    <p:sldId id="310" r:id="rId10"/>
    <p:sldId id="311" r:id="rId11"/>
    <p:sldId id="303" r:id="rId12"/>
    <p:sldId id="265" r:id="rId13"/>
  </p:sldIdLst>
  <p:sldSz cx="18288000" cy="10287000"/>
  <p:notesSz cx="6858000" cy="9144000"/>
  <p:embeddedFontLst>
    <p:embeddedFont>
      <p:font typeface="Garamond" panose="02020404030301010803" pitchFamily="18" charset="0"/>
      <p:regular r:id="rId15"/>
      <p:bold r:id="rId16"/>
      <p:italic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5" d="100"/>
          <a:sy n="55" d="100"/>
        </p:scale>
        <p:origin x="658" y="2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DEFA03-AFAE-41FF-A4D9-24A722997AC7}"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B75B5F-75E2-49C3-982A-99D5B1BFE976}" type="slidenum">
              <a:rPr lang="en-US" smtClean="0"/>
              <a:t>‹#›</a:t>
            </a:fld>
            <a:endParaRPr lang="en-US"/>
          </a:p>
        </p:txBody>
      </p:sp>
    </p:spTree>
    <p:extLst>
      <p:ext uri="{BB962C8B-B14F-4D97-AF65-F5344CB8AC3E}">
        <p14:creationId xmlns:p14="http://schemas.microsoft.com/office/powerpoint/2010/main" val="2584963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I would like to introduce another idea that needs to be served to the UK market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Beauty Salon. This presentation will give the business idea, environmental analysis, marketing strategies, and the financial needs. I would do this by demonstrating how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can represent the pursuit of the gap between affordable beauty services and the luxury wellness experience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5B75B5F-75E2-49C3-982A-99D5B1BFE976}" type="slidenum">
              <a:rPr lang="en-US" smtClean="0"/>
              <a:t>1</a:t>
            </a:fld>
            <a:endParaRPr lang="en-US"/>
          </a:p>
        </p:txBody>
      </p:sp>
    </p:spTree>
    <p:extLst>
      <p:ext uri="{BB962C8B-B14F-4D97-AF65-F5344CB8AC3E}">
        <p14:creationId xmlns:p14="http://schemas.microsoft.com/office/powerpoint/2010/main" val="1686569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FF21F-AA33-23C9-3396-CA5F1BCAE3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A21C1-6E8C-D465-E8C8-71F5AA6B2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184D78-511D-6102-1169-E57D1089082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is not an ordinary salon but a low end luxury brand. To earn the trust of the investors, our company is a Private Limited Company. Our distinct selling point is a blend of grooming and emotional wellness that will offer a high-street price which will give spa-like environment. Here is where the beauty-meets-calm factor comes in and makes us stand in the traditional competition. </a:t>
            </a:r>
          </a:p>
          <a:p>
            <a:endParaRPr lang="en-US" dirty="0"/>
          </a:p>
        </p:txBody>
      </p:sp>
      <p:sp>
        <p:nvSpPr>
          <p:cNvPr id="4" name="Slide Number Placeholder 3">
            <a:extLst>
              <a:ext uri="{FF2B5EF4-FFF2-40B4-BE49-F238E27FC236}">
                <a16:creationId xmlns:a16="http://schemas.microsoft.com/office/drawing/2014/main" id="{831C3D0E-95FA-6E21-11FE-67469C77602F}"/>
              </a:ext>
            </a:extLst>
          </p:cNvPr>
          <p:cNvSpPr>
            <a:spLocks noGrp="1"/>
          </p:cNvSpPr>
          <p:nvPr>
            <p:ph type="sldNum" sz="quarter" idx="5"/>
          </p:nvPr>
        </p:nvSpPr>
        <p:spPr/>
        <p:txBody>
          <a:bodyPr/>
          <a:lstStyle/>
          <a:p>
            <a:fld id="{95B75B5F-75E2-49C3-982A-99D5B1BFE976}" type="slidenum">
              <a:rPr lang="en-US" smtClean="0"/>
              <a:t>2</a:t>
            </a:fld>
            <a:endParaRPr lang="en-US"/>
          </a:p>
        </p:txBody>
      </p:sp>
    </p:spTree>
    <p:extLst>
      <p:ext uri="{BB962C8B-B14F-4D97-AF65-F5344CB8AC3E}">
        <p14:creationId xmlns:p14="http://schemas.microsoft.com/office/powerpoint/2010/main" val="3403767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3FF15-BC66-A247-935C-6C9DA70940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ABBF9D-AC0A-F5B0-8A80-8E9DCAFFCE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87945E-FC2D-A545-CED4-96A3D38A76B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target audience would consist of women and men aged 18-45 years in need of a quality self-care but unwilling to spend on the prices of luxury spas. The organization has a lean management structure that includes the Founder, beauty therapists who are specialized in their work and a receptionist. Our targeted customers are those who view grooming to be a stress reliever and confidence boost</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7BD08383-BD97-EF58-1671-BAFFA33A407D}"/>
              </a:ext>
            </a:extLst>
          </p:cNvPr>
          <p:cNvSpPr>
            <a:spLocks noGrp="1"/>
          </p:cNvSpPr>
          <p:nvPr>
            <p:ph type="sldNum" sz="quarter" idx="5"/>
          </p:nvPr>
        </p:nvSpPr>
        <p:spPr/>
        <p:txBody>
          <a:bodyPr/>
          <a:lstStyle/>
          <a:p>
            <a:fld id="{95B75B5F-75E2-49C3-982A-99D5B1BFE976}" type="slidenum">
              <a:rPr lang="en-US" smtClean="0"/>
              <a:t>3</a:t>
            </a:fld>
            <a:endParaRPr lang="en-US"/>
          </a:p>
        </p:txBody>
      </p:sp>
    </p:spTree>
    <p:extLst>
      <p:ext uri="{BB962C8B-B14F-4D97-AF65-F5344CB8AC3E}">
        <p14:creationId xmlns:p14="http://schemas.microsoft.com/office/powerpoint/2010/main" val="383982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CEBCD-32AB-716E-E710-2CEDEABE04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37F11A-2F29-BEC2-0ADF-44A640BE67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DF8C5F-43B8-FBF3-3BE9-003F61DAA21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Politically, there is a very strict hygienic and licensing law in the beauty industry.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is going to prioritize the complete compliance to avoid penalties. The inflation will raise the cost of supplies at the economic level, however, in history, the lipstick effect occurs; people are likely to spend money on small luxuries like grooming. We will manage the cost through smart purchase and price elasticity</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19EA8E8A-8B48-486B-1E5B-5484B339E0B4}"/>
              </a:ext>
            </a:extLst>
          </p:cNvPr>
          <p:cNvSpPr>
            <a:spLocks noGrp="1"/>
          </p:cNvSpPr>
          <p:nvPr>
            <p:ph type="sldNum" sz="quarter" idx="5"/>
          </p:nvPr>
        </p:nvSpPr>
        <p:spPr/>
        <p:txBody>
          <a:bodyPr/>
          <a:lstStyle/>
          <a:p>
            <a:fld id="{95B75B5F-75E2-49C3-982A-99D5B1BFE976}" type="slidenum">
              <a:rPr lang="en-US" smtClean="0"/>
              <a:t>4</a:t>
            </a:fld>
            <a:endParaRPr lang="en-US"/>
          </a:p>
        </p:txBody>
      </p:sp>
    </p:spTree>
    <p:extLst>
      <p:ext uri="{BB962C8B-B14F-4D97-AF65-F5344CB8AC3E}">
        <p14:creationId xmlns:p14="http://schemas.microsoft.com/office/powerpoint/2010/main" val="1291697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5CF2D-09DE-0A24-9DD0-356BF14CE7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9C1C1-27C1-BA92-CF15-1F9CF6406D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E5921B-1015-4DF8-EE60-3EFA692021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trend of holistic wellness is massive socially and this is in tandem with our brand mission. On the technical part we will be efficient with the modern tools. The system of online booking will be automated, and our marketing will be especially active in TikTok and Instagram because they define the existing trends and activity in the beauty sphere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69FDF413-190A-CB4C-DA6B-1DC249976E9B}"/>
              </a:ext>
            </a:extLst>
          </p:cNvPr>
          <p:cNvSpPr>
            <a:spLocks noGrp="1"/>
          </p:cNvSpPr>
          <p:nvPr>
            <p:ph type="sldNum" sz="quarter" idx="5"/>
          </p:nvPr>
        </p:nvSpPr>
        <p:spPr/>
        <p:txBody>
          <a:bodyPr/>
          <a:lstStyle/>
          <a:p>
            <a:fld id="{95B75B5F-75E2-49C3-982A-99D5B1BFE976}" type="slidenum">
              <a:rPr lang="en-US" smtClean="0"/>
              <a:t>5</a:t>
            </a:fld>
            <a:endParaRPr lang="en-US"/>
          </a:p>
        </p:txBody>
      </p:sp>
    </p:spTree>
    <p:extLst>
      <p:ext uri="{BB962C8B-B14F-4D97-AF65-F5344CB8AC3E}">
        <p14:creationId xmlns:p14="http://schemas.microsoft.com/office/powerpoint/2010/main" val="525038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A61D0-6299-1FA8-1E00-86735FF4A4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CC13F3-C2EC-947C-15F2-9A4A7BC192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3640F2-E716-CF55-C596-4429FD7040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Sustainable products within the environment are also preferred by the consumers.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shall use biodegradable products and use of energy saving </a:t>
            </a:r>
            <a:r>
              <a:rPr lang="en-US" sz="1200" kern="1200" dirty="0" err="1">
                <a:solidFill>
                  <a:schemeClr val="tx1"/>
                </a:solidFill>
                <a:effectLst/>
                <a:latin typeface="+mn-lt"/>
                <a:ea typeface="+mn-ea"/>
                <a:cs typeface="+mn-cs"/>
              </a:rPr>
              <a:t>equipments</a:t>
            </a:r>
            <a:r>
              <a:rPr lang="en-US" sz="1200" kern="1200" dirty="0">
                <a:solidFill>
                  <a:schemeClr val="tx1"/>
                </a:solidFill>
                <a:effectLst/>
                <a:latin typeface="+mn-lt"/>
                <a:ea typeface="+mn-ea"/>
                <a:cs typeface="+mn-cs"/>
              </a:rPr>
              <a:t> as a means of achieving brand equity. We ensure that we have all the therapists fully certified on legal issues relating to the therapies they are offering. The extent of our public liability and treatment risk insurance would also be quite wide to extend to the business, the employees and our clients</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9D66DBBF-E4EE-5DBB-42A1-DA71B9824EAB}"/>
              </a:ext>
            </a:extLst>
          </p:cNvPr>
          <p:cNvSpPr>
            <a:spLocks noGrp="1"/>
          </p:cNvSpPr>
          <p:nvPr>
            <p:ph type="sldNum" sz="quarter" idx="5"/>
          </p:nvPr>
        </p:nvSpPr>
        <p:spPr/>
        <p:txBody>
          <a:bodyPr/>
          <a:lstStyle/>
          <a:p>
            <a:fld id="{95B75B5F-75E2-49C3-982A-99D5B1BFE976}" type="slidenum">
              <a:rPr lang="en-US" smtClean="0"/>
              <a:t>6</a:t>
            </a:fld>
            <a:endParaRPr lang="en-US"/>
          </a:p>
        </p:txBody>
      </p:sp>
    </p:spTree>
    <p:extLst>
      <p:ext uri="{BB962C8B-B14F-4D97-AF65-F5344CB8AC3E}">
        <p14:creationId xmlns:p14="http://schemas.microsoft.com/office/powerpoint/2010/main" val="3408249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46367-FFEA-7161-3A37-00E7071991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F239EC-31FA-1762-6936-0E24578003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A584A2-2EE4-7662-4144-6D338E58B5B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STP model aims at young adults who are interested in more than just a haircut which they are seeking an experience. We place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as an oasis. Our niche will be the price sensitive but quality conscious consumers. The personal service is what makes our loyalty as the clients are encouraged to make the salon their second home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4758D303-F713-14E9-0087-FAA7CFB4EED9}"/>
              </a:ext>
            </a:extLst>
          </p:cNvPr>
          <p:cNvSpPr>
            <a:spLocks noGrp="1"/>
          </p:cNvSpPr>
          <p:nvPr>
            <p:ph type="sldNum" sz="quarter" idx="5"/>
          </p:nvPr>
        </p:nvSpPr>
        <p:spPr/>
        <p:txBody>
          <a:bodyPr/>
          <a:lstStyle/>
          <a:p>
            <a:fld id="{95B75B5F-75E2-49C3-982A-99D5B1BFE976}" type="slidenum">
              <a:rPr lang="en-US" smtClean="0"/>
              <a:t>7</a:t>
            </a:fld>
            <a:endParaRPr lang="en-US"/>
          </a:p>
        </p:txBody>
      </p:sp>
    </p:spTree>
    <p:extLst>
      <p:ext uri="{BB962C8B-B14F-4D97-AF65-F5344CB8AC3E}">
        <p14:creationId xmlns:p14="http://schemas.microsoft.com/office/powerpoint/2010/main" val="2073596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80897-79CB-7543-7F3F-E21010BA91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0717DC-F331-5789-7685-9B814379B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DF382D-F7F3-A488-6E4B-AFCD02BC2A1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our Marketing Mix: Our Product is the wellness-based service made of organic materials. The pricing is reasonable, and it uses packages to lure first-timers. The location is very essential; we will be in a busy city setting. Promotion is directed at the digital platform, where it will engage local micro-influencers to earn trust and reputation in the community.</a:t>
            </a:r>
          </a:p>
          <a:p>
            <a:endParaRPr lang="en-US" dirty="0"/>
          </a:p>
        </p:txBody>
      </p:sp>
      <p:sp>
        <p:nvSpPr>
          <p:cNvPr id="4" name="Slide Number Placeholder 3">
            <a:extLst>
              <a:ext uri="{FF2B5EF4-FFF2-40B4-BE49-F238E27FC236}">
                <a16:creationId xmlns:a16="http://schemas.microsoft.com/office/drawing/2014/main" id="{28F4C913-F2D5-09C7-B4D3-FB088E8B2E85}"/>
              </a:ext>
            </a:extLst>
          </p:cNvPr>
          <p:cNvSpPr>
            <a:spLocks noGrp="1"/>
          </p:cNvSpPr>
          <p:nvPr>
            <p:ph type="sldNum" sz="quarter" idx="5"/>
          </p:nvPr>
        </p:nvSpPr>
        <p:spPr/>
        <p:txBody>
          <a:bodyPr/>
          <a:lstStyle/>
          <a:p>
            <a:fld id="{95B75B5F-75E2-49C3-982A-99D5B1BFE976}" type="slidenum">
              <a:rPr lang="en-US" smtClean="0"/>
              <a:t>8</a:t>
            </a:fld>
            <a:endParaRPr lang="en-US"/>
          </a:p>
        </p:txBody>
      </p:sp>
    </p:spTree>
    <p:extLst>
      <p:ext uri="{BB962C8B-B14F-4D97-AF65-F5344CB8AC3E}">
        <p14:creationId xmlns:p14="http://schemas.microsoft.com/office/powerpoint/2010/main" val="3764969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F5A64-8AC6-D35F-3439-53EB56D21A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406C37-171F-9403-CB30-631C3FF3FF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2D5FA-E84A-8043-6DF7-467F1455EDE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start up </a:t>
            </a:r>
            <a:r>
              <a:rPr lang="en-US" sz="1200" kern="1200" dirty="0" err="1">
                <a:solidFill>
                  <a:schemeClr val="tx1"/>
                </a:solidFill>
                <a:effectLst/>
                <a:latin typeface="+mn-lt"/>
                <a:ea typeface="+mn-ea"/>
                <a:cs typeface="+mn-cs"/>
              </a:rPr>
              <a:t>BelleZen</a:t>
            </a:r>
            <a:r>
              <a:rPr lang="en-US" sz="1200" kern="1200" dirty="0">
                <a:solidFill>
                  <a:schemeClr val="tx1"/>
                </a:solidFill>
                <a:effectLst/>
                <a:latin typeface="+mn-lt"/>
                <a:ea typeface="+mn-ea"/>
                <a:cs typeface="+mn-cs"/>
              </a:rPr>
              <a:t>; we will need an initial capital of 28500 pounds. This takes care of all the startup costs in the first month. The biggest will be spent on the renovation of the salons to make our atmosphere of a Zen, lease agreement, buying quality beauty equipment. We have also reserved funds to be used in early marketing</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ED627B8F-ADFC-730B-F7F6-7A4C866F1FD0}"/>
              </a:ext>
            </a:extLst>
          </p:cNvPr>
          <p:cNvSpPr>
            <a:spLocks noGrp="1"/>
          </p:cNvSpPr>
          <p:nvPr>
            <p:ph type="sldNum" sz="quarter" idx="5"/>
          </p:nvPr>
        </p:nvSpPr>
        <p:spPr/>
        <p:txBody>
          <a:bodyPr/>
          <a:lstStyle/>
          <a:p>
            <a:fld id="{95B75B5F-75E2-49C3-982A-99D5B1BFE976}" type="slidenum">
              <a:rPr lang="en-US" smtClean="0"/>
              <a:t>9</a:t>
            </a:fld>
            <a:endParaRPr lang="en-US"/>
          </a:p>
        </p:txBody>
      </p:sp>
    </p:spTree>
    <p:extLst>
      <p:ext uri="{BB962C8B-B14F-4D97-AF65-F5344CB8AC3E}">
        <p14:creationId xmlns:p14="http://schemas.microsoft.com/office/powerpoint/2010/main" val="3015969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3A45A-016F-3665-E22B-227E70EFD4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53D16C-2AD4-5106-E2A0-7AC0D8461A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2AD4AD-009D-DBBC-9B9E-8E83888F3CB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Our approach to funding eliminates risk. Personally, I am putting money in to show commitment as a founder of the firm and investing £8, 500. The rest of the £ 20,000 will be obtained through a government startup loan since there are fixed interest rates. This combination will avoid dilution of equity and give it the liquidity required to become the best wellness-beauty destination, </a:t>
            </a:r>
            <a:r>
              <a:rPr lang="en-US" sz="1200" kern="1200" dirty="0" err="1">
                <a:solidFill>
                  <a:schemeClr val="tx1"/>
                </a:solidFill>
                <a:effectLst/>
                <a:latin typeface="+mn-lt"/>
                <a:ea typeface="+mn-ea"/>
                <a:cs typeface="+mn-cs"/>
              </a:rPr>
              <a:t>BelleZen</a:t>
            </a:r>
            <a:r>
              <a:rPr lang="en-GB" sz="1200" kern="1200" dirty="0">
                <a:solidFill>
                  <a:schemeClr val="tx1"/>
                </a:solidFill>
                <a:effectLst/>
                <a:latin typeface="+mn-lt"/>
                <a:ea typeface="+mn-ea"/>
                <a:cs typeface="+mn-cs"/>
              </a:rPr>
              <a:t>. </a:t>
            </a:r>
            <a:endParaRPr lang="en-US" dirty="0"/>
          </a:p>
        </p:txBody>
      </p:sp>
      <p:sp>
        <p:nvSpPr>
          <p:cNvPr id="4" name="Slide Number Placeholder 3">
            <a:extLst>
              <a:ext uri="{FF2B5EF4-FFF2-40B4-BE49-F238E27FC236}">
                <a16:creationId xmlns:a16="http://schemas.microsoft.com/office/drawing/2014/main" id="{37B36E83-1977-FDAA-0701-571DE84B91FA}"/>
              </a:ext>
            </a:extLst>
          </p:cNvPr>
          <p:cNvSpPr>
            <a:spLocks noGrp="1"/>
          </p:cNvSpPr>
          <p:nvPr>
            <p:ph type="sldNum" sz="quarter" idx="5"/>
          </p:nvPr>
        </p:nvSpPr>
        <p:spPr/>
        <p:txBody>
          <a:bodyPr/>
          <a:lstStyle/>
          <a:p>
            <a:fld id="{95B75B5F-75E2-49C3-982A-99D5B1BFE976}" type="slidenum">
              <a:rPr lang="en-US" smtClean="0"/>
              <a:t>10</a:t>
            </a:fld>
            <a:endParaRPr lang="en-US"/>
          </a:p>
        </p:txBody>
      </p:sp>
    </p:spTree>
    <p:extLst>
      <p:ext uri="{BB962C8B-B14F-4D97-AF65-F5344CB8AC3E}">
        <p14:creationId xmlns:p14="http://schemas.microsoft.com/office/powerpoint/2010/main" val="134157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C8811-2AC0-3DBA-39FB-E9FB5FE283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5CEC4-E4B6-4510-E2E1-D1CD13DB40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060DDB-58D4-28EF-2730-5BEB4B685DF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C980D4-CEC3-2E6A-1D56-E6398AEB6303}"/>
              </a:ext>
            </a:extLst>
          </p:cNvPr>
          <p:cNvSpPr>
            <a:spLocks noGrp="1"/>
          </p:cNvSpPr>
          <p:nvPr>
            <p:ph type="sldNum" sz="quarter" idx="5"/>
          </p:nvPr>
        </p:nvSpPr>
        <p:spPr/>
        <p:txBody>
          <a:bodyPr/>
          <a:lstStyle/>
          <a:p>
            <a:fld id="{95B75B5F-75E2-49C3-982A-99D5B1BFE976}" type="slidenum">
              <a:rPr lang="en-US" smtClean="0"/>
              <a:t>11</a:t>
            </a:fld>
            <a:endParaRPr lang="en-US"/>
          </a:p>
        </p:txBody>
      </p:sp>
    </p:spTree>
    <p:extLst>
      <p:ext uri="{BB962C8B-B14F-4D97-AF65-F5344CB8AC3E}">
        <p14:creationId xmlns:p14="http://schemas.microsoft.com/office/powerpoint/2010/main" val="14289365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145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35992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1936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9995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822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576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6702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9522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2417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31300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6150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3272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1511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6031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6530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8231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91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99929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springworks.ch/en/pestel-analysis/"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789029" y="0"/>
            <a:ext cx="498971" cy="1885220"/>
            <a:chOff x="0" y="0"/>
            <a:chExt cx="665295" cy="2513626"/>
          </a:xfrm>
        </p:grpSpPr>
        <p:grpSp>
          <p:nvGrpSpPr>
            <p:cNvPr id="3" name="Group 3"/>
            <p:cNvGrpSpPr/>
            <p:nvPr/>
          </p:nvGrpSpPr>
          <p:grpSpPr>
            <a:xfrm>
              <a:off x="0" y="1848332"/>
              <a:ext cx="665295" cy="66529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 name="TextBox 5"/>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0" y="924166"/>
              <a:ext cx="665295" cy="66529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8" name="TextBox 8"/>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0" y="0"/>
              <a:ext cx="665295" cy="66529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11" name="TextBox 11"/>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grpSp>
        <p:nvGrpSpPr>
          <p:cNvPr id="52" name="Group 52"/>
          <p:cNvGrpSpPr/>
          <p:nvPr/>
        </p:nvGrpSpPr>
        <p:grpSpPr>
          <a:xfrm rot="62837">
            <a:off x="42523" y="8315690"/>
            <a:ext cx="498971" cy="1885220"/>
            <a:chOff x="0" y="0"/>
            <a:chExt cx="665295" cy="2513626"/>
          </a:xfrm>
        </p:grpSpPr>
        <p:grpSp>
          <p:nvGrpSpPr>
            <p:cNvPr id="53" name="Group 53"/>
            <p:cNvGrpSpPr/>
            <p:nvPr/>
          </p:nvGrpSpPr>
          <p:grpSpPr>
            <a:xfrm>
              <a:off x="0" y="1848332"/>
              <a:ext cx="665295" cy="665295"/>
              <a:chOff x="0" y="0"/>
              <a:chExt cx="812800" cy="812800"/>
            </a:xfrm>
          </p:grpSpPr>
          <p:sp>
            <p:nvSpPr>
              <p:cNvPr id="54" name="Freeform 5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5" name="TextBox 55"/>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56" name="Group 56"/>
            <p:cNvGrpSpPr/>
            <p:nvPr/>
          </p:nvGrpSpPr>
          <p:grpSpPr>
            <a:xfrm>
              <a:off x="0" y="924166"/>
              <a:ext cx="665295" cy="665295"/>
              <a:chOff x="0" y="0"/>
              <a:chExt cx="812800" cy="812800"/>
            </a:xfrm>
          </p:grpSpPr>
          <p:sp>
            <p:nvSpPr>
              <p:cNvPr id="57" name="Freeform 5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58" name="TextBox 58"/>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59" name="Group 59"/>
            <p:cNvGrpSpPr/>
            <p:nvPr/>
          </p:nvGrpSpPr>
          <p:grpSpPr>
            <a:xfrm>
              <a:off x="0" y="0"/>
              <a:ext cx="665295" cy="665295"/>
              <a:chOff x="0" y="0"/>
              <a:chExt cx="812800" cy="812800"/>
            </a:xfrm>
          </p:grpSpPr>
          <p:sp>
            <p:nvSpPr>
              <p:cNvPr id="60" name="Freeform 6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61" name="TextBox 61"/>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grpSp>
        <p:nvGrpSpPr>
          <p:cNvPr id="62" name="Group 62"/>
          <p:cNvGrpSpPr/>
          <p:nvPr/>
        </p:nvGrpSpPr>
        <p:grpSpPr>
          <a:xfrm>
            <a:off x="838200" y="682734"/>
            <a:ext cx="16535400" cy="8829571"/>
            <a:chOff x="0" y="0"/>
            <a:chExt cx="3564114" cy="1228862"/>
          </a:xfrm>
        </p:grpSpPr>
        <p:sp>
          <p:nvSpPr>
            <p:cNvPr id="63" name="Freeform 63"/>
            <p:cNvSpPr/>
            <p:nvPr/>
          </p:nvSpPr>
          <p:spPr>
            <a:xfrm>
              <a:off x="0" y="0"/>
              <a:ext cx="3564113" cy="1228862"/>
            </a:xfrm>
            <a:custGeom>
              <a:avLst/>
              <a:gdLst/>
              <a:ahLst/>
              <a:cxnLst/>
              <a:rect l="l" t="t" r="r" b="b"/>
              <a:pathLst>
                <a:path w="3564113" h="1228862">
                  <a:moveTo>
                    <a:pt x="0" y="0"/>
                  </a:moveTo>
                  <a:lnTo>
                    <a:pt x="3564113" y="0"/>
                  </a:lnTo>
                  <a:lnTo>
                    <a:pt x="3564113" y="1228862"/>
                  </a:lnTo>
                  <a:lnTo>
                    <a:pt x="0" y="1228862"/>
                  </a:lnTo>
                  <a:close/>
                </a:path>
              </a:pathLst>
            </a:custGeom>
            <a:solidFill>
              <a:srgbClr val="A7A5A6">
                <a:alpha val="23922"/>
              </a:srgbClr>
            </a:solidFill>
          </p:spPr>
        </p:sp>
        <p:sp>
          <p:nvSpPr>
            <p:cNvPr id="64" name="TextBox 64"/>
            <p:cNvSpPr txBox="1"/>
            <p:nvPr/>
          </p:nvSpPr>
          <p:spPr>
            <a:xfrm>
              <a:off x="0" y="-76200"/>
              <a:ext cx="3564114" cy="13050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6" name="TextBox 66"/>
          <p:cNvSpPr txBox="1"/>
          <p:nvPr/>
        </p:nvSpPr>
        <p:spPr>
          <a:xfrm>
            <a:off x="1295400" y="909595"/>
            <a:ext cx="15387387" cy="1231106"/>
          </a:xfrm>
          <a:prstGeom prst="rect">
            <a:avLst/>
          </a:prstGeom>
        </p:spPr>
        <p:txBody>
          <a:bodyPr wrap="square" lIns="0" tIns="0" rIns="0" bIns="0" rtlCol="0" anchor="t">
            <a:spAutoFit/>
          </a:bodyPr>
          <a:lstStyle/>
          <a:p>
            <a:pPr algn="ctr"/>
            <a:r>
              <a:rPr lang="en-US" sz="8000" b="1" dirty="0">
                <a:solidFill>
                  <a:srgbClr val="000000"/>
                </a:solidFill>
                <a:latin typeface="Arial" panose="020B0604020202020204" pitchFamily="34" charset="0"/>
                <a:ea typeface="Times New Roman"/>
                <a:cs typeface="Arial" panose="020B0604020202020204" pitchFamily="34" charset="0"/>
                <a:sym typeface="Times New Roman"/>
              </a:rPr>
              <a:t>TITLE AND INTRODUCTION</a:t>
            </a:r>
          </a:p>
        </p:txBody>
      </p:sp>
      <p:sp>
        <p:nvSpPr>
          <p:cNvPr id="13" name="TextBox 12">
            <a:extLst>
              <a:ext uri="{FF2B5EF4-FFF2-40B4-BE49-F238E27FC236}">
                <a16:creationId xmlns:a16="http://schemas.microsoft.com/office/drawing/2014/main" id="{D0E1E0B8-BE99-6025-3962-23B071D0448F}"/>
              </a:ext>
            </a:extLst>
          </p:cNvPr>
          <p:cNvSpPr txBox="1"/>
          <p:nvPr/>
        </p:nvSpPr>
        <p:spPr>
          <a:xfrm>
            <a:off x="4520043" y="5443315"/>
            <a:ext cx="9171708" cy="2012026"/>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Code:</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LCLM4006 Enterprise and Entrepreneurship Assessment Part 2.</a:t>
            </a:r>
            <a:endPar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Presenter:</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ID:</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Topic:</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Business Pitch for </a:t>
            </a:r>
            <a:r>
              <a:rPr lang="en-GB"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BelleZen</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Beauty Salon.</a:t>
            </a:r>
            <a:endPar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Date:</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30C5A39-E1D4-A8F2-DB35-32617C575AA7}"/>
              </a:ext>
            </a:extLst>
          </p:cNvPr>
          <p:cNvSpPr txBox="1"/>
          <p:nvPr/>
        </p:nvSpPr>
        <p:spPr>
          <a:xfrm>
            <a:off x="1535255" y="2367562"/>
            <a:ext cx="14907676" cy="2261581"/>
          </a:xfrm>
          <a:prstGeom prst="rect">
            <a:avLst/>
          </a:prstGeom>
          <a:noFill/>
        </p:spPr>
        <p:txBody>
          <a:bodyPr wrap="square">
            <a:spAutoFit/>
          </a:bodyPr>
          <a:lstStyle/>
          <a:p>
            <a:pPr marL="0" marR="0" algn="ctr">
              <a:lnSpc>
                <a:spcPct val="150000"/>
              </a:lnSpc>
              <a:spcAft>
                <a:spcPts val="800"/>
              </a:spcAft>
              <a:buNone/>
            </a:pPr>
            <a:r>
              <a:rPr lang="en-GB" sz="50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BELLEZEN BEAUTY SALON: A PREMIUM BEAUTY AND WELLNESS VENTURE</a:t>
            </a:r>
            <a:endParaRPr lang="en-US" sz="5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805B6-49FE-FFEA-9FFC-D7DB9D3F0A4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C5941E1-89BD-69D8-807B-76651C54B9E2}"/>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5499CDF7-07BC-DE9A-A62A-5C9AC9833FE5}"/>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C4D1FC02-4B96-DFB5-BCAC-039C962D2B35}"/>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DBF40AEB-1480-4BE7-2365-11360989DBC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Business Overview</a:t>
            </a:r>
          </a:p>
        </p:txBody>
      </p:sp>
      <p:sp>
        <p:nvSpPr>
          <p:cNvPr id="7" name="TextBox 6">
            <a:extLst>
              <a:ext uri="{FF2B5EF4-FFF2-40B4-BE49-F238E27FC236}">
                <a16:creationId xmlns:a16="http://schemas.microsoft.com/office/drawing/2014/main" id="{1C0C67FA-D4AE-A254-F0DB-8587D1DD3B1F}"/>
              </a:ext>
            </a:extLst>
          </p:cNvPr>
          <p:cNvSpPr txBox="1"/>
          <p:nvPr/>
        </p:nvSpPr>
        <p:spPr>
          <a:xfrm>
            <a:off x="1524000" y="1430394"/>
            <a:ext cx="7315200" cy="7239482"/>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Concept: Wellness and spa beauty solutions at a reasonable price.</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Services: Hair, nails, makeup and light spa therapies.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USP: The enhancement of the emotional happiness through the beauty-meets-calm atmosphere.</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Form: Private Limited Company: the company will provide financial security and confidence.</a:t>
            </a:r>
          </a:p>
        </p:txBody>
      </p:sp>
      <p:pic>
        <p:nvPicPr>
          <p:cNvPr id="8" name="Picture 7" descr="How To Write a Company Overview for a Business Plan + Example">
            <a:extLst>
              <a:ext uri="{FF2B5EF4-FFF2-40B4-BE49-F238E27FC236}">
                <a16:creationId xmlns:a16="http://schemas.microsoft.com/office/drawing/2014/main" id="{C48D1A8E-7B9F-EB14-BA66-A8D7C7DF5E22}"/>
              </a:ext>
            </a:extLst>
          </p:cNvPr>
          <p:cNvPicPr>
            <a:picLocks noChangeAspect="1"/>
          </p:cNvPicPr>
          <p:nvPr/>
        </p:nvPicPr>
        <p:blipFill rotWithShape="1">
          <a:blip r:embed="rId3">
            <a:extLst>
              <a:ext uri="{28A0092B-C50C-407E-A947-70E740481C1C}">
                <a14:useLocalDpi xmlns:a14="http://schemas.microsoft.com/office/drawing/2010/main" val="0"/>
              </a:ext>
            </a:extLst>
          </a:blip>
          <a:srcRect l="24097" r="23222"/>
          <a:stretch>
            <a:fillRect/>
          </a:stretch>
        </p:blipFill>
        <p:spPr bwMode="auto">
          <a:xfrm>
            <a:off x="9601200" y="2198945"/>
            <a:ext cx="6310313" cy="528978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78185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9731D-66C1-25D0-A64E-F21B128D736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904C8A2-A99E-187E-DAB6-D68E6E40E605}"/>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C36D54A8-C482-35D1-E77F-7AF211751DED}"/>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6505142F-6F32-578D-A73C-CC809229A037}"/>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BFD3AB9F-663A-8FA6-488F-F6D3722D038E}"/>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Target Market &amp; Management</a:t>
            </a:r>
          </a:p>
        </p:txBody>
      </p:sp>
      <p:sp>
        <p:nvSpPr>
          <p:cNvPr id="7" name="TextBox 6">
            <a:extLst>
              <a:ext uri="{FF2B5EF4-FFF2-40B4-BE49-F238E27FC236}">
                <a16:creationId xmlns:a16="http://schemas.microsoft.com/office/drawing/2014/main" id="{4E4DE2E0-8EDE-093F-F0FD-082256F05286}"/>
              </a:ext>
            </a:extLst>
          </p:cNvPr>
          <p:cNvSpPr txBox="1"/>
          <p:nvPr/>
        </p:nvSpPr>
        <p:spPr>
          <a:xfrm>
            <a:off x="1524000" y="1430394"/>
            <a:ext cx="15392400" cy="7124066"/>
          </a:xfrm>
          <a:prstGeom prst="rect">
            <a:avLst/>
          </a:prstGeom>
          <a:noFill/>
        </p:spPr>
        <p:txBody>
          <a:bodyPr wrap="square">
            <a:spAutoFit/>
          </a:bodyPr>
          <a:lstStyle/>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Demographic: Students, adults and young professionals between the age of 18 and 45.</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Organizational structure: Specialist therapists and part-time and founder-operated reception (Cauchi &amp; Falzon, 2023).</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Psychographics: The customers who value self-care, relaxation along with organic products.</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Accessibility: It will be convenient to the residential areas where masses of people live.</a:t>
            </a:r>
          </a:p>
        </p:txBody>
      </p:sp>
    </p:spTree>
    <p:extLst>
      <p:ext uri="{BB962C8B-B14F-4D97-AF65-F5344CB8AC3E}">
        <p14:creationId xmlns:p14="http://schemas.microsoft.com/office/powerpoint/2010/main" val="13910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945A5-8E4A-233E-89A9-F8C7F9354AF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975D062-2BC8-A001-5B3B-1F232A00F734}"/>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C6E47BB4-322D-55AE-E10C-18AD0EDED0F7}"/>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7DCD1823-8720-7368-6D33-087E6692FE6C}"/>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379560C9-66EF-1228-B9DC-5CE82DEF8FD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PESTEL Analysis (Political &amp; Economic)</a:t>
            </a:r>
          </a:p>
        </p:txBody>
      </p:sp>
      <p:sp>
        <p:nvSpPr>
          <p:cNvPr id="7" name="TextBox 6">
            <a:extLst>
              <a:ext uri="{FF2B5EF4-FFF2-40B4-BE49-F238E27FC236}">
                <a16:creationId xmlns:a16="http://schemas.microsoft.com/office/drawing/2014/main" id="{BCDB1BBF-15DB-016A-E639-5F10A9F26C68}"/>
              </a:ext>
            </a:extLst>
          </p:cNvPr>
          <p:cNvSpPr txBox="1"/>
          <p:nvPr/>
        </p:nvSpPr>
        <p:spPr>
          <a:xfrm>
            <a:off x="1524000" y="1430394"/>
            <a:ext cx="6781800" cy="6546985"/>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Political: The hygienic laws, waste and licensing laws.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Compliance: Safety compliance will save penalties and fines.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Economic: Inflation influences supply costs that must possess a flexible pricing policy (Dimova, 2021).</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Resilience: Downturns do not impact the demand of grooming services.</a:t>
            </a:r>
          </a:p>
        </p:txBody>
      </p:sp>
      <p:pic>
        <p:nvPicPr>
          <p:cNvPr id="6" name="Picture 5" descr="SpringWorks - Le co-pilote de votre stratégie">
            <a:extLst>
              <a:ext uri="{FF2B5EF4-FFF2-40B4-BE49-F238E27FC236}">
                <a16:creationId xmlns:a16="http://schemas.microsoft.com/office/drawing/2014/main" id="{961C40E7-7E6A-143E-A447-D282E3E9D8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39400" y="2384226"/>
            <a:ext cx="5229225" cy="5229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85032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2BDD8-8D13-E270-DB2A-19DC2F678A2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F173E85-BD52-A171-AF3B-871D6B298D9A}"/>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4724A5F9-94DF-06FB-9A85-24B79485827E}"/>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AC178CD4-B007-E8E9-0B16-E344843BA395}"/>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EC93E7CA-2C47-F982-0D2D-30CD20A86A22}"/>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PESTEL Analysis (Social &amp; Technological)</a:t>
            </a:r>
          </a:p>
        </p:txBody>
      </p:sp>
      <p:sp>
        <p:nvSpPr>
          <p:cNvPr id="7" name="TextBox 6">
            <a:extLst>
              <a:ext uri="{FF2B5EF4-FFF2-40B4-BE49-F238E27FC236}">
                <a16:creationId xmlns:a16="http://schemas.microsoft.com/office/drawing/2014/main" id="{486FBACA-0E13-0837-00B6-060D3041B787}"/>
              </a:ext>
            </a:extLst>
          </p:cNvPr>
          <p:cNvSpPr txBox="1"/>
          <p:nvPr/>
        </p:nvSpPr>
        <p:spPr>
          <a:xfrm>
            <a:off x="1309255" y="1177510"/>
            <a:ext cx="7315200" cy="7931980"/>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Social: Increasing wellness and self-care consumer behavior.</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Influence: Today, social media is an excellent stimulus to beauty purchases (</a:t>
            </a:r>
            <a:r>
              <a:rPr lang="en-US" sz="3000" kern="100" dirty="0" err="1">
                <a:effectLst/>
                <a:latin typeface="Arial" panose="020B0604020202020204" pitchFamily="34" charset="0"/>
                <a:ea typeface="Calibri" panose="020F0502020204030204" pitchFamily="34" charset="0"/>
                <a:cs typeface="Arial" panose="020B0604020202020204" pitchFamily="34" charset="0"/>
              </a:rPr>
              <a:t>Kampani</a:t>
            </a:r>
            <a:r>
              <a:rPr lang="en-US" sz="3000" kern="100" dirty="0">
                <a:effectLst/>
                <a:latin typeface="Arial" panose="020B0604020202020204" pitchFamily="34" charset="0"/>
                <a:ea typeface="Calibri" panose="020F0502020204030204" pitchFamily="34" charset="0"/>
                <a:cs typeface="Arial" panose="020B0604020202020204" pitchFamily="34" charset="0"/>
              </a:rPr>
              <a:t> and Jhamb, 2021).</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Tech: Booking systems conserve administration and increase convenience.</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Visibility: The advertising is premised on the production of Tik Tok and Instagram material.</a:t>
            </a:r>
          </a:p>
        </p:txBody>
      </p:sp>
      <p:pic>
        <p:nvPicPr>
          <p:cNvPr id="6" name="Picture 5" descr="SpringWorks - Le co-pilote de votre stratégie">
            <a:extLst>
              <a:ext uri="{FF2B5EF4-FFF2-40B4-BE49-F238E27FC236}">
                <a16:creationId xmlns:a16="http://schemas.microsoft.com/office/drawing/2014/main" id="{448082E4-D423-BBC7-EFD8-BD8AF840B0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635838" y="1485900"/>
            <a:ext cx="6753225" cy="6753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94438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CAB7D-7A98-7EF2-B986-94858905348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82FD3DC-13C4-0D46-B459-58B04811B466}"/>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C95A9531-F5FD-65F8-81CA-032696449DEE}"/>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FE2894F7-266B-6796-BAC7-6B6F5B30E0BB}"/>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B20383C3-5ED6-9013-F7D4-386ADE129228}"/>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PESTEL Analysis (Environmental &amp; Legal)</a:t>
            </a:r>
          </a:p>
        </p:txBody>
      </p:sp>
      <p:sp>
        <p:nvSpPr>
          <p:cNvPr id="7" name="TextBox 6">
            <a:extLst>
              <a:ext uri="{FF2B5EF4-FFF2-40B4-BE49-F238E27FC236}">
                <a16:creationId xmlns:a16="http://schemas.microsoft.com/office/drawing/2014/main" id="{5D214338-EA86-143F-B0DE-09E9A9EA53D1}"/>
              </a:ext>
            </a:extLst>
          </p:cNvPr>
          <p:cNvSpPr txBox="1"/>
          <p:nvPr/>
        </p:nvSpPr>
        <p:spPr>
          <a:xfrm>
            <a:off x="1524000" y="1430394"/>
            <a:ext cx="6629400" cy="6863417"/>
          </a:xfrm>
          <a:prstGeom prst="rect">
            <a:avLst/>
          </a:prstGeom>
          <a:noFill/>
        </p:spPr>
        <p:txBody>
          <a:bodyPr wrap="square">
            <a:spAutoFit/>
          </a:bodyPr>
          <a:lstStyle/>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Green: Investment in recyclable containers and biodegradable substances.</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Energy: Adopting energy efficient </a:t>
            </a:r>
            <a:r>
              <a:rPr lang="en-US" sz="3000" kern="100" dirty="0" err="1">
                <a:effectLst/>
                <a:latin typeface="Arial" panose="020B0604020202020204" pitchFamily="34" charset="0"/>
                <a:ea typeface="Calibri" panose="020F0502020204030204" pitchFamily="34" charset="0"/>
                <a:cs typeface="Arial" panose="020B0604020202020204" pitchFamily="34" charset="0"/>
              </a:rPr>
              <a:t>equipments</a:t>
            </a:r>
            <a:r>
              <a:rPr lang="en-US" sz="3000" kern="100" dirty="0">
                <a:effectLst/>
                <a:latin typeface="Arial" panose="020B0604020202020204" pitchFamily="34" charset="0"/>
                <a:ea typeface="Calibri" panose="020F0502020204030204" pitchFamily="34" charset="0"/>
                <a:cs typeface="Arial" panose="020B0604020202020204" pitchFamily="34" charset="0"/>
              </a:rPr>
              <a:t> so as to minimize carbon footprint.</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Legal: It is required that the employees have acquired any known certifications of specialized treatment (</a:t>
            </a:r>
            <a:r>
              <a:rPr lang="en-US" sz="3000" kern="100" dirty="0" err="1">
                <a:effectLst/>
                <a:latin typeface="Arial" panose="020B0604020202020204" pitchFamily="34" charset="0"/>
                <a:ea typeface="Calibri" panose="020F0502020204030204" pitchFamily="34" charset="0"/>
                <a:cs typeface="Arial" panose="020B0604020202020204" pitchFamily="34" charset="0"/>
              </a:rPr>
              <a:t>Kaneri</a:t>
            </a:r>
            <a:r>
              <a:rPr lang="en-US" sz="3000" kern="100" dirty="0">
                <a:effectLst/>
                <a:latin typeface="Arial" panose="020B0604020202020204" pitchFamily="34" charset="0"/>
                <a:ea typeface="Calibri" panose="020F0502020204030204" pitchFamily="34" charset="0"/>
                <a:cs typeface="Arial" panose="020B0604020202020204" pitchFamily="34" charset="0"/>
              </a:rPr>
              <a:t> et al., 2023).</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Protection: Broad-based liability insurance is employed to run in terms of treatment and operation risks.</a:t>
            </a:r>
          </a:p>
        </p:txBody>
      </p:sp>
      <p:pic>
        <p:nvPicPr>
          <p:cNvPr id="6" name="Picture 5" descr="SpringWorks - Le co-pilote de votre stratégie">
            <a:extLst>
              <a:ext uri="{FF2B5EF4-FFF2-40B4-BE49-F238E27FC236}">
                <a16:creationId xmlns:a16="http://schemas.microsoft.com/office/drawing/2014/main" id="{BE800CE2-1198-B8C1-4B0D-4BA8C088D8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672637" y="1714500"/>
            <a:ext cx="6067425" cy="6067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87312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2D286-5487-BB72-2471-9DAC633EEA2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BD5278A-12B1-CB17-79B6-B1B3D1BF6073}"/>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E09BFE1D-EF9F-2DE8-6180-12F5555488C7}"/>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3C18A545-A710-3ACE-5778-72BF223E550D}"/>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3F4E765D-F0A2-3B3F-3681-0B522273084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Marketing Strategy (STP)</a:t>
            </a:r>
          </a:p>
        </p:txBody>
      </p:sp>
      <p:sp>
        <p:nvSpPr>
          <p:cNvPr id="7" name="TextBox 6">
            <a:extLst>
              <a:ext uri="{FF2B5EF4-FFF2-40B4-BE49-F238E27FC236}">
                <a16:creationId xmlns:a16="http://schemas.microsoft.com/office/drawing/2014/main" id="{59F3E1E0-E8A2-5055-2338-F8D0E3CB3964}"/>
              </a:ext>
            </a:extLst>
          </p:cNvPr>
          <p:cNvSpPr txBox="1"/>
          <p:nvPr/>
        </p:nvSpPr>
        <p:spPr>
          <a:xfrm>
            <a:off x="1524000" y="1430394"/>
            <a:ext cx="6400800" cy="6401753"/>
          </a:xfrm>
          <a:prstGeom prst="rect">
            <a:avLst/>
          </a:prstGeom>
          <a:noFill/>
        </p:spPr>
        <p:txBody>
          <a:bodyPr wrap="square">
            <a:spAutoFit/>
          </a:bodyPr>
          <a:lstStyle/>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Segmentation: Psychographic and demographic appeal to the wellness-oriented adults.</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Targeting: B2B: The customers that are sensitive to prices are concerned with acquiring high-quality experiences in relaxation (Ourahmoune and Jurdi, 2021).</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Positioning: Heaven of emotional and sensual revival.</a:t>
            </a:r>
          </a:p>
          <a:p>
            <a:pPr marL="342900" marR="0" lvl="0" indent="-342900" algn="just">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Word-of-mouth and repeat visits will be motivated by individualized experiences.</a:t>
            </a:r>
          </a:p>
        </p:txBody>
      </p:sp>
      <p:pic>
        <p:nvPicPr>
          <p:cNvPr id="6" name="Picture 5" descr="1.5 Target Market and Audiences – Foundations in Digital Marketing">
            <a:extLst>
              <a:ext uri="{FF2B5EF4-FFF2-40B4-BE49-F238E27FC236}">
                <a16:creationId xmlns:a16="http://schemas.microsoft.com/office/drawing/2014/main" id="{12AA8FF1-7AA4-DB85-BCA7-10689C06E4E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0483" y="2708747"/>
            <a:ext cx="7048183" cy="3845046"/>
          </a:xfrm>
          <a:prstGeom prst="rect">
            <a:avLst/>
          </a:prstGeom>
          <a:noFill/>
          <a:ln>
            <a:noFill/>
          </a:ln>
        </p:spPr>
      </p:pic>
    </p:spTree>
    <p:extLst>
      <p:ext uri="{BB962C8B-B14F-4D97-AF65-F5344CB8AC3E}">
        <p14:creationId xmlns:p14="http://schemas.microsoft.com/office/powerpoint/2010/main" val="3378917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6B3A2-9880-03BB-7CC3-706D8484ABE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A610812-BCDF-DBF3-268F-85C3DC2367F4}"/>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7AE52D7F-A992-FF54-AB15-CF5984ECE6C6}"/>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0374E2BE-CEBF-FD6D-E34D-E4A727EDE491}"/>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B3A91014-8A8F-355F-DEDB-AA8F15998137}"/>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Marketing Mix (4Ps)</a:t>
            </a:r>
          </a:p>
        </p:txBody>
      </p:sp>
      <p:sp>
        <p:nvSpPr>
          <p:cNvPr id="7" name="TextBox 6">
            <a:extLst>
              <a:ext uri="{FF2B5EF4-FFF2-40B4-BE49-F238E27FC236}">
                <a16:creationId xmlns:a16="http://schemas.microsoft.com/office/drawing/2014/main" id="{D823807A-3A36-2E0F-48F4-E6E8997B7F03}"/>
              </a:ext>
            </a:extLst>
          </p:cNvPr>
          <p:cNvSpPr txBox="1"/>
          <p:nvPr/>
        </p:nvSpPr>
        <p:spPr>
          <a:xfrm>
            <a:off x="1524000" y="1430394"/>
            <a:ext cx="7315200" cy="6546985"/>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Product: Quality organic therapies in aromatherapy-filled individual rooms.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Pricing: Competitive pricing and student discounts and trial packages.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Place: A high-foot fell strategic location with good transport facilities (Park, Hong, and Shin, 2023).</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Promotion: Influencer marketing and seasonal promotion.</a:t>
            </a:r>
          </a:p>
        </p:txBody>
      </p:sp>
      <p:pic>
        <p:nvPicPr>
          <p:cNvPr id="6" name="Picture 5" descr="Marketing Mix - 4 P's of Marketing Mix - MBA Knowledge Base">
            <a:extLst>
              <a:ext uri="{FF2B5EF4-FFF2-40B4-BE49-F238E27FC236}">
                <a16:creationId xmlns:a16="http://schemas.microsoft.com/office/drawing/2014/main" id="{97C517C8-923C-F5B2-AE26-5B483223113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363200" y="2017836"/>
            <a:ext cx="5372100" cy="5372100"/>
          </a:xfrm>
          <a:prstGeom prst="rect">
            <a:avLst/>
          </a:prstGeom>
          <a:noFill/>
          <a:ln>
            <a:noFill/>
          </a:ln>
        </p:spPr>
      </p:pic>
    </p:spTree>
    <p:extLst>
      <p:ext uri="{BB962C8B-B14F-4D97-AF65-F5344CB8AC3E}">
        <p14:creationId xmlns:p14="http://schemas.microsoft.com/office/powerpoint/2010/main" val="44289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5B120-27D3-87E0-75A5-6334B71F8F7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D01DA04-E8EF-6DE3-F68B-9046DBE12EA6}"/>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1725C495-024A-B045-7682-8DB809852799}"/>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7F8A7F2F-FB7A-CB3F-9555-EF3AFEEEF59C}"/>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8B09F129-F388-4BC1-EB8C-13B4EC3B451A}"/>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Startup Costs &amp; Requirements</a:t>
            </a:r>
          </a:p>
        </p:txBody>
      </p:sp>
      <p:sp>
        <p:nvSpPr>
          <p:cNvPr id="7" name="TextBox 6">
            <a:extLst>
              <a:ext uri="{FF2B5EF4-FFF2-40B4-BE49-F238E27FC236}">
                <a16:creationId xmlns:a16="http://schemas.microsoft.com/office/drawing/2014/main" id="{549FD868-C888-7AAB-97A4-1C219FFA4DB3}"/>
              </a:ext>
            </a:extLst>
          </p:cNvPr>
          <p:cNvSpPr txBox="1"/>
          <p:nvPr/>
        </p:nvSpPr>
        <p:spPr>
          <a:xfrm>
            <a:off x="1524000" y="1430394"/>
            <a:ext cx="7315200" cy="6546985"/>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Total: Initial capital requirement is calculated at £28,500.</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Setup: Renovation and interior setup estimated at £6,000 (Rasul, Razia &amp; Mumtaz, 2023).</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Rent: First month rent plus deposit requires £4,500.</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Equipment: Professional beauty and tech equipment costs £4,000.</a:t>
            </a:r>
          </a:p>
        </p:txBody>
      </p:sp>
      <p:graphicFrame>
        <p:nvGraphicFramePr>
          <p:cNvPr id="6" name="Table 5">
            <a:extLst>
              <a:ext uri="{FF2B5EF4-FFF2-40B4-BE49-F238E27FC236}">
                <a16:creationId xmlns:a16="http://schemas.microsoft.com/office/drawing/2014/main" id="{FF35CCD5-68B3-2B17-39E6-34357FEC67CA}"/>
              </a:ext>
            </a:extLst>
          </p:cNvPr>
          <p:cNvGraphicFramePr>
            <a:graphicFrameLocks noGrp="1"/>
          </p:cNvGraphicFramePr>
          <p:nvPr>
            <p:extLst>
              <p:ext uri="{D42A27DB-BD31-4B8C-83A1-F6EECF244321}">
                <p14:modId xmlns:p14="http://schemas.microsoft.com/office/powerpoint/2010/main" val="16836443"/>
              </p:ext>
            </p:extLst>
          </p:nvPr>
        </p:nvGraphicFramePr>
        <p:xfrm>
          <a:off x="9965781" y="1447712"/>
          <a:ext cx="6695208" cy="6767328"/>
        </p:xfrm>
        <a:graphic>
          <a:graphicData uri="http://schemas.openxmlformats.org/drawingml/2006/table">
            <a:tbl>
              <a:tblPr firstRow="1" firstCol="1" bandRow="1">
                <a:tableStyleId>{5C22544A-7EE6-4342-B048-85BDC9FD1C3A}</a:tableStyleId>
              </a:tblPr>
              <a:tblGrid>
                <a:gridCol w="3347604">
                  <a:extLst>
                    <a:ext uri="{9D8B030D-6E8A-4147-A177-3AD203B41FA5}">
                      <a16:colId xmlns:a16="http://schemas.microsoft.com/office/drawing/2014/main" val="3678185502"/>
                    </a:ext>
                  </a:extLst>
                </a:gridCol>
                <a:gridCol w="3347604">
                  <a:extLst>
                    <a:ext uri="{9D8B030D-6E8A-4147-A177-3AD203B41FA5}">
                      <a16:colId xmlns:a16="http://schemas.microsoft.com/office/drawing/2014/main" val="4104102721"/>
                    </a:ext>
                  </a:extLst>
                </a:gridCol>
              </a:tblGrid>
              <a:tr h="0">
                <a:tc>
                  <a:txBody>
                    <a:bodyPr/>
                    <a:lstStyle/>
                    <a:p>
                      <a:pPr marL="0" marR="0" algn="just">
                        <a:lnSpc>
                          <a:spcPct val="150000"/>
                        </a:lnSpc>
                        <a:spcAft>
                          <a:spcPts val="800"/>
                        </a:spcAft>
                        <a:buNone/>
                      </a:pPr>
                      <a:r>
                        <a:rPr lang="en-GB" sz="2000" kern="100">
                          <a:effectLst/>
                        </a:rPr>
                        <a:t>Expense Category</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Estimated Cost (£)</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52774835"/>
                  </a:ext>
                </a:extLst>
              </a:tr>
              <a:tr h="0">
                <a:tc>
                  <a:txBody>
                    <a:bodyPr/>
                    <a:lstStyle/>
                    <a:p>
                      <a:pPr marL="0" marR="0" algn="just">
                        <a:lnSpc>
                          <a:spcPct val="150000"/>
                        </a:lnSpc>
                        <a:spcAft>
                          <a:spcPts val="800"/>
                        </a:spcAft>
                        <a:buNone/>
                      </a:pPr>
                      <a:r>
                        <a:rPr lang="en-GB" sz="2000" kern="100">
                          <a:effectLst/>
                        </a:rPr>
                        <a:t>Salon rent (1 month) + deposit</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4,500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27416580"/>
                  </a:ext>
                </a:extLst>
              </a:tr>
              <a:tr h="0">
                <a:tc>
                  <a:txBody>
                    <a:bodyPr/>
                    <a:lstStyle/>
                    <a:p>
                      <a:pPr marL="0" marR="0" algn="just">
                        <a:lnSpc>
                          <a:spcPct val="150000"/>
                        </a:lnSpc>
                        <a:spcAft>
                          <a:spcPts val="800"/>
                        </a:spcAft>
                        <a:buNone/>
                      </a:pPr>
                      <a:r>
                        <a:rPr lang="en-GB" sz="2000" kern="100">
                          <a:effectLst/>
                        </a:rPr>
                        <a:t>Renovation &amp; interior setup</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6,000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3865851"/>
                  </a:ext>
                </a:extLst>
              </a:tr>
              <a:tr h="0">
                <a:tc>
                  <a:txBody>
                    <a:bodyPr/>
                    <a:lstStyle/>
                    <a:p>
                      <a:pPr marL="0" marR="0" algn="just">
                        <a:lnSpc>
                          <a:spcPct val="150000"/>
                        </a:lnSpc>
                        <a:spcAft>
                          <a:spcPts val="800"/>
                        </a:spcAft>
                        <a:buNone/>
                      </a:pPr>
                      <a:r>
                        <a:rPr lang="en-GB" sz="2000" kern="100">
                          <a:effectLst/>
                        </a:rPr>
                        <a:t>Furniture (chairs, mirrors, tables)</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dirty="0">
                          <a:effectLst/>
                        </a:rPr>
                        <a:t>3,200</a:t>
                      </a:r>
                      <a:endPar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3357589"/>
                  </a:ext>
                </a:extLst>
              </a:tr>
              <a:tr h="0">
                <a:tc>
                  <a:txBody>
                    <a:bodyPr/>
                    <a:lstStyle/>
                    <a:p>
                      <a:pPr marL="0" marR="0" algn="just">
                        <a:lnSpc>
                          <a:spcPct val="150000"/>
                        </a:lnSpc>
                        <a:spcAft>
                          <a:spcPts val="800"/>
                        </a:spcAft>
                        <a:buNone/>
                      </a:pPr>
                      <a:r>
                        <a:rPr lang="en-GB" sz="2000" kern="100">
                          <a:effectLst/>
                        </a:rPr>
                        <a:t>Beauty equipment</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4,000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3464421"/>
                  </a:ext>
                </a:extLst>
              </a:tr>
              <a:tr h="0">
                <a:tc>
                  <a:txBody>
                    <a:bodyPr/>
                    <a:lstStyle/>
                    <a:p>
                      <a:pPr marL="0" marR="0" algn="just">
                        <a:lnSpc>
                          <a:spcPct val="150000"/>
                        </a:lnSpc>
                        <a:spcAft>
                          <a:spcPts val="800"/>
                        </a:spcAft>
                        <a:buNone/>
                      </a:pPr>
                      <a:r>
                        <a:rPr lang="en-GB" sz="2000" kern="100" dirty="0">
                          <a:effectLst/>
                        </a:rPr>
                        <a:t>Products &amp; supplies</a:t>
                      </a:r>
                      <a:endPar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2,000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9397812"/>
                  </a:ext>
                </a:extLst>
              </a:tr>
              <a:tr h="0">
                <a:tc>
                  <a:txBody>
                    <a:bodyPr/>
                    <a:lstStyle/>
                    <a:p>
                      <a:pPr marL="0" marR="0" algn="just">
                        <a:lnSpc>
                          <a:spcPct val="150000"/>
                        </a:lnSpc>
                        <a:spcAft>
                          <a:spcPts val="800"/>
                        </a:spcAft>
                        <a:buNone/>
                      </a:pPr>
                      <a:r>
                        <a:rPr lang="en-GB" sz="2000" kern="100">
                          <a:effectLst/>
                        </a:rPr>
                        <a:t>Branding &amp; initial marketing</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2,000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1337925"/>
                  </a:ext>
                </a:extLst>
              </a:tr>
              <a:tr h="0">
                <a:tc>
                  <a:txBody>
                    <a:bodyPr/>
                    <a:lstStyle/>
                    <a:p>
                      <a:pPr marL="0" marR="0" algn="just">
                        <a:lnSpc>
                          <a:spcPct val="150000"/>
                        </a:lnSpc>
                        <a:spcAft>
                          <a:spcPts val="800"/>
                        </a:spcAft>
                        <a:buNone/>
                      </a:pPr>
                      <a:r>
                        <a:rPr lang="en-GB" sz="2000" kern="100">
                          <a:effectLst/>
                        </a:rPr>
                        <a:t>Website &amp; booking system</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1,200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25433263"/>
                  </a:ext>
                </a:extLst>
              </a:tr>
              <a:tr h="0">
                <a:tc>
                  <a:txBody>
                    <a:bodyPr/>
                    <a:lstStyle/>
                    <a:p>
                      <a:pPr marL="0" marR="0" algn="just">
                        <a:lnSpc>
                          <a:spcPct val="150000"/>
                        </a:lnSpc>
                        <a:spcAft>
                          <a:spcPts val="800"/>
                        </a:spcAft>
                        <a:buNone/>
                      </a:pPr>
                      <a:r>
                        <a:rPr lang="en-GB" sz="2000" kern="100">
                          <a:effectLst/>
                        </a:rPr>
                        <a:t>Licensing, insurance &amp; compliance</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1,100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6684532"/>
                  </a:ext>
                </a:extLst>
              </a:tr>
              <a:tr h="0">
                <a:tc>
                  <a:txBody>
                    <a:bodyPr/>
                    <a:lstStyle/>
                    <a:p>
                      <a:pPr marL="0" marR="0" algn="just">
                        <a:lnSpc>
                          <a:spcPct val="150000"/>
                        </a:lnSpc>
                        <a:spcAft>
                          <a:spcPts val="800"/>
                        </a:spcAft>
                        <a:buNone/>
                      </a:pPr>
                      <a:r>
                        <a:rPr lang="en-GB" sz="2000" kern="100">
                          <a:effectLst/>
                        </a:rPr>
                        <a:t>Staff wages (1–2 therapists)</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3,500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6253901"/>
                  </a:ext>
                </a:extLst>
              </a:tr>
              <a:tr h="0">
                <a:tc>
                  <a:txBody>
                    <a:bodyPr/>
                    <a:lstStyle/>
                    <a:p>
                      <a:pPr marL="0" marR="0" algn="just">
                        <a:lnSpc>
                          <a:spcPct val="150000"/>
                        </a:lnSpc>
                        <a:spcAft>
                          <a:spcPts val="800"/>
                        </a:spcAft>
                        <a:buNone/>
                      </a:pPr>
                      <a:r>
                        <a:rPr lang="en-GB" sz="2000" kern="100">
                          <a:effectLst/>
                        </a:rPr>
                        <a:t>Utilities (electricity, water, Wi-Fi)</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a:effectLst/>
                        </a:rPr>
                        <a:t>1,000</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56337069"/>
                  </a:ext>
                </a:extLst>
              </a:tr>
              <a:tr h="0">
                <a:tc>
                  <a:txBody>
                    <a:bodyPr/>
                    <a:lstStyle/>
                    <a:p>
                      <a:pPr marL="0" marR="0" algn="just">
                        <a:lnSpc>
                          <a:spcPct val="150000"/>
                        </a:lnSpc>
                        <a:spcAft>
                          <a:spcPts val="800"/>
                        </a:spcAft>
                        <a:buNone/>
                      </a:pPr>
                      <a:r>
                        <a:rPr lang="en-GB" sz="2000" kern="100">
                          <a:effectLst/>
                        </a:rPr>
                        <a:t>Total Required</a:t>
                      </a:r>
                      <a:endParaRPr lang="en-US" sz="20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000" kern="100" dirty="0">
                          <a:effectLst/>
                        </a:rPr>
                        <a:t>£28,500</a:t>
                      </a:r>
                      <a:endPar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5438435"/>
                  </a:ext>
                </a:extLst>
              </a:tr>
            </a:tbl>
          </a:graphicData>
        </a:graphic>
      </p:graphicFrame>
    </p:spTree>
    <p:extLst>
      <p:ext uri="{BB962C8B-B14F-4D97-AF65-F5344CB8AC3E}">
        <p14:creationId xmlns:p14="http://schemas.microsoft.com/office/powerpoint/2010/main" val="3849707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BDBCB-3615-4B5E-9659-2D11E134783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89C1F52-F0C2-608B-0636-E482952CC537}"/>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062D6E22-EAA7-3C51-3280-DA3007924238}"/>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6C57A308-89B9-19CD-A1D1-34879C4CF65C}"/>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611B7F5A-52D6-AA73-B212-3CA5FD5B5BB3}"/>
              </a:ext>
            </a:extLst>
          </p:cNvPr>
          <p:cNvSpPr txBox="1"/>
          <p:nvPr/>
        </p:nvSpPr>
        <p:spPr>
          <a:xfrm>
            <a:off x="1295400" y="-676785"/>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Funding Sources &amp; Conclusion</a:t>
            </a:r>
          </a:p>
        </p:txBody>
      </p:sp>
      <p:sp>
        <p:nvSpPr>
          <p:cNvPr id="7" name="TextBox 6">
            <a:extLst>
              <a:ext uri="{FF2B5EF4-FFF2-40B4-BE49-F238E27FC236}">
                <a16:creationId xmlns:a16="http://schemas.microsoft.com/office/drawing/2014/main" id="{F66811E9-28BC-1C2B-F5E4-76DEAD27BBB6}"/>
              </a:ext>
            </a:extLst>
          </p:cNvPr>
          <p:cNvSpPr txBox="1"/>
          <p:nvPr/>
        </p:nvSpPr>
        <p:spPr>
          <a:xfrm>
            <a:off x="1561650" y="1032849"/>
            <a:ext cx="14973749" cy="7124066"/>
          </a:xfrm>
          <a:prstGeom prst="rect">
            <a:avLst/>
          </a:prstGeom>
          <a:noFill/>
        </p:spPr>
        <p:txBody>
          <a:bodyPr wrap="square">
            <a:spAutoFit/>
          </a:bodyPr>
          <a:lstStyle/>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Savings: Founder injects in the company 8,500 personal savings which demonstrates commitment.</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Loan: This loan is a government-sponsored loan of small business startup of £20,000.</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Safety: Fixed rates lower the risk of finances and dilution of equity (springworks.ch, 2025).</a:t>
            </a:r>
          </a:p>
          <a:p>
            <a:pPr marL="342900" marR="0" lvl="0" indent="-342900" algn="just">
              <a:lnSpc>
                <a:spcPct val="250000"/>
              </a:lnSpc>
              <a:spcAft>
                <a:spcPts val="800"/>
              </a:spcAft>
              <a:buSzPts val="1000"/>
              <a:buFont typeface="Symbol" panose="05050102010706020507" pitchFamily="18" charset="2"/>
              <a:buChar char=""/>
              <a:tabLst>
                <a:tab pos="457200" algn="l"/>
              </a:tabLst>
            </a:pPr>
            <a:r>
              <a:rPr lang="en-US" sz="3000" kern="100" dirty="0">
                <a:effectLst/>
                <a:latin typeface="Arial" panose="020B0604020202020204" pitchFamily="34" charset="0"/>
                <a:ea typeface="Calibri" panose="020F0502020204030204" pitchFamily="34" charset="0"/>
                <a:cs typeface="Arial" panose="020B0604020202020204" pitchFamily="34" charset="0"/>
              </a:rPr>
              <a:t>Goal: Full funded launch will make growth and expansion sustainable.</a:t>
            </a:r>
          </a:p>
        </p:txBody>
      </p:sp>
    </p:spTree>
    <p:extLst>
      <p:ext uri="{BB962C8B-B14F-4D97-AF65-F5344CB8AC3E}">
        <p14:creationId xmlns:p14="http://schemas.microsoft.com/office/powerpoint/2010/main" val="25268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C4AED-8962-0118-17FE-6459D2E140D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1A11526-99CC-9AD5-9B27-23806946A5F5}"/>
              </a:ext>
            </a:extLst>
          </p:cNvPr>
          <p:cNvGrpSpPr/>
          <p:nvPr/>
        </p:nvGrpSpPr>
        <p:grpSpPr>
          <a:xfrm>
            <a:off x="1028700" y="1028700"/>
            <a:ext cx="16230600" cy="8229600"/>
            <a:chOff x="0" y="0"/>
            <a:chExt cx="4274726" cy="2167467"/>
          </a:xfrm>
        </p:grpSpPr>
        <p:sp>
          <p:nvSpPr>
            <p:cNvPr id="3" name="Freeform 3">
              <a:extLst>
                <a:ext uri="{FF2B5EF4-FFF2-40B4-BE49-F238E27FC236}">
                  <a16:creationId xmlns:a16="http://schemas.microsoft.com/office/drawing/2014/main" id="{2A9E8E15-6CC2-D04D-0D17-CADE578A6A7A}"/>
                </a:ext>
              </a:extLst>
            </p:cNvPr>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a:extLst>
                <a:ext uri="{FF2B5EF4-FFF2-40B4-BE49-F238E27FC236}">
                  <a16:creationId xmlns:a16="http://schemas.microsoft.com/office/drawing/2014/main" id="{05AECFDC-8F25-94A9-7514-091F4F85022D}"/>
                </a:ext>
              </a:extLst>
            </p:cNvPr>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a:extLst>
              <a:ext uri="{FF2B5EF4-FFF2-40B4-BE49-F238E27FC236}">
                <a16:creationId xmlns:a16="http://schemas.microsoft.com/office/drawing/2014/main" id="{AA541999-F7F5-237F-7EA4-5E07818871F3}"/>
              </a:ext>
            </a:extLst>
          </p:cNvPr>
          <p:cNvSpPr txBox="1"/>
          <p:nvPr/>
        </p:nvSpPr>
        <p:spPr>
          <a:xfrm>
            <a:off x="1219200" y="-575528"/>
            <a:ext cx="15410167" cy="1459567"/>
          </a:xfrm>
          <a:prstGeom prst="rect">
            <a:avLst/>
          </a:prstGeom>
        </p:spPr>
        <p:txBody>
          <a:bodyPr wrap="square" lIns="0" tIns="0" rIns="0" bIns="0" rtlCol="0" anchor="t">
            <a:spAutoFit/>
          </a:bodyPr>
          <a:lstStyle/>
          <a:p>
            <a:pPr algn="ctr">
              <a:lnSpc>
                <a:spcPts val="13300"/>
              </a:lnSpc>
            </a:pPr>
            <a:r>
              <a:rPr lang="en-US" sz="6000" b="1" dirty="0">
                <a:solidFill>
                  <a:srgbClr val="000000"/>
                </a:solidFill>
                <a:latin typeface="Arial" panose="020B0604020202020204" pitchFamily="34" charset="0"/>
                <a:ea typeface="Times New Roman"/>
                <a:cs typeface="Arial" panose="020B0604020202020204" pitchFamily="34" charset="0"/>
                <a:sym typeface="Times New Roman"/>
              </a:rPr>
              <a:t>Reference List</a:t>
            </a:r>
          </a:p>
        </p:txBody>
      </p:sp>
      <p:sp>
        <p:nvSpPr>
          <p:cNvPr id="7" name="TextBox 6">
            <a:extLst>
              <a:ext uri="{FF2B5EF4-FFF2-40B4-BE49-F238E27FC236}">
                <a16:creationId xmlns:a16="http://schemas.microsoft.com/office/drawing/2014/main" id="{9DF4AC2C-3A72-BDBB-3EDF-ABE0D14B4578}"/>
              </a:ext>
            </a:extLst>
          </p:cNvPr>
          <p:cNvSpPr txBox="1"/>
          <p:nvPr/>
        </p:nvSpPr>
        <p:spPr>
          <a:xfrm>
            <a:off x="1371600" y="1135261"/>
            <a:ext cx="15468600" cy="7786747"/>
          </a:xfrm>
          <a:prstGeom prst="rect">
            <a:avLst/>
          </a:prstGeom>
          <a:noFill/>
        </p:spPr>
        <p:txBody>
          <a:bodyPr wrap="square">
            <a:spAutoFit/>
          </a:bodyPr>
          <a:lstStyle/>
          <a:p>
            <a:r>
              <a:rPr lang="en-GB" sz="2500" dirty="0">
                <a:latin typeface="Arial" panose="020B0604020202020204" pitchFamily="34" charset="0"/>
                <a:cs typeface="Arial" panose="020B0604020202020204" pitchFamily="34" charset="0"/>
              </a:rPr>
              <a:t>Cauchi, N. and Falzon, R., 2023. Enhancing wellbeing in beauty salons and spas through the integration of mindfulness and aromatherapy in beauty vocational education: A qualitative narrative inquiry. </a:t>
            </a:r>
            <a:r>
              <a:rPr lang="en-GB" sz="2500" i="1" dirty="0">
                <a:latin typeface="Arial" panose="020B0604020202020204" pitchFamily="34" charset="0"/>
                <a:cs typeface="Arial" panose="020B0604020202020204" pitchFamily="34" charset="0"/>
              </a:rPr>
              <a:t>International Journal of Spa and Wellness</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6</a:t>
            </a:r>
            <a:r>
              <a:rPr lang="en-GB" sz="2500" dirty="0">
                <a:latin typeface="Arial" panose="020B0604020202020204" pitchFamily="34" charset="0"/>
                <a:cs typeface="Arial" panose="020B0604020202020204" pitchFamily="34" charset="0"/>
              </a:rPr>
              <a:t>(3), pp.343-379.</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Dimova, D., 2021. Investment attractiveness of wellness sector. </a:t>
            </a:r>
            <a:r>
              <a:rPr lang="en-GB" sz="2500" i="1" dirty="0" err="1">
                <a:latin typeface="Arial" panose="020B0604020202020204" pitchFamily="34" charset="0"/>
                <a:cs typeface="Arial" panose="020B0604020202020204" pitchFamily="34" charset="0"/>
              </a:rPr>
              <a:t>Предприемачество</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9</a:t>
            </a:r>
            <a:r>
              <a:rPr lang="en-GB" sz="2500" dirty="0">
                <a:latin typeface="Arial" panose="020B0604020202020204" pitchFamily="34" charset="0"/>
                <a:cs typeface="Arial" panose="020B0604020202020204" pitchFamily="34" charset="0"/>
              </a:rPr>
              <a:t>(2), pp.47-57.</a:t>
            </a:r>
            <a:endParaRPr lang="en-US" sz="2500" dirty="0">
              <a:latin typeface="Arial" panose="020B0604020202020204" pitchFamily="34" charset="0"/>
              <a:cs typeface="Arial" panose="020B0604020202020204" pitchFamily="34" charset="0"/>
            </a:endParaRPr>
          </a:p>
          <a:p>
            <a:r>
              <a:rPr lang="en-GB" sz="2500" dirty="0" err="1">
                <a:latin typeface="Arial" panose="020B0604020202020204" pitchFamily="34" charset="0"/>
                <a:cs typeface="Arial" panose="020B0604020202020204" pitchFamily="34" charset="0"/>
              </a:rPr>
              <a:t>Kampani</a:t>
            </a:r>
            <a:r>
              <a:rPr lang="en-GB" sz="2500" dirty="0">
                <a:latin typeface="Arial" panose="020B0604020202020204" pitchFamily="34" charset="0"/>
                <a:cs typeface="Arial" panose="020B0604020202020204" pitchFamily="34" charset="0"/>
              </a:rPr>
              <a:t>, N. and Jhamb, D., 2021. Uncovering the dimensions of </a:t>
            </a:r>
            <a:r>
              <a:rPr lang="en-GB" sz="2500" dirty="0" err="1">
                <a:latin typeface="Arial" panose="020B0604020202020204" pitchFamily="34" charset="0"/>
                <a:cs typeface="Arial" panose="020B0604020202020204" pitchFamily="34" charset="0"/>
              </a:rPr>
              <a:t>servicescape</a:t>
            </a:r>
            <a:r>
              <a:rPr lang="en-GB" sz="2500" dirty="0">
                <a:latin typeface="Arial" panose="020B0604020202020204" pitchFamily="34" charset="0"/>
                <a:cs typeface="Arial" panose="020B0604020202020204" pitchFamily="34" charset="0"/>
              </a:rPr>
              <a:t> using mixed method approach–A study of beauty salons. </a:t>
            </a:r>
            <a:r>
              <a:rPr lang="en-GB" sz="2500" i="1" dirty="0">
                <a:latin typeface="Arial" panose="020B0604020202020204" pitchFamily="34" charset="0"/>
                <a:cs typeface="Arial" panose="020B0604020202020204" pitchFamily="34" charset="0"/>
              </a:rPr>
              <a:t>Benchmarking: An International Journal</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28</a:t>
            </a:r>
            <a:r>
              <a:rPr lang="en-GB" sz="2500" dirty="0">
                <a:latin typeface="Arial" panose="020B0604020202020204" pitchFamily="34" charset="0"/>
                <a:cs typeface="Arial" panose="020B0604020202020204" pitchFamily="34" charset="0"/>
              </a:rPr>
              <a:t>(4), pp.1247-1272.</a:t>
            </a:r>
            <a:endParaRPr lang="en-US" sz="2500" dirty="0">
              <a:latin typeface="Arial" panose="020B0604020202020204" pitchFamily="34" charset="0"/>
              <a:cs typeface="Arial" panose="020B0604020202020204" pitchFamily="34" charset="0"/>
            </a:endParaRPr>
          </a:p>
          <a:p>
            <a:r>
              <a:rPr lang="en-GB" sz="2500" dirty="0" err="1">
                <a:latin typeface="Arial" panose="020B0604020202020204" pitchFamily="34" charset="0"/>
                <a:cs typeface="Arial" panose="020B0604020202020204" pitchFamily="34" charset="0"/>
              </a:rPr>
              <a:t>Kaneri</a:t>
            </a:r>
            <a:r>
              <a:rPr lang="en-GB" sz="2500" dirty="0">
                <a:latin typeface="Arial" panose="020B0604020202020204" pitchFamily="34" charset="0"/>
                <a:cs typeface="Arial" panose="020B0604020202020204" pitchFamily="34" charset="0"/>
              </a:rPr>
              <a:t>, P., Lima do Vale, M., Harding, S. and </a:t>
            </a:r>
            <a:r>
              <a:rPr lang="en-GB" sz="2500" dirty="0" err="1">
                <a:latin typeface="Arial" panose="020B0604020202020204" pitchFamily="34" charset="0"/>
                <a:cs typeface="Arial" panose="020B0604020202020204" pitchFamily="34" charset="0"/>
              </a:rPr>
              <a:t>Molokhia</a:t>
            </a:r>
            <a:r>
              <a:rPr lang="en-GB" sz="2500" dirty="0">
                <a:latin typeface="Arial" panose="020B0604020202020204" pitchFamily="34" charset="0"/>
                <a:cs typeface="Arial" panose="020B0604020202020204" pitchFamily="34" charset="0"/>
              </a:rPr>
              <a:t>, M., 2023. A scoping review of the evidence available for the use of salons as health promotion environments, for the prevention and management of non-communicable diseases in women from different ethnic backgrounds. </a:t>
            </a:r>
            <a:r>
              <a:rPr lang="en-GB" sz="2500" i="1" dirty="0">
                <a:latin typeface="Arial" panose="020B0604020202020204" pitchFamily="34" charset="0"/>
                <a:cs typeface="Arial" panose="020B0604020202020204" pitchFamily="34" charset="0"/>
              </a:rPr>
              <a:t>Frontiers in Public Health</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11</a:t>
            </a:r>
            <a:r>
              <a:rPr lang="en-GB" sz="2500" dirty="0">
                <a:latin typeface="Arial" panose="020B0604020202020204" pitchFamily="34" charset="0"/>
                <a:cs typeface="Arial" panose="020B0604020202020204" pitchFamily="34" charset="0"/>
              </a:rPr>
              <a:t>, p.1161645.</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O’Neill, R., 2024. By, for, with women? On the politics and potentialities of wellness entrepreneurship. </a:t>
            </a:r>
            <a:r>
              <a:rPr lang="en-GB" sz="2500" i="1" dirty="0">
                <a:latin typeface="Arial" panose="020B0604020202020204" pitchFamily="34" charset="0"/>
                <a:cs typeface="Arial" panose="020B0604020202020204" pitchFamily="34" charset="0"/>
              </a:rPr>
              <a:t>The Sociological Review</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72</a:t>
            </a:r>
            <a:r>
              <a:rPr lang="en-GB" sz="2500" dirty="0">
                <a:latin typeface="Arial" panose="020B0604020202020204" pitchFamily="34" charset="0"/>
                <a:cs typeface="Arial" panose="020B0604020202020204" pitchFamily="34" charset="0"/>
              </a:rPr>
              <a:t>(1), pp.3-20.</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Ourahmoune, N. and Jurdi, H.E., 2021. Beauty salon-a marketplace icon. </a:t>
            </a:r>
            <a:r>
              <a:rPr lang="en-GB" sz="2500" i="1" dirty="0">
                <a:latin typeface="Arial" panose="020B0604020202020204" pitchFamily="34" charset="0"/>
                <a:cs typeface="Arial" panose="020B0604020202020204" pitchFamily="34" charset="0"/>
              </a:rPr>
              <a:t>Consumption Markets &amp; Culture</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24</a:t>
            </a:r>
            <a:r>
              <a:rPr lang="en-GB" sz="2500" dirty="0">
                <a:latin typeface="Arial" panose="020B0604020202020204" pitchFamily="34" charset="0"/>
                <a:cs typeface="Arial" panose="020B0604020202020204" pitchFamily="34" charset="0"/>
              </a:rPr>
              <a:t>(6), pp.611-619.</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Park, Y.W., Hong, P. and Shin, G.C., 2023. Rising and thriving in the post COVID-19 era: a case study of COSMAX, a leader of the Korean cosmetic industry. </a:t>
            </a:r>
            <a:r>
              <a:rPr lang="en-GB" sz="2500" i="1" dirty="0">
                <a:latin typeface="Arial" panose="020B0604020202020204" pitchFamily="34" charset="0"/>
                <a:cs typeface="Arial" panose="020B0604020202020204" pitchFamily="34" charset="0"/>
              </a:rPr>
              <a:t>Asia Pacific Business Review</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29</a:t>
            </a:r>
            <a:r>
              <a:rPr lang="en-GB" sz="2500" dirty="0">
                <a:latin typeface="Arial" panose="020B0604020202020204" pitchFamily="34" charset="0"/>
                <a:cs typeface="Arial" panose="020B0604020202020204" pitchFamily="34" charset="0"/>
              </a:rPr>
              <a:t>(4), pp.1105-1124.</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Rasul, S., Razia, A. and Mumtaz, S., 2023. Literacy as a Social Practice: Mapping out Multimodal Literacy Practices in Middle-Class Beauty Salons. </a:t>
            </a:r>
            <a:r>
              <a:rPr lang="en-GB" sz="2500" i="1" dirty="0">
                <a:latin typeface="Arial" panose="020B0604020202020204" pitchFamily="34" charset="0"/>
                <a:cs typeface="Arial" panose="020B0604020202020204" pitchFamily="34" charset="0"/>
              </a:rPr>
              <a:t>Human Nature Journal of Social Sciences</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4</a:t>
            </a:r>
            <a:r>
              <a:rPr lang="en-GB" sz="2500" dirty="0">
                <a:latin typeface="Arial" panose="020B0604020202020204" pitchFamily="34" charset="0"/>
                <a:cs typeface="Arial" panose="020B0604020202020204" pitchFamily="34" charset="0"/>
              </a:rPr>
              <a:t>(2), pp.734-749.</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springworks.ch, 2025. PESTEL Analysis. Available at:  </a:t>
            </a:r>
            <a:r>
              <a:rPr lang="en-GB" sz="2500" dirty="0">
                <a:latin typeface="Arial" panose="020B0604020202020204" pitchFamily="34" charset="0"/>
                <a:cs typeface="Arial" panose="020B0604020202020204" pitchFamily="34" charset="0"/>
                <a:hlinkClick r:id="rId3"/>
              </a:rPr>
              <a:t>https://springworks.ch/en/pestel-analysis/</a:t>
            </a:r>
            <a:r>
              <a:rPr lang="en-GB" sz="2500" dirty="0">
                <a:latin typeface="Arial" panose="020B0604020202020204" pitchFamily="34" charset="0"/>
                <a:cs typeface="Arial" panose="020B0604020202020204" pitchFamily="34" charset="0"/>
              </a:rPr>
              <a:t>  [Accessed on: 18.11.2025]</a:t>
            </a:r>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224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95250" cap="sq">
              <a:solidFill>
                <a:srgbClr val="000000"/>
              </a:solidFill>
              <a:prstDash val="solid"/>
              <a:miter/>
            </a:ln>
          </p:spPr>
        </p:sp>
        <p:sp>
          <p:nvSpPr>
            <p:cNvPr id="4" name="TextBox 4"/>
            <p:cNvSpPr txBox="1"/>
            <p:nvPr/>
          </p:nvSpPr>
          <p:spPr>
            <a:xfrm>
              <a:off x="0" y="-76200"/>
              <a:ext cx="4274726" cy="224366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3327397" y="3532332"/>
            <a:ext cx="11633205" cy="2135200"/>
          </a:xfrm>
          <a:prstGeom prst="rect">
            <a:avLst/>
          </a:prstGeom>
        </p:spPr>
        <p:txBody>
          <a:bodyPr lIns="0" tIns="0" rIns="0" bIns="0" rtlCol="0" anchor="t">
            <a:spAutoFit/>
          </a:bodyPr>
          <a:lstStyle/>
          <a:p>
            <a:pPr algn="ctr">
              <a:lnSpc>
                <a:spcPts val="19679"/>
              </a:lnSpc>
            </a:pPr>
            <a:r>
              <a:rPr lang="en-US" sz="8000" b="1" dirty="0">
                <a:solidFill>
                  <a:srgbClr val="000000"/>
                </a:solidFill>
                <a:latin typeface="Arial" panose="020B0604020202020204" pitchFamily="34" charset="0"/>
                <a:ea typeface="Times New Roman"/>
                <a:cs typeface="Arial" panose="020B0604020202020204" pitchFamily="34" charset="0"/>
                <a:sym typeface="Times New Roman"/>
              </a:rPr>
              <a:t>THANK YOU</a:t>
            </a:r>
          </a:p>
        </p:txBody>
      </p:sp>
      <p:grpSp>
        <p:nvGrpSpPr>
          <p:cNvPr id="6" name="Group 6"/>
          <p:cNvGrpSpPr/>
          <p:nvPr/>
        </p:nvGrpSpPr>
        <p:grpSpPr>
          <a:xfrm rot="-5400000">
            <a:off x="16064826" y="7505055"/>
            <a:ext cx="579335" cy="1523862"/>
            <a:chOff x="0" y="0"/>
            <a:chExt cx="270933" cy="712653"/>
          </a:xfrm>
        </p:grpSpPr>
        <p:sp>
          <p:nvSpPr>
            <p:cNvPr id="7" name="Freeform 7"/>
            <p:cNvSpPr/>
            <p:nvPr/>
          </p:nvSpPr>
          <p:spPr>
            <a:xfrm>
              <a:off x="0" y="0"/>
              <a:ext cx="270933" cy="712653"/>
            </a:xfrm>
            <a:custGeom>
              <a:avLst/>
              <a:gdLst/>
              <a:ahLst/>
              <a:cxnLst/>
              <a:rect l="l" t="t" r="r" b="b"/>
              <a:pathLst>
                <a:path w="270933" h="712653">
                  <a:moveTo>
                    <a:pt x="0" y="0"/>
                  </a:moveTo>
                  <a:lnTo>
                    <a:pt x="270933" y="0"/>
                  </a:lnTo>
                  <a:lnTo>
                    <a:pt x="270933" y="712653"/>
                  </a:lnTo>
                  <a:lnTo>
                    <a:pt x="0" y="712653"/>
                  </a:lnTo>
                  <a:close/>
                </a:path>
              </a:pathLst>
            </a:custGeom>
            <a:solidFill>
              <a:srgbClr val="737373"/>
            </a:solidFill>
          </p:spPr>
        </p:sp>
        <p:sp>
          <p:nvSpPr>
            <p:cNvPr id="8" name="TextBox 8"/>
            <p:cNvSpPr txBox="1"/>
            <p:nvPr/>
          </p:nvSpPr>
          <p:spPr>
            <a:xfrm>
              <a:off x="0" y="-76200"/>
              <a:ext cx="270933" cy="788853"/>
            </a:xfrm>
            <a:prstGeom prst="rect">
              <a:avLst/>
            </a:prstGeom>
          </p:spPr>
          <p:txBody>
            <a:bodyPr lIns="28609" tIns="28609" rIns="28609" bIns="28609"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rot="-5400000">
            <a:off x="14780945" y="7824957"/>
            <a:ext cx="579335" cy="884058"/>
            <a:chOff x="0" y="0"/>
            <a:chExt cx="270933" cy="413440"/>
          </a:xfrm>
        </p:grpSpPr>
        <p:sp>
          <p:nvSpPr>
            <p:cNvPr id="10" name="Freeform 10"/>
            <p:cNvSpPr/>
            <p:nvPr/>
          </p:nvSpPr>
          <p:spPr>
            <a:xfrm>
              <a:off x="0" y="0"/>
              <a:ext cx="270933" cy="413441"/>
            </a:xfrm>
            <a:custGeom>
              <a:avLst/>
              <a:gdLst/>
              <a:ahLst/>
              <a:cxnLst/>
              <a:rect l="l" t="t" r="r" b="b"/>
              <a:pathLst>
                <a:path w="270933" h="413441">
                  <a:moveTo>
                    <a:pt x="0" y="0"/>
                  </a:moveTo>
                  <a:lnTo>
                    <a:pt x="270933" y="0"/>
                  </a:lnTo>
                  <a:lnTo>
                    <a:pt x="270933" y="413441"/>
                  </a:lnTo>
                  <a:lnTo>
                    <a:pt x="0" y="413441"/>
                  </a:lnTo>
                  <a:close/>
                </a:path>
              </a:pathLst>
            </a:custGeom>
            <a:solidFill>
              <a:srgbClr val="A7A5A6"/>
            </a:solidFill>
          </p:spPr>
        </p:sp>
        <p:sp>
          <p:nvSpPr>
            <p:cNvPr id="11" name="TextBox 11"/>
            <p:cNvSpPr txBox="1"/>
            <p:nvPr/>
          </p:nvSpPr>
          <p:spPr>
            <a:xfrm>
              <a:off x="0" y="-76200"/>
              <a:ext cx="270933" cy="489640"/>
            </a:xfrm>
            <a:prstGeom prst="rect">
              <a:avLst/>
            </a:prstGeom>
          </p:spPr>
          <p:txBody>
            <a:bodyPr lIns="28609" tIns="28609" rIns="28609" bIns="28609"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rot="-5400000">
            <a:off x="15634984" y="7633984"/>
            <a:ext cx="475042" cy="2487841"/>
            <a:chOff x="0" y="0"/>
            <a:chExt cx="222159" cy="1163470"/>
          </a:xfrm>
        </p:grpSpPr>
        <p:sp>
          <p:nvSpPr>
            <p:cNvPr id="13" name="Freeform 13"/>
            <p:cNvSpPr/>
            <p:nvPr/>
          </p:nvSpPr>
          <p:spPr>
            <a:xfrm>
              <a:off x="0" y="0"/>
              <a:ext cx="222159" cy="1163470"/>
            </a:xfrm>
            <a:custGeom>
              <a:avLst/>
              <a:gdLst/>
              <a:ahLst/>
              <a:cxnLst/>
              <a:rect l="l" t="t" r="r" b="b"/>
              <a:pathLst>
                <a:path w="222159" h="1163470">
                  <a:moveTo>
                    <a:pt x="0" y="0"/>
                  </a:moveTo>
                  <a:lnTo>
                    <a:pt x="222159" y="0"/>
                  </a:lnTo>
                  <a:lnTo>
                    <a:pt x="222159" y="1163470"/>
                  </a:lnTo>
                  <a:lnTo>
                    <a:pt x="0" y="1163470"/>
                  </a:lnTo>
                  <a:close/>
                </a:path>
              </a:pathLst>
            </a:custGeom>
            <a:solidFill>
              <a:srgbClr val="A7A5A6"/>
            </a:solidFill>
          </p:spPr>
        </p:sp>
        <p:sp>
          <p:nvSpPr>
            <p:cNvPr id="14" name="TextBox 14"/>
            <p:cNvSpPr txBox="1"/>
            <p:nvPr/>
          </p:nvSpPr>
          <p:spPr>
            <a:xfrm>
              <a:off x="0" y="-76200"/>
              <a:ext cx="222159" cy="1239670"/>
            </a:xfrm>
            <a:prstGeom prst="rect">
              <a:avLst/>
            </a:prstGeom>
          </p:spPr>
          <p:txBody>
            <a:bodyPr lIns="28609" tIns="28609" rIns="28609" bIns="28609"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rot="-10800000">
            <a:off x="15970874" y="5473204"/>
            <a:ext cx="583125" cy="1533830"/>
            <a:chOff x="0" y="0"/>
            <a:chExt cx="270933" cy="712653"/>
          </a:xfrm>
        </p:grpSpPr>
        <p:sp>
          <p:nvSpPr>
            <p:cNvPr id="16" name="Freeform 16"/>
            <p:cNvSpPr/>
            <p:nvPr/>
          </p:nvSpPr>
          <p:spPr>
            <a:xfrm>
              <a:off x="0" y="0"/>
              <a:ext cx="270933" cy="712653"/>
            </a:xfrm>
            <a:custGeom>
              <a:avLst/>
              <a:gdLst/>
              <a:ahLst/>
              <a:cxnLst/>
              <a:rect l="l" t="t" r="r" b="b"/>
              <a:pathLst>
                <a:path w="270933" h="712653">
                  <a:moveTo>
                    <a:pt x="0" y="0"/>
                  </a:moveTo>
                  <a:lnTo>
                    <a:pt x="270933" y="0"/>
                  </a:lnTo>
                  <a:lnTo>
                    <a:pt x="270933" y="712653"/>
                  </a:lnTo>
                  <a:lnTo>
                    <a:pt x="0" y="712653"/>
                  </a:lnTo>
                  <a:close/>
                </a:path>
              </a:pathLst>
            </a:custGeom>
            <a:solidFill>
              <a:srgbClr val="737373"/>
            </a:solidFill>
          </p:spPr>
        </p:sp>
        <p:sp>
          <p:nvSpPr>
            <p:cNvPr id="17" name="TextBox 17"/>
            <p:cNvSpPr txBox="1"/>
            <p:nvPr/>
          </p:nvSpPr>
          <p:spPr>
            <a:xfrm>
              <a:off x="0" y="-76200"/>
              <a:ext cx="270933" cy="788853"/>
            </a:xfrm>
            <a:prstGeom prst="rect">
              <a:avLst/>
            </a:prstGeom>
          </p:spPr>
          <p:txBody>
            <a:bodyPr lIns="28796" tIns="28796" rIns="28796" bIns="28796"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rot="-10800000">
            <a:off x="15970874" y="7087478"/>
            <a:ext cx="583125" cy="889840"/>
            <a:chOff x="0" y="0"/>
            <a:chExt cx="270933" cy="413440"/>
          </a:xfrm>
        </p:grpSpPr>
        <p:sp>
          <p:nvSpPr>
            <p:cNvPr id="19" name="Freeform 19"/>
            <p:cNvSpPr/>
            <p:nvPr/>
          </p:nvSpPr>
          <p:spPr>
            <a:xfrm>
              <a:off x="0" y="0"/>
              <a:ext cx="270933" cy="413441"/>
            </a:xfrm>
            <a:custGeom>
              <a:avLst/>
              <a:gdLst/>
              <a:ahLst/>
              <a:cxnLst/>
              <a:rect l="l" t="t" r="r" b="b"/>
              <a:pathLst>
                <a:path w="270933" h="413441">
                  <a:moveTo>
                    <a:pt x="0" y="0"/>
                  </a:moveTo>
                  <a:lnTo>
                    <a:pt x="270933" y="0"/>
                  </a:lnTo>
                  <a:lnTo>
                    <a:pt x="270933" y="413441"/>
                  </a:lnTo>
                  <a:lnTo>
                    <a:pt x="0" y="413441"/>
                  </a:lnTo>
                  <a:close/>
                </a:path>
              </a:pathLst>
            </a:custGeom>
            <a:solidFill>
              <a:srgbClr val="A7A5A6"/>
            </a:solidFill>
          </p:spPr>
        </p:sp>
        <p:sp>
          <p:nvSpPr>
            <p:cNvPr id="20" name="TextBox 20"/>
            <p:cNvSpPr txBox="1"/>
            <p:nvPr/>
          </p:nvSpPr>
          <p:spPr>
            <a:xfrm>
              <a:off x="0" y="-76200"/>
              <a:ext cx="270933" cy="489640"/>
            </a:xfrm>
            <a:prstGeom prst="rect">
              <a:avLst/>
            </a:prstGeom>
          </p:spPr>
          <p:txBody>
            <a:bodyPr lIns="28796" tIns="28796" rIns="28796" bIns="28796"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rot="-10800000">
            <a:off x="16638276" y="5473204"/>
            <a:ext cx="478149" cy="2504114"/>
            <a:chOff x="0" y="0"/>
            <a:chExt cx="222159" cy="1163470"/>
          </a:xfrm>
        </p:grpSpPr>
        <p:sp>
          <p:nvSpPr>
            <p:cNvPr id="22" name="Freeform 22"/>
            <p:cNvSpPr/>
            <p:nvPr/>
          </p:nvSpPr>
          <p:spPr>
            <a:xfrm>
              <a:off x="0" y="0"/>
              <a:ext cx="222159" cy="1163470"/>
            </a:xfrm>
            <a:custGeom>
              <a:avLst/>
              <a:gdLst/>
              <a:ahLst/>
              <a:cxnLst/>
              <a:rect l="l" t="t" r="r" b="b"/>
              <a:pathLst>
                <a:path w="222159" h="1163470">
                  <a:moveTo>
                    <a:pt x="0" y="0"/>
                  </a:moveTo>
                  <a:lnTo>
                    <a:pt x="222159" y="0"/>
                  </a:lnTo>
                  <a:lnTo>
                    <a:pt x="222159" y="1163470"/>
                  </a:lnTo>
                  <a:lnTo>
                    <a:pt x="0" y="1163470"/>
                  </a:lnTo>
                  <a:close/>
                </a:path>
              </a:pathLst>
            </a:custGeom>
            <a:solidFill>
              <a:srgbClr val="A7A5A6"/>
            </a:solidFill>
          </p:spPr>
        </p:sp>
        <p:sp>
          <p:nvSpPr>
            <p:cNvPr id="23" name="TextBox 23"/>
            <p:cNvSpPr txBox="1"/>
            <p:nvPr/>
          </p:nvSpPr>
          <p:spPr>
            <a:xfrm>
              <a:off x="0" y="-76200"/>
              <a:ext cx="222159" cy="1239670"/>
            </a:xfrm>
            <a:prstGeom prst="rect">
              <a:avLst/>
            </a:prstGeom>
          </p:spPr>
          <p:txBody>
            <a:bodyPr lIns="28796" tIns="28796" rIns="28796" bIns="28796"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rot="-5400000">
            <a:off x="2539687" y="1864048"/>
            <a:ext cx="364252" cy="1376224"/>
            <a:chOff x="0" y="0"/>
            <a:chExt cx="485670" cy="1834966"/>
          </a:xfrm>
        </p:grpSpPr>
        <p:grpSp>
          <p:nvGrpSpPr>
            <p:cNvPr id="25" name="Group 25"/>
            <p:cNvGrpSpPr/>
            <p:nvPr/>
          </p:nvGrpSpPr>
          <p:grpSpPr>
            <a:xfrm>
              <a:off x="0" y="1349296"/>
              <a:ext cx="485670" cy="48567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27" name="TextBox 27"/>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28" name="Group 28"/>
            <p:cNvGrpSpPr/>
            <p:nvPr/>
          </p:nvGrpSpPr>
          <p:grpSpPr>
            <a:xfrm>
              <a:off x="0" y="674648"/>
              <a:ext cx="485670" cy="48567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30" name="TextBox 30"/>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nvGrpSpPr>
            <p:cNvPr id="31" name="Group 31"/>
            <p:cNvGrpSpPr/>
            <p:nvPr/>
          </p:nvGrpSpPr>
          <p:grpSpPr>
            <a:xfrm>
              <a:off x="0" y="0"/>
              <a:ext cx="485670" cy="485670"/>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sp>
          <p:sp>
            <p:nvSpPr>
              <p:cNvPr id="33" name="TextBox 33"/>
              <p:cNvSpPr txBox="1"/>
              <p:nvPr/>
            </p:nvSpPr>
            <p:spPr>
              <a:xfrm>
                <a:off x="76200" y="47625"/>
                <a:ext cx="660400" cy="688975"/>
              </a:xfrm>
              <a:prstGeom prst="rect">
                <a:avLst/>
              </a:prstGeom>
            </p:spPr>
            <p:txBody>
              <a:bodyPr lIns="50800" tIns="50800" rIns="50800" bIns="50800" rtlCol="0" anchor="ctr"/>
              <a:lstStyle/>
              <a:p>
                <a:pPr algn="ctr">
                  <a:lnSpc>
                    <a:spcPts val="2660"/>
                  </a:lnSpc>
                </a:pPr>
                <a:endParaRPr>
                  <a:latin typeface="Arial" panose="020B0604020202020204" pitchFamily="34" charset="0"/>
                  <a:cs typeface="Arial" panose="020B0604020202020204" pitchFamily="34" charset="0"/>
                </a:endParaRPr>
              </a:p>
            </p:txBody>
          </p:sp>
        </p:grpSp>
      </p:gr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133</TotalTime>
  <Words>1732</Words>
  <Application>Microsoft Office PowerPoint</Application>
  <PresentationFormat>Custom</PresentationFormat>
  <Paragraphs>107</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Garamond</vt:lpstr>
      <vt:lpstr>Symbol</vt:lpstr>
      <vt:lpstr>Calibri</vt:lpstr>
      <vt:lpstr>Times New Roman</vt:lpstr>
      <vt:lpstr>Arial</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Grey Minimalist Geometric Project Presentation</dc:title>
  <dc:creator>User</dc:creator>
  <cp:lastModifiedBy>User</cp:lastModifiedBy>
  <cp:revision>22</cp:revision>
  <dcterms:created xsi:type="dcterms:W3CDTF">2006-08-16T00:00:00Z</dcterms:created>
  <dcterms:modified xsi:type="dcterms:W3CDTF">2025-12-08T06:28:15Z</dcterms:modified>
  <dc:identifier>DAGRq1EgVzs</dc:identifier>
</cp:coreProperties>
</file>