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34"/>
  </p:notesMasterIdLst>
  <p:sldIdLst>
    <p:sldId id="543" r:id="rId8"/>
    <p:sldId id="537" r:id="rId9"/>
    <p:sldId id="262" r:id="rId10"/>
    <p:sldId id="263" r:id="rId11"/>
    <p:sldId id="264" r:id="rId12"/>
    <p:sldId id="265" r:id="rId13"/>
    <p:sldId id="266" r:id="rId14"/>
    <p:sldId id="267" r:id="rId15"/>
    <p:sldId id="268" r:id="rId16"/>
    <p:sldId id="269" r:id="rId17"/>
    <p:sldId id="539" r:id="rId18"/>
    <p:sldId id="280" r:id="rId19"/>
    <p:sldId id="281" r:id="rId20"/>
    <p:sldId id="282" r:id="rId21"/>
    <p:sldId id="283" r:id="rId22"/>
    <p:sldId id="284" r:id="rId23"/>
    <p:sldId id="287" r:id="rId24"/>
    <p:sldId id="288" r:id="rId25"/>
    <p:sldId id="289" r:id="rId26"/>
    <p:sldId id="290" r:id="rId27"/>
    <p:sldId id="293" r:id="rId28"/>
    <p:sldId id="294" r:id="rId29"/>
    <p:sldId id="295" r:id="rId30"/>
    <p:sldId id="540" r:id="rId31"/>
    <p:sldId id="541" r:id="rId32"/>
    <p:sldId id="54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8862C-5DDC-4326-A2F4-8839E05F7882}" v="3" dt="2024-08-28T11:26:45.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6/11/relationships/changesInfo" Target="changesInfos/changesInfo1.xml"/><Relationship Id="rId21" Type="http://schemas.openxmlformats.org/officeDocument/2006/relationships/slide" Target="slides/slide14.xml"/><Relationship Id="rId34"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AC8862C-5DDC-4326-A2F4-8839E05F7882}"/>
    <pc:docChg chg="custSel modSld">
      <pc:chgData name="Paul Tinkler" userId="bcebf29c-73c2-433d-80d2-6bad896374bf" providerId="ADAL" clId="{1AC8862C-5DDC-4326-A2F4-8839E05F7882}" dt="2024-08-28T11:26:45.922" v="8" actId="27636"/>
      <pc:docMkLst>
        <pc:docMk/>
      </pc:docMkLst>
      <pc:sldChg chg="modSp mod">
        <pc:chgData name="Paul Tinkler" userId="bcebf29c-73c2-433d-80d2-6bad896374bf" providerId="ADAL" clId="{1AC8862C-5DDC-4326-A2F4-8839E05F7882}" dt="2024-08-28T11:26:45.847" v="4" actId="27636"/>
        <pc:sldMkLst>
          <pc:docMk/>
          <pc:sldMk cId="2967948941" sldId="263"/>
        </pc:sldMkLst>
        <pc:spChg chg="mod">
          <ac:chgData name="Paul Tinkler" userId="bcebf29c-73c2-433d-80d2-6bad896374bf" providerId="ADAL" clId="{1AC8862C-5DDC-4326-A2F4-8839E05F7882}" dt="2024-08-28T11:26:45.847" v="4" actId="27636"/>
          <ac:spMkLst>
            <pc:docMk/>
            <pc:sldMk cId="2967948941" sldId="263"/>
            <ac:spMk id="3" creationId="{00000000-0000-0000-0000-000000000000}"/>
          </ac:spMkLst>
        </pc:spChg>
      </pc:sldChg>
      <pc:sldChg chg="modSp mod">
        <pc:chgData name="Paul Tinkler" userId="bcebf29c-73c2-433d-80d2-6bad896374bf" providerId="ADAL" clId="{1AC8862C-5DDC-4326-A2F4-8839E05F7882}" dt="2024-08-28T11:26:45.883" v="5" actId="27636"/>
        <pc:sldMkLst>
          <pc:docMk/>
          <pc:sldMk cId="2970507073" sldId="266"/>
        </pc:sldMkLst>
        <pc:spChg chg="mod">
          <ac:chgData name="Paul Tinkler" userId="bcebf29c-73c2-433d-80d2-6bad896374bf" providerId="ADAL" clId="{1AC8862C-5DDC-4326-A2F4-8839E05F7882}" dt="2024-08-28T11:26:45.883" v="5" actId="27636"/>
          <ac:spMkLst>
            <pc:docMk/>
            <pc:sldMk cId="2970507073" sldId="266"/>
            <ac:spMk id="3" creationId="{00000000-0000-0000-0000-000000000000}"/>
          </ac:spMkLst>
        </pc:spChg>
      </pc:sldChg>
      <pc:sldChg chg="modSp mod">
        <pc:chgData name="Paul Tinkler" userId="bcebf29c-73c2-433d-80d2-6bad896374bf" providerId="ADAL" clId="{1AC8862C-5DDC-4326-A2F4-8839E05F7882}" dt="2024-08-28T11:26:45.902" v="6" actId="27636"/>
        <pc:sldMkLst>
          <pc:docMk/>
          <pc:sldMk cId="1284662424" sldId="283"/>
        </pc:sldMkLst>
        <pc:spChg chg="mod">
          <ac:chgData name="Paul Tinkler" userId="bcebf29c-73c2-433d-80d2-6bad896374bf" providerId="ADAL" clId="{1AC8862C-5DDC-4326-A2F4-8839E05F7882}" dt="2024-08-28T11:26:45.902" v="6" actId="27636"/>
          <ac:spMkLst>
            <pc:docMk/>
            <pc:sldMk cId="1284662424" sldId="283"/>
            <ac:spMk id="3" creationId="{00000000-0000-0000-0000-000000000000}"/>
          </ac:spMkLst>
        </pc:spChg>
      </pc:sldChg>
      <pc:sldChg chg="modSp mod">
        <pc:chgData name="Paul Tinkler" userId="bcebf29c-73c2-433d-80d2-6bad896374bf" providerId="ADAL" clId="{1AC8862C-5DDC-4326-A2F4-8839E05F7882}" dt="2024-08-28T11:26:45.912" v="7" actId="27636"/>
        <pc:sldMkLst>
          <pc:docMk/>
          <pc:sldMk cId="985179570" sldId="290"/>
        </pc:sldMkLst>
        <pc:spChg chg="mod">
          <ac:chgData name="Paul Tinkler" userId="bcebf29c-73c2-433d-80d2-6bad896374bf" providerId="ADAL" clId="{1AC8862C-5DDC-4326-A2F4-8839E05F7882}" dt="2024-08-28T11:26:45.912" v="7" actId="27636"/>
          <ac:spMkLst>
            <pc:docMk/>
            <pc:sldMk cId="985179570" sldId="290"/>
            <ac:spMk id="3" creationId="{00000000-0000-0000-0000-000000000000}"/>
          </ac:spMkLst>
        </pc:spChg>
      </pc:sldChg>
      <pc:sldChg chg="modSp mod">
        <pc:chgData name="Paul Tinkler" userId="bcebf29c-73c2-433d-80d2-6bad896374bf" providerId="ADAL" clId="{1AC8862C-5DDC-4326-A2F4-8839E05F7882}" dt="2024-08-28T11:26:45.922" v="8" actId="27636"/>
        <pc:sldMkLst>
          <pc:docMk/>
          <pc:sldMk cId="1245141030" sldId="541"/>
        </pc:sldMkLst>
        <pc:spChg chg="mod">
          <ac:chgData name="Paul Tinkler" userId="bcebf29c-73c2-433d-80d2-6bad896374bf" providerId="ADAL" clId="{1AC8862C-5DDC-4326-A2F4-8839E05F7882}" dt="2024-08-28T11:26:45.922" v="8" actId="27636"/>
          <ac:spMkLst>
            <pc:docMk/>
            <pc:sldMk cId="1245141030" sldId="541"/>
            <ac:spMk id="3" creationId="{07611120-825A-4EE0-802B-F6D11668968C}"/>
          </ac:spMkLst>
        </pc:spChg>
      </pc:sldChg>
      <pc:sldChg chg="addSp delSp modSp mod">
        <pc:chgData name="Paul Tinkler" userId="bcebf29c-73c2-433d-80d2-6bad896374bf" providerId="ADAL" clId="{1AC8862C-5DDC-4326-A2F4-8839E05F7882}" dt="2024-08-28T11:26:31.853" v="3" actId="20577"/>
        <pc:sldMkLst>
          <pc:docMk/>
          <pc:sldMk cId="1107965347" sldId="543"/>
        </pc:sldMkLst>
        <pc:spChg chg="add mod">
          <ac:chgData name="Paul Tinkler" userId="bcebf29c-73c2-433d-80d2-6bad896374bf" providerId="ADAL" clId="{1AC8862C-5DDC-4326-A2F4-8839E05F7882}" dt="2024-08-28T11:26:31.853" v="3" actId="20577"/>
          <ac:spMkLst>
            <pc:docMk/>
            <pc:sldMk cId="1107965347" sldId="543"/>
            <ac:spMk id="2" creationId="{FFF3EA29-39BA-197A-0802-645628A2E2D3}"/>
          </ac:spMkLst>
        </pc:spChg>
        <pc:spChg chg="add mod">
          <ac:chgData name="Paul Tinkler" userId="bcebf29c-73c2-433d-80d2-6bad896374bf" providerId="ADAL" clId="{1AC8862C-5DDC-4326-A2F4-8839E05F7882}" dt="2024-08-28T11:26:18.852" v="2"/>
          <ac:spMkLst>
            <pc:docMk/>
            <pc:sldMk cId="1107965347" sldId="543"/>
            <ac:spMk id="3" creationId="{E71A968A-07DA-2611-5887-972451ECEB8F}"/>
          </ac:spMkLst>
        </pc:spChg>
        <pc:spChg chg="del">
          <ac:chgData name="Paul Tinkler" userId="bcebf29c-73c2-433d-80d2-6bad896374bf" providerId="ADAL" clId="{1AC8862C-5DDC-4326-A2F4-8839E05F7882}" dt="2024-08-28T11:26:16.633" v="1" actId="478"/>
          <ac:spMkLst>
            <pc:docMk/>
            <pc:sldMk cId="1107965347" sldId="543"/>
            <ac:spMk id="7" creationId="{94FD0C1B-F931-F80F-1CBF-E4D4BDF91C8A}"/>
          </ac:spMkLst>
        </pc:spChg>
        <pc:picChg chg="del">
          <ac:chgData name="Paul Tinkler" userId="bcebf29c-73c2-433d-80d2-6bad896374bf" providerId="ADAL" clId="{1AC8862C-5DDC-4326-A2F4-8839E05F7882}" dt="2024-08-28T11:26:14.202" v="0" actId="478"/>
          <ac:picMkLst>
            <pc:docMk/>
            <pc:sldMk cId="1107965347" sldId="543"/>
            <ac:picMk id="6" creationId="{0DB4088C-472E-B542-3F9F-66126B9D284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28/08/2024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3242746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2697955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dirty="0"/>
          </a:p>
        </p:txBody>
      </p:sp>
    </p:spTree>
    <p:extLst>
      <p:ext uri="{BB962C8B-B14F-4D97-AF65-F5344CB8AC3E}">
        <p14:creationId xmlns:p14="http://schemas.microsoft.com/office/powerpoint/2010/main" val="2859187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dirty="0"/>
          </a:p>
        </p:txBody>
      </p:sp>
    </p:spTree>
    <p:extLst>
      <p:ext uri="{BB962C8B-B14F-4D97-AF65-F5344CB8AC3E}">
        <p14:creationId xmlns:p14="http://schemas.microsoft.com/office/powerpoint/2010/main" val="3232698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dirty="0"/>
          </a:p>
        </p:txBody>
      </p:sp>
    </p:spTree>
    <p:extLst>
      <p:ext uri="{BB962C8B-B14F-4D97-AF65-F5344CB8AC3E}">
        <p14:creationId xmlns:p14="http://schemas.microsoft.com/office/powerpoint/2010/main" val="1993729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862866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question here is what do we want the organisation to be able to do?  If we want it to facilitate the generation and implementation of new ideas, new ways of working, new products and services, in a rapidly evolving (Global) market-place, then what structure suits this objective?  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24</a:t>
            </a:fld>
            <a:endParaRPr lang="en-GB" altLang="en-US" dirty="0"/>
          </a:p>
        </p:txBody>
      </p:sp>
    </p:spTree>
    <p:extLst>
      <p:ext uri="{BB962C8B-B14F-4D97-AF65-F5344CB8AC3E}">
        <p14:creationId xmlns:p14="http://schemas.microsoft.com/office/powerpoint/2010/main" val="2560244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Mechanistic structures </a:t>
            </a:r>
            <a:r>
              <a:rPr lang="en-GB" dirty="0"/>
              <a:t>are hierarchical, with formal relationships and communication channels.  Decision making is made by top management, and there are rigid rules and procedures with a formal chain-of-command.  Employee involvement is minimal, and it is argued by </a:t>
            </a:r>
            <a:r>
              <a:rPr lang="en-GB" dirty="0" err="1"/>
              <a:t>Kreitner</a:t>
            </a:r>
            <a:r>
              <a:rPr lang="en-GB" dirty="0"/>
              <a:t> et al (in Dawson and Andriopolous, 2017) that such organisational structures ‘should not be adopted by organisations where high levels of change and  creative thinking are needed’ . (Dawson &amp; Andriopolous, 2017, p.551).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contrast, they argue that ‘</a:t>
            </a:r>
            <a:r>
              <a:rPr lang="en-GB" b="1" i="1" dirty="0"/>
              <a:t>organic structures </a:t>
            </a:r>
            <a:r>
              <a:rPr lang="en-GB" dirty="0"/>
              <a:t>are best suited to </a:t>
            </a:r>
            <a:r>
              <a:rPr lang="en-GB" i="1" dirty="0"/>
              <a:t>rapidly changing external environments </a:t>
            </a:r>
            <a:r>
              <a:rPr lang="en-GB" dirty="0"/>
              <a:t>where innovation is perceived as an important factor in maintaining a firm’s competitive advantage.  </a:t>
            </a:r>
            <a:r>
              <a:rPr lang="en-GB" b="1" i="1" dirty="0"/>
              <a:t>Organic structures </a:t>
            </a:r>
            <a:r>
              <a:rPr lang="en-GB" dirty="0"/>
              <a:t>endorse more informal and participative interaction and communication’ </a:t>
            </a:r>
            <a:r>
              <a:rPr lang="en-GB" b="1" i="1" dirty="0"/>
              <a:t>(Dawson &amp; Andriopolous, 2017, pp.551-552)</a:t>
            </a:r>
            <a:r>
              <a:rPr lang="en-GB" b="0" i="0" dirty="0"/>
              <a:t>.</a:t>
            </a:r>
          </a:p>
          <a:p>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550367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5.png"/><Relationship Id="rId5" Type="http://schemas.openxmlformats.org/officeDocument/2006/relationships/theme" Target="../theme/theme4.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5" Type="http://schemas.openxmlformats.org/officeDocument/2006/relationships/slideLayout" Target="../slideLayouts/slideLayout43.xml"/><Relationship Id="rId4" Type="http://schemas.openxmlformats.org/officeDocument/2006/relationships/slideLayout" Target="../slideLayouts/slideLayout4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hyperlink" Target="http://aequology.wordpress.com/2010/12/" TargetMode="External"/><Relationship Id="rId2" Type="http://schemas.openxmlformats.org/officeDocument/2006/relationships/image" Target="../media/image43.jp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8.xml"/><Relationship Id="rId1" Type="http://schemas.openxmlformats.org/officeDocument/2006/relationships/slideLayout" Target="../slideLayouts/slideLayout31.xml"/><Relationship Id="rId5" Type="http://schemas.openxmlformats.org/officeDocument/2006/relationships/image" Target="../media/image48.png"/><Relationship Id="rId4" Type="http://schemas.openxmlformats.org/officeDocument/2006/relationships/hyperlink" Target="https://courses.lumenlearning.com/boundless-sociology/chapter/bureaucracy/"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7" y="4589603"/>
            <a:ext cx="3943350" cy="657312"/>
          </a:xfrm>
        </p:spPr>
        <p:txBody>
          <a:bodyPr/>
          <a:lstStyle/>
          <a:p>
            <a:pPr algn="ctr"/>
            <a:r>
              <a:rPr lang="en-GB" sz="4000" i="1" dirty="0">
                <a:solidFill>
                  <a:schemeClr val="bg1"/>
                </a:solidFill>
              </a:rPr>
              <a:t>Session 9</a:t>
            </a:r>
          </a:p>
        </p:txBody>
      </p:sp>
      <p:sp>
        <p:nvSpPr>
          <p:cNvPr id="3" name="TextBox 2">
            <a:extLst>
              <a:ext uri="{FF2B5EF4-FFF2-40B4-BE49-F238E27FC236}">
                <a16:creationId xmlns:a16="http://schemas.microsoft.com/office/drawing/2014/main" id="{E71A968A-07DA-2611-5887-972451ECEB8F}"/>
              </a:ext>
            </a:extLst>
          </p:cNvPr>
          <p:cNvSpPr txBox="1"/>
          <p:nvPr/>
        </p:nvSpPr>
        <p:spPr>
          <a:xfrm>
            <a:off x="655906" y="1161980"/>
            <a:ext cx="3069771" cy="3170099"/>
          </a:xfrm>
          <a:prstGeom prst="rect">
            <a:avLst/>
          </a:prstGeom>
          <a:noFill/>
        </p:spPr>
        <p:txBody>
          <a:bodyPr wrap="square" rtlCol="0">
            <a:spAutoFit/>
          </a:bodyPr>
          <a:lstStyle/>
          <a:p>
            <a:pPr algn="ctr"/>
            <a:r>
              <a:rPr lang="en-GB" sz="4000" dirty="0">
                <a:solidFill>
                  <a:schemeClr val="bg1"/>
                </a:solidFill>
              </a:rPr>
              <a:t>BMSK6011</a:t>
            </a:r>
          </a:p>
          <a:p>
            <a:pPr algn="ctr"/>
            <a:endParaRPr lang="en-GB" sz="4000" dirty="0">
              <a:solidFill>
                <a:schemeClr val="bg1"/>
              </a:solidFill>
            </a:endParaRPr>
          </a:p>
          <a:p>
            <a:pPr algn="ctr"/>
            <a:r>
              <a:rPr lang="en-GB" sz="4000" dirty="0">
                <a:solidFill>
                  <a:schemeClr val="bg1"/>
                </a:solidFill>
              </a:rPr>
              <a:t>Leading and Implementing Change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Reactions to change</a:t>
            </a:r>
          </a:p>
          <a:p>
            <a:pPr marL="342900" indent="-342900">
              <a:lnSpc>
                <a:spcPct val="107000"/>
              </a:lnSpc>
              <a:buFont typeface="Symbol" panose="05050102010706020507" pitchFamily="18" charset="2"/>
              <a:buChar char=""/>
            </a:pPr>
            <a:r>
              <a:rPr lang="en-GB" dirty="0"/>
              <a:t>Organisational change and structure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Traditional structures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Contemporary structures</a:t>
            </a:r>
          </a:p>
          <a:p>
            <a:pPr marL="342900" indent="-342900">
              <a:lnSpc>
                <a:spcPct val="107000"/>
              </a:lnSpc>
              <a:spcAft>
                <a:spcPts val="800"/>
              </a:spcAft>
              <a:buFont typeface="Symbol" panose="05050102010706020507" pitchFamily="18" charset="2"/>
              <a:buChar char=""/>
            </a:pPr>
            <a:r>
              <a:rPr lang="en-GB" dirty="0"/>
              <a:t>Reflection</a:t>
            </a:r>
          </a:p>
          <a:p>
            <a:pPr marL="342900" indent="-342900">
              <a:lnSpc>
                <a:spcPct val="107000"/>
              </a:lnSpc>
              <a:spcAft>
                <a:spcPts val="800"/>
              </a:spcAft>
              <a:buFont typeface="Symbol" panose="05050102010706020507" pitchFamily="18" charset="2"/>
              <a:buChar char=""/>
            </a:pPr>
            <a:r>
              <a:rPr lang="en-GB" dirty="0"/>
              <a:t>Reading &amp; Research</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57520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0"/>
            <a:ext cx="7315200" cy="609599"/>
          </a:xfrm>
        </p:spPr>
        <p:txBody>
          <a:bodyPr>
            <a:normAutofit/>
          </a:bodyPr>
          <a:lstStyle/>
          <a:p>
            <a:pPr algn="ctr"/>
            <a:r>
              <a:rPr lang="en-CA" sz="3600" b="1" dirty="0">
                <a:solidFill>
                  <a:schemeClr val="bg2">
                    <a:lumMod val="10000"/>
                  </a:schemeClr>
                </a:solidFill>
              </a:rPr>
              <a:t>Recipients’ Reaction</a:t>
            </a:r>
            <a:endParaRPr lang="en-US" sz="3600" b="1" dirty="0">
              <a:solidFill>
                <a:schemeClr val="bg2">
                  <a:lumMod val="10000"/>
                </a:schemeClr>
              </a:solidFill>
            </a:endParaRPr>
          </a:p>
        </p:txBody>
      </p:sp>
      <p:sp>
        <p:nvSpPr>
          <p:cNvPr id="3" name="Content Placeholder 2"/>
          <p:cNvSpPr>
            <a:spLocks noGrp="1"/>
          </p:cNvSpPr>
          <p:nvPr>
            <p:ph idx="1"/>
          </p:nvPr>
        </p:nvSpPr>
        <p:spPr>
          <a:xfrm>
            <a:off x="179512" y="764704"/>
            <a:ext cx="5898232" cy="4752528"/>
          </a:xfrm>
        </p:spPr>
        <p:txBody>
          <a:bodyPr>
            <a:normAutofit/>
          </a:bodyPr>
          <a:lstStyle/>
          <a:p>
            <a:pPr marL="0" indent="0">
              <a:buClr>
                <a:schemeClr val="tx1"/>
              </a:buClr>
              <a:buNone/>
              <a:defRPr/>
            </a:pPr>
            <a:r>
              <a:rPr lang="en-US" sz="2400" b="1" dirty="0">
                <a:solidFill>
                  <a:schemeClr val="bg2">
                    <a:lumMod val="10000"/>
                  </a:schemeClr>
                </a:solidFill>
              </a:rPr>
              <a:t>Reactions vary</a:t>
            </a:r>
            <a:r>
              <a:rPr lang="en-US" sz="2400" b="1" dirty="0">
                <a:solidFill>
                  <a:schemeClr val="accent6">
                    <a:lumMod val="75000"/>
                  </a:schemeClr>
                </a:solidFill>
              </a:rPr>
              <a:t> </a:t>
            </a:r>
            <a:r>
              <a:rPr lang="en-US" sz="2400" dirty="0"/>
              <a:t>from positive to negative, and ambivalence often comes first  </a:t>
            </a:r>
          </a:p>
          <a:p>
            <a:pPr lvl="1">
              <a:buClr>
                <a:schemeClr val="tx1"/>
              </a:buClr>
              <a:buFont typeface="Arial" charset="0"/>
              <a:buChar char="•"/>
              <a:defRPr/>
            </a:pPr>
            <a:r>
              <a:rPr lang="en-US" sz="2400" dirty="0"/>
              <a:t>Recipients do not always react negatively</a:t>
            </a:r>
            <a:r>
              <a:rPr lang="en-AU" sz="2400" dirty="0"/>
              <a:t>—</a:t>
            </a:r>
            <a:r>
              <a:rPr lang="en-US" sz="2400" dirty="0"/>
              <a:t>it depends on how they perceive the change</a:t>
            </a:r>
          </a:p>
          <a:p>
            <a:pPr lvl="1">
              <a:buClr>
                <a:schemeClr val="tx1"/>
              </a:buClr>
              <a:buFont typeface="Arial" charset="0"/>
              <a:buChar char="•"/>
              <a:defRPr/>
            </a:pPr>
            <a:r>
              <a:rPr lang="en-US" sz="2400" dirty="0"/>
              <a:t>Recipients will have questions and concerns, as they attempt to make sense of the change</a:t>
            </a:r>
          </a:p>
          <a:p>
            <a:pPr>
              <a:buClr>
                <a:schemeClr val="tx1"/>
              </a:buClr>
              <a:buFont typeface="Arial" charset="0"/>
              <a:buChar char="•"/>
              <a:defRPr/>
            </a:pPr>
            <a:r>
              <a:rPr lang="en-US" sz="2400" dirty="0"/>
              <a:t>Resistance is </a:t>
            </a:r>
            <a:r>
              <a:rPr lang="en-US" sz="2400" b="1" dirty="0">
                <a:solidFill>
                  <a:schemeClr val="bg2">
                    <a:lumMod val="10000"/>
                  </a:schemeClr>
                </a:solidFill>
              </a:rPr>
              <a:t>not inevitable</a:t>
            </a:r>
            <a:r>
              <a:rPr lang="en-AU" sz="2400" dirty="0"/>
              <a:t>—</a:t>
            </a:r>
            <a:r>
              <a:rPr lang="en-US" sz="2400" dirty="0"/>
              <a:t>listen, work to understand and respond in ways that build understanding and support</a:t>
            </a:r>
          </a:p>
          <a:p>
            <a:pPr lvl="1">
              <a:buClr>
                <a:schemeClr val="tx1"/>
              </a:buClr>
              <a:buFont typeface="Arial" charset="0"/>
              <a:buChar char="•"/>
              <a:defRPr/>
            </a:pPr>
            <a:r>
              <a:rPr lang="en-US" sz="2400" dirty="0"/>
              <a:t>Do this </a:t>
            </a:r>
            <a:r>
              <a:rPr lang="en-US" sz="2400" b="1" dirty="0">
                <a:solidFill>
                  <a:schemeClr val="bg2">
                    <a:lumMod val="10000"/>
                  </a:schemeClr>
                </a:solidFill>
              </a:rPr>
              <a:t>early and often</a:t>
            </a:r>
            <a:r>
              <a:rPr lang="en-AU" sz="2400" dirty="0"/>
              <a:t>—</a:t>
            </a:r>
            <a:r>
              <a:rPr lang="en-US" sz="2400" dirty="0"/>
              <a:t>don’t wait for ambivalence to become resistance</a:t>
            </a:r>
          </a:p>
          <a:p>
            <a:pPr>
              <a:buClr>
                <a:schemeClr val="tx1"/>
              </a:buClr>
            </a:pPr>
            <a:endParaRPr lang="en-US" sz="2400" dirty="0"/>
          </a:p>
        </p:txBody>
      </p:sp>
      <p:sp>
        <p:nvSpPr>
          <p:cNvPr id="8" name="Footer Placeholder 3">
            <a:extLst>
              <a:ext uri="{FF2B5EF4-FFF2-40B4-BE49-F238E27FC236}">
                <a16:creationId xmlns:a16="http://schemas.microsoft.com/office/drawing/2014/main" id="{3CCB01B5-5213-4F96-9CC1-2589FE840EE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9C7B9FAF-EA62-46A1-8934-80059505DB27}"/>
              </a:ext>
            </a:extLst>
          </p:cNvPr>
          <p:cNvPicPr>
            <a:picLocks noChangeAspect="1"/>
          </p:cNvPicPr>
          <p:nvPr/>
        </p:nvPicPr>
        <p:blipFill>
          <a:blip r:embed="rId2"/>
          <a:stretch>
            <a:fillRect/>
          </a:stretch>
        </p:blipFill>
        <p:spPr>
          <a:xfrm>
            <a:off x="6081050" y="1511587"/>
            <a:ext cx="3062949" cy="2349462"/>
          </a:xfrm>
          <a:prstGeom prst="rect">
            <a:avLst/>
          </a:prstGeom>
        </p:spPr>
      </p:pic>
    </p:spTree>
    <p:extLst>
      <p:ext uri="{BB962C8B-B14F-4D97-AF65-F5344CB8AC3E}">
        <p14:creationId xmlns:p14="http://schemas.microsoft.com/office/powerpoint/2010/main" val="379303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3"/>
            <a:ext cx="8229600" cy="624881"/>
          </a:xfrm>
        </p:spPr>
        <p:txBody>
          <a:bodyPr>
            <a:normAutofit/>
          </a:bodyPr>
          <a:lstStyle/>
          <a:p>
            <a:pPr algn="ctr"/>
            <a:r>
              <a:rPr lang="en-CA" sz="3200" b="1" dirty="0">
                <a:solidFill>
                  <a:schemeClr val="bg2">
                    <a:lumMod val="10000"/>
                  </a:schemeClr>
                </a:solidFill>
              </a:rPr>
              <a:t>Channeling Feelings for the Change</a:t>
            </a:r>
            <a:endParaRPr lang="en-US" sz="3200" b="1" dirty="0">
              <a:solidFill>
                <a:schemeClr val="bg2">
                  <a:lumMod val="10000"/>
                </a:schemeClr>
              </a:solidFill>
            </a:endParaRPr>
          </a:p>
        </p:txBody>
      </p:sp>
      <p:sp>
        <p:nvSpPr>
          <p:cNvPr id="3" name="Content Placeholder 2"/>
          <p:cNvSpPr>
            <a:spLocks noGrp="1"/>
          </p:cNvSpPr>
          <p:nvPr>
            <p:ph idx="1"/>
          </p:nvPr>
        </p:nvSpPr>
        <p:spPr>
          <a:xfrm>
            <a:off x="2339752" y="820295"/>
            <a:ext cx="6794280" cy="4408905"/>
          </a:xfrm>
        </p:spPr>
        <p:txBody>
          <a:bodyPr>
            <a:normAutofit/>
          </a:bodyPr>
          <a:lstStyle/>
          <a:p>
            <a:pPr>
              <a:lnSpc>
                <a:spcPct val="90000"/>
              </a:lnSpc>
              <a:buClr>
                <a:schemeClr val="tx1"/>
              </a:buClr>
              <a:buFont typeface="Arial" charset="0"/>
              <a:buChar char="•"/>
              <a:defRPr/>
            </a:pPr>
            <a:r>
              <a:rPr lang="en-US" dirty="0"/>
              <a:t>Channel energy in positive ways, not letting enthusiasm overwhelm </a:t>
            </a:r>
            <a:r>
              <a:rPr lang="en-US" b="1" dirty="0">
                <a:solidFill>
                  <a:srgbClr val="0000CC"/>
                </a:solidFill>
              </a:rPr>
              <a:t>legitimate</a:t>
            </a:r>
            <a:r>
              <a:rPr lang="en-US" dirty="0">
                <a:solidFill>
                  <a:schemeClr val="accent6">
                    <a:lumMod val="75000"/>
                  </a:schemeClr>
                </a:solidFill>
              </a:rPr>
              <a:t> </a:t>
            </a:r>
            <a:r>
              <a:rPr lang="en-US" dirty="0"/>
              <a:t>concerns</a:t>
            </a:r>
          </a:p>
          <a:p>
            <a:pPr>
              <a:lnSpc>
                <a:spcPct val="90000"/>
              </a:lnSpc>
              <a:buClr>
                <a:schemeClr val="tx1"/>
              </a:buClr>
              <a:buFont typeface="Arial" charset="0"/>
              <a:buChar char="•"/>
              <a:defRPr/>
            </a:pPr>
            <a:r>
              <a:rPr lang="en-US" dirty="0"/>
              <a:t>Recognize mixed feelings and </a:t>
            </a:r>
            <a:r>
              <a:rPr lang="en-US" b="1" dirty="0">
                <a:solidFill>
                  <a:srgbClr val="0000CC"/>
                </a:solidFill>
              </a:rPr>
              <a:t>seek to understand</a:t>
            </a:r>
            <a:r>
              <a:rPr lang="en-US" dirty="0">
                <a:solidFill>
                  <a:srgbClr val="0000CC"/>
                </a:solidFill>
              </a:rPr>
              <a:t> </a:t>
            </a:r>
            <a:r>
              <a:rPr lang="en-US" dirty="0"/>
              <a:t>them</a:t>
            </a:r>
          </a:p>
          <a:p>
            <a:pPr>
              <a:lnSpc>
                <a:spcPct val="90000"/>
              </a:lnSpc>
              <a:buClr>
                <a:schemeClr val="tx1"/>
              </a:buClr>
              <a:buFont typeface="Arial" charset="0"/>
              <a:buChar char="•"/>
              <a:defRPr/>
            </a:pPr>
            <a:r>
              <a:rPr lang="en-US" dirty="0"/>
              <a:t>Use respected, positively oriented individuals in </a:t>
            </a:r>
            <a:r>
              <a:rPr lang="en-US" b="1" dirty="0">
                <a:solidFill>
                  <a:srgbClr val="0000CC"/>
                </a:solidFill>
              </a:rPr>
              <a:t>positions of influence </a:t>
            </a:r>
            <a:r>
              <a:rPr lang="en-US" dirty="0"/>
              <a:t>concerning the change</a:t>
            </a:r>
          </a:p>
          <a:p>
            <a:pPr>
              <a:lnSpc>
                <a:spcPct val="90000"/>
              </a:lnSpc>
              <a:buClr>
                <a:schemeClr val="tx1"/>
              </a:buClr>
              <a:buFont typeface="Arial" charset="0"/>
              <a:buChar char="•"/>
              <a:defRPr/>
            </a:pPr>
            <a:r>
              <a:rPr lang="en-US" b="1" dirty="0">
                <a:solidFill>
                  <a:srgbClr val="0000CC"/>
                </a:solidFill>
              </a:rPr>
              <a:t>Pace the change</a:t>
            </a:r>
            <a:r>
              <a:rPr lang="en-US" dirty="0">
                <a:solidFill>
                  <a:srgbClr val="0000CC"/>
                </a:solidFill>
              </a:rPr>
              <a:t>. </a:t>
            </a:r>
            <a:r>
              <a:rPr lang="en-US" dirty="0"/>
              <a:t>Remember that going too slow can lose enthusiastic support and going too fast will choke those who are doubtful</a:t>
            </a:r>
          </a:p>
          <a:p>
            <a:pPr>
              <a:buClr>
                <a:schemeClr val="tx1"/>
              </a:buClr>
            </a:pPr>
            <a:endParaRPr lang="en-US" dirty="0"/>
          </a:p>
        </p:txBody>
      </p:sp>
      <p:sp>
        <p:nvSpPr>
          <p:cNvPr id="4" name="Footer Placeholder 3">
            <a:extLst>
              <a:ext uri="{FF2B5EF4-FFF2-40B4-BE49-F238E27FC236}">
                <a16:creationId xmlns:a16="http://schemas.microsoft.com/office/drawing/2014/main" id="{3D45673A-3D25-4372-8353-A31162749D51}"/>
              </a:ext>
            </a:extLst>
          </p:cNvPr>
          <p:cNvSpPr>
            <a:spLocks noGrp="1"/>
          </p:cNvSpPr>
          <p:nvPr>
            <p:ph type="ftr" sz="quarter" idx="11"/>
          </p:nvPr>
        </p:nvSpPr>
        <p:spPr>
          <a:xfrm>
            <a:off x="457200" y="5229200"/>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A6F7FE9C-B5F5-4CD6-BC18-AE2CC459A67B}"/>
              </a:ext>
            </a:extLst>
          </p:cNvPr>
          <p:cNvPicPr>
            <a:picLocks noChangeAspect="1"/>
          </p:cNvPicPr>
          <p:nvPr/>
        </p:nvPicPr>
        <p:blipFill>
          <a:blip r:embed="rId2"/>
          <a:stretch>
            <a:fillRect/>
          </a:stretch>
        </p:blipFill>
        <p:spPr>
          <a:xfrm>
            <a:off x="0" y="1844823"/>
            <a:ext cx="1882121" cy="1882121"/>
          </a:xfrm>
          <a:prstGeom prst="rect">
            <a:avLst/>
          </a:prstGeom>
        </p:spPr>
      </p:pic>
    </p:spTree>
    <p:extLst>
      <p:ext uri="{BB962C8B-B14F-4D97-AF65-F5344CB8AC3E}">
        <p14:creationId xmlns:p14="http://schemas.microsoft.com/office/powerpoint/2010/main" val="296794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8924"/>
            <a:ext cx="7315200" cy="561764"/>
          </a:xfrm>
        </p:spPr>
        <p:txBody>
          <a:bodyPr>
            <a:normAutofit/>
          </a:bodyPr>
          <a:lstStyle/>
          <a:p>
            <a:pPr algn="ctr"/>
            <a:r>
              <a:rPr lang="en-CA" sz="2800" b="1" dirty="0"/>
              <a:t>Ambivalence to Change Is No Surprise</a:t>
            </a:r>
            <a:endParaRPr lang="en-US" sz="2800" b="1" dirty="0"/>
          </a:p>
        </p:txBody>
      </p:sp>
      <p:sp>
        <p:nvSpPr>
          <p:cNvPr id="3" name="Content Placeholder 2"/>
          <p:cNvSpPr>
            <a:spLocks noGrp="1"/>
          </p:cNvSpPr>
          <p:nvPr>
            <p:ph idx="1"/>
          </p:nvPr>
        </p:nvSpPr>
        <p:spPr>
          <a:xfrm>
            <a:off x="0" y="548680"/>
            <a:ext cx="9036496" cy="4242792"/>
          </a:xfrm>
        </p:spPr>
        <p:txBody>
          <a:bodyPr>
            <a:normAutofit/>
          </a:bodyPr>
          <a:lstStyle/>
          <a:p>
            <a:pPr marL="0" indent="0">
              <a:lnSpc>
                <a:spcPct val="80000"/>
              </a:lnSpc>
              <a:buClr>
                <a:schemeClr val="tx1"/>
              </a:buClr>
              <a:buNone/>
              <a:defRPr/>
            </a:pPr>
            <a:r>
              <a:rPr lang="en-US" sz="2400" dirty="0"/>
              <a:t>Mixed feelings are </a:t>
            </a:r>
            <a:r>
              <a:rPr lang="en-US" sz="2400" b="1" dirty="0">
                <a:solidFill>
                  <a:srgbClr val="0000CC"/>
                </a:solidFill>
              </a:rPr>
              <a:t>common</a:t>
            </a:r>
            <a:r>
              <a:rPr lang="en-US" sz="2400" dirty="0">
                <a:solidFill>
                  <a:schemeClr val="accent6">
                    <a:lumMod val="75000"/>
                  </a:schemeClr>
                </a:solidFill>
              </a:rPr>
              <a:t> </a:t>
            </a:r>
            <a:r>
              <a:rPr lang="en-US" sz="2400" dirty="0"/>
              <a:t>as recipients try to make sense of the change</a:t>
            </a:r>
          </a:p>
          <a:p>
            <a:pPr>
              <a:lnSpc>
                <a:spcPct val="80000"/>
              </a:lnSpc>
              <a:buClr>
                <a:schemeClr val="tx1"/>
              </a:buClr>
              <a:buFont typeface="Arial" charset="0"/>
              <a:buChar char="•"/>
              <a:defRPr/>
            </a:pPr>
            <a:r>
              <a:rPr lang="en-US" sz="2400" b="1" dirty="0">
                <a:solidFill>
                  <a:srgbClr val="0000CC"/>
                </a:solidFill>
              </a:rPr>
              <a:t>Ambivalence generates discomfort </a:t>
            </a:r>
            <a:r>
              <a:rPr lang="en-US" sz="2400" dirty="0"/>
              <a:t>as</a:t>
            </a:r>
            <a:r>
              <a:rPr lang="en-US" sz="2400" b="1" dirty="0"/>
              <a:t> </a:t>
            </a:r>
            <a:r>
              <a:rPr lang="en-US" sz="2400" dirty="0"/>
              <a:t>they seek to resolve a multitude of issues about the change:</a:t>
            </a:r>
          </a:p>
          <a:p>
            <a:pPr lvl="1">
              <a:lnSpc>
                <a:spcPct val="80000"/>
              </a:lnSpc>
              <a:buClr>
                <a:schemeClr val="tx1"/>
              </a:buClr>
              <a:buFont typeface="Wingdings" panose="05000000000000000000" pitchFamily="2" charset="2"/>
              <a:buChar char="§"/>
              <a:defRPr/>
            </a:pPr>
            <a:r>
              <a:rPr lang="en-US" sz="2400" dirty="0"/>
              <a:t>People find it easier to voice concerns about conflicting beliefs than about conflicting emotions</a:t>
            </a:r>
          </a:p>
          <a:p>
            <a:pPr>
              <a:lnSpc>
                <a:spcPct val="80000"/>
              </a:lnSpc>
              <a:buClr>
                <a:schemeClr val="tx1"/>
              </a:buClr>
              <a:buFont typeface="Arial" charset="0"/>
              <a:buChar char="•"/>
              <a:defRPr/>
            </a:pPr>
            <a:r>
              <a:rPr lang="en-US" sz="2400" dirty="0"/>
              <a:t>Once they resolve their ambivalence, feelings solidify and subsequent change to attitudes </a:t>
            </a:r>
            <a:r>
              <a:rPr lang="en-US" sz="2400" b="1" dirty="0">
                <a:solidFill>
                  <a:srgbClr val="0000CC"/>
                </a:solidFill>
              </a:rPr>
              <a:t>become more difficult to change again</a:t>
            </a:r>
          </a:p>
          <a:p>
            <a:pPr lvl="1">
              <a:lnSpc>
                <a:spcPct val="80000"/>
              </a:lnSpc>
              <a:buClr>
                <a:schemeClr val="tx1"/>
              </a:buClr>
              <a:buFont typeface="Wingdings" panose="05000000000000000000" pitchFamily="2" charset="2"/>
              <a:buChar char="§"/>
              <a:defRPr/>
            </a:pPr>
            <a:r>
              <a:rPr lang="en-US" sz="2400" dirty="0"/>
              <a:t>Invest the time needed at the front end of the change to respond to ambivalence positively</a:t>
            </a:r>
            <a:r>
              <a:rPr lang="en-AU" sz="2400" dirty="0"/>
              <a:t>—</a:t>
            </a:r>
            <a:r>
              <a:rPr lang="en-US" sz="2400" dirty="0"/>
              <a:t>or prepare to face a more difficult task later, when it turns to resistance</a:t>
            </a:r>
          </a:p>
          <a:p>
            <a:pPr>
              <a:buClr>
                <a:schemeClr val="tx1"/>
              </a:buClr>
            </a:pPr>
            <a:endParaRPr lang="en-US" sz="2400" dirty="0"/>
          </a:p>
        </p:txBody>
      </p:sp>
      <p:sp>
        <p:nvSpPr>
          <p:cNvPr id="6" name="Footer Placeholder 3">
            <a:extLst>
              <a:ext uri="{FF2B5EF4-FFF2-40B4-BE49-F238E27FC236}">
                <a16:creationId xmlns:a16="http://schemas.microsoft.com/office/drawing/2014/main" id="{548E9795-2953-452D-9738-43502F3610BD}"/>
              </a:ext>
            </a:extLst>
          </p:cNvPr>
          <p:cNvSpPr txBox="1">
            <a:spLocks/>
          </p:cNvSpPr>
          <p:nvPr/>
        </p:nvSpPr>
        <p:spPr>
          <a:xfrm>
            <a:off x="5868144" y="5301208"/>
            <a:ext cx="3168352"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CA" dirty="0"/>
              <a:t>Deszca, Ingols &amp; Cawsey, (2019)</a:t>
            </a:r>
            <a:endParaRPr lang="en-US" dirty="0"/>
          </a:p>
        </p:txBody>
      </p:sp>
      <p:pic>
        <p:nvPicPr>
          <p:cNvPr id="5" name="Picture 4">
            <a:extLst>
              <a:ext uri="{FF2B5EF4-FFF2-40B4-BE49-F238E27FC236}">
                <a16:creationId xmlns:a16="http://schemas.microsoft.com/office/drawing/2014/main" id="{7931647E-B591-4A36-AF92-557730DAD236}"/>
              </a:ext>
            </a:extLst>
          </p:cNvPr>
          <p:cNvPicPr>
            <a:picLocks noChangeAspect="1"/>
          </p:cNvPicPr>
          <p:nvPr/>
        </p:nvPicPr>
        <p:blipFill>
          <a:blip r:embed="rId2"/>
          <a:stretch>
            <a:fillRect/>
          </a:stretch>
        </p:blipFill>
        <p:spPr>
          <a:xfrm>
            <a:off x="0" y="4219465"/>
            <a:ext cx="2555776" cy="1510400"/>
          </a:xfrm>
          <a:prstGeom prst="rect">
            <a:avLst/>
          </a:prstGeom>
        </p:spPr>
      </p:pic>
    </p:spTree>
    <p:extLst>
      <p:ext uri="{BB962C8B-B14F-4D97-AF65-F5344CB8AC3E}">
        <p14:creationId xmlns:p14="http://schemas.microsoft.com/office/powerpoint/2010/main" val="54719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t>Responding to Mixed Feelings About the Change</a:t>
            </a:r>
            <a:endParaRPr lang="en-US" sz="2800" b="1" dirty="0"/>
          </a:p>
        </p:txBody>
      </p:sp>
      <p:sp>
        <p:nvSpPr>
          <p:cNvPr id="3" name="Content Placeholder 2"/>
          <p:cNvSpPr>
            <a:spLocks noGrp="1"/>
          </p:cNvSpPr>
          <p:nvPr>
            <p:ph idx="1"/>
          </p:nvPr>
        </p:nvSpPr>
        <p:spPr>
          <a:xfrm>
            <a:off x="181744" y="1444273"/>
            <a:ext cx="5902424" cy="2808312"/>
          </a:xfrm>
        </p:spPr>
        <p:txBody>
          <a:bodyPr>
            <a:noAutofit/>
          </a:bodyPr>
          <a:lstStyle/>
          <a:p>
            <a:pPr>
              <a:buClr>
                <a:schemeClr val="tx1"/>
              </a:buClr>
              <a:buFont typeface="Arial" charset="0"/>
              <a:buChar char="•"/>
              <a:defRPr/>
            </a:pPr>
            <a:r>
              <a:rPr lang="en-US" sz="2600" dirty="0"/>
              <a:t>Focus on helping people make </a:t>
            </a:r>
            <a:r>
              <a:rPr lang="en-US" sz="2600" b="1" dirty="0">
                <a:solidFill>
                  <a:srgbClr val="0000CC"/>
                </a:solidFill>
              </a:rPr>
              <a:t>sense</a:t>
            </a:r>
            <a:r>
              <a:rPr lang="en-US" sz="2600" dirty="0">
                <a:solidFill>
                  <a:schemeClr val="accent6">
                    <a:lumMod val="75000"/>
                  </a:schemeClr>
                </a:solidFill>
              </a:rPr>
              <a:t> </a:t>
            </a:r>
            <a:r>
              <a:rPr lang="en-US" sz="2600" dirty="0"/>
              <a:t>of the proposed organizational change</a:t>
            </a:r>
          </a:p>
          <a:p>
            <a:pPr>
              <a:buClr>
                <a:schemeClr val="tx1"/>
              </a:buClr>
              <a:buFont typeface="Arial" charset="0"/>
              <a:buChar char="•"/>
              <a:defRPr/>
            </a:pPr>
            <a:r>
              <a:rPr lang="en-US" sz="2600" b="1" dirty="0">
                <a:solidFill>
                  <a:srgbClr val="0000CC"/>
                </a:solidFill>
              </a:rPr>
              <a:t>Listen for information </a:t>
            </a:r>
            <a:r>
              <a:rPr lang="en-US" sz="2600" dirty="0"/>
              <a:t>that may be helpful in achieving the change</a:t>
            </a:r>
          </a:p>
          <a:p>
            <a:pPr>
              <a:buClr>
                <a:schemeClr val="tx1"/>
              </a:buClr>
              <a:buFont typeface="Arial" charset="0"/>
              <a:buChar char="•"/>
              <a:defRPr/>
            </a:pPr>
            <a:r>
              <a:rPr lang="en-US" sz="2600" dirty="0"/>
              <a:t>Constructively </a:t>
            </a:r>
            <a:r>
              <a:rPr lang="en-US" sz="2600" b="1" dirty="0">
                <a:solidFill>
                  <a:srgbClr val="0000CC"/>
                </a:solidFill>
              </a:rPr>
              <a:t>reconcile</a:t>
            </a:r>
            <a:r>
              <a:rPr lang="en-US" sz="2600" dirty="0">
                <a:solidFill>
                  <a:srgbClr val="0000CC"/>
                </a:solidFill>
              </a:rPr>
              <a:t> </a:t>
            </a:r>
            <a:r>
              <a:rPr lang="en-US" sz="2600" dirty="0"/>
              <a:t>their ambivalence</a:t>
            </a:r>
          </a:p>
          <a:p>
            <a:pPr>
              <a:buClr>
                <a:schemeClr val="tx1"/>
              </a:buClr>
              <a:buFont typeface="Arial" charset="0"/>
              <a:buChar char="•"/>
              <a:defRPr/>
            </a:pPr>
            <a:r>
              <a:rPr lang="en-US" sz="2600" dirty="0"/>
              <a:t>Sort out what actions are </a:t>
            </a:r>
            <a:r>
              <a:rPr lang="en-US" sz="2600" b="1" dirty="0">
                <a:solidFill>
                  <a:srgbClr val="0000CC"/>
                </a:solidFill>
              </a:rPr>
              <a:t>now</a:t>
            </a:r>
            <a:r>
              <a:rPr lang="en-US" sz="2600" dirty="0">
                <a:solidFill>
                  <a:schemeClr val="accent6">
                    <a:lumMod val="75000"/>
                  </a:schemeClr>
                </a:solidFill>
              </a:rPr>
              <a:t> </a:t>
            </a:r>
            <a:r>
              <a:rPr lang="en-US" sz="2600" dirty="0"/>
              <a:t>needed</a:t>
            </a:r>
          </a:p>
          <a:p>
            <a:pPr>
              <a:buClr>
                <a:schemeClr val="tx1"/>
              </a:buClr>
            </a:pPr>
            <a:endParaRPr lang="en-US" sz="2600" dirty="0"/>
          </a:p>
        </p:txBody>
      </p:sp>
      <p:sp>
        <p:nvSpPr>
          <p:cNvPr id="6" name="Footer Placeholder 3">
            <a:extLst>
              <a:ext uri="{FF2B5EF4-FFF2-40B4-BE49-F238E27FC236}">
                <a16:creationId xmlns:a16="http://schemas.microsoft.com/office/drawing/2014/main" id="{00A20C41-6712-4047-8D94-3B5D4B081E85}"/>
              </a:ext>
            </a:extLst>
          </p:cNvPr>
          <p:cNvSpPr>
            <a:spLocks noGrp="1"/>
          </p:cNvSpPr>
          <p:nvPr>
            <p:ph type="ftr" sz="quarter" idx="11"/>
          </p:nvPr>
        </p:nvSpPr>
        <p:spPr>
          <a:xfrm>
            <a:off x="899592" y="5118645"/>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A2A6F6D-4DF3-4012-8E82-C8F1CF7CF0A1}"/>
              </a:ext>
            </a:extLst>
          </p:cNvPr>
          <p:cNvPicPr>
            <a:picLocks noChangeAspect="1"/>
          </p:cNvPicPr>
          <p:nvPr/>
        </p:nvPicPr>
        <p:blipFill>
          <a:blip r:embed="rId2"/>
          <a:stretch>
            <a:fillRect/>
          </a:stretch>
        </p:blipFill>
        <p:spPr>
          <a:xfrm>
            <a:off x="6154577" y="2996952"/>
            <a:ext cx="2989423" cy="2736304"/>
          </a:xfrm>
          <a:prstGeom prst="rect">
            <a:avLst/>
          </a:prstGeom>
        </p:spPr>
      </p:pic>
    </p:spTree>
    <p:extLst>
      <p:ext uri="{BB962C8B-B14F-4D97-AF65-F5344CB8AC3E}">
        <p14:creationId xmlns:p14="http://schemas.microsoft.com/office/powerpoint/2010/main" val="77367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8927"/>
            <a:ext cx="7315200" cy="565448"/>
          </a:xfrm>
        </p:spPr>
        <p:txBody>
          <a:bodyPr>
            <a:normAutofit/>
          </a:bodyPr>
          <a:lstStyle/>
          <a:p>
            <a:pPr algn="ctr"/>
            <a:r>
              <a:rPr lang="en-CA" sz="2800" b="1" dirty="0">
                <a:solidFill>
                  <a:srgbClr val="002060"/>
                </a:solidFill>
              </a:rPr>
              <a:t>Common Causes of Negative Reactions</a:t>
            </a:r>
            <a:endParaRPr lang="en-US" sz="2800" b="1" dirty="0">
              <a:solidFill>
                <a:srgbClr val="002060"/>
              </a:solidFill>
            </a:endParaRPr>
          </a:p>
        </p:txBody>
      </p:sp>
      <p:sp>
        <p:nvSpPr>
          <p:cNvPr id="3" name="Content Placeholder 2"/>
          <p:cNvSpPr>
            <a:spLocks noGrp="1"/>
          </p:cNvSpPr>
          <p:nvPr>
            <p:ph idx="1"/>
          </p:nvPr>
        </p:nvSpPr>
        <p:spPr>
          <a:xfrm>
            <a:off x="2360158" y="774144"/>
            <a:ext cx="6780908" cy="4479912"/>
          </a:xfrm>
        </p:spPr>
        <p:txBody>
          <a:bodyPr anchor="ctr">
            <a:normAutofit fontScale="92500"/>
          </a:bodyPr>
          <a:lstStyle/>
          <a:p>
            <a:pPr marL="609600" indent="-609600">
              <a:lnSpc>
                <a:spcPct val="120000"/>
              </a:lnSpc>
              <a:buClr>
                <a:schemeClr val="accent6">
                  <a:lumMod val="75000"/>
                </a:schemeClr>
              </a:buClr>
              <a:buFont typeface="+mj-lt"/>
              <a:buAutoNum type="arabicPeriod"/>
              <a:defRPr/>
            </a:pPr>
            <a:r>
              <a:rPr lang="en-US" dirty="0">
                <a:solidFill>
                  <a:srgbClr val="0000CC"/>
                </a:solidFill>
              </a:rPr>
              <a:t>Negative consequences perceived to outweigh the benefits</a:t>
            </a:r>
          </a:p>
          <a:p>
            <a:pPr marL="609600" indent="-609600">
              <a:lnSpc>
                <a:spcPct val="90000"/>
              </a:lnSpc>
              <a:buClr>
                <a:schemeClr val="accent6">
                  <a:lumMod val="75000"/>
                </a:schemeClr>
              </a:buClr>
              <a:buFont typeface="+mj-lt"/>
              <a:buAutoNum type="arabicPeriod"/>
              <a:defRPr/>
            </a:pPr>
            <a:r>
              <a:rPr lang="en-US" dirty="0">
                <a:solidFill>
                  <a:srgbClr val="0000CC"/>
                </a:solidFill>
              </a:rPr>
              <a:t>Flawed communication process </a:t>
            </a:r>
          </a:p>
          <a:p>
            <a:pPr marL="609600" indent="-609600">
              <a:lnSpc>
                <a:spcPct val="90000"/>
              </a:lnSpc>
              <a:buClr>
                <a:schemeClr val="accent6">
                  <a:lumMod val="75000"/>
                </a:schemeClr>
              </a:buClr>
              <a:buFont typeface="+mj-lt"/>
              <a:buAutoNum type="arabicPeriod"/>
              <a:defRPr/>
            </a:pPr>
            <a:r>
              <a:rPr lang="en-US" dirty="0">
                <a:solidFill>
                  <a:srgbClr val="0000CC"/>
                </a:solidFill>
              </a:rPr>
              <a:t>Concern that the change has been ill conceived</a:t>
            </a:r>
          </a:p>
          <a:p>
            <a:pPr marL="609600" indent="-609600">
              <a:lnSpc>
                <a:spcPct val="90000"/>
              </a:lnSpc>
              <a:buClr>
                <a:schemeClr val="accent6">
                  <a:lumMod val="75000"/>
                </a:schemeClr>
              </a:buClr>
              <a:buFont typeface="+mj-lt"/>
              <a:buAutoNum type="arabicPeriod"/>
              <a:defRPr/>
            </a:pPr>
            <a:r>
              <a:rPr lang="en-US" dirty="0">
                <a:solidFill>
                  <a:srgbClr val="0000CC"/>
                </a:solidFill>
              </a:rPr>
              <a:t>Lack of experience with change or locked into old habits</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a similar change</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those advocating change</a:t>
            </a:r>
          </a:p>
          <a:p>
            <a:pPr marL="609600" indent="-609600">
              <a:lnSpc>
                <a:spcPct val="120000"/>
              </a:lnSpc>
              <a:buClr>
                <a:schemeClr val="accent6">
                  <a:lumMod val="75000"/>
                </a:schemeClr>
              </a:buClr>
              <a:buFont typeface="+mj-lt"/>
              <a:buAutoNum type="arabicPeriod"/>
              <a:defRPr/>
            </a:pPr>
            <a:r>
              <a:rPr lang="en-US" dirty="0">
                <a:solidFill>
                  <a:srgbClr val="0000CC"/>
                </a:solidFill>
              </a:rPr>
              <a:t>The negative reactions of others that recipients trust and/or with whom they will have to work in the future</a:t>
            </a:r>
          </a:p>
          <a:p>
            <a:pPr marL="609600" indent="-609600">
              <a:lnSpc>
                <a:spcPct val="120000"/>
              </a:lnSpc>
              <a:buClr>
                <a:schemeClr val="accent6">
                  <a:lumMod val="75000"/>
                </a:schemeClr>
              </a:buClr>
              <a:buFont typeface="+mj-lt"/>
              <a:buAutoNum type="arabicPeriod"/>
              <a:defRPr/>
            </a:pPr>
            <a:r>
              <a:rPr lang="en-US" dirty="0">
                <a:solidFill>
                  <a:srgbClr val="0000CC"/>
                </a:solidFill>
              </a:rPr>
              <a:t>The change process seen to lack procedural or distributive justice and breaching their “contract”</a:t>
            </a:r>
          </a:p>
          <a:p>
            <a:pPr marL="609600" indent="-609600">
              <a:lnSpc>
                <a:spcPct val="90000"/>
              </a:lnSpc>
              <a:buClr>
                <a:schemeClr val="accent6">
                  <a:lumMod val="75000"/>
                </a:schemeClr>
              </a:buClr>
              <a:buFont typeface="+mj-lt"/>
              <a:buAutoNum type="arabicPeriod"/>
              <a:defRPr/>
            </a:pPr>
            <a:r>
              <a:rPr lang="en-US" dirty="0">
                <a:solidFill>
                  <a:srgbClr val="0000CC"/>
                </a:solidFill>
              </a:rPr>
              <a:t>Fear that they lack skills they’ll need to perform well</a:t>
            </a:r>
          </a:p>
          <a:p>
            <a:pPr marL="514350" indent="-514350">
              <a:buClr>
                <a:schemeClr val="accent6">
                  <a:lumMod val="75000"/>
                </a:schemeClr>
              </a:buClr>
              <a:buFont typeface="+mj-lt"/>
              <a:buAutoNum type="arabicPeriod"/>
            </a:pPr>
            <a:endParaRPr lang="en-US" dirty="0"/>
          </a:p>
        </p:txBody>
      </p:sp>
      <p:sp>
        <p:nvSpPr>
          <p:cNvPr id="6" name="Footer Placeholder 3">
            <a:extLst>
              <a:ext uri="{FF2B5EF4-FFF2-40B4-BE49-F238E27FC236}">
                <a16:creationId xmlns:a16="http://schemas.microsoft.com/office/drawing/2014/main" id="{B46B3D06-330E-4A3E-9C7B-885A471928D9}"/>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8" name="Picture 7">
            <a:extLst>
              <a:ext uri="{FF2B5EF4-FFF2-40B4-BE49-F238E27FC236}">
                <a16:creationId xmlns:a16="http://schemas.microsoft.com/office/drawing/2014/main" id="{74D85422-7F36-4B9E-826A-758F588F2883}"/>
              </a:ext>
            </a:extLst>
          </p:cNvPr>
          <p:cNvPicPr>
            <a:picLocks noChangeAspect="1"/>
          </p:cNvPicPr>
          <p:nvPr/>
        </p:nvPicPr>
        <p:blipFill>
          <a:blip r:embed="rId3"/>
          <a:stretch>
            <a:fillRect/>
          </a:stretch>
        </p:blipFill>
        <p:spPr>
          <a:xfrm>
            <a:off x="0" y="3717031"/>
            <a:ext cx="2224978" cy="1966385"/>
          </a:xfrm>
          <a:prstGeom prst="rect">
            <a:avLst/>
          </a:prstGeom>
        </p:spPr>
      </p:pic>
    </p:spTree>
    <p:extLst>
      <p:ext uri="{BB962C8B-B14F-4D97-AF65-F5344CB8AC3E}">
        <p14:creationId xmlns:p14="http://schemas.microsoft.com/office/powerpoint/2010/main" val="297050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397" y="136525"/>
            <a:ext cx="8229600" cy="762000"/>
          </a:xfrm>
        </p:spPr>
        <p:txBody>
          <a:bodyPr>
            <a:normAutofit/>
          </a:bodyPr>
          <a:lstStyle/>
          <a:p>
            <a:pPr algn="ctr"/>
            <a:r>
              <a:rPr lang="en-CA" sz="3600" b="1" dirty="0"/>
              <a:t>Perceptions of Fairness &amp; Justice</a:t>
            </a:r>
            <a:endParaRPr lang="en-US" sz="3600" b="1" dirty="0"/>
          </a:p>
        </p:txBody>
      </p:sp>
      <p:sp>
        <p:nvSpPr>
          <p:cNvPr id="3" name="Content Placeholder 2"/>
          <p:cNvSpPr>
            <a:spLocks noGrp="1"/>
          </p:cNvSpPr>
          <p:nvPr>
            <p:ph idx="1"/>
          </p:nvPr>
        </p:nvSpPr>
        <p:spPr>
          <a:xfrm>
            <a:off x="0" y="881548"/>
            <a:ext cx="6156176" cy="4419660"/>
          </a:xfrm>
        </p:spPr>
        <p:txBody>
          <a:bodyPr anchor="ctr">
            <a:noAutofit/>
          </a:bodyPr>
          <a:lstStyle/>
          <a:p>
            <a:pPr>
              <a:buFont typeface="Arial" charset="0"/>
              <a:buChar char="•"/>
              <a:defRPr/>
            </a:pPr>
            <a:r>
              <a:rPr lang="en-US" sz="2800" b="1" dirty="0">
                <a:solidFill>
                  <a:srgbClr val="0000CC"/>
                </a:solidFill>
              </a:rPr>
              <a:t>Perceptions of Fairness &amp; Justice</a:t>
            </a:r>
          </a:p>
          <a:p>
            <a:pPr lvl="1">
              <a:buFont typeface="Wingdings" panose="05000000000000000000" pitchFamily="2" charset="2"/>
              <a:buChar char="§"/>
              <a:defRPr/>
            </a:pPr>
            <a:r>
              <a:rPr lang="en-US" dirty="0"/>
              <a:t>Will influence how recipients view and react to the change</a:t>
            </a:r>
          </a:p>
          <a:p>
            <a:pPr>
              <a:buFont typeface="Arial" charset="0"/>
              <a:buChar char="•"/>
              <a:defRPr/>
            </a:pPr>
            <a:r>
              <a:rPr lang="en-US" sz="2800" b="1" dirty="0">
                <a:solidFill>
                  <a:srgbClr val="0000CC"/>
                </a:solidFill>
              </a:rPr>
              <a:t>Procedural Justice</a:t>
            </a:r>
          </a:p>
          <a:p>
            <a:pPr lvl="1">
              <a:buFont typeface="Wingdings" panose="05000000000000000000" pitchFamily="2" charset="2"/>
              <a:buChar char="§"/>
              <a:defRPr/>
            </a:pPr>
            <a:r>
              <a:rPr lang="en-US" dirty="0"/>
              <a:t>Was the process managed in a fair and equitable way?</a:t>
            </a:r>
          </a:p>
          <a:p>
            <a:pPr>
              <a:buFont typeface="Arial" charset="0"/>
              <a:buChar char="•"/>
              <a:defRPr/>
            </a:pPr>
            <a:r>
              <a:rPr lang="en-US" sz="2800" b="1" dirty="0">
                <a:solidFill>
                  <a:srgbClr val="0000CC"/>
                </a:solidFill>
              </a:rPr>
              <a:t>Distributive Justice</a:t>
            </a:r>
            <a:r>
              <a:rPr lang="en-US" sz="2800" dirty="0">
                <a:solidFill>
                  <a:srgbClr val="0000CC"/>
                </a:solidFill>
              </a:rPr>
              <a:t> </a:t>
            </a:r>
          </a:p>
          <a:p>
            <a:pPr lvl="1">
              <a:buFont typeface="Wingdings" panose="05000000000000000000" pitchFamily="2" charset="2"/>
              <a:buChar char="§"/>
              <a:defRPr/>
            </a:pPr>
            <a:r>
              <a:rPr lang="en-US" dirty="0"/>
              <a:t>Was the end decision a fair one?</a:t>
            </a:r>
          </a:p>
        </p:txBody>
      </p:sp>
      <p:sp>
        <p:nvSpPr>
          <p:cNvPr id="6" name="Footer Placeholder 3">
            <a:extLst>
              <a:ext uri="{FF2B5EF4-FFF2-40B4-BE49-F238E27FC236}">
                <a16:creationId xmlns:a16="http://schemas.microsoft.com/office/drawing/2014/main" id="{9891F1D7-A049-49FD-A20E-0FE673EFC5A0}"/>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FC28158E-03F5-4386-806C-DFDBE1DF0264}"/>
              </a:ext>
            </a:extLst>
          </p:cNvPr>
          <p:cNvPicPr>
            <a:picLocks noChangeAspect="1"/>
          </p:cNvPicPr>
          <p:nvPr/>
        </p:nvPicPr>
        <p:blipFill>
          <a:blip r:embed="rId2"/>
          <a:stretch>
            <a:fillRect/>
          </a:stretch>
        </p:blipFill>
        <p:spPr>
          <a:xfrm>
            <a:off x="6029833" y="1994543"/>
            <a:ext cx="3114168" cy="2874617"/>
          </a:xfrm>
          <a:prstGeom prst="rect">
            <a:avLst/>
          </a:prstGeom>
        </p:spPr>
      </p:pic>
    </p:spTree>
    <p:extLst>
      <p:ext uri="{BB962C8B-B14F-4D97-AF65-F5344CB8AC3E}">
        <p14:creationId xmlns:p14="http://schemas.microsoft.com/office/powerpoint/2010/main" val="272721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710"/>
            <a:ext cx="8229600" cy="546299"/>
          </a:xfrm>
        </p:spPr>
        <p:txBody>
          <a:bodyPr>
            <a:noAutofit/>
          </a:bodyPr>
          <a:lstStyle/>
          <a:p>
            <a:pPr algn="ctr"/>
            <a:r>
              <a:rPr lang="en-CA" sz="3600" b="1" dirty="0"/>
              <a:t>Is It Resistance... </a:t>
            </a:r>
            <a:br>
              <a:rPr lang="en-CA" sz="3600" b="1" dirty="0"/>
            </a:br>
            <a:r>
              <a:rPr lang="en-CA" sz="3200" b="1" dirty="0"/>
              <a:t>(or Is Something Else Going On?)</a:t>
            </a:r>
            <a:endParaRPr lang="en-US" sz="3200" b="1" dirty="0"/>
          </a:p>
        </p:txBody>
      </p:sp>
      <p:sp>
        <p:nvSpPr>
          <p:cNvPr id="3" name="Content Placeholder 2"/>
          <p:cNvSpPr>
            <a:spLocks noGrp="1"/>
          </p:cNvSpPr>
          <p:nvPr>
            <p:ph idx="1"/>
          </p:nvPr>
        </p:nvSpPr>
        <p:spPr>
          <a:xfrm>
            <a:off x="1064460" y="1191667"/>
            <a:ext cx="8001000" cy="2924226"/>
          </a:xfrm>
        </p:spPr>
        <p:txBody>
          <a:bodyPr>
            <a:normAutofit/>
          </a:bodyPr>
          <a:lstStyle/>
          <a:p>
            <a:pPr>
              <a:buFont typeface="Arial" charset="0"/>
              <a:buChar char="•"/>
              <a:defRPr/>
            </a:pPr>
            <a:r>
              <a:rPr lang="en-US" sz="2600" dirty="0"/>
              <a:t>We often </a:t>
            </a:r>
            <a:r>
              <a:rPr lang="en-US" sz="2600" b="1" dirty="0">
                <a:solidFill>
                  <a:srgbClr val="0000CC"/>
                </a:solidFill>
              </a:rPr>
              <a:t>misinterpret</a:t>
            </a:r>
            <a:r>
              <a:rPr lang="en-US" sz="2600" dirty="0">
                <a:solidFill>
                  <a:srgbClr val="0000CC"/>
                </a:solidFill>
              </a:rPr>
              <a:t> </a:t>
            </a:r>
            <a:r>
              <a:rPr lang="en-US" sz="2600" dirty="0"/>
              <a:t>impediments to change as caused by resistant recipients</a:t>
            </a:r>
          </a:p>
          <a:p>
            <a:pPr>
              <a:buFont typeface="Arial" charset="0"/>
              <a:buChar char="•"/>
              <a:defRPr/>
            </a:pPr>
            <a:r>
              <a:rPr lang="en-US" sz="2600" dirty="0"/>
              <a:t>Impediments are much more likely to come from problems related to the </a:t>
            </a:r>
            <a:r>
              <a:rPr lang="en-US" sz="2600" b="1" dirty="0">
                <a:solidFill>
                  <a:srgbClr val="0000CC"/>
                </a:solidFill>
              </a:rPr>
              <a:t>misalignment of structures and systems</a:t>
            </a:r>
            <a:r>
              <a:rPr lang="en-US" sz="2600" dirty="0">
                <a:solidFill>
                  <a:srgbClr val="0000CC"/>
                </a:solidFill>
              </a:rPr>
              <a:t> </a:t>
            </a:r>
            <a:r>
              <a:rPr lang="en-US" sz="2600" dirty="0"/>
              <a:t>than from individuals engaged in resistance</a:t>
            </a:r>
          </a:p>
          <a:p>
            <a:pPr>
              <a:buFont typeface="Arial" charset="0"/>
              <a:buChar char="•"/>
              <a:defRPr/>
            </a:pPr>
            <a:r>
              <a:rPr lang="en-US" sz="2600" dirty="0"/>
              <a:t>Blaming individuals rather than addressing misaligned structures and systems </a:t>
            </a:r>
            <a:r>
              <a:rPr lang="en-US" sz="2600" b="1" dirty="0">
                <a:solidFill>
                  <a:srgbClr val="0000CC"/>
                </a:solidFill>
              </a:rPr>
              <a:t>will worsen</a:t>
            </a:r>
            <a:r>
              <a:rPr lang="en-US" sz="2600" dirty="0">
                <a:solidFill>
                  <a:srgbClr val="0000CC"/>
                </a:solidFill>
              </a:rPr>
              <a:t> </a:t>
            </a:r>
            <a:r>
              <a:rPr lang="en-US" sz="2600" dirty="0"/>
              <a:t>the situation</a:t>
            </a:r>
          </a:p>
          <a:p>
            <a:endParaRPr lang="en-US" sz="2600" dirty="0"/>
          </a:p>
        </p:txBody>
      </p:sp>
      <p:sp>
        <p:nvSpPr>
          <p:cNvPr id="6" name="Footer Placeholder 3">
            <a:extLst>
              <a:ext uri="{FF2B5EF4-FFF2-40B4-BE49-F238E27FC236}">
                <a16:creationId xmlns:a16="http://schemas.microsoft.com/office/drawing/2014/main" id="{DA4AD209-F55E-493F-A578-571200C12291}"/>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0C70E463-7FF3-4DC1-BBA7-B970252BA58A}"/>
              </a:ext>
            </a:extLst>
          </p:cNvPr>
          <p:cNvPicPr>
            <a:picLocks noChangeAspect="1"/>
          </p:cNvPicPr>
          <p:nvPr/>
        </p:nvPicPr>
        <p:blipFill>
          <a:blip r:embed="rId2"/>
          <a:stretch>
            <a:fillRect/>
          </a:stretch>
        </p:blipFill>
        <p:spPr>
          <a:xfrm>
            <a:off x="15033" y="4073599"/>
            <a:ext cx="3548855" cy="1631840"/>
          </a:xfrm>
          <a:prstGeom prst="rect">
            <a:avLst/>
          </a:prstGeom>
        </p:spPr>
      </p:pic>
    </p:spTree>
    <p:extLst>
      <p:ext uri="{BB962C8B-B14F-4D97-AF65-F5344CB8AC3E}">
        <p14:creationId xmlns:p14="http://schemas.microsoft.com/office/powerpoint/2010/main" val="365654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98"/>
            <a:ext cx="8229600" cy="609600"/>
          </a:xfrm>
        </p:spPr>
        <p:txBody>
          <a:bodyPr>
            <a:normAutofit/>
          </a:bodyPr>
          <a:lstStyle/>
          <a:p>
            <a:pPr algn="ctr"/>
            <a:r>
              <a:rPr lang="en-CA" sz="3600" b="1" dirty="0"/>
              <a:t>Managers as Recipients</a:t>
            </a:r>
            <a:endParaRPr lang="en-US" sz="3600" b="1" dirty="0"/>
          </a:p>
        </p:txBody>
      </p:sp>
      <p:sp>
        <p:nvSpPr>
          <p:cNvPr id="3" name="Content Placeholder 2"/>
          <p:cNvSpPr>
            <a:spLocks noGrp="1"/>
          </p:cNvSpPr>
          <p:nvPr>
            <p:ph idx="1"/>
          </p:nvPr>
        </p:nvSpPr>
        <p:spPr>
          <a:xfrm>
            <a:off x="251520" y="914400"/>
            <a:ext cx="8712968" cy="4525963"/>
          </a:xfrm>
        </p:spPr>
        <p:txBody>
          <a:bodyPr>
            <a:noAutofit/>
          </a:bodyPr>
          <a:lstStyle/>
          <a:p>
            <a:pPr>
              <a:lnSpc>
                <a:spcPct val="120000"/>
              </a:lnSpc>
              <a:buFont typeface="Arial" charset="0"/>
              <a:buChar char="•"/>
              <a:defRPr/>
            </a:pPr>
            <a:r>
              <a:rPr lang="en-US" sz="2200" dirty="0">
                <a:solidFill>
                  <a:srgbClr val="0000CC"/>
                </a:solidFill>
              </a:rPr>
              <a:t>Recipients of change are not just those in front-line roles</a:t>
            </a:r>
          </a:p>
          <a:p>
            <a:pPr>
              <a:lnSpc>
                <a:spcPct val="120000"/>
              </a:lnSpc>
              <a:buFont typeface="Arial" charset="0"/>
              <a:buChar char="•"/>
              <a:defRPr/>
            </a:pPr>
            <a:r>
              <a:rPr lang="en-US" sz="2200" dirty="0">
                <a:solidFill>
                  <a:srgbClr val="0000CC"/>
                </a:solidFill>
              </a:rPr>
              <a:t>Supervisors, middle, and even senior managers </a:t>
            </a:r>
            <a:r>
              <a:rPr lang="en-US" sz="2200" i="1" dirty="0">
                <a:solidFill>
                  <a:srgbClr val="0000CC"/>
                </a:solidFill>
              </a:rPr>
              <a:t>are often recipients </a:t>
            </a:r>
            <a:r>
              <a:rPr lang="en-US" sz="2200" dirty="0">
                <a:solidFill>
                  <a:srgbClr val="0000CC"/>
                </a:solidFill>
              </a:rPr>
              <a:t>of the organizational change</a:t>
            </a:r>
          </a:p>
          <a:p>
            <a:pPr>
              <a:lnSpc>
                <a:spcPct val="120000"/>
              </a:lnSpc>
              <a:buFont typeface="Arial" charset="0"/>
              <a:buChar char="•"/>
              <a:defRPr/>
            </a:pPr>
            <a:r>
              <a:rPr lang="en-US" sz="2200" dirty="0">
                <a:solidFill>
                  <a:srgbClr val="0000CC"/>
                </a:solidFill>
              </a:rPr>
              <a:t>Managers often try to manage up, down, and laterally to cope with change; they try to shape it and deal with implementation on their own terms</a:t>
            </a:r>
          </a:p>
          <a:p>
            <a:pPr>
              <a:lnSpc>
                <a:spcPct val="120000"/>
              </a:lnSpc>
              <a:buFont typeface="Arial" charset="0"/>
              <a:buChar char="•"/>
              <a:defRPr/>
            </a:pPr>
            <a:r>
              <a:rPr lang="en-US" sz="2200" dirty="0">
                <a:solidFill>
                  <a:srgbClr val="0000CC"/>
                </a:solidFill>
              </a:rPr>
              <a:t>Coping with change while trying to link, influence, and implement is difficult</a:t>
            </a:r>
          </a:p>
          <a:p>
            <a:pPr>
              <a:lnSpc>
                <a:spcPct val="120000"/>
              </a:lnSpc>
              <a:buFont typeface="Arial" charset="0"/>
              <a:buChar char="•"/>
              <a:defRPr/>
            </a:pPr>
            <a:r>
              <a:rPr lang="en-US" sz="2200" dirty="0">
                <a:solidFill>
                  <a:srgbClr val="0000CC"/>
                </a:solidFill>
              </a:rPr>
              <a:t>If you are a change recipient in these middle roles, be aware of how this can affect your judgment</a:t>
            </a:r>
          </a:p>
          <a:p>
            <a:pPr>
              <a:lnSpc>
                <a:spcPct val="120000"/>
              </a:lnSpc>
            </a:pPr>
            <a:endParaRPr lang="en-US" sz="2200" dirty="0"/>
          </a:p>
        </p:txBody>
      </p:sp>
      <p:sp>
        <p:nvSpPr>
          <p:cNvPr id="6" name="Footer Placeholder 3">
            <a:extLst>
              <a:ext uri="{FF2B5EF4-FFF2-40B4-BE49-F238E27FC236}">
                <a16:creationId xmlns:a16="http://schemas.microsoft.com/office/drawing/2014/main" id="{C70E05EC-6CF3-4F06-9DFB-425D0C538AC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119371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a:bodyPr>
          <a:lstStyle/>
          <a:p>
            <a:pPr algn="ctr"/>
            <a:r>
              <a:rPr lang="en-CA" sz="3600" b="1" dirty="0"/>
              <a:t>Psychological Contract</a:t>
            </a:r>
            <a:endParaRPr lang="en-US" sz="3600" b="1" dirty="0"/>
          </a:p>
        </p:txBody>
      </p:sp>
      <p:sp>
        <p:nvSpPr>
          <p:cNvPr id="3" name="Content Placeholder 2"/>
          <p:cNvSpPr>
            <a:spLocks noGrp="1"/>
          </p:cNvSpPr>
          <p:nvPr>
            <p:ph idx="1"/>
          </p:nvPr>
        </p:nvSpPr>
        <p:spPr>
          <a:xfrm>
            <a:off x="251520" y="685801"/>
            <a:ext cx="8784976" cy="2959224"/>
          </a:xfrm>
        </p:spPr>
        <p:txBody>
          <a:bodyPr>
            <a:normAutofit fontScale="85000" lnSpcReduction="20000"/>
          </a:bodyPr>
          <a:lstStyle/>
          <a:p>
            <a:pPr>
              <a:lnSpc>
                <a:spcPct val="120000"/>
              </a:lnSpc>
              <a:buClr>
                <a:schemeClr val="tx1"/>
              </a:buClr>
              <a:buFont typeface="Arial" charset="0"/>
              <a:buChar char="•"/>
              <a:defRPr/>
            </a:pPr>
            <a:r>
              <a:rPr lang="en-US" sz="2400" dirty="0"/>
              <a:t>The psychological contract represents the </a:t>
            </a:r>
            <a:r>
              <a:rPr lang="en-US" sz="2400" b="1" dirty="0">
                <a:solidFill>
                  <a:srgbClr val="0000CC"/>
                </a:solidFill>
              </a:rPr>
              <a:t>sum of the implicit and explicit agreements </a:t>
            </a:r>
            <a:r>
              <a:rPr lang="en-US" sz="2400" dirty="0"/>
              <a:t>we believe we have with our organization</a:t>
            </a:r>
          </a:p>
          <a:p>
            <a:pPr>
              <a:lnSpc>
                <a:spcPct val="120000"/>
              </a:lnSpc>
              <a:buClr>
                <a:schemeClr val="tx1"/>
              </a:buClr>
              <a:buFont typeface="Arial" charset="0"/>
              <a:buChar char="•"/>
              <a:defRPr/>
            </a:pPr>
            <a:r>
              <a:rPr lang="en-US" sz="2400" dirty="0"/>
              <a:t>It </a:t>
            </a:r>
            <a:r>
              <a:rPr lang="en-US" sz="2400" b="1" dirty="0">
                <a:solidFill>
                  <a:srgbClr val="0000CC"/>
                </a:solidFill>
              </a:rPr>
              <a:t>defines our perceptions </a:t>
            </a:r>
            <a:r>
              <a:rPr lang="en-US" sz="2400" dirty="0"/>
              <a:t>of the terms of our employment relationship and includes our expectations for ourselves and for the organization, including organizational norms, rights, rewards, and obligations</a:t>
            </a:r>
          </a:p>
          <a:p>
            <a:pPr>
              <a:lnSpc>
                <a:spcPct val="120000"/>
              </a:lnSpc>
              <a:buClr>
                <a:schemeClr val="tx1"/>
              </a:buClr>
              <a:buFont typeface="Arial" charset="0"/>
              <a:buChar char="•"/>
              <a:defRPr/>
            </a:pPr>
            <a:r>
              <a:rPr lang="en-US" sz="2400" b="1" dirty="0">
                <a:solidFill>
                  <a:srgbClr val="0000CC"/>
                </a:solidFill>
              </a:rPr>
              <a:t>Changes often disrupt </a:t>
            </a:r>
            <a:r>
              <a:rPr lang="en-US" sz="2400" dirty="0"/>
              <a:t>recipients’ psychological contracts</a:t>
            </a:r>
          </a:p>
          <a:p>
            <a:pPr>
              <a:lnSpc>
                <a:spcPct val="120000"/>
              </a:lnSpc>
              <a:buClr>
                <a:schemeClr val="tx1"/>
              </a:buClr>
              <a:buFont typeface="Arial" charset="0"/>
              <a:buChar char="•"/>
              <a:defRPr/>
            </a:pPr>
            <a:r>
              <a:rPr lang="en-US" sz="2400" dirty="0"/>
              <a:t>When unilateral changes are made to psychological contracts, </a:t>
            </a:r>
            <a:r>
              <a:rPr lang="en-US" sz="2400" b="1" dirty="0">
                <a:solidFill>
                  <a:srgbClr val="0000CC"/>
                </a:solidFill>
              </a:rPr>
              <a:t>negative reactions </a:t>
            </a:r>
            <a:r>
              <a:rPr lang="en-US" sz="2400" dirty="0"/>
              <a:t>can be expected</a:t>
            </a:r>
          </a:p>
          <a:p>
            <a:pPr>
              <a:lnSpc>
                <a:spcPct val="120000"/>
              </a:lnSpc>
              <a:buClr>
                <a:schemeClr val="tx1"/>
              </a:buClr>
            </a:pPr>
            <a:endParaRPr lang="en-US" sz="2400" b="1" dirty="0"/>
          </a:p>
        </p:txBody>
      </p:sp>
      <p:sp>
        <p:nvSpPr>
          <p:cNvPr id="6" name="Footer Placeholder 3">
            <a:extLst>
              <a:ext uri="{FF2B5EF4-FFF2-40B4-BE49-F238E27FC236}">
                <a16:creationId xmlns:a16="http://schemas.microsoft.com/office/drawing/2014/main" id="{3CD94833-03B2-4F01-8344-0CB4B3890F4B}"/>
              </a:ext>
            </a:extLst>
          </p:cNvPr>
          <p:cNvSpPr>
            <a:spLocks noGrp="1"/>
          </p:cNvSpPr>
          <p:nvPr>
            <p:ph type="ftr" sz="quarter" idx="11"/>
          </p:nvPr>
        </p:nvSpPr>
        <p:spPr>
          <a:xfrm>
            <a:off x="5868144" y="350319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680179F-A697-48B1-B7D9-35C85EC4EAB9}"/>
              </a:ext>
            </a:extLst>
          </p:cNvPr>
          <p:cNvPicPr>
            <a:picLocks noChangeAspect="1"/>
          </p:cNvPicPr>
          <p:nvPr/>
        </p:nvPicPr>
        <p:blipFill>
          <a:blip r:embed="rId2"/>
          <a:stretch>
            <a:fillRect/>
          </a:stretch>
        </p:blipFill>
        <p:spPr>
          <a:xfrm>
            <a:off x="1274374" y="3685755"/>
            <a:ext cx="4476637" cy="2047501"/>
          </a:xfrm>
          <a:prstGeom prst="rect">
            <a:avLst/>
          </a:prstGeom>
        </p:spPr>
      </p:pic>
    </p:spTree>
    <p:extLst>
      <p:ext uri="{BB962C8B-B14F-4D97-AF65-F5344CB8AC3E}">
        <p14:creationId xmlns:p14="http://schemas.microsoft.com/office/powerpoint/2010/main" val="4015650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1769"/>
          </a:xfrm>
        </p:spPr>
        <p:txBody>
          <a:bodyPr>
            <a:normAutofit/>
          </a:bodyPr>
          <a:lstStyle/>
          <a:p>
            <a:pPr algn="ctr"/>
            <a:r>
              <a:rPr lang="en-CA" sz="2800" b="1" dirty="0"/>
              <a:t>Influence of Coworkers on Change Recipients</a:t>
            </a:r>
            <a:endParaRPr lang="en-US" sz="2800" b="1" dirty="0"/>
          </a:p>
        </p:txBody>
      </p:sp>
      <p:sp>
        <p:nvSpPr>
          <p:cNvPr id="3" name="Content Placeholder 2"/>
          <p:cNvSpPr>
            <a:spLocks noGrp="1"/>
          </p:cNvSpPr>
          <p:nvPr>
            <p:ph idx="1"/>
          </p:nvPr>
        </p:nvSpPr>
        <p:spPr>
          <a:xfrm>
            <a:off x="21265" y="701769"/>
            <a:ext cx="7543800" cy="3649960"/>
          </a:xfrm>
        </p:spPr>
        <p:txBody>
          <a:bodyPr>
            <a:normAutofit/>
          </a:bodyPr>
          <a:lstStyle/>
          <a:p>
            <a:pPr>
              <a:buClr>
                <a:schemeClr val="tx1"/>
              </a:buClr>
              <a:buFont typeface="Arial" charset="0"/>
              <a:buChar char="•"/>
              <a:defRPr/>
            </a:pPr>
            <a:r>
              <a:rPr lang="en-US" sz="2800" b="1" dirty="0">
                <a:solidFill>
                  <a:srgbClr val="0000CC"/>
                </a:solidFill>
              </a:rPr>
              <a:t>Coworkers</a:t>
            </a:r>
            <a:r>
              <a:rPr lang="en-US" sz="2800" dirty="0">
                <a:solidFill>
                  <a:srgbClr val="0000CC"/>
                </a:solidFill>
              </a:rPr>
              <a:t> </a:t>
            </a:r>
            <a:r>
              <a:rPr lang="en-US" sz="2800" dirty="0"/>
              <a:t>and </a:t>
            </a:r>
            <a:r>
              <a:rPr lang="en-US" sz="2800" b="1" dirty="0">
                <a:solidFill>
                  <a:srgbClr val="0000CC"/>
                </a:solidFill>
              </a:rPr>
              <a:t>Work Teams </a:t>
            </a:r>
            <a:r>
              <a:rPr lang="en-US" sz="2800" dirty="0"/>
              <a:t>will greatly influence Change Recipients’ views toward the organizational change</a:t>
            </a:r>
          </a:p>
          <a:p>
            <a:pPr>
              <a:buClr>
                <a:schemeClr val="tx1"/>
              </a:buClr>
              <a:buFont typeface="Arial" charset="0"/>
              <a:buChar char="•"/>
              <a:defRPr/>
            </a:pPr>
            <a:r>
              <a:rPr lang="en-US" sz="2800" dirty="0"/>
              <a:t>Coworkers who are </a:t>
            </a:r>
            <a:r>
              <a:rPr lang="en-US" sz="2800" b="1" dirty="0">
                <a:solidFill>
                  <a:srgbClr val="0000CC"/>
                </a:solidFill>
              </a:rPr>
              <a:t>trusted</a:t>
            </a:r>
            <a:r>
              <a:rPr lang="en-US" sz="2800" dirty="0">
                <a:solidFill>
                  <a:schemeClr val="accent6">
                    <a:lumMod val="75000"/>
                  </a:schemeClr>
                </a:solidFill>
              </a:rPr>
              <a:t> </a:t>
            </a:r>
            <a:r>
              <a:rPr lang="en-US" sz="2800" dirty="0"/>
              <a:t>will have greater influence</a:t>
            </a:r>
          </a:p>
          <a:p>
            <a:pPr>
              <a:buClr>
                <a:schemeClr val="tx1"/>
              </a:buClr>
              <a:buFont typeface="Arial" charset="0"/>
              <a:buChar char="•"/>
              <a:defRPr/>
            </a:pPr>
            <a:r>
              <a:rPr lang="en-US" sz="2800" dirty="0"/>
              <a:t>Cohesive teams will tend to become </a:t>
            </a:r>
            <a:r>
              <a:rPr lang="en-US" sz="2800" b="1" dirty="0">
                <a:solidFill>
                  <a:srgbClr val="0000CC"/>
                </a:solidFill>
              </a:rPr>
              <a:t>more cohesive</a:t>
            </a:r>
            <a:r>
              <a:rPr lang="en-US" sz="2800" dirty="0">
                <a:solidFill>
                  <a:srgbClr val="E7F100"/>
                </a:solidFill>
              </a:rPr>
              <a:t> </a:t>
            </a:r>
            <a:r>
              <a:rPr lang="en-US" sz="2800" dirty="0"/>
              <a:t>when threatened</a:t>
            </a:r>
          </a:p>
          <a:p>
            <a:pPr>
              <a:buClr>
                <a:schemeClr val="tx1"/>
              </a:buClr>
              <a:buFont typeface="Arial" charset="0"/>
              <a:buChar char="•"/>
              <a:defRPr/>
            </a:pPr>
            <a:r>
              <a:rPr lang="en-US" sz="2800" dirty="0"/>
              <a:t>Cohesive teams will be</a:t>
            </a:r>
            <a:r>
              <a:rPr lang="en-US" sz="2800" b="1" dirty="0">
                <a:solidFill>
                  <a:schemeClr val="accent6">
                    <a:lumMod val="75000"/>
                  </a:schemeClr>
                </a:solidFill>
              </a:rPr>
              <a:t> </a:t>
            </a:r>
            <a:r>
              <a:rPr lang="en-US" sz="2800" b="1" dirty="0">
                <a:solidFill>
                  <a:srgbClr val="0000CC"/>
                </a:solidFill>
              </a:rPr>
              <a:t>influential</a:t>
            </a:r>
            <a:endParaRPr lang="en-CA" sz="2800" dirty="0">
              <a:solidFill>
                <a:srgbClr val="0000CC"/>
              </a:solidFill>
            </a:endParaRPr>
          </a:p>
          <a:p>
            <a:pPr>
              <a:buClr>
                <a:schemeClr val="tx1"/>
              </a:buClr>
            </a:pPr>
            <a:endParaRPr lang="en-US" sz="2800" dirty="0"/>
          </a:p>
        </p:txBody>
      </p:sp>
      <p:sp>
        <p:nvSpPr>
          <p:cNvPr id="6" name="Footer Placeholder 3">
            <a:extLst>
              <a:ext uri="{FF2B5EF4-FFF2-40B4-BE49-F238E27FC236}">
                <a16:creationId xmlns:a16="http://schemas.microsoft.com/office/drawing/2014/main" id="{8DC5B34B-89B1-4D4B-9E45-378B298D50B6}"/>
              </a:ext>
            </a:extLst>
          </p:cNvPr>
          <p:cNvSpPr>
            <a:spLocks noGrp="1"/>
          </p:cNvSpPr>
          <p:nvPr>
            <p:ph type="ftr" sz="quarter" idx="11"/>
          </p:nvPr>
        </p:nvSpPr>
        <p:spPr>
          <a:xfrm>
            <a:off x="1115616" y="527024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1324DF5C-7A3C-4EC1-9086-B493D1C19F41}"/>
              </a:ext>
            </a:extLst>
          </p:cNvPr>
          <p:cNvPicPr>
            <a:picLocks noChangeAspect="1"/>
          </p:cNvPicPr>
          <p:nvPr/>
        </p:nvPicPr>
        <p:blipFill>
          <a:blip r:embed="rId3"/>
          <a:stretch>
            <a:fillRect/>
          </a:stretch>
        </p:blipFill>
        <p:spPr>
          <a:xfrm>
            <a:off x="6228184" y="3357713"/>
            <a:ext cx="2910901" cy="2332813"/>
          </a:xfrm>
          <a:prstGeom prst="rect">
            <a:avLst/>
          </a:prstGeom>
        </p:spPr>
      </p:pic>
    </p:spTree>
    <p:extLst>
      <p:ext uri="{BB962C8B-B14F-4D97-AF65-F5344CB8AC3E}">
        <p14:creationId xmlns:p14="http://schemas.microsoft.com/office/powerpoint/2010/main" val="302667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8"/>
            <a:ext cx="8229600" cy="530912"/>
          </a:xfrm>
        </p:spPr>
        <p:txBody>
          <a:bodyPr>
            <a:normAutofit/>
          </a:bodyPr>
          <a:lstStyle/>
          <a:p>
            <a:pPr algn="ctr"/>
            <a:r>
              <a:rPr lang="en-CA" sz="3200" b="1" dirty="0"/>
              <a:t>How Trusted Peers Influence Recipients</a:t>
            </a:r>
            <a:endParaRPr lang="en-US" sz="3200" b="1" dirty="0"/>
          </a:p>
        </p:txBody>
      </p:sp>
      <p:sp>
        <p:nvSpPr>
          <p:cNvPr id="7" name="Footer Placeholder 3">
            <a:extLst>
              <a:ext uri="{FF2B5EF4-FFF2-40B4-BE49-F238E27FC236}">
                <a16:creationId xmlns:a16="http://schemas.microsoft.com/office/drawing/2014/main" id="{E65AFC03-733C-4470-935C-844E4CD631F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graphicFrame>
        <p:nvGraphicFramePr>
          <p:cNvPr id="5" name="Group 124"/>
          <p:cNvGraphicFramePr>
            <a:graphicFrameLocks/>
          </p:cNvGraphicFramePr>
          <p:nvPr/>
        </p:nvGraphicFramePr>
        <p:xfrm>
          <a:off x="755576" y="542000"/>
          <a:ext cx="7848600" cy="4429247"/>
        </p:xfrm>
        <a:graphic>
          <a:graphicData uri="http://schemas.openxmlformats.org/drawingml/2006/table">
            <a:tbl>
              <a:tblPr/>
              <a:tblGrid>
                <a:gridCol w="1962150">
                  <a:extLst>
                    <a:ext uri="{9D8B030D-6E8A-4147-A177-3AD203B41FA5}">
                      <a16:colId xmlns:a16="http://schemas.microsoft.com/office/drawing/2014/main" val="20000"/>
                    </a:ext>
                  </a:extLst>
                </a:gridCol>
                <a:gridCol w="2180167">
                  <a:extLst>
                    <a:ext uri="{9D8B030D-6E8A-4147-A177-3AD203B41FA5}">
                      <a16:colId xmlns:a16="http://schemas.microsoft.com/office/drawing/2014/main" val="20001"/>
                    </a:ext>
                  </a:extLst>
                </a:gridCol>
                <a:gridCol w="3706283">
                  <a:extLst>
                    <a:ext uri="{9D8B030D-6E8A-4147-A177-3AD203B41FA5}">
                      <a16:colId xmlns:a16="http://schemas.microsoft.com/office/drawing/2014/main" val="20002"/>
                    </a:ext>
                  </a:extLst>
                </a:gridCol>
              </a:tblGrid>
              <a:tr h="835665">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Opinions of Those Trusted by Recipients</a:t>
                      </a:r>
                      <a:r>
                        <a:rPr kumimoji="0" lang="en-US" sz="1600" b="1" i="0" u="none" strike="noStrike" cap="none" normalizeH="0" baseline="30000" dirty="0">
                          <a:ln>
                            <a:noFill/>
                          </a:ln>
                          <a:solidFill>
                            <a:srgbClr val="0070C0"/>
                          </a:solidFill>
                          <a:effectLst/>
                          <a:latin typeface="Arial" charset="0"/>
                          <a:ea typeface="Times New Roman" pitchFamily="18" charset="0"/>
                          <a:cs typeface="Arial" charset="0"/>
                        </a:rPr>
                        <a:t>*</a:t>
                      </a:r>
                      <a:endParaRPr kumimoji="0" lang="en-US" sz="1600" b="1" i="0" u="none" strike="noStrike" cap="none" normalizeH="0" baseline="0" dirty="0">
                        <a:ln>
                          <a:noFill/>
                        </a:ln>
                        <a:solidFill>
                          <a:srgbClr val="0070C0"/>
                        </a:solidFill>
                        <a:effectLst/>
                        <a:latin typeface="Arial" charset="0"/>
                        <a:ea typeface="Times New Roman" pitchFamily="18" charset="0"/>
                        <a:cs typeface="Arial" charset="0"/>
                      </a:endParaRP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Recipients' Initial Attitude to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Possible Implication</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584964">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 </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Very motivated to support</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1086366">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Initially opposed but may move to support due to new information from trusted others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1086587">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Support of the change may be weakened or silenced due to information offered by trusted peers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835665">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Opposition to the change is reinforced by the views of trusted peers</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bl>
          </a:graphicData>
        </a:graphic>
      </p:graphicFrame>
      <p:sp>
        <p:nvSpPr>
          <p:cNvPr id="6" name="Rectangle 5"/>
          <p:cNvSpPr/>
          <p:nvPr/>
        </p:nvSpPr>
        <p:spPr>
          <a:xfrm>
            <a:off x="971600" y="4928092"/>
            <a:ext cx="7848600" cy="400110"/>
          </a:xfrm>
          <a:prstGeom prst="rect">
            <a:avLst/>
          </a:prstGeom>
        </p:spPr>
        <p:txBody>
          <a:bodyPr wrap="square">
            <a:spAutoFit/>
          </a:bodyPr>
          <a:lstStyle/>
          <a:p>
            <a:pPr>
              <a:spcBef>
                <a:spcPct val="50000"/>
              </a:spcBef>
            </a:pPr>
            <a:r>
              <a:rPr lang="en-US" altLang="en-US" sz="2000" b="1" dirty="0">
                <a:solidFill>
                  <a:srgbClr val="0070C0"/>
                </a:solidFill>
              </a:rPr>
              <a:t> As the cohesion of coworkers increases, </a:t>
            </a:r>
            <a:r>
              <a:rPr lang="en-US" altLang="en-US" sz="2000" b="1" u="sng" dirty="0">
                <a:solidFill>
                  <a:srgbClr val="0070C0"/>
                </a:solidFill>
              </a:rPr>
              <a:t>so too does their influence</a:t>
            </a:r>
          </a:p>
        </p:txBody>
      </p:sp>
    </p:spTree>
    <p:extLst>
      <p:ext uri="{BB962C8B-B14F-4D97-AF65-F5344CB8AC3E}">
        <p14:creationId xmlns:p14="http://schemas.microsoft.com/office/powerpoint/2010/main" val="285691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4625"/>
            <a:ext cx="8229600" cy="685800"/>
          </a:xfrm>
        </p:spPr>
        <p:txBody>
          <a:bodyPr>
            <a:normAutofit/>
          </a:bodyPr>
          <a:lstStyle/>
          <a:p>
            <a:pPr algn="ctr"/>
            <a:r>
              <a:rPr lang="en-CA" sz="3200" b="1" dirty="0"/>
              <a:t>Feelings About Change Leaders Matter</a:t>
            </a:r>
            <a:endParaRPr lang="en-US" sz="3200" b="1" dirty="0"/>
          </a:p>
        </p:txBody>
      </p:sp>
      <p:sp>
        <p:nvSpPr>
          <p:cNvPr id="3" name="Content Placeholder 2"/>
          <p:cNvSpPr>
            <a:spLocks noGrp="1"/>
          </p:cNvSpPr>
          <p:nvPr>
            <p:ph idx="1"/>
          </p:nvPr>
        </p:nvSpPr>
        <p:spPr>
          <a:xfrm>
            <a:off x="24638" y="692696"/>
            <a:ext cx="7543800" cy="3662536"/>
          </a:xfrm>
        </p:spPr>
        <p:txBody>
          <a:bodyPr anchor="ctr"/>
          <a:lstStyle/>
          <a:p>
            <a:pPr>
              <a:buFont typeface="Arial" charset="0"/>
              <a:buChar char="•"/>
              <a:defRPr/>
            </a:pPr>
            <a:r>
              <a:rPr lang="en-US" sz="2800" dirty="0"/>
              <a:t>How people react to change is also influenced by their </a:t>
            </a:r>
            <a:r>
              <a:rPr lang="en-US" sz="2800" b="1" dirty="0">
                <a:solidFill>
                  <a:srgbClr val="0000CC"/>
                </a:solidFill>
              </a:rPr>
              <a:t>perceptions of the change leader</a:t>
            </a:r>
          </a:p>
          <a:p>
            <a:pPr lvl="1">
              <a:buFont typeface="Arial" charset="0"/>
              <a:buChar char="•"/>
              <a:defRPr/>
            </a:pPr>
            <a:endParaRPr lang="en-US" dirty="0"/>
          </a:p>
          <a:p>
            <a:pPr>
              <a:buFont typeface="Arial" charset="0"/>
              <a:buChar char="•"/>
              <a:defRPr/>
            </a:pPr>
            <a:r>
              <a:rPr lang="en-US" sz="2800" dirty="0"/>
              <a:t>They are </a:t>
            </a:r>
            <a:r>
              <a:rPr lang="en-US" sz="2800" b="1" dirty="0">
                <a:solidFill>
                  <a:srgbClr val="0000CC"/>
                </a:solidFill>
              </a:rPr>
              <a:t>more likely </a:t>
            </a:r>
            <a:r>
              <a:rPr lang="en-US" sz="2800" dirty="0"/>
              <a:t>to respond positively to the change if:</a:t>
            </a:r>
          </a:p>
          <a:p>
            <a:pPr lvl="1">
              <a:buFont typeface="Arial" charset="0"/>
              <a:buChar char="•"/>
              <a:defRPr/>
            </a:pPr>
            <a:r>
              <a:rPr lang="en-US" dirty="0"/>
              <a:t>they </a:t>
            </a:r>
            <a:r>
              <a:rPr lang="en-US" b="1" dirty="0">
                <a:solidFill>
                  <a:srgbClr val="0000CC"/>
                </a:solidFill>
              </a:rPr>
              <a:t>trust</a:t>
            </a:r>
            <a:r>
              <a:rPr lang="en-US" dirty="0">
                <a:solidFill>
                  <a:schemeClr val="accent6">
                    <a:lumMod val="75000"/>
                  </a:schemeClr>
                </a:solidFill>
              </a:rPr>
              <a:t> </a:t>
            </a:r>
            <a:r>
              <a:rPr lang="en-US" dirty="0"/>
              <a:t>and </a:t>
            </a:r>
            <a:r>
              <a:rPr lang="en-US" b="1" dirty="0">
                <a:solidFill>
                  <a:srgbClr val="0000CC"/>
                </a:solidFill>
              </a:rPr>
              <a:t>respect</a:t>
            </a:r>
            <a:r>
              <a:rPr lang="en-US" dirty="0">
                <a:solidFill>
                  <a:schemeClr val="accent6">
                    <a:lumMod val="75000"/>
                  </a:schemeClr>
                </a:solidFill>
              </a:rPr>
              <a:t> </a:t>
            </a:r>
            <a:r>
              <a:rPr lang="en-US" dirty="0"/>
              <a:t>these leaders</a:t>
            </a:r>
          </a:p>
          <a:p>
            <a:pPr lvl="1">
              <a:buFont typeface="Arial" charset="0"/>
              <a:buChar char="•"/>
              <a:defRPr/>
            </a:pPr>
            <a:r>
              <a:rPr lang="en-US" dirty="0"/>
              <a:t>they </a:t>
            </a:r>
            <a:r>
              <a:rPr lang="en-US" b="1" dirty="0">
                <a:solidFill>
                  <a:srgbClr val="0000CC"/>
                </a:solidFill>
              </a:rPr>
              <a:t>believe</a:t>
            </a:r>
            <a:r>
              <a:rPr lang="en-US" dirty="0">
                <a:solidFill>
                  <a:schemeClr val="accent6">
                    <a:lumMod val="75000"/>
                  </a:schemeClr>
                </a:solidFill>
              </a:rPr>
              <a:t> </a:t>
            </a:r>
            <a:r>
              <a:rPr lang="en-US" dirty="0"/>
              <a:t>their perspectives and interests are recognized</a:t>
            </a:r>
          </a:p>
        </p:txBody>
      </p:sp>
      <p:sp>
        <p:nvSpPr>
          <p:cNvPr id="8" name="Footer Placeholder 3">
            <a:extLst>
              <a:ext uri="{FF2B5EF4-FFF2-40B4-BE49-F238E27FC236}">
                <a16:creationId xmlns:a16="http://schemas.microsoft.com/office/drawing/2014/main" id="{7A1AD190-642E-4567-A536-868012BE3E49}"/>
              </a:ext>
            </a:extLst>
          </p:cNvPr>
          <p:cNvSpPr>
            <a:spLocks noGrp="1"/>
          </p:cNvSpPr>
          <p:nvPr>
            <p:ph type="ftr" sz="quarter" idx="11"/>
          </p:nvPr>
        </p:nvSpPr>
        <p:spPr>
          <a:xfrm>
            <a:off x="179512" y="5224121"/>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0664520-614C-4422-902E-334B7F1333A9}"/>
              </a:ext>
            </a:extLst>
          </p:cNvPr>
          <p:cNvPicPr>
            <a:picLocks noChangeAspect="1"/>
          </p:cNvPicPr>
          <p:nvPr/>
        </p:nvPicPr>
        <p:blipFill>
          <a:blip r:embed="rId3"/>
          <a:stretch>
            <a:fillRect/>
          </a:stretch>
        </p:blipFill>
        <p:spPr>
          <a:xfrm>
            <a:off x="6400566" y="3861048"/>
            <a:ext cx="2743434" cy="1876906"/>
          </a:xfrm>
          <a:prstGeom prst="rect">
            <a:avLst/>
          </a:prstGeom>
        </p:spPr>
      </p:pic>
    </p:spTree>
    <p:extLst>
      <p:ext uri="{BB962C8B-B14F-4D97-AF65-F5344CB8AC3E}">
        <p14:creationId xmlns:p14="http://schemas.microsoft.com/office/powerpoint/2010/main" val="1577708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609600"/>
          </a:xfrm>
        </p:spPr>
        <p:txBody>
          <a:bodyPr>
            <a:normAutofit/>
          </a:bodyPr>
          <a:lstStyle/>
          <a:p>
            <a:pPr algn="ctr"/>
            <a:r>
              <a:rPr lang="en-CA" sz="3200" b="1" dirty="0"/>
              <a:t>Minimising Cynicism Toward Change</a:t>
            </a:r>
            <a:endParaRPr lang="en-US" sz="3200" b="1" dirty="0"/>
          </a:p>
        </p:txBody>
      </p:sp>
      <p:sp>
        <p:nvSpPr>
          <p:cNvPr id="3" name="Content Placeholder 2"/>
          <p:cNvSpPr>
            <a:spLocks noGrp="1"/>
          </p:cNvSpPr>
          <p:nvPr>
            <p:ph idx="1"/>
          </p:nvPr>
        </p:nvSpPr>
        <p:spPr>
          <a:xfrm>
            <a:off x="2699792" y="692696"/>
            <a:ext cx="6444208" cy="4608512"/>
          </a:xfrm>
        </p:spPr>
        <p:txBody>
          <a:bodyPr>
            <a:normAutofit/>
          </a:bodyPr>
          <a:lstStyle/>
          <a:p>
            <a:pPr marL="609600" indent="-609600">
              <a:lnSpc>
                <a:spcPct val="120000"/>
              </a:lnSpc>
              <a:buFontTx/>
              <a:buAutoNum type="arabicPeriod"/>
              <a:defRPr/>
            </a:pPr>
            <a:r>
              <a:rPr lang="en-US" dirty="0">
                <a:solidFill>
                  <a:srgbClr val="0000CC"/>
                </a:solidFill>
              </a:rPr>
              <a:t>Meaningful engagement of recipients with decisions that affect them</a:t>
            </a:r>
          </a:p>
          <a:p>
            <a:pPr marL="609600" indent="-609600">
              <a:lnSpc>
                <a:spcPct val="120000"/>
              </a:lnSpc>
              <a:buFontTx/>
              <a:buAutoNum type="arabicPeriod"/>
              <a:defRPr/>
            </a:pPr>
            <a:r>
              <a:rPr lang="en-US" dirty="0">
                <a:solidFill>
                  <a:srgbClr val="0000CC"/>
                </a:solidFill>
              </a:rPr>
              <a:t>Emphasize and reward supervisors who foster two-way communications, good working relationships, and show consideration and respect for employees </a:t>
            </a:r>
          </a:p>
          <a:p>
            <a:pPr marL="609600" indent="-609600">
              <a:lnSpc>
                <a:spcPct val="120000"/>
              </a:lnSpc>
              <a:buFontTx/>
              <a:buAutoNum type="arabicPeriod"/>
              <a:defRPr/>
            </a:pPr>
            <a:r>
              <a:rPr lang="en-US" dirty="0">
                <a:solidFill>
                  <a:srgbClr val="0000CC"/>
                </a:solidFill>
              </a:rPr>
              <a:t>Timely, authentic communications</a:t>
            </a:r>
            <a:r>
              <a:rPr lang="en-AU" dirty="0">
                <a:solidFill>
                  <a:srgbClr val="0000CC"/>
                </a:solidFill>
              </a:rPr>
              <a:t>—</a:t>
            </a:r>
            <a:r>
              <a:rPr lang="en-US" dirty="0">
                <a:solidFill>
                  <a:srgbClr val="0000CC"/>
                </a:solidFill>
              </a:rPr>
              <a:t>keep people informed and include honest appraisals of risks, costs, benefits, and consequences</a:t>
            </a:r>
          </a:p>
          <a:p>
            <a:pPr marL="609600" indent="-609600">
              <a:lnSpc>
                <a:spcPct val="120000"/>
              </a:lnSpc>
              <a:buFontTx/>
              <a:buAutoNum type="arabicPeriod"/>
              <a:defRPr/>
            </a:pPr>
            <a:r>
              <a:rPr lang="en-US" dirty="0">
                <a:solidFill>
                  <a:srgbClr val="0000CC"/>
                </a:solidFill>
              </a:rPr>
              <a:t>Keep surprises to a minimum via regular communications about changes, anticipating questions and concerns</a:t>
            </a:r>
          </a:p>
        </p:txBody>
      </p:sp>
      <p:sp>
        <p:nvSpPr>
          <p:cNvPr id="6" name="Footer Placeholder 3">
            <a:extLst>
              <a:ext uri="{FF2B5EF4-FFF2-40B4-BE49-F238E27FC236}">
                <a16:creationId xmlns:a16="http://schemas.microsoft.com/office/drawing/2014/main" id="{C341B1BE-ADC5-487A-8524-34AF14FCC20A}"/>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8BD76E40-2D8B-458C-961B-74393AAA1A60}"/>
              </a:ext>
            </a:extLst>
          </p:cNvPr>
          <p:cNvPicPr>
            <a:picLocks noChangeAspect="1"/>
          </p:cNvPicPr>
          <p:nvPr/>
        </p:nvPicPr>
        <p:blipFill>
          <a:blip r:embed="rId2"/>
          <a:stretch>
            <a:fillRect/>
          </a:stretch>
        </p:blipFill>
        <p:spPr>
          <a:xfrm>
            <a:off x="1" y="3769081"/>
            <a:ext cx="2699792" cy="1964175"/>
          </a:xfrm>
          <a:prstGeom prst="rect">
            <a:avLst/>
          </a:prstGeom>
        </p:spPr>
      </p:pic>
    </p:spTree>
    <p:extLst>
      <p:ext uri="{BB962C8B-B14F-4D97-AF65-F5344CB8AC3E}">
        <p14:creationId xmlns:p14="http://schemas.microsoft.com/office/powerpoint/2010/main" val="128466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12" y="136525"/>
            <a:ext cx="8229600" cy="685800"/>
          </a:xfrm>
        </p:spPr>
        <p:txBody>
          <a:bodyPr>
            <a:normAutofit/>
          </a:bodyPr>
          <a:lstStyle/>
          <a:p>
            <a:pPr algn="ctr"/>
            <a:r>
              <a:rPr lang="en-CA" sz="2800" b="1" dirty="0"/>
              <a:t>Minimizing Cynicism Toward Change (cont..)</a:t>
            </a:r>
            <a:endParaRPr lang="en-US" sz="2800" b="1" dirty="0"/>
          </a:p>
        </p:txBody>
      </p:sp>
      <p:sp>
        <p:nvSpPr>
          <p:cNvPr id="3" name="Content Placeholder 2"/>
          <p:cNvSpPr>
            <a:spLocks noGrp="1"/>
          </p:cNvSpPr>
          <p:nvPr>
            <p:ph idx="1"/>
          </p:nvPr>
        </p:nvSpPr>
        <p:spPr>
          <a:xfrm>
            <a:off x="86753" y="1719957"/>
            <a:ext cx="8086725" cy="3946376"/>
          </a:xfrm>
        </p:spPr>
        <p:txBody>
          <a:bodyPr>
            <a:noAutofit/>
          </a:bodyPr>
          <a:lstStyle/>
          <a:p>
            <a:pPr marL="511175" indent="-511175">
              <a:lnSpc>
                <a:spcPct val="90000"/>
              </a:lnSpc>
              <a:buFontTx/>
              <a:buAutoNum type="arabicPeriod" startAt="5"/>
              <a:defRPr/>
            </a:pPr>
            <a:r>
              <a:rPr lang="en-US" sz="2200" dirty="0">
                <a:solidFill>
                  <a:srgbClr val="0000CC"/>
                </a:solidFill>
              </a:rPr>
              <a:t>Enhance credibility by: </a:t>
            </a:r>
          </a:p>
          <a:p>
            <a:pPr marL="1089025" lvl="1" indent="-463550">
              <a:lnSpc>
                <a:spcPct val="90000"/>
              </a:lnSpc>
              <a:buFontTx/>
              <a:buAutoNum type="alphaLcPeriod"/>
              <a:defRPr/>
            </a:pPr>
            <a:r>
              <a:rPr lang="en-US" sz="2000" dirty="0">
                <a:solidFill>
                  <a:srgbClr val="0000CC"/>
                </a:solidFill>
              </a:rPr>
              <a:t>using credible spokespersons who are liked and trusted</a:t>
            </a:r>
          </a:p>
          <a:p>
            <a:pPr marL="1089025" lvl="1" indent="-463550">
              <a:lnSpc>
                <a:spcPct val="90000"/>
              </a:lnSpc>
              <a:buFontTx/>
              <a:buAutoNum type="alphaLcPeriod"/>
              <a:defRPr/>
            </a:pPr>
            <a:r>
              <a:rPr lang="en-US" sz="2000" dirty="0">
                <a:solidFill>
                  <a:srgbClr val="0000CC"/>
                </a:solidFill>
              </a:rPr>
              <a:t>using positive messages that appeal to logic and consistency</a:t>
            </a:r>
          </a:p>
          <a:p>
            <a:pPr marL="1089025" lvl="1" indent="-463550">
              <a:lnSpc>
                <a:spcPct val="90000"/>
              </a:lnSpc>
              <a:buFontTx/>
              <a:buAutoNum type="alphaLcPeriod"/>
              <a:defRPr/>
            </a:pPr>
            <a:r>
              <a:rPr lang="en-US" sz="2000" dirty="0">
                <a:solidFill>
                  <a:srgbClr val="0000CC"/>
                </a:solidFill>
              </a:rPr>
              <a:t>using multiple channels and repetition</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Acknowledge mistakes and make amends </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Publicize successful changes and progress</a:t>
            </a:r>
          </a:p>
          <a:p>
            <a:pPr marL="511175" indent="-511175">
              <a:buFontTx/>
              <a:buAutoNum type="arabicPeriod" startAt="5"/>
              <a:defRPr/>
            </a:pPr>
            <a:r>
              <a:rPr lang="en-US" sz="2200" dirty="0">
                <a:solidFill>
                  <a:srgbClr val="0000CC"/>
                </a:solidFill>
              </a:rPr>
              <a:t>Use 2-way communications to see change from employees’ perspective</a:t>
            </a:r>
            <a:r>
              <a:rPr lang="en-AU" sz="2400" dirty="0">
                <a:solidFill>
                  <a:srgbClr val="0000CC"/>
                </a:solidFill>
              </a:rPr>
              <a:t>—</a:t>
            </a:r>
            <a:r>
              <a:rPr lang="en-US" sz="2200" dirty="0">
                <a:solidFill>
                  <a:srgbClr val="0000CC"/>
                </a:solidFill>
              </a:rPr>
              <a:t>this will aid planning &amp; future communications </a:t>
            </a:r>
          </a:p>
          <a:p>
            <a:pPr marL="511175" indent="-511175">
              <a:buFontTx/>
              <a:buAutoNum type="arabicPeriod" startAt="5"/>
              <a:defRPr/>
            </a:pPr>
            <a:r>
              <a:rPr lang="en-US" sz="2200" dirty="0">
                <a:solidFill>
                  <a:srgbClr val="0000CC"/>
                </a:solidFill>
              </a:rPr>
              <a:t>Provide opportunities for employees to express feelings, receive validation and reassurance. Address their concerns</a:t>
            </a:r>
          </a:p>
          <a:p>
            <a:endParaRPr lang="en-US" sz="2400" dirty="0">
              <a:solidFill>
                <a:srgbClr val="0000CC"/>
              </a:solidFill>
            </a:endParaRPr>
          </a:p>
        </p:txBody>
      </p:sp>
      <p:sp>
        <p:nvSpPr>
          <p:cNvPr id="6" name="Footer Placeholder 3">
            <a:extLst>
              <a:ext uri="{FF2B5EF4-FFF2-40B4-BE49-F238E27FC236}">
                <a16:creationId xmlns:a16="http://schemas.microsoft.com/office/drawing/2014/main" id="{8ADD7B13-7B75-4482-A9A4-C99118AD5F94}"/>
              </a:ext>
            </a:extLst>
          </p:cNvPr>
          <p:cNvSpPr>
            <a:spLocks noGrp="1"/>
          </p:cNvSpPr>
          <p:nvPr>
            <p:ph type="ftr" sz="quarter" idx="11"/>
          </p:nvPr>
        </p:nvSpPr>
        <p:spPr>
          <a:xfrm>
            <a:off x="5889698" y="5373216"/>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BC871D0-6F9B-407D-B939-D92C10FEA364}"/>
              </a:ext>
            </a:extLst>
          </p:cNvPr>
          <p:cNvPicPr>
            <a:picLocks noChangeAspect="1"/>
          </p:cNvPicPr>
          <p:nvPr/>
        </p:nvPicPr>
        <p:blipFill>
          <a:blip r:embed="rId2"/>
          <a:stretch>
            <a:fillRect/>
          </a:stretch>
        </p:blipFill>
        <p:spPr>
          <a:xfrm>
            <a:off x="7452320" y="630451"/>
            <a:ext cx="1691680" cy="1230745"/>
          </a:xfrm>
          <a:prstGeom prst="rect">
            <a:avLst/>
          </a:prstGeom>
        </p:spPr>
      </p:pic>
    </p:spTree>
    <p:extLst>
      <p:ext uri="{BB962C8B-B14F-4D97-AF65-F5344CB8AC3E}">
        <p14:creationId xmlns:p14="http://schemas.microsoft.com/office/powerpoint/2010/main" val="101172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962" y="32109"/>
            <a:ext cx="8229600" cy="609600"/>
          </a:xfrm>
        </p:spPr>
        <p:txBody>
          <a:bodyPr>
            <a:normAutofit/>
          </a:bodyPr>
          <a:lstStyle/>
          <a:p>
            <a:pPr algn="ctr"/>
            <a:r>
              <a:rPr lang="en-CA" sz="3600" b="1" dirty="0"/>
              <a:t>Strategies for Coping with Change</a:t>
            </a:r>
            <a:endParaRPr lang="en-US" sz="3600" b="1" dirty="0"/>
          </a:p>
        </p:txBody>
      </p:sp>
      <p:sp>
        <p:nvSpPr>
          <p:cNvPr id="6" name="Footer Placeholder 3">
            <a:extLst>
              <a:ext uri="{FF2B5EF4-FFF2-40B4-BE49-F238E27FC236}">
                <a16:creationId xmlns:a16="http://schemas.microsoft.com/office/drawing/2014/main" id="{7ABCCABB-0B84-4DF5-A323-13A3E055E9A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graphicFrame>
        <p:nvGraphicFramePr>
          <p:cNvPr id="4" name="Group 86"/>
          <p:cNvGraphicFramePr>
            <a:graphicFrameLocks/>
          </p:cNvGraphicFramePr>
          <p:nvPr/>
        </p:nvGraphicFramePr>
        <p:xfrm>
          <a:off x="461962" y="641709"/>
          <a:ext cx="8072438" cy="4299459"/>
        </p:xfrm>
        <a:graphic>
          <a:graphicData uri="http://schemas.openxmlformats.org/drawingml/2006/table">
            <a:tbl>
              <a:tblPr/>
              <a:tblGrid>
                <a:gridCol w="4036219">
                  <a:extLst>
                    <a:ext uri="{9D8B030D-6E8A-4147-A177-3AD203B41FA5}">
                      <a16:colId xmlns:a16="http://schemas.microsoft.com/office/drawing/2014/main" val="20000"/>
                    </a:ext>
                  </a:extLst>
                </a:gridCol>
                <a:gridCol w="4036219">
                  <a:extLst>
                    <a:ext uri="{9D8B030D-6E8A-4147-A177-3AD203B41FA5}">
                      <a16:colId xmlns:a16="http://schemas.microsoft.com/office/drawing/2014/main" val="20001"/>
                    </a:ext>
                  </a:extLst>
                </a:gridCol>
              </a:tblGrid>
              <a:tr h="72625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3573208">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Accepting Feelings as Natural</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Managing Stress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Exercising Responsibility</a:t>
                      </a: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Giving First Aid</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Creating Capability for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7400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315200" cy="537369"/>
          </a:xfrm>
        </p:spPr>
        <p:txBody>
          <a:bodyPr>
            <a:normAutofit/>
          </a:bodyPr>
          <a:lstStyle/>
          <a:p>
            <a:pPr algn="ctr"/>
            <a:r>
              <a:rPr lang="en-CA" sz="2800" b="1" dirty="0"/>
              <a:t>Strategies for Coping with Change (cont..)</a:t>
            </a:r>
            <a:endParaRPr lang="en-US" sz="2800" b="1" dirty="0"/>
          </a:p>
        </p:txBody>
      </p:sp>
      <p:sp>
        <p:nvSpPr>
          <p:cNvPr id="6" name="Footer Placeholder 3">
            <a:extLst>
              <a:ext uri="{FF2B5EF4-FFF2-40B4-BE49-F238E27FC236}">
                <a16:creationId xmlns:a16="http://schemas.microsoft.com/office/drawing/2014/main" id="{9BF5231E-6D46-46BE-8563-C31025FC1353}"/>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graphicFrame>
        <p:nvGraphicFramePr>
          <p:cNvPr id="4" name="Group 17"/>
          <p:cNvGraphicFramePr>
            <a:graphicFrameLocks/>
          </p:cNvGraphicFramePr>
          <p:nvPr/>
        </p:nvGraphicFramePr>
        <p:xfrm>
          <a:off x="251520" y="476672"/>
          <a:ext cx="8784976" cy="5116964"/>
        </p:xfrm>
        <a:graphic>
          <a:graphicData uri="http://schemas.openxmlformats.org/drawingml/2006/table">
            <a:tbl>
              <a:tblPr/>
              <a:tblGrid>
                <a:gridCol w="4392488">
                  <a:extLst>
                    <a:ext uri="{9D8B030D-6E8A-4147-A177-3AD203B41FA5}">
                      <a16:colId xmlns:a16="http://schemas.microsoft.com/office/drawing/2014/main" val="20000"/>
                    </a:ext>
                  </a:extLst>
                </a:gridCol>
                <a:gridCol w="4392488">
                  <a:extLst>
                    <a:ext uri="{9D8B030D-6E8A-4147-A177-3AD203B41FA5}">
                      <a16:colId xmlns:a16="http://schemas.microsoft.com/office/drawing/2014/main" val="20001"/>
                    </a:ext>
                  </a:extLst>
                </a:gridCol>
              </a:tblGrid>
              <a:tr h="426047">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Accepting Feelings as Natural</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Self-permission to feel and mourn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time to work through feelings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Tolerating ambiguity	</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natural as self-protection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a positive step toward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energy to work with</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information critical to the change process</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Managing Stress</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Maintaining physical well-being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information about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Limiting extraneous stressors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regular breaks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Giving First Aid</a:t>
                      </a:r>
                      <a:r>
                        <a:rPr kumimoji="0" lang="en-US" sz="2000" b="0" i="0" u="none" strike="noStrike" cap="none" normalizeH="0" baseline="0" dirty="0">
                          <a:ln>
                            <a:noFill/>
                          </a:ln>
                          <a:solidFill>
                            <a:srgbClr val="0000CC"/>
                          </a:solidFill>
                          <a:effectLst/>
                          <a:latin typeface="Arial" charset="0"/>
                          <a:ea typeface="Times New Roman" pitchFamily="18" charset="0"/>
                          <a:cs typeface="Arial" charset="0"/>
                        </a:rPr>
                        <a:t>	</a:t>
                      </a: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Accepting emotions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Listening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safety</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Marking endings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resources and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854799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3353"/>
            <a:ext cx="7315200" cy="507140"/>
          </a:xfrm>
        </p:spPr>
        <p:txBody>
          <a:bodyPr>
            <a:normAutofit/>
          </a:bodyPr>
          <a:lstStyle/>
          <a:p>
            <a:pPr algn="ctr"/>
            <a:r>
              <a:rPr lang="en-CA" sz="2800" b="1" dirty="0"/>
              <a:t>Strategies for Coping with Change (cont..)</a:t>
            </a:r>
            <a:endParaRPr lang="en-US" sz="2800" b="1" dirty="0"/>
          </a:p>
        </p:txBody>
      </p:sp>
      <p:sp>
        <p:nvSpPr>
          <p:cNvPr id="6" name="Footer Placeholder 3">
            <a:extLst>
              <a:ext uri="{FF2B5EF4-FFF2-40B4-BE49-F238E27FC236}">
                <a16:creationId xmlns:a16="http://schemas.microsoft.com/office/drawing/2014/main" id="{91A5B59E-C713-470C-AB82-91768F30AA54}"/>
              </a:ext>
            </a:extLst>
          </p:cNvPr>
          <p:cNvSpPr>
            <a:spLocks noGrp="1"/>
          </p:cNvSpPr>
          <p:nvPr>
            <p:ph type="ftr" sz="quarter" idx="11"/>
          </p:nvPr>
        </p:nvSpPr>
        <p:spPr>
          <a:xfrm>
            <a:off x="5868144" y="5406677"/>
            <a:ext cx="3168352" cy="365125"/>
          </a:xfrm>
        </p:spPr>
        <p:txBody>
          <a:bodyPr/>
          <a:lstStyle/>
          <a:p>
            <a:r>
              <a:rPr lang="en-CA" dirty="0"/>
              <a:t>Deszca, Ingols &amp; Cawsey, (2019)</a:t>
            </a:r>
            <a:endParaRPr lang="en-US" dirty="0"/>
          </a:p>
        </p:txBody>
      </p:sp>
      <p:graphicFrame>
        <p:nvGraphicFramePr>
          <p:cNvPr id="4" name="Group 17"/>
          <p:cNvGraphicFramePr>
            <a:graphicFrameLocks/>
          </p:cNvGraphicFramePr>
          <p:nvPr/>
        </p:nvGraphicFramePr>
        <p:xfrm>
          <a:off x="683568" y="585324"/>
          <a:ext cx="7704856" cy="4907268"/>
        </p:xfrm>
        <a:graphic>
          <a:graphicData uri="http://schemas.openxmlformats.org/drawingml/2006/table">
            <a:tbl>
              <a:tblPr/>
              <a:tblGrid>
                <a:gridCol w="3624146">
                  <a:extLst>
                    <a:ext uri="{9D8B030D-6E8A-4147-A177-3AD203B41FA5}">
                      <a16:colId xmlns:a16="http://schemas.microsoft.com/office/drawing/2014/main" val="20000"/>
                    </a:ext>
                  </a:extLst>
                </a:gridCol>
                <a:gridCol w="4080710">
                  <a:extLst>
                    <a:ext uri="{9D8B030D-6E8A-4147-A177-3AD203B41FA5}">
                      <a16:colId xmlns:a16="http://schemas.microsoft.com/office/drawing/2014/main" val="20001"/>
                    </a:ext>
                  </a:extLst>
                </a:gridCol>
              </a:tblGrid>
              <a:tr h="40381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4240065">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Exercising Responsibility</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Identifying options and gains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from losses	</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Participating in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Inventorying strengths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new skills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Diversifying emotional investing </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Creating Capability for Change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Making organizational support of risks clear</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a continuing safety net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Emphasizing continuities, gains of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Helping employees explore risks, options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Suspending judgment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Involving people in decision making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Teamwork</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opportunities for individual growth</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095303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1598"/>
            <a:ext cx="8229600" cy="533400"/>
          </a:xfrm>
        </p:spPr>
        <p:txBody>
          <a:bodyPr>
            <a:normAutofit/>
          </a:bodyPr>
          <a:lstStyle/>
          <a:p>
            <a:pPr algn="ctr"/>
            <a:r>
              <a:rPr lang="en-CA" sz="3200" b="1" dirty="0"/>
              <a:t>Roles for Middle Managers</a:t>
            </a:r>
            <a:endParaRPr lang="en-US" sz="3200" b="1" dirty="0"/>
          </a:p>
        </p:txBody>
      </p:sp>
      <p:sp>
        <p:nvSpPr>
          <p:cNvPr id="3" name="Content Placeholder 2"/>
          <p:cNvSpPr>
            <a:spLocks noGrp="1"/>
          </p:cNvSpPr>
          <p:nvPr>
            <p:ph idx="1"/>
          </p:nvPr>
        </p:nvSpPr>
        <p:spPr>
          <a:xfrm>
            <a:off x="3635896" y="1105862"/>
            <a:ext cx="5212432" cy="3920456"/>
          </a:xfrm>
        </p:spPr>
        <p:txBody>
          <a:bodyPr>
            <a:normAutofit/>
          </a:bodyPr>
          <a:lstStyle/>
          <a:p>
            <a:pPr>
              <a:buFont typeface="Arial" charset="0"/>
              <a:buChar char="•"/>
              <a:defRPr/>
            </a:pPr>
            <a:r>
              <a:rPr lang="en-US" sz="2800" dirty="0"/>
              <a:t>Linking</a:t>
            </a:r>
            <a:r>
              <a:rPr lang="en-AU" sz="2800" dirty="0"/>
              <a:t>—</a:t>
            </a:r>
            <a:r>
              <a:rPr lang="en-US" sz="2800" dirty="0"/>
              <a:t>with Above, Below, and Across </a:t>
            </a:r>
          </a:p>
          <a:p>
            <a:pPr>
              <a:buFont typeface="Arial" charset="0"/>
              <a:buChar char="•"/>
              <a:defRPr/>
            </a:pPr>
            <a:r>
              <a:rPr lang="en-US" sz="2800" dirty="0"/>
              <a:t>Offering</a:t>
            </a:r>
            <a:r>
              <a:rPr lang="en-AU" sz="2800" dirty="0"/>
              <a:t>—</a:t>
            </a:r>
            <a:r>
              <a:rPr lang="en-US" sz="2800" dirty="0"/>
              <a:t>as a Top, Bottom, and a Link</a:t>
            </a:r>
          </a:p>
          <a:p>
            <a:pPr>
              <a:buFont typeface="Arial" charset="0"/>
              <a:buChar char="•"/>
              <a:defRPr/>
            </a:pPr>
            <a:r>
              <a:rPr lang="en-US" sz="2800" dirty="0"/>
              <a:t>Influence Up</a:t>
            </a:r>
          </a:p>
          <a:p>
            <a:pPr lvl="1">
              <a:buFont typeface="Arial" charset="0"/>
              <a:buChar char="•"/>
              <a:defRPr/>
            </a:pPr>
            <a:r>
              <a:rPr lang="en-US" dirty="0"/>
              <a:t>Championing Strategic Alternatives</a:t>
            </a:r>
          </a:p>
          <a:p>
            <a:pPr lvl="1">
              <a:buFont typeface="Arial" charset="0"/>
              <a:buChar char="•"/>
              <a:defRPr/>
            </a:pPr>
            <a:r>
              <a:rPr lang="en-US" dirty="0"/>
              <a:t>Synthesizing Information</a:t>
            </a:r>
          </a:p>
          <a:p>
            <a:pPr>
              <a:buFont typeface="Arial" charset="0"/>
              <a:buChar char="•"/>
              <a:defRPr/>
            </a:pPr>
            <a:r>
              <a:rPr lang="en-US" sz="2800" dirty="0"/>
              <a:t>Influence Down</a:t>
            </a:r>
          </a:p>
          <a:p>
            <a:pPr lvl="1">
              <a:buFont typeface="Arial" charset="0"/>
              <a:buChar char="•"/>
              <a:defRPr/>
            </a:pPr>
            <a:r>
              <a:rPr lang="en-US" dirty="0"/>
              <a:t>Facilitating Adaptability</a:t>
            </a:r>
          </a:p>
          <a:p>
            <a:pPr lvl="1">
              <a:buFont typeface="Arial" charset="0"/>
              <a:buChar char="•"/>
              <a:defRPr/>
            </a:pPr>
            <a:r>
              <a:rPr lang="en-US" dirty="0"/>
              <a:t>Implementing Strategy</a:t>
            </a:r>
          </a:p>
          <a:p>
            <a:endParaRPr lang="en-US" dirty="0"/>
          </a:p>
        </p:txBody>
      </p:sp>
      <p:sp>
        <p:nvSpPr>
          <p:cNvPr id="5" name="Footer Placeholder 3">
            <a:extLst>
              <a:ext uri="{FF2B5EF4-FFF2-40B4-BE49-F238E27FC236}">
                <a16:creationId xmlns:a16="http://schemas.microsoft.com/office/drawing/2014/main" id="{9DC2D1D3-E2A5-400A-BDA5-1F83E2C6AC44}"/>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A close up of puzzle pieces&#10;&#10;Description automatically generated">
            <a:extLst>
              <a:ext uri="{FF2B5EF4-FFF2-40B4-BE49-F238E27FC236}">
                <a16:creationId xmlns:a16="http://schemas.microsoft.com/office/drawing/2014/main" id="{B85207D5-1AAF-4E0F-8C33-B4B49768D1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322" y="3573015"/>
            <a:ext cx="3165191" cy="2100197"/>
          </a:xfrm>
          <a:prstGeom prst="rect">
            <a:avLst/>
          </a:prstGeom>
        </p:spPr>
      </p:pic>
    </p:spTree>
    <p:extLst>
      <p:ext uri="{BB962C8B-B14F-4D97-AF65-F5344CB8AC3E}">
        <p14:creationId xmlns:p14="http://schemas.microsoft.com/office/powerpoint/2010/main" val="9851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algn="ctr"/>
            <a:r>
              <a:rPr lang="en-CA" sz="3200" b="1" dirty="0"/>
              <a:t>Closing Advice for Change Leaders </a:t>
            </a:r>
            <a:br>
              <a:rPr lang="en-CA" sz="3200" b="1" dirty="0"/>
            </a:br>
            <a:r>
              <a:rPr lang="en-CA" sz="3200" b="1" i="1" dirty="0"/>
              <a:t>Thinking About Recipients</a:t>
            </a:r>
            <a:endParaRPr lang="en-US" sz="3200" b="1" i="1" dirty="0"/>
          </a:p>
        </p:txBody>
      </p:sp>
      <p:sp>
        <p:nvSpPr>
          <p:cNvPr id="3" name="Content Placeholder 2"/>
          <p:cNvSpPr>
            <a:spLocks noGrp="1"/>
          </p:cNvSpPr>
          <p:nvPr>
            <p:ph idx="1"/>
          </p:nvPr>
        </p:nvSpPr>
        <p:spPr>
          <a:xfrm>
            <a:off x="107504" y="980728"/>
            <a:ext cx="6480720" cy="4608512"/>
          </a:xfrm>
        </p:spPr>
        <p:txBody>
          <a:bodyPr>
            <a:normAutofit/>
          </a:bodyPr>
          <a:lstStyle/>
          <a:p>
            <a:pPr>
              <a:buClr>
                <a:schemeClr val="tx1"/>
              </a:buClr>
              <a:buFont typeface="Arial" charset="0"/>
              <a:buChar char="•"/>
              <a:defRPr/>
            </a:pPr>
            <a:r>
              <a:rPr lang="en-US" b="1" dirty="0">
                <a:solidFill>
                  <a:srgbClr val="0000CC"/>
                </a:solidFill>
              </a:rPr>
              <a:t>Avoid coercion </a:t>
            </a:r>
            <a:r>
              <a:rPr lang="en-US" dirty="0"/>
              <a:t>as a change strategy, if possible</a:t>
            </a:r>
          </a:p>
          <a:p>
            <a:pPr>
              <a:buClr>
                <a:schemeClr val="tx1"/>
              </a:buClr>
              <a:buFont typeface="Arial" charset="0"/>
              <a:buChar char="•"/>
              <a:defRPr/>
            </a:pPr>
            <a:r>
              <a:rPr lang="en-US" b="1" dirty="0">
                <a:solidFill>
                  <a:srgbClr val="0000CC"/>
                </a:solidFill>
              </a:rPr>
              <a:t>Align systems &amp; processes </a:t>
            </a:r>
            <a:r>
              <a:rPr lang="en-US" dirty="0"/>
              <a:t>with the change</a:t>
            </a:r>
            <a:r>
              <a:rPr lang="en-AU" dirty="0"/>
              <a:t>—</a:t>
            </a:r>
            <a:r>
              <a:rPr lang="en-US" dirty="0"/>
              <a:t> when not aligned they can send conflicting signals</a:t>
            </a:r>
          </a:p>
          <a:p>
            <a:pPr>
              <a:buClr>
                <a:schemeClr val="tx1"/>
              </a:buClr>
              <a:buFont typeface="Arial" charset="0"/>
              <a:buChar char="•"/>
              <a:defRPr/>
            </a:pPr>
            <a:r>
              <a:rPr lang="en-US" b="1" dirty="0">
                <a:solidFill>
                  <a:srgbClr val="0000CC"/>
                </a:solidFill>
              </a:rPr>
              <a:t>Reduce the intensity </a:t>
            </a:r>
            <a:r>
              <a:rPr lang="en-US" dirty="0"/>
              <a:t>of change by making change the norm</a:t>
            </a:r>
          </a:p>
          <a:p>
            <a:pPr>
              <a:buClr>
                <a:schemeClr val="tx1"/>
              </a:buClr>
              <a:buFont typeface="Arial" charset="0"/>
              <a:buChar char="•"/>
              <a:defRPr/>
            </a:pPr>
            <a:r>
              <a:rPr lang="en-US" dirty="0"/>
              <a:t>Work to increase </a:t>
            </a:r>
            <a:r>
              <a:rPr lang="en-US" b="1" dirty="0">
                <a:solidFill>
                  <a:srgbClr val="0000CC"/>
                </a:solidFill>
              </a:rPr>
              <a:t>your tolerance for change</a:t>
            </a:r>
            <a:r>
              <a:rPr lang="en-US" dirty="0"/>
              <a:t>, become a change agent yourself, and avoid the recipient traps</a:t>
            </a:r>
          </a:p>
          <a:p>
            <a:pPr>
              <a:buClr>
                <a:schemeClr val="tx1"/>
              </a:buClr>
            </a:pPr>
            <a:endParaRPr lang="en-US" dirty="0"/>
          </a:p>
        </p:txBody>
      </p:sp>
      <p:sp>
        <p:nvSpPr>
          <p:cNvPr id="5" name="Footer Placeholder 3">
            <a:extLst>
              <a:ext uri="{FF2B5EF4-FFF2-40B4-BE49-F238E27FC236}">
                <a16:creationId xmlns:a16="http://schemas.microsoft.com/office/drawing/2014/main" id="{3B58F8DE-2057-4ECC-A314-C16C6A3BF944}"/>
              </a:ext>
            </a:extLst>
          </p:cNvPr>
          <p:cNvSpPr>
            <a:spLocks noGrp="1"/>
          </p:cNvSpPr>
          <p:nvPr>
            <p:ph type="ftr" sz="quarter" idx="11"/>
          </p:nvPr>
        </p:nvSpPr>
        <p:spPr>
          <a:xfrm>
            <a:off x="6040133" y="3607424"/>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91196E75-444E-4111-A422-4853DE365986}"/>
              </a:ext>
            </a:extLst>
          </p:cNvPr>
          <p:cNvPicPr>
            <a:picLocks noChangeAspect="1"/>
          </p:cNvPicPr>
          <p:nvPr/>
        </p:nvPicPr>
        <p:blipFill>
          <a:blip r:embed="rId2"/>
          <a:stretch>
            <a:fillRect/>
          </a:stretch>
        </p:blipFill>
        <p:spPr>
          <a:xfrm>
            <a:off x="6516216" y="4189868"/>
            <a:ext cx="2627784" cy="1521883"/>
          </a:xfrm>
          <a:prstGeom prst="rect">
            <a:avLst/>
          </a:prstGeom>
        </p:spPr>
      </p:pic>
    </p:spTree>
    <p:extLst>
      <p:ext uri="{BB962C8B-B14F-4D97-AF65-F5344CB8AC3E}">
        <p14:creationId xmlns:p14="http://schemas.microsoft.com/office/powerpoint/2010/main" val="2446709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224"/>
            <a:ext cx="8229600" cy="533400"/>
          </a:xfrm>
        </p:spPr>
        <p:txBody>
          <a:bodyPr>
            <a:normAutofit fontScale="90000"/>
          </a:bodyPr>
          <a:lstStyle/>
          <a:p>
            <a:pPr algn="ctr"/>
            <a:r>
              <a:rPr lang="en-CA" sz="3600" b="1" dirty="0"/>
              <a:t>Walking the Talk</a:t>
            </a:r>
            <a:r>
              <a:rPr lang="en-AU" sz="3200" dirty="0"/>
              <a:t>—</a:t>
            </a:r>
            <a:r>
              <a:rPr lang="en-CA" sz="3600" b="1" dirty="0"/>
              <a:t>Why?</a:t>
            </a:r>
            <a:endParaRPr lang="en-US" sz="3600" b="1" dirty="0"/>
          </a:p>
        </p:txBody>
      </p:sp>
      <p:sp>
        <p:nvSpPr>
          <p:cNvPr id="3" name="Content Placeholder 2"/>
          <p:cNvSpPr>
            <a:spLocks noGrp="1"/>
          </p:cNvSpPr>
          <p:nvPr>
            <p:ph idx="1"/>
          </p:nvPr>
        </p:nvSpPr>
        <p:spPr>
          <a:xfrm>
            <a:off x="419100" y="1219201"/>
            <a:ext cx="8229600" cy="2929880"/>
          </a:xfrm>
        </p:spPr>
        <p:txBody>
          <a:bodyPr>
            <a:normAutofit/>
          </a:bodyPr>
          <a:lstStyle/>
          <a:p>
            <a:pPr>
              <a:lnSpc>
                <a:spcPct val="90000"/>
              </a:lnSpc>
              <a:buFont typeface="Arial" charset="0"/>
              <a:buChar char="•"/>
              <a:defRPr/>
            </a:pPr>
            <a:r>
              <a:rPr lang="en-US" dirty="0"/>
              <a:t>It’s all about </a:t>
            </a:r>
            <a:r>
              <a:rPr lang="en-US" b="1" dirty="0">
                <a:solidFill>
                  <a:srgbClr val="0000CC"/>
                </a:solidFill>
              </a:rPr>
              <a:t>trust and authenticity</a:t>
            </a:r>
            <a:r>
              <a:rPr lang="en-US" dirty="0">
                <a:solidFill>
                  <a:srgbClr val="0000CC"/>
                </a:solidFill>
              </a:rPr>
              <a:t> </a:t>
            </a:r>
            <a:r>
              <a:rPr lang="en-US" dirty="0"/>
              <a:t>in the person’s competence and character!</a:t>
            </a:r>
          </a:p>
          <a:p>
            <a:pPr>
              <a:lnSpc>
                <a:spcPct val="90000"/>
              </a:lnSpc>
              <a:buFont typeface="Arial" charset="0"/>
              <a:buChar char="•"/>
              <a:defRPr/>
            </a:pPr>
            <a:r>
              <a:rPr lang="en-US" dirty="0"/>
              <a:t>Trust in change leaders </a:t>
            </a:r>
            <a:r>
              <a:rPr lang="en-US" b="1" dirty="0">
                <a:solidFill>
                  <a:srgbClr val="0000CC"/>
                </a:solidFill>
              </a:rPr>
              <a:t>creates confidence </a:t>
            </a:r>
            <a:r>
              <a:rPr lang="en-US" dirty="0"/>
              <a:t>in the proposed path</a:t>
            </a:r>
          </a:p>
          <a:p>
            <a:pPr>
              <a:lnSpc>
                <a:spcPct val="90000"/>
              </a:lnSpc>
              <a:buFont typeface="Arial" charset="0"/>
              <a:buChar char="•"/>
              <a:defRPr/>
            </a:pPr>
            <a:r>
              <a:rPr lang="en-US" dirty="0"/>
              <a:t>Trust </a:t>
            </a:r>
            <a:r>
              <a:rPr lang="en-US" b="1" dirty="0">
                <a:solidFill>
                  <a:srgbClr val="0000CC"/>
                </a:solidFill>
              </a:rPr>
              <a:t>provides an environment </a:t>
            </a:r>
            <a:r>
              <a:rPr lang="en-US" dirty="0"/>
              <a:t>for others to take risks</a:t>
            </a:r>
          </a:p>
          <a:p>
            <a:pPr>
              <a:lnSpc>
                <a:spcPct val="90000"/>
              </a:lnSpc>
              <a:buFont typeface="Arial" charset="0"/>
              <a:buChar char="•"/>
              <a:defRPr/>
            </a:pPr>
            <a:r>
              <a:rPr lang="en-US" dirty="0"/>
              <a:t>Remember</a:t>
            </a:r>
            <a:r>
              <a:rPr lang="en-AU" dirty="0"/>
              <a:t>—</a:t>
            </a:r>
            <a:r>
              <a:rPr lang="en-US" i="1" dirty="0"/>
              <a:t>every change is a risk!</a:t>
            </a:r>
            <a:endParaRPr lang="en-US" dirty="0"/>
          </a:p>
          <a:p>
            <a:endParaRPr lang="en-US" dirty="0"/>
          </a:p>
        </p:txBody>
      </p:sp>
      <p:sp>
        <p:nvSpPr>
          <p:cNvPr id="5" name="Footer Placeholder 3">
            <a:extLst>
              <a:ext uri="{FF2B5EF4-FFF2-40B4-BE49-F238E27FC236}">
                <a16:creationId xmlns:a16="http://schemas.microsoft.com/office/drawing/2014/main" id="{A0066FE7-6545-446E-84AA-E8F81BC2F89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Graphical user interface&#10;&#10;Description automatically generated">
            <a:extLst>
              <a:ext uri="{FF2B5EF4-FFF2-40B4-BE49-F238E27FC236}">
                <a16:creationId xmlns:a16="http://schemas.microsoft.com/office/drawing/2014/main" id="{916349C9-5157-4A1B-8027-1812DA9B15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528" y="3938141"/>
            <a:ext cx="2592288" cy="1728192"/>
          </a:xfrm>
          <a:prstGeom prst="rect">
            <a:avLst/>
          </a:prstGeom>
        </p:spPr>
      </p:pic>
    </p:spTree>
    <p:extLst>
      <p:ext uri="{BB962C8B-B14F-4D97-AF65-F5344CB8AC3E}">
        <p14:creationId xmlns:p14="http://schemas.microsoft.com/office/powerpoint/2010/main" val="2207730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76200"/>
            <a:ext cx="8229600" cy="473075"/>
          </a:xfrm>
        </p:spPr>
        <p:txBody>
          <a:bodyPr>
            <a:normAutofit fontScale="90000"/>
          </a:bodyPr>
          <a:lstStyle/>
          <a:p>
            <a:pPr algn="ctr"/>
            <a:r>
              <a:rPr lang="en-CA" sz="3200" b="1" dirty="0"/>
              <a:t>Walking the Talk – How?</a:t>
            </a:r>
            <a:endParaRPr lang="en-US" sz="3200" b="1" dirty="0"/>
          </a:p>
        </p:txBody>
      </p:sp>
      <p:sp>
        <p:nvSpPr>
          <p:cNvPr id="3" name="Content Placeholder 2"/>
          <p:cNvSpPr>
            <a:spLocks noGrp="1"/>
          </p:cNvSpPr>
          <p:nvPr>
            <p:ph idx="1"/>
          </p:nvPr>
        </p:nvSpPr>
        <p:spPr>
          <a:xfrm>
            <a:off x="571500" y="838200"/>
            <a:ext cx="7315200" cy="4318992"/>
          </a:xfrm>
        </p:spPr>
        <p:txBody>
          <a:bodyPr>
            <a:noAutofit/>
          </a:bodyPr>
          <a:lstStyle/>
          <a:p>
            <a:pPr>
              <a:buFont typeface="Arial" charset="0"/>
              <a:buChar char="•"/>
              <a:defRPr/>
            </a:pPr>
            <a:r>
              <a:rPr lang="en-US" sz="2400" dirty="0"/>
              <a:t>Get out there</a:t>
            </a:r>
            <a:r>
              <a:rPr lang="en-AU" sz="2400" dirty="0"/>
              <a:t>—</a:t>
            </a:r>
            <a:r>
              <a:rPr lang="en-US" sz="2400" dirty="0"/>
              <a:t>don’t hide!</a:t>
            </a:r>
          </a:p>
          <a:p>
            <a:pPr>
              <a:buFont typeface="Arial" charset="0"/>
              <a:buChar char="•"/>
              <a:defRPr/>
            </a:pPr>
            <a:r>
              <a:rPr lang="en-US" sz="2400" dirty="0"/>
              <a:t>Act as if you’re always on </a:t>
            </a:r>
            <a:r>
              <a:rPr lang="en-US" sz="2400" b="1" dirty="0">
                <a:solidFill>
                  <a:srgbClr val="0000CC"/>
                </a:solidFill>
              </a:rPr>
              <a:t>display</a:t>
            </a:r>
          </a:p>
          <a:p>
            <a:pPr lvl="1">
              <a:buFont typeface="Arial" charset="0"/>
              <a:buChar char="•"/>
              <a:defRPr/>
            </a:pPr>
            <a:r>
              <a:rPr lang="en-US" sz="2400" dirty="0"/>
              <a:t>Communicate clearly the why, what, how, when &amp; who of the change</a:t>
            </a:r>
          </a:p>
          <a:p>
            <a:pPr>
              <a:buFont typeface="Arial" charset="0"/>
              <a:buChar char="•"/>
              <a:defRPr/>
            </a:pPr>
            <a:r>
              <a:rPr lang="en-US" sz="2400" dirty="0"/>
              <a:t>Talk about your </a:t>
            </a:r>
            <a:r>
              <a:rPr lang="en-US" sz="2400" b="1" dirty="0">
                <a:solidFill>
                  <a:srgbClr val="0000CC"/>
                </a:solidFill>
              </a:rPr>
              <a:t>personal responses </a:t>
            </a:r>
            <a:r>
              <a:rPr lang="en-US" sz="2400" dirty="0"/>
              <a:t>to the changes</a:t>
            </a:r>
          </a:p>
          <a:p>
            <a:pPr lvl="1">
              <a:buFont typeface="Arial" charset="0"/>
              <a:buChar char="•"/>
              <a:defRPr/>
            </a:pPr>
            <a:r>
              <a:rPr lang="en-US" sz="2400" dirty="0"/>
              <a:t>It’s ok to be excited, uncertain, determined, frustrated, relieved</a:t>
            </a:r>
          </a:p>
          <a:p>
            <a:pPr lvl="1">
              <a:buFont typeface="Arial" charset="0"/>
              <a:buChar char="•"/>
              <a:defRPr/>
            </a:pPr>
            <a:r>
              <a:rPr lang="en-US" sz="2400" dirty="0"/>
              <a:t>Acknowledge missteps &amp; mistakes</a:t>
            </a:r>
            <a:r>
              <a:rPr lang="en-AU" sz="2400" dirty="0"/>
              <a:t>—</a:t>
            </a:r>
            <a:r>
              <a:rPr lang="en-US" sz="2400" dirty="0"/>
              <a:t>they will happen</a:t>
            </a:r>
          </a:p>
          <a:p>
            <a:pPr>
              <a:buFont typeface="Arial" charset="0"/>
              <a:buChar char="•"/>
              <a:defRPr/>
            </a:pPr>
            <a:r>
              <a:rPr lang="en-US" sz="2400" dirty="0"/>
              <a:t>Be </a:t>
            </a:r>
            <a:r>
              <a:rPr lang="en-US" sz="2400" b="1" dirty="0">
                <a:solidFill>
                  <a:srgbClr val="0000CC"/>
                </a:solidFill>
              </a:rPr>
              <a:t>empathetic</a:t>
            </a:r>
            <a:r>
              <a:rPr lang="en-AU" sz="2400" dirty="0"/>
              <a:t>—</a:t>
            </a:r>
            <a:r>
              <a:rPr lang="en-US" sz="2400" dirty="0"/>
              <a:t>actively support and coach others, show your willingness to listen and learn</a:t>
            </a:r>
          </a:p>
          <a:p>
            <a:endParaRPr lang="en-US" sz="2400" dirty="0"/>
          </a:p>
        </p:txBody>
      </p:sp>
      <p:sp>
        <p:nvSpPr>
          <p:cNvPr id="6" name="Footer Placeholder 3">
            <a:extLst>
              <a:ext uri="{FF2B5EF4-FFF2-40B4-BE49-F238E27FC236}">
                <a16:creationId xmlns:a16="http://schemas.microsoft.com/office/drawing/2014/main" id="{96FDD98A-FA36-48D9-9594-E60297418F0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descr="Graphical user interface&#10;&#10;Description automatically generated">
            <a:extLst>
              <a:ext uri="{FF2B5EF4-FFF2-40B4-BE49-F238E27FC236}">
                <a16:creationId xmlns:a16="http://schemas.microsoft.com/office/drawing/2014/main" id="{E51DDE57-5F95-4D3F-81DC-5C0EA478A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1368" y="51391"/>
            <a:ext cx="2592288" cy="1728192"/>
          </a:xfrm>
          <a:prstGeom prst="rect">
            <a:avLst/>
          </a:prstGeom>
        </p:spPr>
      </p:pic>
    </p:spTree>
    <p:extLst>
      <p:ext uri="{BB962C8B-B14F-4D97-AF65-F5344CB8AC3E}">
        <p14:creationId xmlns:p14="http://schemas.microsoft.com/office/powerpoint/2010/main" val="1690306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E4D-5162-41F9-BB2E-585E70C52D0E}"/>
              </a:ext>
            </a:extLst>
          </p:cNvPr>
          <p:cNvSpPr>
            <a:spLocks noGrp="1"/>
          </p:cNvSpPr>
          <p:nvPr>
            <p:ph type="title"/>
          </p:nvPr>
        </p:nvSpPr>
        <p:spPr>
          <a:xfrm>
            <a:off x="628650" y="49815"/>
            <a:ext cx="7886700" cy="786897"/>
          </a:xfrm>
        </p:spPr>
        <p:txBody>
          <a:bodyPr/>
          <a:lstStyle/>
          <a:p>
            <a:pPr algn="ctr"/>
            <a:r>
              <a:rPr lang="en-GB" dirty="0"/>
              <a:t>Organisational Structures</a:t>
            </a:r>
          </a:p>
        </p:txBody>
      </p:sp>
      <p:sp>
        <p:nvSpPr>
          <p:cNvPr id="3" name="Content Placeholder 2">
            <a:extLst>
              <a:ext uri="{FF2B5EF4-FFF2-40B4-BE49-F238E27FC236}">
                <a16:creationId xmlns:a16="http://schemas.microsoft.com/office/drawing/2014/main" id="{250C3AA0-05D7-4E0D-968F-B1F78E529786}"/>
              </a:ext>
            </a:extLst>
          </p:cNvPr>
          <p:cNvSpPr>
            <a:spLocks noGrp="1"/>
          </p:cNvSpPr>
          <p:nvPr>
            <p:ph idx="1"/>
          </p:nvPr>
        </p:nvSpPr>
        <p:spPr>
          <a:xfrm>
            <a:off x="645418" y="1288107"/>
            <a:ext cx="7886700" cy="2952328"/>
          </a:xfrm>
        </p:spPr>
        <p:txBody>
          <a:bodyPr/>
          <a:lstStyle/>
          <a:p>
            <a:pPr marL="0" indent="0">
              <a:buNone/>
            </a:pPr>
            <a:r>
              <a:rPr lang="en-GB" sz="3600" dirty="0">
                <a:solidFill>
                  <a:srgbClr val="002060"/>
                </a:solidFill>
              </a:rPr>
              <a:t>How </a:t>
            </a:r>
            <a:r>
              <a:rPr lang="en-GB" sz="3600" i="1" dirty="0">
                <a:solidFill>
                  <a:srgbClr val="002060"/>
                </a:solidFill>
              </a:rPr>
              <a:t>could</a:t>
            </a:r>
            <a:r>
              <a:rPr lang="en-GB" sz="3600" dirty="0">
                <a:solidFill>
                  <a:srgbClr val="002060"/>
                </a:solidFill>
              </a:rPr>
              <a:t> an organisational structure impact on change?</a:t>
            </a:r>
          </a:p>
          <a:p>
            <a:pPr marL="0" indent="0">
              <a:buNone/>
            </a:pPr>
            <a:endParaRPr lang="en-GB" sz="3600" dirty="0"/>
          </a:p>
          <a:p>
            <a:pPr marL="914400" lvl="2" indent="0">
              <a:buNone/>
            </a:pPr>
            <a:r>
              <a:rPr lang="en-GB" sz="3600" dirty="0">
                <a:solidFill>
                  <a:srgbClr val="0000CC"/>
                </a:solidFill>
              </a:rPr>
              <a:t>Discussion</a:t>
            </a:r>
          </a:p>
        </p:txBody>
      </p:sp>
      <p:pic>
        <p:nvPicPr>
          <p:cNvPr id="5" name="Picture 4">
            <a:extLst>
              <a:ext uri="{FF2B5EF4-FFF2-40B4-BE49-F238E27FC236}">
                <a16:creationId xmlns:a16="http://schemas.microsoft.com/office/drawing/2014/main" id="{244FB17B-2433-4427-92A0-65202CF695CE}"/>
              </a:ext>
            </a:extLst>
          </p:cNvPr>
          <p:cNvPicPr>
            <a:picLocks noChangeAspect="1"/>
          </p:cNvPicPr>
          <p:nvPr/>
        </p:nvPicPr>
        <p:blipFill>
          <a:blip r:embed="rId3"/>
          <a:stretch>
            <a:fillRect/>
          </a:stretch>
        </p:blipFill>
        <p:spPr>
          <a:xfrm>
            <a:off x="6123288" y="3677417"/>
            <a:ext cx="3000375" cy="2028825"/>
          </a:xfrm>
          <a:prstGeom prst="rect">
            <a:avLst/>
          </a:prstGeom>
        </p:spPr>
      </p:pic>
    </p:spTree>
    <p:extLst>
      <p:ext uri="{BB962C8B-B14F-4D97-AF65-F5344CB8AC3E}">
        <p14:creationId xmlns:p14="http://schemas.microsoft.com/office/powerpoint/2010/main" val="2266264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F114-0BD6-4C38-BFDC-9F9D8AAE6DD6}"/>
              </a:ext>
            </a:extLst>
          </p:cNvPr>
          <p:cNvSpPr>
            <a:spLocks noGrp="1"/>
          </p:cNvSpPr>
          <p:nvPr>
            <p:ph type="title"/>
          </p:nvPr>
        </p:nvSpPr>
        <p:spPr>
          <a:xfrm>
            <a:off x="628650" y="1"/>
            <a:ext cx="7886700" cy="820540"/>
          </a:xfrm>
        </p:spPr>
        <p:txBody>
          <a:bodyPr/>
          <a:lstStyle/>
          <a:p>
            <a:pPr algn="ctr"/>
            <a:r>
              <a:rPr lang="en-GB" dirty="0"/>
              <a:t>Organisational Structure -Recap</a:t>
            </a:r>
          </a:p>
        </p:txBody>
      </p:sp>
      <p:sp>
        <p:nvSpPr>
          <p:cNvPr id="3" name="Content Placeholder 2">
            <a:extLst>
              <a:ext uri="{FF2B5EF4-FFF2-40B4-BE49-F238E27FC236}">
                <a16:creationId xmlns:a16="http://schemas.microsoft.com/office/drawing/2014/main" id="{07611120-825A-4EE0-802B-F6D11668968C}"/>
              </a:ext>
            </a:extLst>
          </p:cNvPr>
          <p:cNvSpPr>
            <a:spLocks noGrp="1"/>
          </p:cNvSpPr>
          <p:nvPr>
            <p:ph idx="1"/>
          </p:nvPr>
        </p:nvSpPr>
        <p:spPr>
          <a:xfrm>
            <a:off x="628650" y="835441"/>
            <a:ext cx="6319614" cy="4351338"/>
          </a:xfrm>
        </p:spPr>
        <p:txBody>
          <a:bodyPr>
            <a:normAutofit lnSpcReduction="10000"/>
          </a:bodyPr>
          <a:lstStyle/>
          <a:p>
            <a:r>
              <a:rPr lang="en-GB" sz="3200" dirty="0"/>
              <a:t>Hierarchy v Flatter</a:t>
            </a:r>
          </a:p>
          <a:p>
            <a:r>
              <a:rPr lang="en-GB" sz="3200" dirty="0"/>
              <a:t>Mechanistic v Organic</a:t>
            </a:r>
          </a:p>
          <a:p>
            <a:r>
              <a:rPr lang="en-GB" sz="3200" dirty="0"/>
              <a:t>Controlled v Self-directed teams (and individuals)</a:t>
            </a:r>
          </a:p>
          <a:p>
            <a:r>
              <a:rPr lang="en-GB" sz="3200" dirty="0"/>
              <a:t>Centralisation v Decentralisation</a:t>
            </a:r>
          </a:p>
          <a:p>
            <a:r>
              <a:rPr lang="en-GB" sz="3200" dirty="0"/>
              <a:t>Cells</a:t>
            </a:r>
          </a:p>
          <a:p>
            <a:r>
              <a:rPr lang="en-GB" sz="3200" dirty="0"/>
              <a:t>Networks</a:t>
            </a:r>
          </a:p>
          <a:p>
            <a:r>
              <a:rPr lang="en-GB" sz="3200" dirty="0"/>
              <a:t>Large and Small</a:t>
            </a:r>
          </a:p>
          <a:p>
            <a:r>
              <a:rPr lang="en-GB" sz="3200" dirty="0"/>
              <a:t>Silos and Boundary-spanning</a:t>
            </a:r>
          </a:p>
          <a:p>
            <a:endParaRPr lang="en-GB" sz="3200" dirty="0"/>
          </a:p>
          <a:p>
            <a:pPr marL="0" indent="0">
              <a:buNone/>
            </a:pPr>
            <a:endParaRPr lang="en-GB" sz="3200" dirty="0"/>
          </a:p>
          <a:p>
            <a:endParaRPr lang="en-GB" sz="3200" dirty="0"/>
          </a:p>
        </p:txBody>
      </p:sp>
      <p:pic>
        <p:nvPicPr>
          <p:cNvPr id="6" name="Picture 5" descr="A view of a large building&#10;&#10;Description automatically generated">
            <a:extLst>
              <a:ext uri="{FF2B5EF4-FFF2-40B4-BE49-F238E27FC236}">
                <a16:creationId xmlns:a16="http://schemas.microsoft.com/office/drawing/2014/main" id="{F99C037A-C3AB-4A06-82D2-CF06B1FA9F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1424" y="692697"/>
            <a:ext cx="2016224" cy="2016224"/>
          </a:xfrm>
          <a:prstGeom prst="rect">
            <a:avLst/>
          </a:prstGeom>
        </p:spPr>
      </p:pic>
      <p:pic>
        <p:nvPicPr>
          <p:cNvPr id="14" name="Picture 13">
            <a:extLst>
              <a:ext uri="{FF2B5EF4-FFF2-40B4-BE49-F238E27FC236}">
                <a16:creationId xmlns:a16="http://schemas.microsoft.com/office/drawing/2014/main" id="{D6B88BE1-F82F-41E0-A6E7-C94A7ED8BD33}"/>
              </a:ext>
            </a:extLst>
          </p:cNvPr>
          <p:cNvPicPr>
            <a:picLocks noChangeAspect="1"/>
          </p:cNvPicPr>
          <p:nvPr/>
        </p:nvPicPr>
        <p:blipFill>
          <a:blip r:embed="rId5"/>
          <a:stretch>
            <a:fillRect/>
          </a:stretch>
        </p:blipFill>
        <p:spPr>
          <a:xfrm>
            <a:off x="6163079" y="4149080"/>
            <a:ext cx="2980921" cy="1532582"/>
          </a:xfrm>
          <a:prstGeom prst="rect">
            <a:avLst/>
          </a:prstGeom>
        </p:spPr>
      </p:pic>
    </p:spTree>
    <p:extLst>
      <p:ext uri="{BB962C8B-B14F-4D97-AF65-F5344CB8AC3E}">
        <p14:creationId xmlns:p14="http://schemas.microsoft.com/office/powerpoint/2010/main" val="1245141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9285-3879-4096-9680-EA478575E3AC}"/>
              </a:ext>
            </a:extLst>
          </p:cNvPr>
          <p:cNvSpPr>
            <a:spLocks noGrp="1"/>
          </p:cNvSpPr>
          <p:nvPr>
            <p:ph type="title"/>
          </p:nvPr>
        </p:nvSpPr>
        <p:spPr>
          <a:xfrm>
            <a:off x="628650" y="123023"/>
            <a:ext cx="7886700" cy="903635"/>
          </a:xfrm>
        </p:spPr>
        <p:txBody>
          <a:bodyPr/>
          <a:lstStyle/>
          <a:p>
            <a:pPr algn="ctr"/>
            <a:r>
              <a:rPr lang="en-GB" dirty="0"/>
              <a:t>Final thoughts</a:t>
            </a:r>
          </a:p>
        </p:txBody>
      </p:sp>
      <p:sp>
        <p:nvSpPr>
          <p:cNvPr id="3" name="Content Placeholder 2">
            <a:extLst>
              <a:ext uri="{FF2B5EF4-FFF2-40B4-BE49-F238E27FC236}">
                <a16:creationId xmlns:a16="http://schemas.microsoft.com/office/drawing/2014/main" id="{3D0F9CFC-DD9C-4851-8B59-0E2A90C135F9}"/>
              </a:ext>
            </a:extLst>
          </p:cNvPr>
          <p:cNvSpPr>
            <a:spLocks noGrp="1"/>
          </p:cNvSpPr>
          <p:nvPr>
            <p:ph idx="1"/>
          </p:nvPr>
        </p:nvSpPr>
        <p:spPr>
          <a:xfrm>
            <a:off x="107504" y="836712"/>
            <a:ext cx="8856984" cy="4351338"/>
          </a:xfrm>
        </p:spPr>
        <p:txBody>
          <a:bodyPr/>
          <a:lstStyle/>
          <a:p>
            <a:r>
              <a:rPr lang="en-GB" sz="2600" dirty="0">
                <a:solidFill>
                  <a:srgbClr val="0000CC"/>
                </a:solidFill>
              </a:rPr>
              <a:t>Change is inevitable</a:t>
            </a:r>
          </a:p>
          <a:p>
            <a:r>
              <a:rPr lang="en-GB" sz="2600" dirty="0">
                <a:solidFill>
                  <a:srgbClr val="0000CC"/>
                </a:solidFill>
              </a:rPr>
              <a:t>Organisations need to (and do already) change – constantly</a:t>
            </a:r>
          </a:p>
          <a:p>
            <a:r>
              <a:rPr lang="en-GB" sz="2600" dirty="0">
                <a:solidFill>
                  <a:srgbClr val="0000CC"/>
                </a:solidFill>
              </a:rPr>
              <a:t>We need to become proficient at it</a:t>
            </a:r>
          </a:p>
          <a:p>
            <a:r>
              <a:rPr lang="en-GB" sz="2600" dirty="0">
                <a:solidFill>
                  <a:srgbClr val="0000CC"/>
                </a:solidFill>
              </a:rPr>
              <a:t>Every change affects people in different ways</a:t>
            </a:r>
          </a:p>
          <a:p>
            <a:r>
              <a:rPr lang="en-GB" sz="2600" dirty="0">
                <a:solidFill>
                  <a:srgbClr val="0000CC"/>
                </a:solidFill>
              </a:rPr>
              <a:t>Communication is central to organisational effectiveness and efficiency</a:t>
            </a:r>
          </a:p>
          <a:p>
            <a:r>
              <a:rPr lang="en-GB" sz="2600" dirty="0">
                <a:solidFill>
                  <a:srgbClr val="0000CC"/>
                </a:solidFill>
              </a:rPr>
              <a:t>Organisational cultures and structures can aid, or inhibit, change</a:t>
            </a:r>
          </a:p>
          <a:p>
            <a:r>
              <a:rPr lang="en-GB" sz="2600" dirty="0">
                <a:solidFill>
                  <a:srgbClr val="0000CC"/>
                </a:solidFill>
              </a:rPr>
              <a:t>Change leaders and managers need to recognise this and respond accordingly</a:t>
            </a:r>
          </a:p>
          <a:p>
            <a:endParaRPr lang="en-GB" sz="2600" dirty="0">
              <a:solidFill>
                <a:srgbClr val="0000CC"/>
              </a:solidFill>
            </a:endParaRPr>
          </a:p>
          <a:p>
            <a:endParaRPr lang="en-GB" sz="2600" dirty="0">
              <a:solidFill>
                <a:srgbClr val="0000CC"/>
              </a:solidFill>
            </a:endParaRPr>
          </a:p>
        </p:txBody>
      </p:sp>
    </p:spTree>
    <p:extLst>
      <p:ext uri="{BB962C8B-B14F-4D97-AF65-F5344CB8AC3E}">
        <p14:creationId xmlns:p14="http://schemas.microsoft.com/office/powerpoint/2010/main" val="24679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4561</TotalTime>
  <Words>1931</Words>
  <Application>Microsoft Office PowerPoint</Application>
  <PresentationFormat>On-screen Show (4:3)</PresentationFormat>
  <Paragraphs>257</Paragraphs>
  <Slides>26</Slides>
  <Notes>8</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26</vt:i4>
      </vt:variant>
    </vt:vector>
  </HeadingPairs>
  <TitlesOfParts>
    <vt:vector size="38" baseType="lpstr">
      <vt:lpstr>Arial</vt:lpstr>
      <vt:lpstr>Calibri</vt:lpstr>
      <vt:lpstr>Calibri Light</vt:lpstr>
      <vt:lpstr>Symbol</vt:lpstr>
      <vt:lpstr>Wingdings</vt:lpstr>
      <vt:lpstr>UWTSD 200 B</vt:lpstr>
      <vt:lpstr>UWTSD 2024</vt:lpstr>
      <vt:lpstr>UWTSD Text 1</vt:lpstr>
      <vt:lpstr>UWTSD Text 2</vt:lpstr>
      <vt:lpstr>UWTSD Text 3</vt:lpstr>
      <vt:lpstr>UWTSD Text 4</vt:lpstr>
      <vt:lpstr>UWTSD Logo Variations place image in Background</vt:lpstr>
      <vt:lpstr>Session 9</vt:lpstr>
      <vt:lpstr>Agenda</vt:lpstr>
      <vt:lpstr>Recipients’ Reaction</vt:lpstr>
      <vt:lpstr>Channeling Feelings for the Change</vt:lpstr>
      <vt:lpstr>Ambivalence to Change Is No Surprise</vt:lpstr>
      <vt:lpstr>Responding to Mixed Feelings About the Change</vt:lpstr>
      <vt:lpstr>Common Causes of Negative Reactions</vt:lpstr>
      <vt:lpstr>Perceptions of Fairness &amp; Justice</vt:lpstr>
      <vt:lpstr>Is It Resistance...  (or Is Something Else Going On?)</vt:lpstr>
      <vt:lpstr>Managers as Recipients</vt:lpstr>
      <vt:lpstr>Psychological Contract</vt:lpstr>
      <vt:lpstr>Influence of Coworkers on Change Recipients</vt:lpstr>
      <vt:lpstr>How Trusted Peers Influence Recipients</vt:lpstr>
      <vt:lpstr>Feelings About Change Leaders Matter</vt:lpstr>
      <vt:lpstr>Minimising Cynicism Toward Change</vt:lpstr>
      <vt:lpstr>Minimizing Cynicism Toward Change (cont..)</vt:lpstr>
      <vt:lpstr>Strategies for Coping with Change</vt:lpstr>
      <vt:lpstr>Strategies for Coping with Change (cont..)</vt:lpstr>
      <vt:lpstr>Strategies for Coping with Change (cont..)</vt:lpstr>
      <vt:lpstr>Roles for Middle Managers</vt:lpstr>
      <vt:lpstr>Closing Advice for Change Leaders  Thinking About Recipients</vt:lpstr>
      <vt:lpstr>Walking the Talk—Why?</vt:lpstr>
      <vt:lpstr>Walking the Talk – How?</vt:lpstr>
      <vt:lpstr>Organisational Structures</vt:lpstr>
      <vt:lpstr>Organisational Structure -Recap</vt:lpstr>
      <vt:lpstr>Final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11</cp:revision>
  <dcterms:created xsi:type="dcterms:W3CDTF">2022-07-05T09:16:08Z</dcterms:created>
  <dcterms:modified xsi:type="dcterms:W3CDTF">2024-08-28T11:26:54Z</dcterms:modified>
</cp:coreProperties>
</file>