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7" r:id="rId5"/>
    <p:sldId id="259" r:id="rId6"/>
    <p:sldId id="265" r:id="rId7"/>
    <p:sldId id="260" r:id="rId8"/>
    <p:sldId id="263" r:id="rId9"/>
    <p:sldId id="266" r:id="rId10"/>
    <p:sldId id="268" r:id="rId11"/>
    <p:sldId id="269" r:id="rId12"/>
    <p:sldId id="270" r:id="rId13"/>
    <p:sldId id="271" r:id="rId14"/>
    <p:sldId id="272" r:id="rId15"/>
    <p:sldId id="273" r:id="rId16"/>
    <p:sldId id="275" r:id="rId17"/>
    <p:sldId id="276"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809A5C-1DE8-E0AC-F3AF-77B2E864416C}" v="2532" dt="2026-01-15T00:59:27.553"/>
    <p1510:client id="{36064E2C-178B-054C-8B89-BB6BE5F08535}" v="667" dt="2026-01-14T01:15:16.752"/>
    <p1510:client id="{A71FC027-60EB-B645-90BC-CFE02506B8CD}" v="47" dt="2026-01-15T01:00:11.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4T20:03:31.665"/>
    </inkml:context>
    <inkml:brush xml:id="br0">
      <inkml:brushProperty name="width" value="0.08571" units="cm"/>
      <inkml:brushProperty name="height" value="0.08571" units="cm"/>
    </inkml:brush>
  </inkml:definitions>
  <inkml:trace contextRef="#ctx0" brushRef="#br0">0 139 7749,'10'-14'-4,"-4"-3"0,1-10 0,1 4 0,2 2-26,3 2 1,2 9 0,5 4 0,3 4 29,5 2 0,20 31 0,6 8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14T20:03:32.514"/>
    </inkml:context>
    <inkml:brush xml:id="br0">
      <inkml:brushProperty name="width" value="0.08571" units="cm"/>
      <inkml:brushProperty name="height" value="0.08571" units="cm"/>
    </inkml:brush>
  </inkml:definitions>
  <inkml:trace contextRef="#ctx0" brushRef="#br0">87 52 7749,'-17'-17'-826,"0"6"538,-1-1 0,3 10 288,3 2 0,5 8 0,7-14 0,0-5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494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4063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026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7232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80173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16280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29296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52342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664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1922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76730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0502875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5.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hyperlink" Target="https://forza.net/news/forza-horizon-6-reveal" TargetMode="External"/><Relationship Id="rId2" Type="http://schemas.openxmlformats.org/officeDocument/2006/relationships/hyperlink" Target="https://www.jalopnik.com/why-car-damage-sucks-in-racing-games-developer-explains-1850060288/" TargetMode="External"/><Relationship Id="rId1" Type="http://schemas.openxmlformats.org/officeDocument/2006/relationships/slideLayout" Target="../slideLayouts/slideLayout2.xml"/><Relationship Id="rId4" Type="http://schemas.openxmlformats.org/officeDocument/2006/relationships/hyperlink" Target="https://hiconsumption.com/motors/best-automotive-concept-artis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4827-77D9-FA82-44B7-3C6B433ABDBD}"/>
              </a:ext>
            </a:extLst>
          </p:cNvPr>
          <p:cNvSpPr>
            <a:spLocks noGrp="1"/>
          </p:cNvSpPr>
          <p:nvPr>
            <p:ph type="ctrTitle"/>
          </p:nvPr>
        </p:nvSpPr>
        <p:spPr/>
        <p:txBody>
          <a:bodyPr/>
          <a:lstStyle/>
          <a:p>
            <a:r>
              <a:rPr lang="en-GB"/>
              <a:t>Cars in video games </a:t>
            </a:r>
            <a:endParaRPr lang="en-US"/>
          </a:p>
        </p:txBody>
      </p:sp>
      <p:sp>
        <p:nvSpPr>
          <p:cNvPr id="3" name="Subtitle 2">
            <a:extLst>
              <a:ext uri="{FF2B5EF4-FFF2-40B4-BE49-F238E27FC236}">
                <a16:creationId xmlns:a16="http://schemas.microsoft.com/office/drawing/2014/main" id="{C20A3861-E454-F1E0-42DE-DA61D65F40A8}"/>
              </a:ext>
            </a:extLst>
          </p:cNvPr>
          <p:cNvSpPr>
            <a:spLocks noGrp="1"/>
          </p:cNvSpPr>
          <p:nvPr>
            <p:ph type="subTitle" idx="1"/>
          </p:nvPr>
        </p:nvSpPr>
        <p:spPr/>
        <p:txBody>
          <a:bodyPr/>
          <a:lstStyle/>
          <a:p>
            <a:r>
              <a:rPr lang="en-GB"/>
              <a:t>Independent project – Chloe Nash</a:t>
            </a:r>
            <a:endParaRPr lang="en-US"/>
          </a:p>
        </p:txBody>
      </p:sp>
    </p:spTree>
    <p:extLst>
      <p:ext uri="{BB962C8B-B14F-4D97-AF65-F5344CB8AC3E}">
        <p14:creationId xmlns:p14="http://schemas.microsoft.com/office/powerpoint/2010/main" val="1493711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DAB65-BA32-8926-9AF9-548FB385BAC6}"/>
              </a:ext>
            </a:extLst>
          </p:cNvPr>
          <p:cNvSpPr>
            <a:spLocks noGrp="1"/>
          </p:cNvSpPr>
          <p:nvPr>
            <p:ph type="title"/>
          </p:nvPr>
        </p:nvSpPr>
        <p:spPr/>
        <p:txBody>
          <a:bodyPr/>
          <a:lstStyle/>
          <a:p>
            <a:r>
              <a:rPr lang="en-GB"/>
              <a:t>Why I wanted to research this </a:t>
            </a:r>
            <a:endParaRPr lang="en-US"/>
          </a:p>
        </p:txBody>
      </p:sp>
      <p:sp>
        <p:nvSpPr>
          <p:cNvPr id="3" name="Content Placeholder 2">
            <a:extLst>
              <a:ext uri="{FF2B5EF4-FFF2-40B4-BE49-F238E27FC236}">
                <a16:creationId xmlns:a16="http://schemas.microsoft.com/office/drawing/2014/main" id="{9AADEA68-9703-9F7D-B40E-D29E18C2ED92}"/>
              </a:ext>
            </a:extLst>
          </p:cNvPr>
          <p:cNvSpPr>
            <a:spLocks noGrp="1"/>
          </p:cNvSpPr>
          <p:nvPr>
            <p:ph idx="1"/>
          </p:nvPr>
        </p:nvSpPr>
        <p:spPr/>
        <p:txBody>
          <a:bodyPr vert="horz" lIns="91440" tIns="45720" rIns="91440" bIns="45720" rtlCol="0" anchor="t">
            <a:normAutofit/>
          </a:bodyPr>
          <a:lstStyle/>
          <a:p>
            <a:r>
              <a:rPr lang="en-US" dirty="0">
                <a:ea typeface="Calibri"/>
                <a:cs typeface="Calibri"/>
              </a:rPr>
              <a:t>I am passionate about cars, and I think this is an area that can be greatly explored. </a:t>
            </a:r>
          </a:p>
          <a:p>
            <a:r>
              <a:rPr lang="en-US" dirty="0">
                <a:ea typeface="Calibri"/>
                <a:cs typeface="Calibri"/>
              </a:rPr>
              <a:t>I wanted to go more in depth with the topic and explore all areas to see if there is a way this area can be improved. </a:t>
            </a:r>
          </a:p>
          <a:p>
            <a:r>
              <a:rPr lang="en-US" dirty="0">
                <a:ea typeface="Calibri"/>
                <a:cs typeface="Calibri"/>
              </a:rPr>
              <a:t>I wanted to better my skills in drawing rendering and concept art particularly in vehicle design.</a:t>
            </a:r>
          </a:p>
          <a:p>
            <a:r>
              <a:rPr lang="en-US" dirty="0">
                <a:ea typeface="Calibri"/>
                <a:cs typeface="Calibri"/>
              </a:rPr>
              <a:t>I wanted to create portfolio level work I can use in future.</a:t>
            </a:r>
          </a:p>
        </p:txBody>
      </p:sp>
    </p:spTree>
    <p:extLst>
      <p:ext uri="{BB962C8B-B14F-4D97-AF65-F5344CB8AC3E}">
        <p14:creationId xmlns:p14="http://schemas.microsoft.com/office/powerpoint/2010/main" val="1296081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7587C-9F56-59B1-2F6A-E22C31459A17}"/>
              </a:ext>
            </a:extLst>
          </p:cNvPr>
          <p:cNvSpPr>
            <a:spLocks noGrp="1"/>
          </p:cNvSpPr>
          <p:nvPr>
            <p:ph type="title"/>
          </p:nvPr>
        </p:nvSpPr>
        <p:spPr>
          <a:xfrm>
            <a:off x="838200" y="556337"/>
            <a:ext cx="6797405" cy="1651404"/>
          </a:xfrm>
        </p:spPr>
        <p:txBody>
          <a:bodyPr>
            <a:normAutofit/>
          </a:bodyPr>
          <a:lstStyle/>
          <a:p>
            <a:r>
              <a:rPr lang="en-GB" sz="4000"/>
              <a:t>Car crash’s in video games </a:t>
            </a:r>
            <a:endParaRPr lang="en-US" sz="4000"/>
          </a:p>
        </p:txBody>
      </p:sp>
      <p:sp>
        <p:nvSpPr>
          <p:cNvPr id="3" name="Content Placeholder 2">
            <a:extLst>
              <a:ext uri="{FF2B5EF4-FFF2-40B4-BE49-F238E27FC236}">
                <a16:creationId xmlns:a16="http://schemas.microsoft.com/office/drawing/2014/main" id="{A01D3ED4-B877-F869-A19C-3CBBCFFFCCF8}"/>
              </a:ext>
            </a:extLst>
          </p:cNvPr>
          <p:cNvSpPr>
            <a:spLocks noGrp="1"/>
          </p:cNvSpPr>
          <p:nvPr>
            <p:ph idx="1"/>
          </p:nvPr>
        </p:nvSpPr>
        <p:spPr>
          <a:xfrm>
            <a:off x="838200" y="2401330"/>
            <a:ext cx="6797405" cy="3719384"/>
          </a:xfrm>
        </p:spPr>
        <p:txBody>
          <a:bodyPr vert="horz" lIns="91440" tIns="45720" rIns="91440" bIns="45720" rtlCol="0" anchor="t">
            <a:normAutofit/>
          </a:bodyPr>
          <a:lstStyle/>
          <a:p>
            <a:r>
              <a:rPr lang="en-US" sz="2000" dirty="0">
                <a:ea typeface="Calibri"/>
                <a:cs typeface="Calibri"/>
              </a:rPr>
              <a:t>In a lot of car video games there isn't crash damage especially if there are Licensed cars in their games. I wanted to go more in depth and understand why this is. Car crashes can range from realistic simulations like </a:t>
            </a:r>
            <a:r>
              <a:rPr lang="en-US" sz="2000" dirty="0" err="1">
                <a:ea typeface="Calibri"/>
                <a:cs typeface="Calibri"/>
              </a:rPr>
              <a:t>BeamNG</a:t>
            </a:r>
            <a:r>
              <a:rPr lang="en-US" sz="2000" dirty="0">
                <a:ea typeface="Calibri"/>
                <a:cs typeface="Calibri"/>
              </a:rPr>
              <a:t> but there is also the side of arcade like simulations.</a:t>
            </a:r>
          </a:p>
          <a:p>
            <a:r>
              <a:rPr lang="en-US" sz="2000" dirty="0">
                <a:ea typeface="Calibri"/>
                <a:cs typeface="Calibri"/>
              </a:rPr>
              <a:t>Theres a few different games that have been rated the best for crash tests and a lot of these aren't even primarily car games such as grand theft auto and watch dogs. </a:t>
            </a:r>
          </a:p>
          <a:p>
            <a:r>
              <a:rPr lang="en-US" sz="2000" dirty="0">
                <a:ea typeface="Calibri"/>
                <a:cs typeface="Calibri"/>
              </a:rPr>
              <a:t>I wanted to understand why car crashes are such a debatable topic in a video game </a:t>
            </a:r>
          </a:p>
        </p:txBody>
      </p:sp>
      <p:pic>
        <p:nvPicPr>
          <p:cNvPr id="4" name="Picture 3">
            <a:extLst>
              <a:ext uri="{FF2B5EF4-FFF2-40B4-BE49-F238E27FC236}">
                <a16:creationId xmlns:a16="http://schemas.microsoft.com/office/drawing/2014/main" id="{3EF167D2-C229-8400-F08F-82FDA9BB9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3349" y="168168"/>
            <a:ext cx="2384036" cy="3168155"/>
          </a:xfrm>
          <a:prstGeom prst="rect">
            <a:avLst/>
          </a:prstGeom>
        </p:spPr>
      </p:pic>
      <p:pic>
        <p:nvPicPr>
          <p:cNvPr id="5" name="Picture 4">
            <a:extLst>
              <a:ext uri="{FF2B5EF4-FFF2-40B4-BE49-F238E27FC236}">
                <a16:creationId xmlns:a16="http://schemas.microsoft.com/office/drawing/2014/main" id="{2042BCDA-C3B7-0B8E-EEE3-ED236DBB5A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8402" y="3504492"/>
            <a:ext cx="2813930" cy="2813930"/>
          </a:xfrm>
          <a:prstGeom prst="rect">
            <a:avLst/>
          </a:prstGeom>
        </p:spPr>
      </p:pic>
    </p:spTree>
    <p:extLst>
      <p:ext uri="{BB962C8B-B14F-4D97-AF65-F5344CB8AC3E}">
        <p14:creationId xmlns:p14="http://schemas.microsoft.com/office/powerpoint/2010/main" val="578115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8914DC1-27CD-96D5-DE3D-0CC22C5DB71B}"/>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l="3293" r="27397"/>
          <a:stretch>
            <a:fillRect/>
          </a:stretch>
        </p:blipFill>
        <p:spPr>
          <a:xfrm>
            <a:off x="20" y="10"/>
            <a:ext cx="8450297" cy="6857990"/>
          </a:xfrm>
          <a:prstGeom prst="rect">
            <a:avLst/>
          </a:prstGeom>
        </p:spPr>
      </p:pic>
      <p:sp>
        <p:nvSpPr>
          <p:cNvPr id="2" name="Title 1">
            <a:extLst>
              <a:ext uri="{FF2B5EF4-FFF2-40B4-BE49-F238E27FC236}">
                <a16:creationId xmlns:a16="http://schemas.microsoft.com/office/drawing/2014/main" id="{5ECDA5F3-95CE-3133-3868-7A3050AF10BB}"/>
              </a:ext>
            </a:extLst>
          </p:cNvPr>
          <p:cNvSpPr>
            <a:spLocks noGrp="1"/>
          </p:cNvSpPr>
          <p:nvPr>
            <p:ph type="title"/>
          </p:nvPr>
        </p:nvSpPr>
        <p:spPr>
          <a:xfrm>
            <a:off x="838201" y="365125"/>
            <a:ext cx="5251316" cy="1627636"/>
          </a:xfrm>
        </p:spPr>
        <p:txBody>
          <a:bodyPr>
            <a:normAutofit/>
          </a:bodyPr>
          <a:lstStyle/>
          <a:p>
            <a:r>
              <a:rPr lang="en-GB" err="1">
                <a:solidFill>
                  <a:srgbClr val="FFFFFF"/>
                </a:solidFill>
                <a:ea typeface="Calibri Light"/>
                <a:cs typeface="Calibri Light"/>
              </a:rPr>
              <a:t>Wreckfest</a:t>
            </a:r>
            <a:r>
              <a:rPr lang="en-GB" dirty="0">
                <a:solidFill>
                  <a:srgbClr val="FFFFFF"/>
                </a:solidFill>
                <a:ea typeface="Calibri Light"/>
                <a:cs typeface="Calibri Light"/>
              </a:rPr>
              <a:t>  </a:t>
            </a:r>
            <a:endParaRPr lang="en-GB" dirty="0">
              <a:solidFill>
                <a:srgbClr val="FFFFFF"/>
              </a:solidFill>
            </a:endParaRPr>
          </a:p>
        </p:txBody>
      </p:sp>
      <p:sp>
        <p:nvSpPr>
          <p:cNvPr id="3" name="Content Placeholder 2">
            <a:extLst>
              <a:ext uri="{FF2B5EF4-FFF2-40B4-BE49-F238E27FC236}">
                <a16:creationId xmlns:a16="http://schemas.microsoft.com/office/drawing/2014/main" id="{9834C19D-C761-81AA-852B-754C9A48ADD0}"/>
              </a:ext>
            </a:extLst>
          </p:cNvPr>
          <p:cNvSpPr>
            <a:spLocks noGrp="1"/>
          </p:cNvSpPr>
          <p:nvPr>
            <p:ph idx="1"/>
          </p:nvPr>
        </p:nvSpPr>
        <p:spPr>
          <a:xfrm>
            <a:off x="838200" y="2219785"/>
            <a:ext cx="5402497" cy="3873672"/>
          </a:xfrm>
        </p:spPr>
        <p:txBody>
          <a:bodyPr vert="horz" lIns="91440" tIns="45720" rIns="91440" bIns="45720" rtlCol="0" anchor="t">
            <a:normAutofit/>
          </a:bodyPr>
          <a:lstStyle/>
          <a:p>
            <a:r>
              <a:rPr lang="en-GB" sz="2000" dirty="0">
                <a:solidFill>
                  <a:srgbClr val="FFFFFF"/>
                </a:solidFill>
                <a:ea typeface="Calibri"/>
                <a:cs typeface="Calibri"/>
              </a:rPr>
              <a:t>Wreck fest has a lot of arcade style crashes as the whole point of the game is to wreck the car. This a </a:t>
            </a:r>
            <a:r>
              <a:rPr lang="en-GB" sz="2000" dirty="0" err="1">
                <a:solidFill>
                  <a:srgbClr val="FFFFFF"/>
                </a:solidFill>
                <a:ea typeface="Calibri"/>
                <a:cs typeface="Calibri"/>
              </a:rPr>
              <a:t>a</a:t>
            </a:r>
            <a:r>
              <a:rPr lang="en-GB" sz="2000" dirty="0">
                <a:solidFill>
                  <a:srgbClr val="FFFFFF"/>
                </a:solidFill>
                <a:ea typeface="Calibri"/>
                <a:cs typeface="Calibri"/>
              </a:rPr>
              <a:t> great example but this is more of a rally game than a racing game. I still wanted to leave this in there as I think it’s a great example of a crash game where the crashes are not taken as seriously. Despite this it still has realistic physics, and this is one of the reasons the game became so popular. </a:t>
            </a:r>
            <a:endParaRPr lang="en-GB" sz="2000" dirty="0">
              <a:solidFill>
                <a:srgbClr val="FFFFFF"/>
              </a:solidFill>
            </a:endParaRPr>
          </a:p>
        </p:txBody>
      </p:sp>
      <p:pic>
        <p:nvPicPr>
          <p:cNvPr id="4" name="Picture 3">
            <a:extLst>
              <a:ext uri="{FF2B5EF4-FFF2-40B4-BE49-F238E27FC236}">
                <a16:creationId xmlns:a16="http://schemas.microsoft.com/office/drawing/2014/main" id="{FF79F192-1CB4-176D-A295-6200112408EA}"/>
              </a:ext>
            </a:extLst>
          </p:cNvPr>
          <p:cNvPicPr>
            <a:picLocks noChangeAspect="1"/>
          </p:cNvPicPr>
          <p:nvPr/>
        </p:nvPicPr>
        <p:blipFill>
          <a:blip r:embed="rId3">
            <a:extLst>
              <a:ext uri="{28A0092B-C50C-407E-A947-70E740481C1C}">
                <a14:useLocalDpi xmlns:a14="http://schemas.microsoft.com/office/drawing/2010/main" val="0"/>
              </a:ext>
            </a:extLst>
          </a:blip>
          <a:srcRect l="8070" r="4985" b="2"/>
          <a:stretch>
            <a:fillRect/>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CBCF2C89-0877-38CE-2633-C371120122CF}"/>
                  </a:ext>
                </a:extLst>
              </p14:cNvPr>
              <p14:cNvContentPartPr/>
              <p14:nvPr/>
            </p14:nvContentPartPr>
            <p14:xfrm>
              <a:off x="7751918" y="4144760"/>
              <a:ext cx="87480" cy="50040"/>
            </p14:xfrm>
          </p:contentPart>
        </mc:Choice>
        <mc:Fallback xmlns="">
          <p:pic>
            <p:nvPicPr>
              <p:cNvPr id="6" name="Ink 5">
                <a:extLst>
                  <a:ext uri="{FF2B5EF4-FFF2-40B4-BE49-F238E27FC236}">
                    <a16:creationId xmlns:a16="http://schemas.microsoft.com/office/drawing/2014/main" id="{CBCF2C89-0877-38CE-2633-C371120122CF}"/>
                  </a:ext>
                </a:extLst>
              </p:cNvPr>
              <p:cNvPicPr/>
              <p:nvPr/>
            </p:nvPicPr>
            <p:blipFill>
              <a:blip r:embed="rId5"/>
              <a:stretch>
                <a:fillRect/>
              </a:stretch>
            </p:blipFill>
            <p:spPr>
              <a:xfrm>
                <a:off x="7736438" y="4129391"/>
                <a:ext cx="118080" cy="8042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30603C00-8127-5A30-6194-AB85D1BCD587}"/>
                  </a:ext>
                </a:extLst>
              </p14:cNvPr>
              <p14:cNvContentPartPr/>
              <p14:nvPr/>
            </p14:nvContentPartPr>
            <p14:xfrm>
              <a:off x="7932278" y="3304304"/>
              <a:ext cx="31320" cy="19080"/>
            </p14:xfrm>
          </p:contentPart>
        </mc:Choice>
        <mc:Fallback xmlns="">
          <p:pic>
            <p:nvPicPr>
              <p:cNvPr id="7" name="Ink 6">
                <a:extLst>
                  <a:ext uri="{FF2B5EF4-FFF2-40B4-BE49-F238E27FC236}">
                    <a16:creationId xmlns:a16="http://schemas.microsoft.com/office/drawing/2014/main" id="{30603C00-8127-5A30-6194-AB85D1BCD587}"/>
                  </a:ext>
                </a:extLst>
              </p:cNvPr>
              <p:cNvPicPr/>
              <p:nvPr/>
            </p:nvPicPr>
            <p:blipFill>
              <a:blip r:embed="rId7"/>
              <a:stretch>
                <a:fillRect/>
              </a:stretch>
            </p:blipFill>
            <p:spPr>
              <a:xfrm>
                <a:off x="7916798" y="3288526"/>
                <a:ext cx="61920" cy="50268"/>
              </a:xfrm>
              <a:prstGeom prst="rect">
                <a:avLst/>
              </a:prstGeom>
            </p:spPr>
          </p:pic>
        </mc:Fallback>
      </mc:AlternateContent>
    </p:spTree>
    <p:extLst>
      <p:ext uri="{BB962C8B-B14F-4D97-AF65-F5344CB8AC3E}">
        <p14:creationId xmlns:p14="http://schemas.microsoft.com/office/powerpoint/2010/main" val="858658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36A15-A503-275A-F329-10715F5E0014}"/>
              </a:ext>
            </a:extLst>
          </p:cNvPr>
          <p:cNvSpPr>
            <a:spLocks noGrp="1"/>
          </p:cNvSpPr>
          <p:nvPr>
            <p:ph type="title"/>
          </p:nvPr>
        </p:nvSpPr>
        <p:spPr>
          <a:xfrm>
            <a:off x="648929" y="557190"/>
            <a:ext cx="5181510" cy="1671569"/>
          </a:xfrm>
        </p:spPr>
        <p:txBody>
          <a:bodyPr>
            <a:normAutofit/>
          </a:bodyPr>
          <a:lstStyle/>
          <a:p>
            <a:r>
              <a:rPr lang="en-GB" sz="4000"/>
              <a:t>The legal side of things </a:t>
            </a:r>
            <a:endParaRPr lang="en-US" sz="4000"/>
          </a:p>
        </p:txBody>
      </p:sp>
      <p:sp>
        <p:nvSpPr>
          <p:cNvPr id="3" name="Content Placeholder 2">
            <a:extLst>
              <a:ext uri="{FF2B5EF4-FFF2-40B4-BE49-F238E27FC236}">
                <a16:creationId xmlns:a16="http://schemas.microsoft.com/office/drawing/2014/main" id="{F9850862-C4D0-86B4-7454-CBE369DA04AD}"/>
              </a:ext>
            </a:extLst>
          </p:cNvPr>
          <p:cNvSpPr>
            <a:spLocks noGrp="1"/>
          </p:cNvSpPr>
          <p:nvPr>
            <p:ph idx="1"/>
          </p:nvPr>
        </p:nvSpPr>
        <p:spPr>
          <a:xfrm>
            <a:off x="648930" y="2406650"/>
            <a:ext cx="5181508" cy="3722438"/>
          </a:xfrm>
        </p:spPr>
        <p:txBody>
          <a:bodyPr vert="horz" lIns="91440" tIns="45720" rIns="91440" bIns="45720" rtlCol="0" anchor="t">
            <a:normAutofit/>
          </a:bodyPr>
          <a:lstStyle/>
          <a:p>
            <a:r>
              <a:rPr lang="en-US" sz="2000" dirty="0">
                <a:ea typeface="Calibri"/>
                <a:cs typeface="Calibri"/>
              </a:rPr>
              <a:t>I wanted to also do more research on why some companies are hesitant when it comes to their cars being in game and especially being crashed. After reading an article by </a:t>
            </a:r>
            <a:r>
              <a:rPr lang="en-US" sz="2000" dirty="0" err="1">
                <a:ea typeface="Calibri"/>
                <a:cs typeface="Calibri"/>
              </a:rPr>
              <a:t>Jalopnik</a:t>
            </a:r>
            <a:r>
              <a:rPr lang="en-US" sz="2000" dirty="0">
                <a:ea typeface="Calibri"/>
                <a:cs typeface="Calibri"/>
              </a:rPr>
              <a:t> [1] I have a better understanding of this. In a lot of modern racing games there is now usually an agreement where the car is allowed to be crash damaged, but the logo cannot suffer any damage. A lot of this also comes down to safety concerns and portrayal of their brand.</a:t>
            </a:r>
          </a:p>
        </p:txBody>
      </p:sp>
      <p:pic>
        <p:nvPicPr>
          <p:cNvPr id="4" name="Picture 3">
            <a:extLst>
              <a:ext uri="{FF2B5EF4-FFF2-40B4-BE49-F238E27FC236}">
                <a16:creationId xmlns:a16="http://schemas.microsoft.com/office/drawing/2014/main" id="{291C6DF9-B980-C117-9A05-3428351CB07F}"/>
              </a:ext>
            </a:extLst>
          </p:cNvPr>
          <p:cNvPicPr>
            <a:picLocks noChangeAspect="1"/>
          </p:cNvPicPr>
          <p:nvPr/>
        </p:nvPicPr>
        <p:blipFill>
          <a:blip r:embed="rId2">
            <a:extLst>
              <a:ext uri="{28A0092B-C50C-407E-A947-70E740481C1C}">
                <a14:useLocalDpi xmlns:a14="http://schemas.microsoft.com/office/drawing/2010/main" val="0"/>
              </a:ext>
            </a:extLst>
          </a:blip>
          <a:srcRect l="26932" r="23832"/>
          <a:stretch>
            <a:fillRect/>
          </a:stretch>
        </p:blipFill>
        <p:spPr>
          <a:xfrm>
            <a:off x="6189155" y="10"/>
            <a:ext cx="6002844" cy="6857990"/>
          </a:xfrm>
          <a:prstGeom prst="rect">
            <a:avLst/>
          </a:prstGeom>
          <a:effectLst/>
        </p:spPr>
      </p:pic>
    </p:spTree>
    <p:extLst>
      <p:ext uri="{BB962C8B-B14F-4D97-AF65-F5344CB8AC3E}">
        <p14:creationId xmlns:p14="http://schemas.microsoft.com/office/powerpoint/2010/main" val="2549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CA5BE-AAF2-EAFC-369A-84CFA358FA02}"/>
              </a:ext>
            </a:extLst>
          </p:cNvPr>
          <p:cNvSpPr>
            <a:spLocks noGrp="1"/>
          </p:cNvSpPr>
          <p:nvPr>
            <p:ph type="title"/>
          </p:nvPr>
        </p:nvSpPr>
        <p:spPr>
          <a:xfrm>
            <a:off x="838199" y="537883"/>
            <a:ext cx="4783697" cy="1942810"/>
          </a:xfrm>
        </p:spPr>
        <p:txBody>
          <a:bodyPr anchor="b">
            <a:normAutofit/>
          </a:bodyPr>
          <a:lstStyle/>
          <a:p>
            <a:r>
              <a:rPr lang="en-GB" sz="4000"/>
              <a:t>Games that are made as crash simulators </a:t>
            </a:r>
            <a:endParaRPr lang="en-US" sz="4000"/>
          </a:p>
        </p:txBody>
      </p:sp>
      <p:sp>
        <p:nvSpPr>
          <p:cNvPr id="3" name="Content Placeholder 2">
            <a:extLst>
              <a:ext uri="{FF2B5EF4-FFF2-40B4-BE49-F238E27FC236}">
                <a16:creationId xmlns:a16="http://schemas.microsoft.com/office/drawing/2014/main" id="{5E2B7506-F044-746D-231A-E9BA2E368308}"/>
              </a:ext>
            </a:extLst>
          </p:cNvPr>
          <p:cNvSpPr>
            <a:spLocks noGrp="1"/>
          </p:cNvSpPr>
          <p:nvPr>
            <p:ph idx="1"/>
          </p:nvPr>
        </p:nvSpPr>
        <p:spPr>
          <a:xfrm>
            <a:off x="838199" y="2686323"/>
            <a:ext cx="4783697" cy="3433583"/>
          </a:xfrm>
        </p:spPr>
        <p:txBody>
          <a:bodyPr vert="horz" lIns="91440" tIns="45720" rIns="91440" bIns="45720" rtlCol="0" anchor="t">
            <a:normAutofit/>
          </a:bodyPr>
          <a:lstStyle/>
          <a:p>
            <a:r>
              <a:rPr lang="en-US" sz="2000" dirty="0">
                <a:ea typeface="Calibri"/>
                <a:cs typeface="Calibri"/>
              </a:rPr>
              <a:t>I researched a lot of crash simulators one of which being </a:t>
            </a:r>
            <a:r>
              <a:rPr lang="en-US" sz="2000" dirty="0" err="1">
                <a:ea typeface="Calibri"/>
                <a:cs typeface="Calibri"/>
              </a:rPr>
              <a:t>BeamNG</a:t>
            </a:r>
            <a:r>
              <a:rPr lang="en-US" sz="2000" dirty="0">
                <a:ea typeface="Calibri"/>
                <a:cs typeface="Calibri"/>
              </a:rPr>
              <a:t>. Beam ng gets away with a lot of their cars as they are named differently to the real cars. They have a lot of familiar cars in this game, and the names are not changed too much so you are still able to tell which car is which and they are also styled very similar too. This is to bypass licensing for all the different companies. </a:t>
            </a:r>
            <a:r>
              <a:rPr lang="en-US" sz="2000" dirty="0" err="1">
                <a:ea typeface="Calibri"/>
                <a:cs typeface="Calibri"/>
              </a:rPr>
              <a:t>BeamNG</a:t>
            </a:r>
            <a:r>
              <a:rPr lang="en-US" sz="2000" dirty="0">
                <a:ea typeface="Calibri"/>
                <a:cs typeface="Calibri"/>
              </a:rPr>
              <a:t> also has a big market for mods, so this also comes into play</a:t>
            </a:r>
            <a:endParaRPr lang="en-US" sz="2000" dirty="0"/>
          </a:p>
        </p:txBody>
      </p:sp>
      <p:pic>
        <p:nvPicPr>
          <p:cNvPr id="4" name="Picture 3">
            <a:extLst>
              <a:ext uri="{FF2B5EF4-FFF2-40B4-BE49-F238E27FC236}">
                <a16:creationId xmlns:a16="http://schemas.microsoft.com/office/drawing/2014/main" id="{947013D5-4335-8645-FA02-67E63BEEDD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8424" y="1799762"/>
            <a:ext cx="5365375" cy="3058263"/>
          </a:xfrm>
          <a:prstGeom prst="rect">
            <a:avLst/>
          </a:prstGeom>
        </p:spPr>
      </p:pic>
    </p:spTree>
    <p:extLst>
      <p:ext uri="{BB962C8B-B14F-4D97-AF65-F5344CB8AC3E}">
        <p14:creationId xmlns:p14="http://schemas.microsoft.com/office/powerpoint/2010/main" val="2065331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59210-93E8-E0F7-EBF4-9D4606731F7E}"/>
              </a:ext>
            </a:extLst>
          </p:cNvPr>
          <p:cNvSpPr>
            <a:spLocks noGrp="1"/>
          </p:cNvSpPr>
          <p:nvPr>
            <p:ph type="title"/>
          </p:nvPr>
        </p:nvSpPr>
        <p:spPr/>
        <p:txBody>
          <a:bodyPr/>
          <a:lstStyle/>
          <a:p>
            <a:r>
              <a:rPr lang="en-GB"/>
              <a:t>Creating cars in game </a:t>
            </a:r>
            <a:endParaRPr lang="en-US"/>
          </a:p>
        </p:txBody>
      </p:sp>
      <p:sp>
        <p:nvSpPr>
          <p:cNvPr id="3" name="Content Placeholder 2">
            <a:extLst>
              <a:ext uri="{FF2B5EF4-FFF2-40B4-BE49-F238E27FC236}">
                <a16:creationId xmlns:a16="http://schemas.microsoft.com/office/drawing/2014/main" id="{8BEE738D-F5BB-9DCC-8342-DCEE73C2596B}"/>
              </a:ext>
            </a:extLst>
          </p:cNvPr>
          <p:cNvSpPr>
            <a:spLocks noGrp="1"/>
          </p:cNvSpPr>
          <p:nvPr>
            <p:ph idx="1"/>
          </p:nvPr>
        </p:nvSpPr>
        <p:spPr>
          <a:xfrm>
            <a:off x="838200" y="1825625"/>
            <a:ext cx="6830861" cy="4351338"/>
          </a:xfrm>
        </p:spPr>
        <p:txBody>
          <a:bodyPr vert="horz" lIns="91440" tIns="45720" rIns="91440" bIns="45720" rtlCol="0" anchor="t">
            <a:normAutofit/>
          </a:bodyPr>
          <a:lstStyle/>
          <a:p>
            <a:r>
              <a:rPr lang="en-US" dirty="0">
                <a:ea typeface="Calibri"/>
                <a:cs typeface="Calibri"/>
              </a:rPr>
              <a:t>I researched the steps that go into vehicle design and a vehicle designers' role in both video games and the automotive industry I talk more about the automotive industry in a later slide. And what goes into the process of designing a car this is quite lengthy and was an interesting process to research. I mainly researches orthographic drawings and sketches. This is also where I found Scott Robertson and his orthographic sketches. </a:t>
            </a:r>
            <a:endParaRPr lang="en-US" dirty="0"/>
          </a:p>
        </p:txBody>
      </p:sp>
    </p:spTree>
    <p:extLst>
      <p:ext uri="{BB962C8B-B14F-4D97-AF65-F5344CB8AC3E}">
        <p14:creationId xmlns:p14="http://schemas.microsoft.com/office/powerpoint/2010/main" val="2330285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10F69-BB86-FEFD-2FE0-ABB51C7DF844}"/>
              </a:ext>
            </a:extLst>
          </p:cNvPr>
          <p:cNvSpPr>
            <a:spLocks noGrp="1"/>
          </p:cNvSpPr>
          <p:nvPr>
            <p:ph type="title"/>
          </p:nvPr>
        </p:nvSpPr>
        <p:spPr>
          <a:xfrm>
            <a:off x="841249" y="539578"/>
            <a:ext cx="5981278" cy="1684638"/>
          </a:xfrm>
        </p:spPr>
        <p:txBody>
          <a:bodyPr>
            <a:normAutofit/>
          </a:bodyPr>
          <a:lstStyle/>
          <a:p>
            <a:r>
              <a:rPr lang="en-GB" sz="4000" dirty="0"/>
              <a:t>Forza Horizon 6 Japan  (coming 2026)</a:t>
            </a:r>
            <a:endParaRPr lang="en-US" sz="4000" dirty="0"/>
          </a:p>
        </p:txBody>
      </p:sp>
      <p:sp>
        <p:nvSpPr>
          <p:cNvPr id="3" name="Content Placeholder 2">
            <a:extLst>
              <a:ext uri="{FF2B5EF4-FFF2-40B4-BE49-F238E27FC236}">
                <a16:creationId xmlns:a16="http://schemas.microsoft.com/office/drawing/2014/main" id="{3EA63E09-9486-5D27-46E7-BEBB3EAEB070}"/>
              </a:ext>
            </a:extLst>
          </p:cNvPr>
          <p:cNvSpPr>
            <a:spLocks noGrp="1"/>
          </p:cNvSpPr>
          <p:nvPr>
            <p:ph idx="1"/>
          </p:nvPr>
        </p:nvSpPr>
        <p:spPr>
          <a:xfrm>
            <a:off x="838201" y="2409568"/>
            <a:ext cx="5981278" cy="3690551"/>
          </a:xfrm>
        </p:spPr>
        <p:txBody>
          <a:bodyPr vert="horz" lIns="91440" tIns="45720" rIns="91440" bIns="45720" rtlCol="0" anchor="t">
            <a:normAutofit/>
          </a:bodyPr>
          <a:lstStyle/>
          <a:p>
            <a:r>
              <a:rPr lang="en-US" sz="2000" dirty="0">
                <a:ea typeface="Calibri"/>
                <a:cs typeface="Calibri"/>
              </a:rPr>
              <a:t>Playground games recently announced that they are releasing the long-awaited game set in Japan fans have been asking for this for a long time now and I thought I'd include it as this is the type of style I am planning to use in my finalized concept pieces. They talk about neon lit city settings and the Japanese countryside which are all places I am inspired by and all places I will likely use in my final artwork.</a:t>
            </a:r>
          </a:p>
          <a:p>
            <a:r>
              <a:rPr lang="en-US" sz="2000" dirty="0">
                <a:ea typeface="Calibri"/>
                <a:cs typeface="Calibri"/>
              </a:rPr>
              <a:t>These are screen shots taken from the teaser trailer [2]</a:t>
            </a:r>
          </a:p>
        </p:txBody>
      </p:sp>
      <p:pic>
        <p:nvPicPr>
          <p:cNvPr id="5" name="Picture 4">
            <a:extLst>
              <a:ext uri="{FF2B5EF4-FFF2-40B4-BE49-F238E27FC236}">
                <a16:creationId xmlns:a16="http://schemas.microsoft.com/office/drawing/2014/main" id="{01F6D124-7E29-80E8-AEBA-6F88F6ECCB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7524" y="197962"/>
            <a:ext cx="4810874" cy="2573817"/>
          </a:xfrm>
          <a:prstGeom prst="rect">
            <a:avLst/>
          </a:prstGeom>
        </p:spPr>
      </p:pic>
      <p:pic>
        <p:nvPicPr>
          <p:cNvPr id="4" name="Picture 3">
            <a:extLst>
              <a:ext uri="{FF2B5EF4-FFF2-40B4-BE49-F238E27FC236}">
                <a16:creationId xmlns:a16="http://schemas.microsoft.com/office/drawing/2014/main" id="{F5ACE010-8904-2484-B2D3-C11293EDA8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87519" y="3177753"/>
            <a:ext cx="4810874" cy="2706116"/>
          </a:xfrm>
          <a:prstGeom prst="rect">
            <a:avLst/>
          </a:prstGeom>
        </p:spPr>
      </p:pic>
    </p:spTree>
    <p:extLst>
      <p:ext uri="{BB962C8B-B14F-4D97-AF65-F5344CB8AC3E}">
        <p14:creationId xmlns:p14="http://schemas.microsoft.com/office/powerpoint/2010/main" val="3294833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6CBA535-4AC1-FEC2-85ED-FA52B8BE9E90}"/>
              </a:ext>
            </a:extLst>
          </p:cNvPr>
          <p:cNvPicPr>
            <a:picLocks noChangeAspect="1"/>
          </p:cNvPicPr>
          <p:nvPr/>
        </p:nvPicPr>
        <p:blipFill>
          <a:blip r:embed="rId2">
            <a:extLst>
              <a:ext uri="{28A0092B-C50C-407E-A947-70E740481C1C}">
                <a14:useLocalDpi xmlns:a14="http://schemas.microsoft.com/office/drawing/2010/main" val="0"/>
              </a:ext>
            </a:extLst>
          </a:blip>
          <a:srcRect b="543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E0F63D-0B68-E883-77D7-95A0B81B5113}"/>
              </a:ext>
            </a:extLst>
          </p:cNvPr>
          <p:cNvSpPr>
            <a:spLocks noGrp="1"/>
          </p:cNvSpPr>
          <p:nvPr>
            <p:ph type="title"/>
          </p:nvPr>
        </p:nvSpPr>
        <p:spPr>
          <a:xfrm>
            <a:off x="838200" y="365125"/>
            <a:ext cx="3822189" cy="1899912"/>
          </a:xfrm>
        </p:spPr>
        <p:txBody>
          <a:bodyPr>
            <a:normAutofit/>
          </a:bodyPr>
          <a:lstStyle/>
          <a:p>
            <a:r>
              <a:rPr lang="en-GB" sz="4000" dirty="0"/>
              <a:t>What I want my </a:t>
            </a:r>
            <a:r>
              <a:rPr lang="en-GB" sz="4000"/>
              <a:t>outcome</a:t>
            </a:r>
            <a:r>
              <a:rPr lang="en-GB" sz="4000" dirty="0"/>
              <a:t> to be </a:t>
            </a:r>
            <a:endParaRPr lang="en-US" sz="4000" dirty="0"/>
          </a:p>
        </p:txBody>
      </p:sp>
      <p:sp>
        <p:nvSpPr>
          <p:cNvPr id="3" name="Content Placeholder 2">
            <a:extLst>
              <a:ext uri="{FF2B5EF4-FFF2-40B4-BE49-F238E27FC236}">
                <a16:creationId xmlns:a16="http://schemas.microsoft.com/office/drawing/2014/main" id="{8A707493-E15D-7F54-9AE3-517B1E5F6F8E}"/>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000" dirty="0">
                <a:ea typeface="Calibri"/>
                <a:cs typeface="Calibri"/>
              </a:rPr>
              <a:t>For my outcome I want 3 finalized rendered pieces with backgrounds. I have put a small statement together about how long I believe this is going to take and the risks etc.. I have also worked out a time frame for each pieces and done basic sketches of my plans for the layout and the end of this I want them to be portfolio quality artwork.  </a:t>
            </a:r>
            <a:endParaRPr lang="en-US" sz="2000" dirty="0"/>
          </a:p>
        </p:txBody>
      </p:sp>
    </p:spTree>
    <p:extLst>
      <p:ext uri="{BB962C8B-B14F-4D97-AF65-F5344CB8AC3E}">
        <p14:creationId xmlns:p14="http://schemas.microsoft.com/office/powerpoint/2010/main" val="18137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835ED-2CDC-C965-0334-C6B7A1574D62}"/>
              </a:ext>
            </a:extLst>
          </p:cNvPr>
          <p:cNvSpPr>
            <a:spLocks noGrp="1"/>
          </p:cNvSpPr>
          <p:nvPr>
            <p:ph type="title"/>
          </p:nvPr>
        </p:nvSpPr>
        <p:spPr>
          <a:xfrm>
            <a:off x="0" y="-195169"/>
            <a:ext cx="10515600" cy="1325563"/>
          </a:xfrm>
        </p:spPr>
        <p:txBody>
          <a:bodyPr/>
          <a:lstStyle/>
          <a:p>
            <a:r>
              <a:rPr lang="en-GB"/>
              <a:t>Mood board 1</a:t>
            </a:r>
            <a:endParaRPr lang="en-US"/>
          </a:p>
        </p:txBody>
      </p:sp>
      <p:pic>
        <p:nvPicPr>
          <p:cNvPr id="4" name="Content Placeholder 3">
            <a:extLst>
              <a:ext uri="{FF2B5EF4-FFF2-40B4-BE49-F238E27FC236}">
                <a16:creationId xmlns:a16="http://schemas.microsoft.com/office/drawing/2014/main" id="{9EF50DE7-3E4E-ECDB-977D-C60A3EC5414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94084" y="365125"/>
            <a:ext cx="8593294" cy="6441826"/>
          </a:xfrm>
          <a:prstGeom prst="rect">
            <a:avLst/>
          </a:prstGeom>
        </p:spPr>
      </p:pic>
    </p:spTree>
    <p:extLst>
      <p:ext uri="{BB962C8B-B14F-4D97-AF65-F5344CB8AC3E}">
        <p14:creationId xmlns:p14="http://schemas.microsoft.com/office/powerpoint/2010/main" val="1155703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1E04-C85D-2212-BA7B-7397800AACF6}"/>
              </a:ext>
            </a:extLst>
          </p:cNvPr>
          <p:cNvSpPr>
            <a:spLocks noGrp="1"/>
          </p:cNvSpPr>
          <p:nvPr>
            <p:ph type="title"/>
          </p:nvPr>
        </p:nvSpPr>
        <p:spPr>
          <a:xfrm>
            <a:off x="0" y="0"/>
            <a:ext cx="10515600" cy="1325563"/>
          </a:xfrm>
        </p:spPr>
        <p:txBody>
          <a:bodyPr/>
          <a:lstStyle/>
          <a:p>
            <a:r>
              <a:rPr lang="en-GB"/>
              <a:t>Mood board 2</a:t>
            </a:r>
            <a:endParaRPr lang="en-US"/>
          </a:p>
        </p:txBody>
      </p:sp>
      <p:pic>
        <p:nvPicPr>
          <p:cNvPr id="4" name="Content Placeholder 3">
            <a:extLst>
              <a:ext uri="{FF2B5EF4-FFF2-40B4-BE49-F238E27FC236}">
                <a16:creationId xmlns:a16="http://schemas.microsoft.com/office/drawing/2014/main" id="{23949AAE-6FC1-9A2F-5E2E-63FEEE62DA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22919" y="-1"/>
            <a:ext cx="8969082" cy="6723529"/>
          </a:xfrm>
          <a:prstGeom prst="rect">
            <a:avLst/>
          </a:prstGeom>
        </p:spPr>
      </p:pic>
    </p:spTree>
    <p:extLst>
      <p:ext uri="{BB962C8B-B14F-4D97-AF65-F5344CB8AC3E}">
        <p14:creationId xmlns:p14="http://schemas.microsoft.com/office/powerpoint/2010/main" val="333957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6BA2-724C-AC32-605A-2E0F2B1725AE}"/>
              </a:ext>
            </a:extLst>
          </p:cNvPr>
          <p:cNvSpPr>
            <a:spLocks noGrp="1"/>
          </p:cNvSpPr>
          <p:nvPr>
            <p:ph type="title"/>
          </p:nvPr>
        </p:nvSpPr>
        <p:spPr>
          <a:xfrm>
            <a:off x="0" y="0"/>
            <a:ext cx="10515600" cy="1325563"/>
          </a:xfrm>
        </p:spPr>
        <p:txBody>
          <a:bodyPr/>
          <a:lstStyle/>
          <a:p>
            <a:r>
              <a:rPr lang="en-GB"/>
              <a:t>Mood board 3</a:t>
            </a:r>
            <a:endParaRPr lang="en-US"/>
          </a:p>
        </p:txBody>
      </p:sp>
      <p:pic>
        <p:nvPicPr>
          <p:cNvPr id="4" name="Content Placeholder 3">
            <a:extLst>
              <a:ext uri="{FF2B5EF4-FFF2-40B4-BE49-F238E27FC236}">
                <a16:creationId xmlns:a16="http://schemas.microsoft.com/office/drawing/2014/main" id="{754FD7EA-2BF7-CC00-BA0F-DD018FB3D3D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43537" y="0"/>
            <a:ext cx="9148463" cy="6858000"/>
          </a:xfrm>
          <a:prstGeom prst="rect">
            <a:avLst/>
          </a:prstGeom>
        </p:spPr>
      </p:pic>
    </p:spTree>
    <p:extLst>
      <p:ext uri="{BB962C8B-B14F-4D97-AF65-F5344CB8AC3E}">
        <p14:creationId xmlns:p14="http://schemas.microsoft.com/office/powerpoint/2010/main" val="3209079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9AAD-DE11-3BD5-FA01-1C02A04904B3}"/>
              </a:ext>
            </a:extLst>
          </p:cNvPr>
          <p:cNvSpPr>
            <a:spLocks noGrp="1"/>
          </p:cNvSpPr>
          <p:nvPr>
            <p:ph type="title"/>
          </p:nvPr>
        </p:nvSpPr>
        <p:spPr>
          <a:xfrm>
            <a:off x="0" y="-2656"/>
            <a:ext cx="10515600" cy="1325563"/>
          </a:xfrm>
        </p:spPr>
        <p:txBody>
          <a:bodyPr/>
          <a:lstStyle/>
          <a:p>
            <a:r>
              <a:rPr lang="en-GB"/>
              <a:t>Mood board 4</a:t>
            </a:r>
            <a:endParaRPr lang="en-US"/>
          </a:p>
        </p:txBody>
      </p:sp>
      <p:pic>
        <p:nvPicPr>
          <p:cNvPr id="4" name="Content Placeholder 3">
            <a:extLst>
              <a:ext uri="{FF2B5EF4-FFF2-40B4-BE49-F238E27FC236}">
                <a16:creationId xmlns:a16="http://schemas.microsoft.com/office/drawing/2014/main" id="{3727E866-44B2-B775-D8F6-9D0A72B80F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2095" y="201861"/>
            <a:ext cx="8609905" cy="6454278"/>
          </a:xfrm>
          <a:prstGeom prst="rect">
            <a:avLst/>
          </a:prstGeom>
        </p:spPr>
      </p:pic>
    </p:spTree>
    <p:extLst>
      <p:ext uri="{BB962C8B-B14F-4D97-AF65-F5344CB8AC3E}">
        <p14:creationId xmlns:p14="http://schemas.microsoft.com/office/powerpoint/2010/main" val="2268262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F04BA-1BF6-E683-1E1B-7AB92A50F3DE}"/>
              </a:ext>
            </a:extLst>
          </p:cNvPr>
          <p:cNvSpPr>
            <a:spLocks noGrp="1"/>
          </p:cNvSpPr>
          <p:nvPr>
            <p:ph type="title"/>
          </p:nvPr>
        </p:nvSpPr>
        <p:spPr>
          <a:xfrm>
            <a:off x="758952" y="753691"/>
            <a:ext cx="5190846" cy="1716553"/>
          </a:xfrm>
        </p:spPr>
        <p:txBody>
          <a:bodyPr>
            <a:normAutofit/>
          </a:bodyPr>
          <a:lstStyle/>
          <a:p>
            <a:r>
              <a:rPr lang="en-GB" sz="4000"/>
              <a:t>Concept artist</a:t>
            </a:r>
            <a:endParaRPr lang="en-US" sz="4000"/>
          </a:p>
        </p:txBody>
      </p:sp>
      <p:sp>
        <p:nvSpPr>
          <p:cNvPr id="3" name="Content Placeholder 2">
            <a:extLst>
              <a:ext uri="{FF2B5EF4-FFF2-40B4-BE49-F238E27FC236}">
                <a16:creationId xmlns:a16="http://schemas.microsoft.com/office/drawing/2014/main" id="{D86B7A90-FEB5-9452-49D6-A9B7813B100F}"/>
              </a:ext>
            </a:extLst>
          </p:cNvPr>
          <p:cNvSpPr>
            <a:spLocks noGrp="1"/>
          </p:cNvSpPr>
          <p:nvPr>
            <p:ph idx="1"/>
          </p:nvPr>
        </p:nvSpPr>
        <p:spPr>
          <a:xfrm>
            <a:off x="758952" y="2470245"/>
            <a:ext cx="5190847" cy="3769835"/>
          </a:xfrm>
        </p:spPr>
        <p:txBody>
          <a:bodyPr vert="horz" lIns="91440" tIns="45720" rIns="91440" bIns="45720" rtlCol="0" anchor="ctr">
            <a:normAutofit/>
          </a:bodyPr>
          <a:lstStyle/>
          <a:p>
            <a:r>
              <a:rPr lang="en-US" sz="1900" dirty="0">
                <a:ea typeface="Calibri"/>
                <a:cs typeface="Calibri"/>
              </a:rPr>
              <a:t>I researched a few different concept artists but one that stood out to me is </a:t>
            </a:r>
            <a:r>
              <a:rPr lang="en-US" sz="1900" dirty="0" err="1">
                <a:ea typeface="Calibri"/>
                <a:cs typeface="Calibri"/>
              </a:rPr>
              <a:t>Khyzyl</a:t>
            </a:r>
            <a:r>
              <a:rPr lang="en-US" sz="1900" dirty="0">
                <a:ea typeface="Calibri"/>
                <a:cs typeface="Calibri"/>
              </a:rPr>
              <a:t> Saleem . </a:t>
            </a:r>
            <a:r>
              <a:rPr lang="en-US" sz="1900" dirty="0" err="1">
                <a:ea typeface="Calibri"/>
                <a:cs typeface="Calibri"/>
              </a:rPr>
              <a:t>Hes</a:t>
            </a:r>
            <a:r>
              <a:rPr lang="en-US" sz="1900" dirty="0">
                <a:ea typeface="Calibri"/>
                <a:cs typeface="Calibri"/>
              </a:rPr>
              <a:t> an Automotive concept artist based in Manchester and is well known for his work. In an article posted by HICONSUMPTION [3] it states he is an "insanely talented" designer. He is fully self-taught and at one point was also working at electronic arts producing wild concept vehicles for the need for speed franchise. He also worked with the top gear crew and on the fast  furious franchise His main style is cyberpunk and interpretations on cars. I have taken some inspiration from him into my final designs.</a:t>
            </a:r>
          </a:p>
        </p:txBody>
      </p:sp>
      <p:pic>
        <p:nvPicPr>
          <p:cNvPr id="5" name="Picture 4">
            <a:extLst>
              <a:ext uri="{FF2B5EF4-FFF2-40B4-BE49-F238E27FC236}">
                <a16:creationId xmlns:a16="http://schemas.microsoft.com/office/drawing/2014/main" id="{B9239E70-B5F7-9E3D-9AEE-EEA855A9D5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8613" y="756237"/>
            <a:ext cx="3736575" cy="2512847"/>
          </a:xfrm>
          <a:prstGeom prst="rect">
            <a:avLst/>
          </a:prstGeom>
        </p:spPr>
      </p:pic>
      <p:pic>
        <p:nvPicPr>
          <p:cNvPr id="4" name="Picture 3">
            <a:extLst>
              <a:ext uri="{FF2B5EF4-FFF2-40B4-BE49-F238E27FC236}">
                <a16:creationId xmlns:a16="http://schemas.microsoft.com/office/drawing/2014/main" id="{B7A7A3DB-D404-8F13-6E18-A74FEEB096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8613" y="3588916"/>
            <a:ext cx="3736575" cy="2512847"/>
          </a:xfrm>
          <a:prstGeom prst="rect">
            <a:avLst/>
          </a:prstGeom>
        </p:spPr>
      </p:pic>
    </p:spTree>
    <p:extLst>
      <p:ext uri="{BB962C8B-B14F-4D97-AF65-F5344CB8AC3E}">
        <p14:creationId xmlns:p14="http://schemas.microsoft.com/office/powerpoint/2010/main" val="1725977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C65A9-F9D5-EF82-407B-A4471B54F512}"/>
              </a:ext>
            </a:extLst>
          </p:cNvPr>
          <p:cNvSpPr>
            <a:spLocks noGrp="1"/>
          </p:cNvSpPr>
          <p:nvPr>
            <p:ph type="title"/>
          </p:nvPr>
        </p:nvSpPr>
        <p:spPr>
          <a:xfrm>
            <a:off x="7543801" y="432877"/>
            <a:ext cx="3988536" cy="1642533"/>
          </a:xfrm>
        </p:spPr>
        <p:txBody>
          <a:bodyPr anchor="b">
            <a:normAutofit/>
          </a:bodyPr>
          <a:lstStyle/>
          <a:p>
            <a:r>
              <a:rPr lang="en-GB" sz="5400"/>
              <a:t>Car concept art</a:t>
            </a:r>
            <a:endParaRPr lang="en-US" sz="5400"/>
          </a:p>
        </p:txBody>
      </p:sp>
      <p:pic>
        <p:nvPicPr>
          <p:cNvPr id="4" name="Picture 3">
            <a:extLst>
              <a:ext uri="{FF2B5EF4-FFF2-40B4-BE49-F238E27FC236}">
                <a16:creationId xmlns:a16="http://schemas.microsoft.com/office/drawing/2014/main" id="{98483440-D517-C8F5-B6F9-2E17EB5D2D82}"/>
              </a:ext>
            </a:extLst>
          </p:cNvPr>
          <p:cNvPicPr>
            <a:picLocks noChangeAspect="1"/>
          </p:cNvPicPr>
          <p:nvPr/>
        </p:nvPicPr>
        <p:blipFill>
          <a:blip r:embed="rId2">
            <a:extLst>
              <a:ext uri="{28A0092B-C50C-407E-A947-70E740481C1C}">
                <a14:useLocalDpi xmlns:a14="http://schemas.microsoft.com/office/drawing/2010/main" val="0"/>
              </a:ext>
            </a:extLst>
          </a:blip>
          <a:srcRect l="15212" r="10769"/>
          <a:stretch>
            <a:fillRect/>
          </a:stretch>
        </p:blipFill>
        <p:spPr>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p:spPr>
      </p:pic>
      <p:pic>
        <p:nvPicPr>
          <p:cNvPr id="6" name="Picture 5">
            <a:extLst>
              <a:ext uri="{FF2B5EF4-FFF2-40B4-BE49-F238E27FC236}">
                <a16:creationId xmlns:a16="http://schemas.microsoft.com/office/drawing/2014/main" id="{5F507538-D9A3-33DE-8C85-320C81BE05BB}"/>
              </a:ext>
            </a:extLst>
          </p:cNvPr>
          <p:cNvPicPr>
            <a:picLocks noChangeAspect="1"/>
          </p:cNvPicPr>
          <p:nvPr/>
        </p:nvPicPr>
        <p:blipFill>
          <a:blip r:embed="rId3">
            <a:extLst>
              <a:ext uri="{28A0092B-C50C-407E-A947-70E740481C1C}">
                <a14:useLocalDpi xmlns:a14="http://schemas.microsoft.com/office/drawing/2010/main" val="0"/>
              </a:ext>
            </a:extLst>
          </a:blip>
          <a:srcRect l="7331" r="5" b="5"/>
          <a:stretch>
            <a:fillRect/>
          </a:stretch>
        </p:blipFill>
        <p:spPr>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p:spPr>
      </p:pic>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sX0" fmla="*/ 0 w 3851563"/>
              <a:gd name="csY0" fmla="*/ 0 h 18288"/>
              <a:gd name="csX1" fmla="*/ 718958 w 3851563"/>
              <a:gd name="csY1" fmla="*/ 0 h 18288"/>
              <a:gd name="csX2" fmla="*/ 1437917 w 3851563"/>
              <a:gd name="csY2" fmla="*/ 0 h 18288"/>
              <a:gd name="csX3" fmla="*/ 1964297 w 3851563"/>
              <a:gd name="csY3" fmla="*/ 0 h 18288"/>
              <a:gd name="csX4" fmla="*/ 2606224 w 3851563"/>
              <a:gd name="csY4" fmla="*/ 0 h 18288"/>
              <a:gd name="csX5" fmla="*/ 3171120 w 3851563"/>
              <a:gd name="csY5" fmla="*/ 0 h 18288"/>
              <a:gd name="csX6" fmla="*/ 3851563 w 3851563"/>
              <a:gd name="csY6" fmla="*/ 0 h 18288"/>
              <a:gd name="csX7" fmla="*/ 3851563 w 3851563"/>
              <a:gd name="csY7" fmla="*/ 18288 h 18288"/>
              <a:gd name="csX8" fmla="*/ 3209636 w 3851563"/>
              <a:gd name="csY8" fmla="*/ 18288 h 18288"/>
              <a:gd name="csX9" fmla="*/ 2644740 w 3851563"/>
              <a:gd name="csY9" fmla="*/ 18288 h 18288"/>
              <a:gd name="csX10" fmla="*/ 2002813 w 3851563"/>
              <a:gd name="csY10" fmla="*/ 18288 h 18288"/>
              <a:gd name="csX11" fmla="*/ 1399401 w 3851563"/>
              <a:gd name="csY11" fmla="*/ 18288 h 18288"/>
              <a:gd name="csX12" fmla="*/ 834505 w 3851563"/>
              <a:gd name="csY12" fmla="*/ 18288 h 18288"/>
              <a:gd name="csX13" fmla="*/ 0 w 3851563"/>
              <a:gd name="csY13" fmla="*/ 18288 h 18288"/>
              <a:gd name="csX14" fmla="*/ 0 w 3851563"/>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AB96C73-CBD2-8E41-05B2-AE94AC7B77E4}"/>
              </a:ext>
            </a:extLst>
          </p:cNvPr>
          <p:cNvPicPr>
            <a:picLocks noChangeAspect="1"/>
          </p:cNvPicPr>
          <p:nvPr/>
        </p:nvPicPr>
        <p:blipFill>
          <a:blip r:embed="rId4">
            <a:extLst>
              <a:ext uri="{28A0092B-C50C-407E-A947-70E740481C1C}">
                <a14:useLocalDpi xmlns:a14="http://schemas.microsoft.com/office/drawing/2010/main" val="0"/>
              </a:ext>
            </a:extLst>
          </a:blip>
          <a:srcRect l="13463" r="6103" b="1"/>
          <a:stretch>
            <a:fillRect/>
          </a:stretch>
        </p:blipFill>
        <p:spPr>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p:spPr>
      </p:pic>
      <p:pic>
        <p:nvPicPr>
          <p:cNvPr id="5" name="Picture 4">
            <a:extLst>
              <a:ext uri="{FF2B5EF4-FFF2-40B4-BE49-F238E27FC236}">
                <a16:creationId xmlns:a16="http://schemas.microsoft.com/office/drawing/2014/main" id="{D61DD3F3-8CAB-A888-213F-8BDB4EC92748}"/>
              </a:ext>
            </a:extLst>
          </p:cNvPr>
          <p:cNvPicPr>
            <a:picLocks noChangeAspect="1"/>
          </p:cNvPicPr>
          <p:nvPr/>
        </p:nvPicPr>
        <p:blipFill>
          <a:blip r:embed="rId5">
            <a:extLst>
              <a:ext uri="{28A0092B-C50C-407E-A947-70E740481C1C}">
                <a14:useLocalDpi xmlns:a14="http://schemas.microsoft.com/office/drawing/2010/main" val="0"/>
              </a:ext>
            </a:extLst>
          </a:blip>
          <a:srcRect r="260" b="-1"/>
          <a:stretch>
            <a:fillRect/>
          </a:stretch>
        </p:blipFill>
        <p:spPr>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p:spPr>
      </p:pic>
      <p:sp>
        <p:nvSpPr>
          <p:cNvPr id="3" name="Content Placeholder 2">
            <a:extLst>
              <a:ext uri="{FF2B5EF4-FFF2-40B4-BE49-F238E27FC236}">
                <a16:creationId xmlns:a16="http://schemas.microsoft.com/office/drawing/2014/main" id="{1CB695E5-C6B7-C829-2E0E-ED161D3F7B06}"/>
              </a:ext>
            </a:extLst>
          </p:cNvPr>
          <p:cNvSpPr>
            <a:spLocks noGrp="1"/>
          </p:cNvSpPr>
          <p:nvPr>
            <p:ph idx="1"/>
          </p:nvPr>
        </p:nvSpPr>
        <p:spPr>
          <a:xfrm>
            <a:off x="7543618" y="2704407"/>
            <a:ext cx="3997805" cy="3489159"/>
          </a:xfrm>
        </p:spPr>
        <p:txBody>
          <a:bodyPr vert="horz" lIns="91440" tIns="45720" rIns="91440" bIns="45720" rtlCol="0" anchor="t">
            <a:normAutofit/>
          </a:bodyPr>
          <a:lstStyle/>
          <a:p>
            <a:r>
              <a:rPr lang="en-US" sz="2200" dirty="0">
                <a:ea typeface="Calibri"/>
                <a:cs typeface="Calibri"/>
              </a:rPr>
              <a:t>Here are some car concept art pieces I was inspired by by two different artists Scott Robertson[6] and Dmitry Mazurkevich. I really like the style of</a:t>
            </a:r>
            <a:r>
              <a:rPr lang="en-US" sz="2200">
                <a:ea typeface="Calibri"/>
                <a:cs typeface="Calibri"/>
              </a:rPr>
              <a:t> </a:t>
            </a:r>
            <a:r>
              <a:rPr lang="en-US" sz="2200" dirty="0">
                <a:ea typeface="Calibri"/>
                <a:cs typeface="Calibri"/>
              </a:rPr>
              <a:t>his artwork Scott Robertson has also written multiple books on how to draw and how to render with one of his most popular being how to draw [4]</a:t>
            </a:r>
            <a:endParaRPr lang="en-US" sz="2200" dirty="0"/>
          </a:p>
        </p:txBody>
      </p:sp>
    </p:spTree>
    <p:extLst>
      <p:ext uri="{BB962C8B-B14F-4D97-AF65-F5344CB8AC3E}">
        <p14:creationId xmlns:p14="http://schemas.microsoft.com/office/powerpoint/2010/main" val="3477669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2404-DB03-9001-99E7-F2F503030289}"/>
              </a:ext>
            </a:extLst>
          </p:cNvPr>
          <p:cNvSpPr>
            <a:spLocks noGrp="1"/>
          </p:cNvSpPr>
          <p:nvPr>
            <p:ph type="title"/>
          </p:nvPr>
        </p:nvSpPr>
        <p:spPr/>
        <p:txBody>
          <a:bodyPr/>
          <a:lstStyle/>
          <a:p>
            <a:r>
              <a:rPr lang="en-GB"/>
              <a:t>Final design process </a:t>
            </a:r>
            <a:endParaRPr lang="en-US"/>
          </a:p>
        </p:txBody>
      </p:sp>
      <p:sp>
        <p:nvSpPr>
          <p:cNvPr id="3" name="Content Placeholder 2">
            <a:extLst>
              <a:ext uri="{FF2B5EF4-FFF2-40B4-BE49-F238E27FC236}">
                <a16:creationId xmlns:a16="http://schemas.microsoft.com/office/drawing/2014/main" id="{2FE3F8A0-112B-E9CF-419B-1913048F6F32}"/>
              </a:ext>
            </a:extLst>
          </p:cNvPr>
          <p:cNvSpPr>
            <a:spLocks noGrp="1"/>
          </p:cNvSpPr>
          <p:nvPr>
            <p:ph idx="1"/>
          </p:nvPr>
        </p:nvSpPr>
        <p:spPr/>
        <p:txBody>
          <a:bodyPr vert="horz" lIns="91440" tIns="45720" rIns="91440" bIns="45720" rtlCol="0" anchor="t">
            <a:normAutofit/>
          </a:bodyPr>
          <a:lstStyle/>
          <a:p>
            <a:r>
              <a:rPr lang="en-US" dirty="0">
                <a:ea typeface="Calibri"/>
                <a:cs typeface="Calibri"/>
              </a:rPr>
              <a:t>I expect for these final pieces to take 10 hours each maybe more and for them to be high quality. The sketches are not fully finalized and changes will most likely be made during the final process. There is a few risks with this process so I will leave time either side of the project incase things run over or something doesn’t go to plan. My two main platforms I am going to be using are pro create and photo shop. Pro create will be mainly to draw the designs and photo shop to render and finalize the drawings to the standard and quality I wanted them and I will be using a mix of desktop and </a:t>
            </a:r>
            <a:r>
              <a:rPr lang="en-US" dirty="0" err="1">
                <a:ea typeface="Calibri"/>
                <a:cs typeface="Calibri"/>
              </a:rPr>
              <a:t>Ipad</a:t>
            </a:r>
            <a:r>
              <a:rPr lang="en-US" dirty="0">
                <a:ea typeface="Calibri"/>
                <a:cs typeface="Calibri"/>
              </a:rPr>
              <a:t>. </a:t>
            </a:r>
            <a:endParaRPr lang="en-US" dirty="0"/>
          </a:p>
        </p:txBody>
      </p:sp>
    </p:spTree>
    <p:extLst>
      <p:ext uri="{BB962C8B-B14F-4D97-AF65-F5344CB8AC3E}">
        <p14:creationId xmlns:p14="http://schemas.microsoft.com/office/powerpoint/2010/main" val="3747265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A49487-3FDB-4FB7-9D50-2B4F9454D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C938212-FA12-4FF1-87C8-ACDE99D06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0F2F55-5509-081D-9280-68CDB5D36A06}"/>
              </a:ext>
            </a:extLst>
          </p:cNvPr>
          <p:cNvSpPr>
            <a:spLocks noGrp="1"/>
          </p:cNvSpPr>
          <p:nvPr>
            <p:ph type="title"/>
          </p:nvPr>
        </p:nvSpPr>
        <p:spPr>
          <a:xfrm>
            <a:off x="838200" y="4440602"/>
            <a:ext cx="3300663" cy="1645920"/>
          </a:xfrm>
        </p:spPr>
        <p:txBody>
          <a:bodyPr>
            <a:normAutofit/>
          </a:bodyPr>
          <a:lstStyle/>
          <a:p>
            <a:r>
              <a:rPr lang="en-GB" sz="2800"/>
              <a:t>Final outcomes </a:t>
            </a:r>
            <a:endParaRPr lang="en-US" sz="2800"/>
          </a:p>
        </p:txBody>
      </p:sp>
      <p:pic>
        <p:nvPicPr>
          <p:cNvPr id="6" name="Picture 5">
            <a:extLst>
              <a:ext uri="{FF2B5EF4-FFF2-40B4-BE49-F238E27FC236}">
                <a16:creationId xmlns:a16="http://schemas.microsoft.com/office/drawing/2014/main" id="{47506A2D-528B-2B56-89DE-16EA36F697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4415" y="393503"/>
            <a:ext cx="3584448" cy="3584448"/>
          </a:xfrm>
          <a:prstGeom prst="rect">
            <a:avLst/>
          </a:prstGeom>
        </p:spPr>
      </p:pic>
      <p:pic>
        <p:nvPicPr>
          <p:cNvPr id="4" name="Picture 3">
            <a:extLst>
              <a:ext uri="{FF2B5EF4-FFF2-40B4-BE49-F238E27FC236}">
                <a16:creationId xmlns:a16="http://schemas.microsoft.com/office/drawing/2014/main" id="{858BFD8E-7B7F-5118-5EB6-038627FCF8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5915" y="393191"/>
            <a:ext cx="3584448" cy="3584448"/>
          </a:xfrm>
          <a:prstGeom prst="rect">
            <a:avLst/>
          </a:prstGeom>
        </p:spPr>
      </p:pic>
      <p:pic>
        <p:nvPicPr>
          <p:cNvPr id="5" name="Picture 4">
            <a:extLst>
              <a:ext uri="{FF2B5EF4-FFF2-40B4-BE49-F238E27FC236}">
                <a16:creationId xmlns:a16="http://schemas.microsoft.com/office/drawing/2014/main" id="{D3F63228-92D3-8CC2-DB5F-99A0C2347C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37415" y="393191"/>
            <a:ext cx="3584448" cy="3584448"/>
          </a:xfrm>
          <a:prstGeom prst="rect">
            <a:avLst/>
          </a:prstGeom>
        </p:spPr>
      </p:pic>
      <p:sp>
        <p:nvSpPr>
          <p:cNvPr id="15" name="Rectangle 14">
            <a:extLst>
              <a:ext uri="{FF2B5EF4-FFF2-40B4-BE49-F238E27FC236}">
                <a16:creationId xmlns:a16="http://schemas.microsoft.com/office/drawing/2014/main" id="{369F152D-E540-4B48-BA11-2ADF043C6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C059F7E-04C4-4C46-9B3E-E5CE267E3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2098"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343A03B-034A-8C63-7382-53FF0D6D22FF}"/>
              </a:ext>
            </a:extLst>
          </p:cNvPr>
          <p:cNvSpPr>
            <a:spLocks noGrp="1"/>
          </p:cNvSpPr>
          <p:nvPr>
            <p:ph idx="1"/>
          </p:nvPr>
        </p:nvSpPr>
        <p:spPr>
          <a:xfrm>
            <a:off x="4578824" y="4440602"/>
            <a:ext cx="6860184" cy="1645920"/>
          </a:xfrm>
        </p:spPr>
        <p:txBody>
          <a:bodyPr vert="horz" lIns="91440" tIns="45720" rIns="91440" bIns="45720" rtlCol="0" anchor="ctr">
            <a:normAutofit/>
          </a:bodyPr>
          <a:lstStyle/>
          <a:p>
            <a:r>
              <a:rPr lang="en-US" sz="1800">
                <a:ea typeface="Calibri"/>
                <a:cs typeface="Calibri"/>
              </a:rPr>
              <a:t>For my final outcomes I want to have 3-4 high quality concept art pieces here are 3 sketches I am hoping to follow throughout this and maybe add a 4th if I have time some are based on real cars and some are a mixture of a few different cars to test different styles and areas I wanted something slightly different for each car.</a:t>
            </a:r>
            <a:endParaRPr lang="en-US" sz="1800"/>
          </a:p>
        </p:txBody>
      </p:sp>
    </p:spTree>
    <p:extLst>
      <p:ext uri="{BB962C8B-B14F-4D97-AF65-F5344CB8AC3E}">
        <p14:creationId xmlns:p14="http://schemas.microsoft.com/office/powerpoint/2010/main" val="3570122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6EC08-3207-E5C9-EA12-5F997916B7E2}"/>
              </a:ext>
            </a:extLst>
          </p:cNvPr>
          <p:cNvSpPr>
            <a:spLocks noGrp="1"/>
          </p:cNvSpPr>
          <p:nvPr>
            <p:ph type="title"/>
          </p:nvPr>
        </p:nvSpPr>
        <p:spPr/>
        <p:txBody>
          <a:bodyPr/>
          <a:lstStyle/>
          <a:p>
            <a:r>
              <a:rPr lang="en-GB">
                <a:ea typeface="Calibri Light"/>
                <a:cs typeface="Calibri Light"/>
              </a:rPr>
              <a:t>BIBLIOGRAPHY </a:t>
            </a:r>
            <a:endParaRPr lang="en-GB"/>
          </a:p>
        </p:txBody>
      </p:sp>
      <p:sp>
        <p:nvSpPr>
          <p:cNvPr id="3" name="Content Placeholder 2">
            <a:extLst>
              <a:ext uri="{FF2B5EF4-FFF2-40B4-BE49-F238E27FC236}">
                <a16:creationId xmlns:a16="http://schemas.microsoft.com/office/drawing/2014/main" id="{5994F722-0B53-920A-4F66-20C619045A12}"/>
              </a:ext>
            </a:extLst>
          </p:cNvPr>
          <p:cNvSpPr>
            <a:spLocks noGrp="1"/>
          </p:cNvSpPr>
          <p:nvPr>
            <p:ph idx="1"/>
          </p:nvPr>
        </p:nvSpPr>
        <p:spPr/>
        <p:txBody>
          <a:bodyPr vert="horz" lIns="91440" tIns="45720" rIns="91440" bIns="45720" rtlCol="0" anchor="t">
            <a:normAutofit fontScale="77500" lnSpcReduction="20000"/>
          </a:bodyPr>
          <a:lstStyle/>
          <a:p>
            <a:r>
              <a:rPr lang="en-GB" dirty="0">
                <a:ea typeface="Calibri"/>
                <a:cs typeface="Calibri"/>
              </a:rPr>
              <a:t>[1]</a:t>
            </a:r>
            <a:r>
              <a:rPr lang="en-GB">
                <a:ea typeface="Calibri"/>
                <a:cs typeface="Calibri"/>
              </a:rPr>
              <a:t>A.Ismail</a:t>
            </a:r>
            <a:r>
              <a:rPr lang="en-GB" dirty="0">
                <a:ea typeface="Calibri"/>
                <a:cs typeface="Calibri"/>
              </a:rPr>
              <a:t> "Game Developer Explains Why New Racing Games Suck At Car Damage" </a:t>
            </a:r>
            <a:r>
              <a:rPr lang="en-GB">
                <a:ea typeface="Calibri"/>
                <a:cs typeface="Calibri"/>
              </a:rPr>
              <a:t>feb 2nd 2023 (accessed 27th December 2025) </a:t>
            </a:r>
            <a:r>
              <a:rPr lang="en-GB">
                <a:ea typeface="Calibri"/>
                <a:cs typeface="Calibri"/>
                <a:hlinkClick r:id="rId2"/>
              </a:rPr>
              <a:t>https://www.jalopnik.com/why-car-damage-sucks-in-racing-games-developer-explains-1850060288/</a:t>
            </a:r>
            <a:r>
              <a:rPr lang="en-GB">
                <a:ea typeface="Calibri"/>
                <a:cs typeface="Calibri"/>
              </a:rPr>
              <a:t> </a:t>
            </a:r>
          </a:p>
          <a:p>
            <a:r>
              <a:rPr lang="en-GB" dirty="0">
                <a:ea typeface="Calibri"/>
                <a:cs typeface="Calibri"/>
              </a:rPr>
              <a:t>[2] Playground Games "GET READY TO EXPLORE JAPAN IN FORZA HORIZON 6" sept 25th 2025 (accessed 29th of December 2025)</a:t>
            </a:r>
            <a:r>
              <a:rPr lang="en-GB">
                <a:ea typeface="Calibri"/>
                <a:cs typeface="Calibri"/>
              </a:rPr>
              <a:t> </a:t>
            </a:r>
            <a:r>
              <a:rPr lang="en-GB">
                <a:ea typeface="Calibri"/>
                <a:cs typeface="Calibri"/>
                <a:hlinkClick r:id="rId3"/>
              </a:rPr>
              <a:t>https://forza.net/news/forza-horizon-6-reveal</a:t>
            </a:r>
            <a:r>
              <a:rPr lang="en-GB">
                <a:ea typeface="Calibri"/>
                <a:cs typeface="Calibri"/>
              </a:rPr>
              <a:t> </a:t>
            </a:r>
            <a:endParaRPr lang="en-GB" dirty="0">
              <a:ea typeface="Calibri"/>
              <a:cs typeface="Calibri"/>
            </a:endParaRPr>
          </a:p>
          <a:p>
            <a:r>
              <a:rPr lang="en-GB" dirty="0">
                <a:ea typeface="Calibri"/>
                <a:cs typeface="Calibri"/>
              </a:rPr>
              <a:t>[3]</a:t>
            </a:r>
            <a:r>
              <a:rPr lang="en-GB">
                <a:ea typeface="Calibri"/>
                <a:cs typeface="Calibri"/>
              </a:rPr>
              <a:t>T.Huber</a:t>
            </a:r>
            <a:r>
              <a:rPr lang="en-GB" dirty="0">
                <a:ea typeface="Calibri"/>
                <a:cs typeface="Calibri"/>
              </a:rPr>
              <a:t> "15 Automotive Concept Artists You Should Know" sept 16th 2021 (accessed 29th December 2025) </a:t>
            </a:r>
            <a:r>
              <a:rPr lang="en-GB" dirty="0">
                <a:ea typeface="Calibri"/>
                <a:cs typeface="Calibri"/>
                <a:hlinkClick r:id="rId4"/>
              </a:rPr>
              <a:t>https://</a:t>
            </a:r>
            <a:r>
              <a:rPr lang="en-GB" err="1">
                <a:ea typeface="Calibri"/>
                <a:cs typeface="Calibri"/>
                <a:hlinkClick r:id="rId4"/>
              </a:rPr>
              <a:t>hiconsumption.com</a:t>
            </a:r>
            <a:r>
              <a:rPr lang="en-GB" dirty="0">
                <a:ea typeface="Calibri"/>
                <a:cs typeface="Calibri"/>
                <a:hlinkClick r:id="rId4"/>
              </a:rPr>
              <a:t>/motors/best-automotive-concept-artists/</a:t>
            </a:r>
            <a:endParaRPr lang="en-GB" dirty="0">
              <a:ea typeface="Calibri"/>
              <a:cs typeface="Calibri"/>
            </a:endParaRPr>
          </a:p>
          <a:p>
            <a:r>
              <a:rPr lang="en-GB" dirty="0">
                <a:ea typeface="Calibri"/>
                <a:cs typeface="Calibri"/>
              </a:rPr>
              <a:t>[4] S. Robertson "HOW TO DRAW" Nov 15th 2013 (</a:t>
            </a:r>
            <a:r>
              <a:rPr lang="en-GB" dirty="0" err="1">
                <a:ea typeface="Calibri"/>
                <a:cs typeface="Calibri"/>
              </a:rPr>
              <a:t>accesed</a:t>
            </a:r>
            <a:r>
              <a:rPr lang="en-GB" dirty="0">
                <a:ea typeface="Calibri"/>
                <a:cs typeface="Calibri"/>
              </a:rPr>
              <a:t> 3rd </a:t>
            </a:r>
            <a:r>
              <a:rPr lang="en-GB">
                <a:ea typeface="Calibri"/>
                <a:cs typeface="Calibri"/>
              </a:rPr>
              <a:t>jan 2026) https://www.amazon.com/How-Draw-sketching-environments-imagination/</a:t>
            </a:r>
            <a:r>
              <a:rPr lang="en-GB" err="1">
                <a:ea typeface="Calibri"/>
                <a:cs typeface="Calibri"/>
              </a:rPr>
              <a:t>dp</a:t>
            </a:r>
            <a:r>
              <a:rPr lang="en-GB">
                <a:ea typeface="Calibri"/>
                <a:cs typeface="Calibri"/>
              </a:rPr>
              <a:t>/1933492732/ref=sr_1_1?dib=eyJ2IjoiMSJ9.nw_5smvyXtdsseuj5vaxf1N4HD1RtxxzUcw5f_w3xgg.jPn0qdfQ5GYg67SAB_uy-</a:t>
            </a:r>
            <a:r>
              <a:rPr lang="en-GB" err="1">
                <a:ea typeface="Calibri"/>
                <a:cs typeface="Calibri"/>
              </a:rPr>
              <a:t>xcFEahWwke_0hFYjOsRyZo</a:t>
            </a:r>
            <a:r>
              <a:rPr lang="en-GB">
                <a:ea typeface="Calibri"/>
                <a:cs typeface="Calibri"/>
              </a:rPr>
              <a:t>&amp;dib_tag=se&amp;keywords=Scott+Robinson&amp;</a:t>
            </a:r>
            <a:r>
              <a:rPr lang="en-GB" err="1">
                <a:ea typeface="Calibri"/>
                <a:cs typeface="Calibri"/>
              </a:rPr>
              <a:t>qid</a:t>
            </a:r>
            <a:r>
              <a:rPr lang="en-GB">
                <a:ea typeface="Calibri"/>
                <a:cs typeface="Calibri"/>
              </a:rPr>
              <a:t>=1768438791&amp;s=books&amp;sr=1-1  </a:t>
            </a:r>
            <a:endParaRPr lang="en-GB" dirty="0">
              <a:ea typeface="Calibri"/>
              <a:cs typeface="Calibri"/>
            </a:endParaRPr>
          </a:p>
        </p:txBody>
      </p:sp>
    </p:spTree>
    <p:extLst>
      <p:ext uri="{BB962C8B-B14F-4D97-AF65-F5344CB8AC3E}">
        <p14:creationId xmlns:p14="http://schemas.microsoft.com/office/powerpoint/2010/main" val="30204863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Cars in video games </vt:lpstr>
      <vt:lpstr>Why I wanted to research this </vt:lpstr>
      <vt:lpstr>Car crash’s in video games </vt:lpstr>
      <vt:lpstr>Wreckfest  </vt:lpstr>
      <vt:lpstr>The legal side of things </vt:lpstr>
      <vt:lpstr>Games that are made as crash simulators </vt:lpstr>
      <vt:lpstr>Creating cars in game </vt:lpstr>
      <vt:lpstr>Forza Horizon 6 Japan  (coming 2026)</vt:lpstr>
      <vt:lpstr>What I want my outcome to be </vt:lpstr>
      <vt:lpstr>Mood board 1</vt:lpstr>
      <vt:lpstr>Mood board 2</vt:lpstr>
      <vt:lpstr>Mood board 3</vt:lpstr>
      <vt:lpstr>Mood board 4</vt:lpstr>
      <vt:lpstr>Concept artist</vt:lpstr>
      <vt:lpstr>Car concept art</vt:lpstr>
      <vt:lpstr>Final design process </vt:lpstr>
      <vt:lpstr>Final outcomes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Cars in video games </dc:title>
  <dc:creator>Chloe Nash (2304981)</dc:creator>
  <cp:revision>512</cp:revision>
  <dcterms:created xsi:type="dcterms:W3CDTF">2026-01-13T23:45:00Z</dcterms:created>
  <dcterms:modified xsi:type="dcterms:W3CDTF">2026-01-15T01:00:27Z</dcterms:modified>
</cp:coreProperties>
</file>