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3" autoAdjust="0"/>
    <p:restoredTop sz="94694"/>
  </p:normalViewPr>
  <p:slideViewPr>
    <p:cSldViewPr snapToGrid="0">
      <p:cViewPr varScale="1">
        <p:scale>
          <a:sx n="121" d="100"/>
          <a:sy n="121" d="100"/>
        </p:scale>
        <p:origin x="4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hyperlink" Target="https://www.tandfonline.com/doi/abs/10.1080/1369183X.2016.1198253" TargetMode="External"/><Relationship Id="rId2" Type="http://schemas.openxmlformats.org/officeDocument/2006/relationships/hyperlink" Target="https://oxfordre.com/communication/display/10.1093/acrefore/9780190228613.001.0001/acrefore-9780190228613-e-21" TargetMode="External"/><Relationship Id="rId1" Type="http://schemas.openxmlformats.org/officeDocument/2006/relationships/hyperlink" Target="https://journals.sagepub.com/doi/abs/10.1177/0149206316668236" TargetMode="External"/><Relationship Id="rId5" Type="http://schemas.openxmlformats.org/officeDocument/2006/relationships/hyperlink" Target="https://oxfordre.com/business/display/10.1093/acrefore/9780190224851.001.0001/acrefore-9780190224851-e-62" TargetMode="External"/><Relationship Id="rId4" Type="http://schemas.openxmlformats.org/officeDocument/2006/relationships/hyperlink" Target="https://books.google.co.in/books?hl=en&amp;lr=&amp;id=7zLpDwAAQBAJ&amp;oi=fnd&amp;pg=PA31&amp;dq=monarchical+society+in+uk&amp;ots=xxiWSVdnt1&amp;sig=RbGA21QRcGbQXhN_SVVeVGU_gu4&amp;redir_esc=y"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tandfonline.com/doi/abs/10.1080/1369183X.2016.1198253" TargetMode="External"/><Relationship Id="rId2" Type="http://schemas.openxmlformats.org/officeDocument/2006/relationships/hyperlink" Target="https://oxfordre.com/communication/display/10.1093/acrefore/9780190228613.001.0001/acrefore-9780190228613-e-21" TargetMode="External"/><Relationship Id="rId1" Type="http://schemas.openxmlformats.org/officeDocument/2006/relationships/hyperlink" Target="https://journals.sagepub.com/doi/abs/10.1177/0149206316668236" TargetMode="External"/><Relationship Id="rId5" Type="http://schemas.openxmlformats.org/officeDocument/2006/relationships/hyperlink" Target="https://oxfordre.com/business/display/10.1093/acrefore/9780190224851.001.0001/acrefore-9780190224851-e-62" TargetMode="External"/><Relationship Id="rId4" Type="http://schemas.openxmlformats.org/officeDocument/2006/relationships/hyperlink" Target="https://books.google.co.in/books?hl=en&amp;lr=&amp;id=7zLpDwAAQBAJ&amp;oi=fnd&amp;pg=PA31&amp;dq=monarchical+society+in+uk&amp;ots=xxiWSVdnt1&amp;sig=RbGA21QRcGbQXhN_SVVeVGU_gu4&amp;redir_esc=y"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2F977-563C-4DB6-891A-E48275789CD6}"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FFE0BDDC-19CE-40EE-8831-5AE5CD913AA7}">
      <dgm:prSet custT="1"/>
      <dgm:spPr/>
      <dgm:t>
        <a:bodyPr/>
        <a:lstStyle/>
        <a:p>
          <a:r>
            <a:rPr lang="en-IN" sz="700" dirty="0" err="1"/>
            <a:t>Alphatrad</a:t>
          </a:r>
          <a:r>
            <a:rPr lang="en-IN" sz="700" dirty="0"/>
            <a:t> UK, (2022). </a:t>
          </a:r>
          <a:r>
            <a:rPr lang="en-IN" sz="700" i="1" dirty="0"/>
            <a:t>Cultural differences between Germany and Great Britain</a:t>
          </a:r>
          <a:r>
            <a:rPr lang="en-IN" sz="700" dirty="0"/>
            <a:t>, </a:t>
          </a:r>
          <a:r>
            <a:rPr lang="en-IN" sz="700" i="1" dirty="0" err="1"/>
            <a:t>Alphatrad</a:t>
          </a:r>
          <a:r>
            <a:rPr lang="en-IN" sz="700" i="1" dirty="0"/>
            <a:t> (UK)</a:t>
          </a:r>
          <a:r>
            <a:rPr lang="en-IN" sz="700" dirty="0"/>
            <a:t>. Available at: https://www.alphatrad.co.uk/news/cultural-differences-germany-great-britain#:~:text=The%20British%20are%20more%20polite,that%20they%20communicate%20with%20others (Accessed: 08 November 2023).</a:t>
          </a:r>
          <a:endParaRPr lang="en-US" sz="700" dirty="0"/>
        </a:p>
      </dgm:t>
    </dgm:pt>
    <dgm:pt modelId="{A0A16E9D-CBA5-4B20-B756-C47DA0A2257E}" type="parTrans" cxnId="{0EA8F194-0B7C-42CF-B5C0-B268B213830D}">
      <dgm:prSet/>
      <dgm:spPr/>
      <dgm:t>
        <a:bodyPr/>
        <a:lstStyle/>
        <a:p>
          <a:endParaRPr lang="en-US"/>
        </a:p>
      </dgm:t>
    </dgm:pt>
    <dgm:pt modelId="{92D87874-287B-496A-9AE9-FDACA721613E}" type="sibTrans" cxnId="{0EA8F194-0B7C-42CF-B5C0-B268B213830D}">
      <dgm:prSet phldrT="1" phldr="0"/>
      <dgm:spPr/>
      <dgm:t>
        <a:bodyPr/>
        <a:lstStyle/>
        <a:p>
          <a:r>
            <a:rPr lang="en-US"/>
            <a:t>1</a:t>
          </a:r>
        </a:p>
      </dgm:t>
    </dgm:pt>
    <dgm:pt modelId="{89C026AB-3286-4A7B-B3F9-882208FF11E6}">
      <dgm:prSet custT="1"/>
      <dgm:spPr/>
      <dgm:t>
        <a:bodyPr/>
        <a:lstStyle/>
        <a:p>
          <a:r>
            <a:rPr lang="en-IN" sz="900" dirty="0"/>
            <a:t>Davies, K. (2023). </a:t>
          </a:r>
          <a:r>
            <a:rPr lang="en-IN" sz="900" i="1" dirty="0"/>
            <a:t>English language skills of Germans 2023</a:t>
          </a:r>
          <a:r>
            <a:rPr lang="en-IN" sz="900" dirty="0"/>
            <a:t>, </a:t>
          </a:r>
          <a:r>
            <a:rPr lang="en-IN" sz="900" i="1" dirty="0"/>
            <a:t>Statista</a:t>
          </a:r>
          <a:r>
            <a:rPr lang="en-IN" sz="900" dirty="0"/>
            <a:t>. Available at: https://www.statista.com/statistics/1337198/english-language-skills-people-germany/ (Accessed: 08 November 2023). </a:t>
          </a:r>
          <a:endParaRPr lang="en-US" sz="900" dirty="0"/>
        </a:p>
      </dgm:t>
    </dgm:pt>
    <dgm:pt modelId="{1D4E710D-1C7C-4B6B-A4E5-1A7BC12C709C}" type="parTrans" cxnId="{E6F65EC8-731C-4EC8-9995-F4C8C325A1AE}">
      <dgm:prSet/>
      <dgm:spPr/>
      <dgm:t>
        <a:bodyPr/>
        <a:lstStyle/>
        <a:p>
          <a:endParaRPr lang="en-US"/>
        </a:p>
      </dgm:t>
    </dgm:pt>
    <dgm:pt modelId="{A2E1C41A-6715-4FFC-813C-730FA76D3BD2}" type="sibTrans" cxnId="{E6F65EC8-731C-4EC8-9995-F4C8C325A1AE}">
      <dgm:prSet phldrT="2" phldr="0"/>
      <dgm:spPr/>
      <dgm:t>
        <a:bodyPr/>
        <a:lstStyle/>
        <a:p>
          <a:r>
            <a:rPr lang="en-US"/>
            <a:t>2</a:t>
          </a:r>
        </a:p>
      </dgm:t>
    </dgm:pt>
    <dgm:pt modelId="{E2044AF6-CC61-4DF5-88C2-9C5B6D575BCA}">
      <dgm:prSet custT="1"/>
      <dgm:spPr/>
      <dgm:t>
        <a:bodyPr/>
        <a:lstStyle/>
        <a:p>
          <a:r>
            <a:rPr lang="en-IN" sz="900" dirty="0"/>
            <a:t>Harmon-Jones, E. and Mills, J., (2019). An introduction to cognitive dissonance theory and an overview of current perspectives on the </a:t>
          </a:r>
          <a:r>
            <a:rPr lang="en-IN" sz="900" dirty="0" err="1"/>
            <a:t>theory.</a:t>
          </a:r>
          <a:r>
            <a:rPr lang="en-IN" sz="900" u="sng" dirty="0" err="1">
              <a:hlinkClick xmlns:r="http://schemas.openxmlformats.org/officeDocument/2006/relationships" r:id="rId1"/>
            </a:rPr>
            <a:t>https</a:t>
          </a:r>
          <a:r>
            <a:rPr lang="en-IN" sz="900" u="sng" dirty="0">
              <a:hlinkClick xmlns:r="http://schemas.openxmlformats.org/officeDocument/2006/relationships" r:id="rId1"/>
            </a:rPr>
            <a:t>://journals.sagepub.com/</a:t>
          </a:r>
          <a:r>
            <a:rPr lang="en-IN" sz="900" u="sng" dirty="0" err="1">
              <a:hlinkClick xmlns:r="http://schemas.openxmlformats.org/officeDocument/2006/relationships" r:id="rId1"/>
            </a:rPr>
            <a:t>doi</a:t>
          </a:r>
          <a:r>
            <a:rPr lang="en-IN" sz="900" u="sng" dirty="0">
              <a:hlinkClick xmlns:r="http://schemas.openxmlformats.org/officeDocument/2006/relationships" r:id="rId1"/>
            </a:rPr>
            <a:t>/abs/10.1177/0149206316668236</a:t>
          </a:r>
          <a:endParaRPr lang="en-US" sz="900" dirty="0"/>
        </a:p>
      </dgm:t>
    </dgm:pt>
    <dgm:pt modelId="{F151CED3-A3F2-4901-84E2-8F60E3E9B279}" type="parTrans" cxnId="{6E0E0DB4-68A4-438C-B51C-F6C04EE1DCE7}">
      <dgm:prSet/>
      <dgm:spPr/>
      <dgm:t>
        <a:bodyPr/>
        <a:lstStyle/>
        <a:p>
          <a:endParaRPr lang="en-US"/>
        </a:p>
      </dgm:t>
    </dgm:pt>
    <dgm:pt modelId="{15BE71CE-4410-402C-BA75-95CFA44883CD}" type="sibTrans" cxnId="{6E0E0DB4-68A4-438C-B51C-F6C04EE1DCE7}">
      <dgm:prSet phldrT="3" phldr="0"/>
      <dgm:spPr/>
      <dgm:t>
        <a:bodyPr/>
        <a:lstStyle/>
        <a:p>
          <a:r>
            <a:rPr lang="en-US"/>
            <a:t>3</a:t>
          </a:r>
        </a:p>
      </dgm:t>
    </dgm:pt>
    <dgm:pt modelId="{756F52EA-F690-4DEF-B8A4-8618E44E4A7F}">
      <dgm:prSet custT="1"/>
      <dgm:spPr/>
      <dgm:t>
        <a:bodyPr/>
        <a:lstStyle/>
        <a:p>
          <a:r>
            <a:rPr lang="en-IN" sz="800" dirty="0"/>
            <a:t>Kim, Y.Y., (2017). Cross-cultural adaptation. </a:t>
          </a:r>
          <a:r>
            <a:rPr lang="en-IN" sz="800" i="1" dirty="0"/>
            <a:t>Oxford research </a:t>
          </a:r>
          <a:r>
            <a:rPr lang="en-IN" sz="800" i="1" dirty="0" err="1"/>
            <a:t>encyclopedia</a:t>
          </a:r>
          <a:r>
            <a:rPr lang="en-IN" sz="800" i="1" dirty="0"/>
            <a:t> of </a:t>
          </a:r>
          <a:r>
            <a:rPr lang="en-IN" sz="800" i="1" dirty="0" err="1"/>
            <a:t>communication</a:t>
          </a:r>
          <a:r>
            <a:rPr lang="en-IN" sz="800" dirty="0" err="1"/>
            <a:t>.</a:t>
          </a:r>
          <a:r>
            <a:rPr lang="en-IN" sz="800" u="sng" dirty="0" err="1">
              <a:hlinkClick xmlns:r="http://schemas.openxmlformats.org/officeDocument/2006/relationships" r:id="rId2"/>
            </a:rPr>
            <a:t>https</a:t>
          </a:r>
          <a:r>
            <a:rPr lang="en-IN" sz="800" u="sng" dirty="0">
              <a:hlinkClick xmlns:r="http://schemas.openxmlformats.org/officeDocument/2006/relationships" r:id="rId2"/>
            </a:rPr>
            <a:t>://oxfordre.com/communication/display/10.1093/</a:t>
          </a:r>
          <a:r>
            <a:rPr lang="en-IN" sz="800" u="sng" dirty="0" err="1">
              <a:hlinkClick xmlns:r="http://schemas.openxmlformats.org/officeDocument/2006/relationships" r:id="rId2"/>
            </a:rPr>
            <a:t>acrefore</a:t>
          </a:r>
          <a:r>
            <a:rPr lang="en-IN" sz="800" u="sng" dirty="0">
              <a:hlinkClick xmlns:r="http://schemas.openxmlformats.org/officeDocument/2006/relationships" r:id="rId2"/>
            </a:rPr>
            <a:t>/9780190228613.001.0001/acrefore-9780190228613-e-21</a:t>
          </a:r>
          <a:endParaRPr lang="en-US" sz="800" dirty="0"/>
        </a:p>
      </dgm:t>
    </dgm:pt>
    <dgm:pt modelId="{92CE0804-84D2-4B95-946A-B27232D44C09}" type="parTrans" cxnId="{F9C2651C-299A-4DDB-89FD-FA92F66C3FAD}">
      <dgm:prSet/>
      <dgm:spPr/>
      <dgm:t>
        <a:bodyPr/>
        <a:lstStyle/>
        <a:p>
          <a:endParaRPr lang="en-US"/>
        </a:p>
      </dgm:t>
    </dgm:pt>
    <dgm:pt modelId="{30023981-6AFF-41D1-B0AE-487493170DD0}" type="sibTrans" cxnId="{F9C2651C-299A-4DDB-89FD-FA92F66C3FAD}">
      <dgm:prSet phldrT="4" phldr="0"/>
      <dgm:spPr/>
      <dgm:t>
        <a:bodyPr/>
        <a:lstStyle/>
        <a:p>
          <a:r>
            <a:rPr lang="en-US"/>
            <a:t>4</a:t>
          </a:r>
        </a:p>
      </dgm:t>
    </dgm:pt>
    <dgm:pt modelId="{09C6E0A9-10AB-4749-AF04-D5825281E716}">
      <dgm:prSet custT="1"/>
      <dgm:spPr/>
      <dgm:t>
        <a:bodyPr/>
        <a:lstStyle/>
        <a:p>
          <a:r>
            <a:rPr lang="en-IN" sz="800" dirty="0" err="1"/>
            <a:t>Nowicka</a:t>
          </a:r>
          <a:r>
            <a:rPr lang="en-IN" sz="800" dirty="0"/>
            <a:t>, M. and </a:t>
          </a:r>
          <a:r>
            <a:rPr lang="en-IN" sz="800" dirty="0" err="1"/>
            <a:t>Krzyżowski</a:t>
          </a:r>
          <a:r>
            <a:rPr lang="en-IN" sz="800" dirty="0"/>
            <a:t>, Ł., (2017). The social distance of Poles to other minorities: A study of four cities in Germany and Britain. </a:t>
          </a:r>
          <a:r>
            <a:rPr lang="en-IN" sz="800" i="1" dirty="0"/>
            <a:t>Journal of Ethnic and Migration Studies</a:t>
          </a:r>
          <a:r>
            <a:rPr lang="en-IN" sz="800" dirty="0"/>
            <a:t>, </a:t>
          </a:r>
          <a:r>
            <a:rPr lang="en-IN" sz="800" i="1" dirty="0"/>
            <a:t>43</a:t>
          </a:r>
          <a:r>
            <a:rPr lang="en-IN" sz="800" dirty="0"/>
            <a:t>(3), pp.359-378.</a:t>
          </a:r>
          <a:r>
            <a:rPr lang="en-IN" sz="800" u="sng" dirty="0">
              <a:hlinkClick xmlns:r="http://schemas.openxmlformats.org/officeDocument/2006/relationships" r:id="rId3"/>
            </a:rPr>
            <a:t>https://www.tandfonline.com/doi/abs/10.1080/1369183X.2016.1198253</a:t>
          </a:r>
          <a:endParaRPr lang="en-US" sz="800" dirty="0"/>
        </a:p>
      </dgm:t>
    </dgm:pt>
    <dgm:pt modelId="{7C6AAD72-D66A-4D67-85DD-8B51D440A544}" type="parTrans" cxnId="{0DD55375-2B39-4A47-B2EE-D89ACB293AE3}">
      <dgm:prSet/>
      <dgm:spPr/>
      <dgm:t>
        <a:bodyPr/>
        <a:lstStyle/>
        <a:p>
          <a:endParaRPr lang="en-US"/>
        </a:p>
      </dgm:t>
    </dgm:pt>
    <dgm:pt modelId="{6CD4198E-F6C9-4E06-A403-0B7A5913638E}" type="sibTrans" cxnId="{0DD55375-2B39-4A47-B2EE-D89ACB293AE3}">
      <dgm:prSet phldrT="5" phldr="0"/>
      <dgm:spPr/>
      <dgm:t>
        <a:bodyPr/>
        <a:lstStyle/>
        <a:p>
          <a:r>
            <a:rPr lang="en-US"/>
            <a:t>5</a:t>
          </a:r>
        </a:p>
      </dgm:t>
    </dgm:pt>
    <dgm:pt modelId="{47CA4D60-2474-4DC6-9549-4136AF0B00F2}">
      <dgm:prSet custT="1"/>
      <dgm:spPr/>
      <dgm:t>
        <a:bodyPr/>
        <a:lstStyle/>
        <a:p>
          <a:r>
            <a:rPr lang="en-IN" sz="800" dirty="0" err="1"/>
            <a:t>Roskams</a:t>
          </a:r>
          <a:r>
            <a:rPr lang="en-IN" sz="800" dirty="0"/>
            <a:t>, M. (2022). </a:t>
          </a:r>
          <a:r>
            <a:rPr lang="en-IN" sz="800" i="1" dirty="0"/>
            <a:t>Religion, England and Wales: Census 2021</a:t>
          </a:r>
          <a:r>
            <a:rPr lang="en-IN" sz="800" dirty="0"/>
            <a:t>, </a:t>
          </a:r>
          <a:r>
            <a:rPr lang="en-IN" sz="800" i="1" dirty="0"/>
            <a:t>Religion, England and Wales - Office for National Statistics</a:t>
          </a:r>
          <a:r>
            <a:rPr lang="en-IN" sz="800" dirty="0"/>
            <a:t>. Available at: https://www.ons.gov.uk/peoplepopulationandcommunity/culturalidentity/religion/bulletins/religionenglandandwales/census2021 (Accessed: 08 November 2023). </a:t>
          </a:r>
          <a:endParaRPr lang="en-US" sz="800" dirty="0"/>
        </a:p>
      </dgm:t>
    </dgm:pt>
    <dgm:pt modelId="{7CF0BB09-4015-49EF-AAF4-0E98F35AC646}" type="parTrans" cxnId="{BEF5BD7B-6079-474A-96DB-95A0E2D08610}">
      <dgm:prSet/>
      <dgm:spPr/>
      <dgm:t>
        <a:bodyPr/>
        <a:lstStyle/>
        <a:p>
          <a:endParaRPr lang="en-US"/>
        </a:p>
      </dgm:t>
    </dgm:pt>
    <dgm:pt modelId="{E9C24AB3-7615-4517-B9BC-6F5F2EFB8479}" type="sibTrans" cxnId="{BEF5BD7B-6079-474A-96DB-95A0E2D08610}">
      <dgm:prSet phldrT="6" phldr="0"/>
      <dgm:spPr/>
      <dgm:t>
        <a:bodyPr/>
        <a:lstStyle/>
        <a:p>
          <a:r>
            <a:rPr lang="en-US"/>
            <a:t>6</a:t>
          </a:r>
        </a:p>
      </dgm:t>
    </dgm:pt>
    <dgm:pt modelId="{E74DBD70-210B-4E2B-B086-A765F333A4F9}">
      <dgm:prSet custT="1"/>
      <dgm:spPr/>
      <dgm:t>
        <a:bodyPr/>
        <a:lstStyle/>
        <a:p>
          <a:r>
            <a:rPr lang="en-IN" sz="700" dirty="0" err="1"/>
            <a:t>Rowbottom</a:t>
          </a:r>
          <a:r>
            <a:rPr lang="en-IN" sz="700" dirty="0"/>
            <a:t>, A., (2020). Subject positions and ‘real royalists’: monarchy and vernacular civil religion in Great Britain. In </a:t>
          </a:r>
          <a:r>
            <a:rPr lang="en-IN" sz="700" i="1" dirty="0"/>
            <a:t>British Subjects</a:t>
          </a:r>
          <a:r>
            <a:rPr lang="en-IN" sz="700" dirty="0"/>
            <a:t> (pp. 31-47). </a:t>
          </a:r>
          <a:r>
            <a:rPr lang="en-IN" sz="700" dirty="0" err="1"/>
            <a:t>Routledge.</a:t>
          </a:r>
          <a:r>
            <a:rPr lang="en-IN" sz="700" u="sng" dirty="0" err="1">
              <a:hlinkClick xmlns:r="http://schemas.openxmlformats.org/officeDocument/2006/relationships" r:id="rId4"/>
            </a:rPr>
            <a:t>https</a:t>
          </a:r>
          <a:r>
            <a:rPr lang="en-IN" sz="700" u="sng" dirty="0">
              <a:hlinkClick xmlns:r="http://schemas.openxmlformats.org/officeDocument/2006/relationships" r:id="rId4"/>
            </a:rPr>
            <a:t>://books.google.co.in/</a:t>
          </a:r>
          <a:r>
            <a:rPr lang="en-IN" sz="700" u="sng" dirty="0" err="1">
              <a:hlinkClick xmlns:r="http://schemas.openxmlformats.org/officeDocument/2006/relationships" r:id="rId4"/>
            </a:rPr>
            <a:t>books?hl</a:t>
          </a:r>
          <a:r>
            <a:rPr lang="en-IN" sz="700" u="sng" dirty="0">
              <a:hlinkClick xmlns:r="http://schemas.openxmlformats.org/officeDocument/2006/relationships" r:id="rId4"/>
            </a:rPr>
            <a:t>=</a:t>
          </a:r>
          <a:r>
            <a:rPr lang="en-IN" sz="700" u="sng" dirty="0" err="1">
              <a:hlinkClick xmlns:r="http://schemas.openxmlformats.org/officeDocument/2006/relationships" r:id="rId4"/>
            </a:rPr>
            <a:t>en&amp;lr</a:t>
          </a:r>
          <a:r>
            <a:rPr lang="en-IN" sz="700" u="sng" dirty="0">
              <a:hlinkClick xmlns:r="http://schemas.openxmlformats.org/officeDocument/2006/relationships" r:id="rId4"/>
            </a:rPr>
            <a:t>=&amp;id=7zLpDwAAQBAJ&amp;oi=</a:t>
          </a:r>
          <a:r>
            <a:rPr lang="en-IN" sz="700" u="sng" dirty="0" err="1">
              <a:hlinkClick xmlns:r="http://schemas.openxmlformats.org/officeDocument/2006/relationships" r:id="rId4"/>
            </a:rPr>
            <a:t>fnd&amp;pg</a:t>
          </a:r>
          <a:r>
            <a:rPr lang="en-IN" sz="700" u="sng" dirty="0">
              <a:hlinkClick xmlns:r="http://schemas.openxmlformats.org/officeDocument/2006/relationships" r:id="rId4"/>
            </a:rPr>
            <a:t>=PA31&amp;dq=</a:t>
          </a:r>
          <a:r>
            <a:rPr lang="en-IN" sz="700" u="sng" dirty="0" err="1">
              <a:hlinkClick xmlns:r="http://schemas.openxmlformats.org/officeDocument/2006/relationships" r:id="rId4"/>
            </a:rPr>
            <a:t>monarchical+society+in+uk&amp;ots</a:t>
          </a:r>
          <a:r>
            <a:rPr lang="en-IN" sz="700" u="sng" dirty="0">
              <a:hlinkClick xmlns:r="http://schemas.openxmlformats.org/officeDocument/2006/relationships" r:id="rId4"/>
            </a:rPr>
            <a:t>=xxiWSVdnt1&amp;sig=RbGA21QRcGbQXhN_SVVeVGU_gu4&amp;redir_esc=</a:t>
          </a:r>
          <a:r>
            <a:rPr lang="en-IN" sz="700" u="sng" dirty="0" err="1">
              <a:hlinkClick xmlns:r="http://schemas.openxmlformats.org/officeDocument/2006/relationships" r:id="rId4"/>
            </a:rPr>
            <a:t>y#v</a:t>
          </a:r>
          <a:r>
            <a:rPr lang="en-IN" sz="700" u="sng" dirty="0">
              <a:hlinkClick xmlns:r="http://schemas.openxmlformats.org/officeDocument/2006/relationships" r:id="rId4"/>
            </a:rPr>
            <a:t>=</a:t>
          </a:r>
          <a:r>
            <a:rPr lang="en-IN" sz="700" u="sng" dirty="0" err="1">
              <a:hlinkClick xmlns:r="http://schemas.openxmlformats.org/officeDocument/2006/relationships" r:id="rId4"/>
            </a:rPr>
            <a:t>onepage&amp;q&amp;f</a:t>
          </a:r>
          <a:r>
            <a:rPr lang="en-IN" sz="700" u="sng" dirty="0">
              <a:hlinkClick xmlns:r="http://schemas.openxmlformats.org/officeDocument/2006/relationships" r:id="rId4"/>
            </a:rPr>
            <a:t>=false</a:t>
          </a:r>
          <a:endParaRPr lang="en-US" sz="700" dirty="0"/>
        </a:p>
      </dgm:t>
    </dgm:pt>
    <dgm:pt modelId="{31A14181-931E-44E7-9659-1C6C6C2F46BC}" type="parTrans" cxnId="{EE75EB67-7C3E-42BD-AE35-72D4081B9EB2}">
      <dgm:prSet/>
      <dgm:spPr/>
      <dgm:t>
        <a:bodyPr/>
        <a:lstStyle/>
        <a:p>
          <a:endParaRPr lang="en-US"/>
        </a:p>
      </dgm:t>
    </dgm:pt>
    <dgm:pt modelId="{0BD3F982-A14C-4474-8956-A1251A2D793E}" type="sibTrans" cxnId="{EE75EB67-7C3E-42BD-AE35-72D4081B9EB2}">
      <dgm:prSet phldrT="7" phldr="0"/>
      <dgm:spPr/>
      <dgm:t>
        <a:bodyPr/>
        <a:lstStyle/>
        <a:p>
          <a:r>
            <a:rPr lang="en-US"/>
            <a:t>7</a:t>
          </a:r>
        </a:p>
      </dgm:t>
    </dgm:pt>
    <dgm:pt modelId="{555FEA0F-90FC-4CC8-88D2-AB0F7AA78442}">
      <dgm:prSet custT="1"/>
      <dgm:spPr/>
      <dgm:t>
        <a:bodyPr/>
        <a:lstStyle/>
        <a:p>
          <a:r>
            <a:rPr lang="en-IN" sz="800" dirty="0" err="1"/>
            <a:t>Salis</a:t>
          </a:r>
          <a:r>
            <a:rPr lang="en-IN" sz="800" dirty="0"/>
            <a:t>, R. (2017). </a:t>
          </a:r>
          <a:r>
            <a:rPr lang="en-IN" sz="800" i="1" dirty="0"/>
            <a:t>The biggest differences between Germany and the UK</a:t>
          </a:r>
          <a:r>
            <a:rPr lang="en-IN" sz="800" dirty="0"/>
            <a:t>, </a:t>
          </a:r>
          <a:r>
            <a:rPr lang="en-IN" sz="800" i="1" dirty="0"/>
            <a:t>HuffPost UK</a:t>
          </a:r>
          <a:r>
            <a:rPr lang="en-IN" sz="800" dirty="0"/>
            <a:t>. Available at: https://www.huffingtonpost.co.uk/riccardo-salis/the-biggest-differences-b_b_16577926.html (Accessed: 08 November 2023). </a:t>
          </a:r>
          <a:endParaRPr lang="en-US" sz="800" dirty="0"/>
        </a:p>
      </dgm:t>
    </dgm:pt>
    <dgm:pt modelId="{0BB987BC-B399-4596-8AA3-B5A9A05052D0}" type="parTrans" cxnId="{E0C1FDF4-5B40-414A-A0B6-61642E5AC37D}">
      <dgm:prSet/>
      <dgm:spPr/>
      <dgm:t>
        <a:bodyPr/>
        <a:lstStyle/>
        <a:p>
          <a:endParaRPr lang="en-US"/>
        </a:p>
      </dgm:t>
    </dgm:pt>
    <dgm:pt modelId="{FE9FC898-332E-4643-8B70-A8344149D927}" type="sibTrans" cxnId="{E0C1FDF4-5B40-414A-A0B6-61642E5AC37D}">
      <dgm:prSet phldrT="8" phldr="0"/>
      <dgm:spPr/>
      <dgm:t>
        <a:bodyPr/>
        <a:lstStyle/>
        <a:p>
          <a:r>
            <a:rPr lang="en-US"/>
            <a:t>8</a:t>
          </a:r>
        </a:p>
      </dgm:t>
    </dgm:pt>
    <dgm:pt modelId="{A10B34D6-A5EB-41EF-9511-126F2279E627}">
      <dgm:prSet custT="1"/>
      <dgm:spPr/>
      <dgm:t>
        <a:bodyPr/>
        <a:lstStyle/>
        <a:p>
          <a:r>
            <a:rPr lang="en-IN" sz="800" dirty="0"/>
            <a:t>Syed, J. and Tariq, M., (2017). Global diversity management. In </a:t>
          </a:r>
          <a:r>
            <a:rPr lang="en-IN" sz="800" i="1" dirty="0"/>
            <a:t>Oxford Research </a:t>
          </a:r>
          <a:r>
            <a:rPr lang="en-IN" sz="800" i="1" dirty="0" err="1"/>
            <a:t>Encyclopedia</a:t>
          </a:r>
          <a:r>
            <a:rPr lang="en-IN" sz="800" i="1" dirty="0"/>
            <a:t> of Business and </a:t>
          </a:r>
          <a:r>
            <a:rPr lang="en-IN" sz="800" i="1" dirty="0" err="1"/>
            <a:t>Management</a:t>
          </a:r>
          <a:r>
            <a:rPr lang="en-IN" sz="800" dirty="0" err="1"/>
            <a:t>.</a:t>
          </a:r>
          <a:r>
            <a:rPr lang="en-IN" sz="800" u="sng" dirty="0" err="1">
              <a:hlinkClick xmlns:r="http://schemas.openxmlformats.org/officeDocument/2006/relationships" r:id="rId5"/>
            </a:rPr>
            <a:t>https</a:t>
          </a:r>
          <a:r>
            <a:rPr lang="en-IN" sz="800" u="sng" dirty="0">
              <a:hlinkClick xmlns:r="http://schemas.openxmlformats.org/officeDocument/2006/relationships" r:id="rId5"/>
            </a:rPr>
            <a:t>://oxfordre.com/business/display/10.1093/</a:t>
          </a:r>
          <a:r>
            <a:rPr lang="en-IN" sz="800" u="sng" dirty="0" err="1">
              <a:hlinkClick xmlns:r="http://schemas.openxmlformats.org/officeDocument/2006/relationships" r:id="rId5"/>
            </a:rPr>
            <a:t>acrefore</a:t>
          </a:r>
          <a:r>
            <a:rPr lang="en-IN" sz="800" u="sng" dirty="0">
              <a:hlinkClick xmlns:r="http://schemas.openxmlformats.org/officeDocument/2006/relationships" r:id="rId5"/>
            </a:rPr>
            <a:t>/9780190224851.001.0001/acrefore-9780190224851-e-62</a:t>
          </a:r>
          <a:endParaRPr lang="en-US" sz="800" dirty="0"/>
        </a:p>
      </dgm:t>
    </dgm:pt>
    <dgm:pt modelId="{B765514B-4F10-47F0-9FA4-7FF5363AC923}" type="parTrans" cxnId="{ABE2C29C-8898-4A6A-9BB7-CE551F015026}">
      <dgm:prSet/>
      <dgm:spPr/>
      <dgm:t>
        <a:bodyPr/>
        <a:lstStyle/>
        <a:p>
          <a:endParaRPr lang="en-US"/>
        </a:p>
      </dgm:t>
    </dgm:pt>
    <dgm:pt modelId="{8914CE9E-C101-4CC6-9701-1CDAD706CA3B}" type="sibTrans" cxnId="{ABE2C29C-8898-4A6A-9BB7-CE551F015026}">
      <dgm:prSet phldrT="9" phldr="0"/>
      <dgm:spPr/>
      <dgm:t>
        <a:bodyPr/>
        <a:lstStyle/>
        <a:p>
          <a:r>
            <a:rPr lang="en-US"/>
            <a:t>9</a:t>
          </a:r>
        </a:p>
      </dgm:t>
    </dgm:pt>
    <dgm:pt modelId="{B1D9F468-F37E-4D82-A71D-A49B8D615724}" type="pres">
      <dgm:prSet presAssocID="{D532F977-563C-4DB6-891A-E48275789CD6}" presName="linearFlow" presStyleCnt="0">
        <dgm:presLayoutVars>
          <dgm:dir/>
          <dgm:animLvl val="lvl"/>
          <dgm:resizeHandles val="exact"/>
        </dgm:presLayoutVars>
      </dgm:prSet>
      <dgm:spPr/>
    </dgm:pt>
    <dgm:pt modelId="{8F1E3995-462E-446C-9324-AD875C1F85DD}" type="pres">
      <dgm:prSet presAssocID="{FFE0BDDC-19CE-40EE-8831-5AE5CD913AA7}" presName="compositeNode" presStyleCnt="0"/>
      <dgm:spPr/>
    </dgm:pt>
    <dgm:pt modelId="{B0580F0D-120A-43FF-A7E3-0D6240956C3D}" type="pres">
      <dgm:prSet presAssocID="{FFE0BDDC-19CE-40EE-8831-5AE5CD913AA7}" presName="parTx" presStyleLbl="node1" presStyleIdx="0" presStyleCnt="0">
        <dgm:presLayoutVars>
          <dgm:chMax val="0"/>
          <dgm:chPref val="0"/>
          <dgm:bulletEnabled val="1"/>
        </dgm:presLayoutVars>
      </dgm:prSet>
      <dgm:spPr/>
    </dgm:pt>
    <dgm:pt modelId="{E908838A-71A2-456E-B745-A3550112BE9F}" type="pres">
      <dgm:prSet presAssocID="{FFE0BDDC-19CE-40EE-8831-5AE5CD913AA7}" presName="parSh" presStyleCnt="0"/>
      <dgm:spPr/>
    </dgm:pt>
    <dgm:pt modelId="{A628E2D6-FE1A-4185-B11E-B740D5933AF1}" type="pres">
      <dgm:prSet presAssocID="{FFE0BDDC-19CE-40EE-8831-5AE5CD913AA7}" presName="lineNode" presStyleLbl="alignAccFollowNode1" presStyleIdx="0" presStyleCnt="27"/>
      <dgm:spPr/>
    </dgm:pt>
    <dgm:pt modelId="{929ABE70-548D-4792-975C-F0F108FEDA94}" type="pres">
      <dgm:prSet presAssocID="{FFE0BDDC-19CE-40EE-8831-5AE5CD913AA7}" presName="lineArrowNode" presStyleLbl="alignAccFollowNode1" presStyleIdx="1" presStyleCnt="27"/>
      <dgm:spPr/>
    </dgm:pt>
    <dgm:pt modelId="{8494DF9B-2857-4FB7-B5EF-9C79C12DA304}" type="pres">
      <dgm:prSet presAssocID="{92D87874-287B-496A-9AE9-FDACA721613E}" presName="sibTransNodeCircle" presStyleLbl="alignNode1" presStyleIdx="0" presStyleCnt="9">
        <dgm:presLayoutVars>
          <dgm:chMax val="0"/>
          <dgm:bulletEnabled/>
        </dgm:presLayoutVars>
      </dgm:prSet>
      <dgm:spPr/>
    </dgm:pt>
    <dgm:pt modelId="{14BD9716-FA8B-42D1-B2CD-7C14CCA38B55}" type="pres">
      <dgm:prSet presAssocID="{92D87874-287B-496A-9AE9-FDACA721613E}" presName="spacerBetweenCircleAndCallout" presStyleCnt="0">
        <dgm:presLayoutVars/>
      </dgm:prSet>
      <dgm:spPr/>
    </dgm:pt>
    <dgm:pt modelId="{38194C88-2EC2-4F85-8497-8649112FE99E}" type="pres">
      <dgm:prSet presAssocID="{FFE0BDDC-19CE-40EE-8831-5AE5CD913AA7}" presName="nodeText" presStyleLbl="alignAccFollowNode1" presStyleIdx="2" presStyleCnt="27">
        <dgm:presLayoutVars>
          <dgm:bulletEnabled val="1"/>
        </dgm:presLayoutVars>
      </dgm:prSet>
      <dgm:spPr/>
    </dgm:pt>
    <dgm:pt modelId="{9103463E-5C3F-4F20-85DA-09EAEAEEC879}" type="pres">
      <dgm:prSet presAssocID="{92D87874-287B-496A-9AE9-FDACA721613E}" presName="sibTransComposite" presStyleCnt="0"/>
      <dgm:spPr/>
    </dgm:pt>
    <dgm:pt modelId="{15817172-560F-4D0F-852E-2E7050AE9457}" type="pres">
      <dgm:prSet presAssocID="{89C026AB-3286-4A7B-B3F9-882208FF11E6}" presName="compositeNode" presStyleCnt="0"/>
      <dgm:spPr/>
    </dgm:pt>
    <dgm:pt modelId="{24E739E7-3FAA-4514-9934-C969C5983901}" type="pres">
      <dgm:prSet presAssocID="{89C026AB-3286-4A7B-B3F9-882208FF11E6}" presName="parTx" presStyleLbl="node1" presStyleIdx="0" presStyleCnt="0">
        <dgm:presLayoutVars>
          <dgm:chMax val="0"/>
          <dgm:chPref val="0"/>
          <dgm:bulletEnabled val="1"/>
        </dgm:presLayoutVars>
      </dgm:prSet>
      <dgm:spPr/>
    </dgm:pt>
    <dgm:pt modelId="{3BB2331C-D261-4DF0-ACFD-F89198454863}" type="pres">
      <dgm:prSet presAssocID="{89C026AB-3286-4A7B-B3F9-882208FF11E6}" presName="parSh" presStyleCnt="0"/>
      <dgm:spPr/>
    </dgm:pt>
    <dgm:pt modelId="{9423F7F7-1EA2-4F8D-BF8E-6CAB40BD693A}" type="pres">
      <dgm:prSet presAssocID="{89C026AB-3286-4A7B-B3F9-882208FF11E6}" presName="lineNode" presStyleLbl="alignAccFollowNode1" presStyleIdx="3" presStyleCnt="27"/>
      <dgm:spPr/>
    </dgm:pt>
    <dgm:pt modelId="{F2FE7988-22C3-4415-B09A-A4201607787F}" type="pres">
      <dgm:prSet presAssocID="{89C026AB-3286-4A7B-B3F9-882208FF11E6}" presName="lineArrowNode" presStyleLbl="alignAccFollowNode1" presStyleIdx="4" presStyleCnt="27"/>
      <dgm:spPr/>
    </dgm:pt>
    <dgm:pt modelId="{EDE62AB1-309B-4B9B-84F8-3B6741A69893}" type="pres">
      <dgm:prSet presAssocID="{A2E1C41A-6715-4FFC-813C-730FA76D3BD2}" presName="sibTransNodeCircle" presStyleLbl="alignNode1" presStyleIdx="1" presStyleCnt="9">
        <dgm:presLayoutVars>
          <dgm:chMax val="0"/>
          <dgm:bulletEnabled/>
        </dgm:presLayoutVars>
      </dgm:prSet>
      <dgm:spPr/>
    </dgm:pt>
    <dgm:pt modelId="{269B6FBE-5482-4A22-963A-42156D9C1FC0}" type="pres">
      <dgm:prSet presAssocID="{A2E1C41A-6715-4FFC-813C-730FA76D3BD2}" presName="spacerBetweenCircleAndCallout" presStyleCnt="0">
        <dgm:presLayoutVars/>
      </dgm:prSet>
      <dgm:spPr/>
    </dgm:pt>
    <dgm:pt modelId="{E4A040B5-616A-4B92-BAB7-2AF692AF0F63}" type="pres">
      <dgm:prSet presAssocID="{89C026AB-3286-4A7B-B3F9-882208FF11E6}" presName="nodeText" presStyleLbl="alignAccFollowNode1" presStyleIdx="5" presStyleCnt="27">
        <dgm:presLayoutVars>
          <dgm:bulletEnabled val="1"/>
        </dgm:presLayoutVars>
      </dgm:prSet>
      <dgm:spPr/>
    </dgm:pt>
    <dgm:pt modelId="{E1E398DD-872D-4487-A980-0F211F343D9A}" type="pres">
      <dgm:prSet presAssocID="{A2E1C41A-6715-4FFC-813C-730FA76D3BD2}" presName="sibTransComposite" presStyleCnt="0"/>
      <dgm:spPr/>
    </dgm:pt>
    <dgm:pt modelId="{315C1D1D-9D56-439E-837E-AF528A73F1A5}" type="pres">
      <dgm:prSet presAssocID="{E2044AF6-CC61-4DF5-88C2-9C5B6D575BCA}" presName="compositeNode" presStyleCnt="0"/>
      <dgm:spPr/>
    </dgm:pt>
    <dgm:pt modelId="{AB8953A0-DD04-4568-A171-CB6E47DB4D58}" type="pres">
      <dgm:prSet presAssocID="{E2044AF6-CC61-4DF5-88C2-9C5B6D575BCA}" presName="parTx" presStyleLbl="node1" presStyleIdx="0" presStyleCnt="0">
        <dgm:presLayoutVars>
          <dgm:chMax val="0"/>
          <dgm:chPref val="0"/>
          <dgm:bulletEnabled val="1"/>
        </dgm:presLayoutVars>
      </dgm:prSet>
      <dgm:spPr/>
    </dgm:pt>
    <dgm:pt modelId="{861A0D85-CAE4-416C-81E0-1A7A31FEFFDE}" type="pres">
      <dgm:prSet presAssocID="{E2044AF6-CC61-4DF5-88C2-9C5B6D575BCA}" presName="parSh" presStyleCnt="0"/>
      <dgm:spPr/>
    </dgm:pt>
    <dgm:pt modelId="{493680A5-2FAA-433C-B85B-CA0EE0275E2D}" type="pres">
      <dgm:prSet presAssocID="{E2044AF6-CC61-4DF5-88C2-9C5B6D575BCA}" presName="lineNode" presStyleLbl="alignAccFollowNode1" presStyleIdx="6" presStyleCnt="27"/>
      <dgm:spPr/>
    </dgm:pt>
    <dgm:pt modelId="{57B8C38C-ADEB-4EE5-9188-38F8A3440ED1}" type="pres">
      <dgm:prSet presAssocID="{E2044AF6-CC61-4DF5-88C2-9C5B6D575BCA}" presName="lineArrowNode" presStyleLbl="alignAccFollowNode1" presStyleIdx="7" presStyleCnt="27"/>
      <dgm:spPr/>
    </dgm:pt>
    <dgm:pt modelId="{B7AF6AE3-B8DB-46C9-90E2-FEB18A219E9D}" type="pres">
      <dgm:prSet presAssocID="{15BE71CE-4410-402C-BA75-95CFA44883CD}" presName="sibTransNodeCircle" presStyleLbl="alignNode1" presStyleIdx="2" presStyleCnt="9">
        <dgm:presLayoutVars>
          <dgm:chMax val="0"/>
          <dgm:bulletEnabled/>
        </dgm:presLayoutVars>
      </dgm:prSet>
      <dgm:spPr/>
    </dgm:pt>
    <dgm:pt modelId="{730F189C-5F05-4C02-AA5A-CD50DA9FE596}" type="pres">
      <dgm:prSet presAssocID="{15BE71CE-4410-402C-BA75-95CFA44883CD}" presName="spacerBetweenCircleAndCallout" presStyleCnt="0">
        <dgm:presLayoutVars/>
      </dgm:prSet>
      <dgm:spPr/>
    </dgm:pt>
    <dgm:pt modelId="{C78E35F4-7BF8-4D2F-B921-C30DCE1ADC30}" type="pres">
      <dgm:prSet presAssocID="{E2044AF6-CC61-4DF5-88C2-9C5B6D575BCA}" presName="nodeText" presStyleLbl="alignAccFollowNode1" presStyleIdx="8" presStyleCnt="27">
        <dgm:presLayoutVars>
          <dgm:bulletEnabled val="1"/>
        </dgm:presLayoutVars>
      </dgm:prSet>
      <dgm:spPr/>
    </dgm:pt>
    <dgm:pt modelId="{073D17B2-10D2-4D68-A29B-C875DD3FCBBF}" type="pres">
      <dgm:prSet presAssocID="{15BE71CE-4410-402C-BA75-95CFA44883CD}" presName="sibTransComposite" presStyleCnt="0"/>
      <dgm:spPr/>
    </dgm:pt>
    <dgm:pt modelId="{A664D0A4-9E3D-4DFF-A648-BF72E98E5C15}" type="pres">
      <dgm:prSet presAssocID="{756F52EA-F690-4DEF-B8A4-8618E44E4A7F}" presName="compositeNode" presStyleCnt="0"/>
      <dgm:spPr/>
    </dgm:pt>
    <dgm:pt modelId="{B3B0AB82-A573-4D4A-8C92-627355F4B353}" type="pres">
      <dgm:prSet presAssocID="{756F52EA-F690-4DEF-B8A4-8618E44E4A7F}" presName="parTx" presStyleLbl="node1" presStyleIdx="0" presStyleCnt="0">
        <dgm:presLayoutVars>
          <dgm:chMax val="0"/>
          <dgm:chPref val="0"/>
          <dgm:bulletEnabled val="1"/>
        </dgm:presLayoutVars>
      </dgm:prSet>
      <dgm:spPr/>
    </dgm:pt>
    <dgm:pt modelId="{1AC7D77D-6163-448A-8844-BE55FDB82FC4}" type="pres">
      <dgm:prSet presAssocID="{756F52EA-F690-4DEF-B8A4-8618E44E4A7F}" presName="parSh" presStyleCnt="0"/>
      <dgm:spPr/>
    </dgm:pt>
    <dgm:pt modelId="{ABD7BA60-78FA-4C21-B92E-5BF185A444FF}" type="pres">
      <dgm:prSet presAssocID="{756F52EA-F690-4DEF-B8A4-8618E44E4A7F}" presName="lineNode" presStyleLbl="alignAccFollowNode1" presStyleIdx="9" presStyleCnt="27"/>
      <dgm:spPr/>
    </dgm:pt>
    <dgm:pt modelId="{2B995A89-BB5C-4C96-AF17-B23EE32AC6FC}" type="pres">
      <dgm:prSet presAssocID="{756F52EA-F690-4DEF-B8A4-8618E44E4A7F}" presName="lineArrowNode" presStyleLbl="alignAccFollowNode1" presStyleIdx="10" presStyleCnt="27"/>
      <dgm:spPr/>
    </dgm:pt>
    <dgm:pt modelId="{5940538F-E374-4D41-8A2C-521695891AB9}" type="pres">
      <dgm:prSet presAssocID="{30023981-6AFF-41D1-B0AE-487493170DD0}" presName="sibTransNodeCircle" presStyleLbl="alignNode1" presStyleIdx="3" presStyleCnt="9">
        <dgm:presLayoutVars>
          <dgm:chMax val="0"/>
          <dgm:bulletEnabled/>
        </dgm:presLayoutVars>
      </dgm:prSet>
      <dgm:spPr/>
    </dgm:pt>
    <dgm:pt modelId="{634716EE-D0D3-48B6-ADAB-D3B01CCC4206}" type="pres">
      <dgm:prSet presAssocID="{30023981-6AFF-41D1-B0AE-487493170DD0}" presName="spacerBetweenCircleAndCallout" presStyleCnt="0">
        <dgm:presLayoutVars/>
      </dgm:prSet>
      <dgm:spPr/>
    </dgm:pt>
    <dgm:pt modelId="{EE3D5591-2E03-4830-8DDB-C874C5186EBD}" type="pres">
      <dgm:prSet presAssocID="{756F52EA-F690-4DEF-B8A4-8618E44E4A7F}" presName="nodeText" presStyleLbl="alignAccFollowNode1" presStyleIdx="11" presStyleCnt="27">
        <dgm:presLayoutVars>
          <dgm:bulletEnabled val="1"/>
        </dgm:presLayoutVars>
      </dgm:prSet>
      <dgm:spPr/>
    </dgm:pt>
    <dgm:pt modelId="{5DD6DB85-6F1C-4CD4-8446-0574027C02E2}" type="pres">
      <dgm:prSet presAssocID="{30023981-6AFF-41D1-B0AE-487493170DD0}" presName="sibTransComposite" presStyleCnt="0"/>
      <dgm:spPr/>
    </dgm:pt>
    <dgm:pt modelId="{E0EA1707-59BB-4471-814E-1EE8B2E88327}" type="pres">
      <dgm:prSet presAssocID="{09C6E0A9-10AB-4749-AF04-D5825281E716}" presName="compositeNode" presStyleCnt="0"/>
      <dgm:spPr/>
    </dgm:pt>
    <dgm:pt modelId="{29178E85-7419-4197-B290-BBA4FBD2CF4B}" type="pres">
      <dgm:prSet presAssocID="{09C6E0A9-10AB-4749-AF04-D5825281E716}" presName="parTx" presStyleLbl="node1" presStyleIdx="0" presStyleCnt="0">
        <dgm:presLayoutVars>
          <dgm:chMax val="0"/>
          <dgm:chPref val="0"/>
          <dgm:bulletEnabled val="1"/>
        </dgm:presLayoutVars>
      </dgm:prSet>
      <dgm:spPr/>
    </dgm:pt>
    <dgm:pt modelId="{BBDC69C5-A35B-4DC7-9A7E-635803C51161}" type="pres">
      <dgm:prSet presAssocID="{09C6E0A9-10AB-4749-AF04-D5825281E716}" presName="parSh" presStyleCnt="0"/>
      <dgm:spPr/>
    </dgm:pt>
    <dgm:pt modelId="{B1BBFC26-5046-46EE-AB17-3A3E550CE325}" type="pres">
      <dgm:prSet presAssocID="{09C6E0A9-10AB-4749-AF04-D5825281E716}" presName="lineNode" presStyleLbl="alignAccFollowNode1" presStyleIdx="12" presStyleCnt="27"/>
      <dgm:spPr/>
    </dgm:pt>
    <dgm:pt modelId="{E227D01E-0C5E-4711-8F2E-842EE521933B}" type="pres">
      <dgm:prSet presAssocID="{09C6E0A9-10AB-4749-AF04-D5825281E716}" presName="lineArrowNode" presStyleLbl="alignAccFollowNode1" presStyleIdx="13" presStyleCnt="27"/>
      <dgm:spPr/>
    </dgm:pt>
    <dgm:pt modelId="{3DA8D11C-6C9C-423B-8487-45A08AC9C0B1}" type="pres">
      <dgm:prSet presAssocID="{6CD4198E-F6C9-4E06-A403-0B7A5913638E}" presName="sibTransNodeCircle" presStyleLbl="alignNode1" presStyleIdx="4" presStyleCnt="9">
        <dgm:presLayoutVars>
          <dgm:chMax val="0"/>
          <dgm:bulletEnabled/>
        </dgm:presLayoutVars>
      </dgm:prSet>
      <dgm:spPr/>
    </dgm:pt>
    <dgm:pt modelId="{EC1D9AEF-BADA-40E0-8497-4BCEF0EC27FC}" type="pres">
      <dgm:prSet presAssocID="{6CD4198E-F6C9-4E06-A403-0B7A5913638E}" presName="spacerBetweenCircleAndCallout" presStyleCnt="0">
        <dgm:presLayoutVars/>
      </dgm:prSet>
      <dgm:spPr/>
    </dgm:pt>
    <dgm:pt modelId="{F4D6077B-A3EC-4DC8-AD20-7C6DF01D3CE0}" type="pres">
      <dgm:prSet presAssocID="{09C6E0A9-10AB-4749-AF04-D5825281E716}" presName="nodeText" presStyleLbl="alignAccFollowNode1" presStyleIdx="14" presStyleCnt="27">
        <dgm:presLayoutVars>
          <dgm:bulletEnabled val="1"/>
        </dgm:presLayoutVars>
      </dgm:prSet>
      <dgm:spPr/>
    </dgm:pt>
    <dgm:pt modelId="{1755B7AF-2643-450C-9EAC-5ED7371A9426}" type="pres">
      <dgm:prSet presAssocID="{6CD4198E-F6C9-4E06-A403-0B7A5913638E}" presName="sibTransComposite" presStyleCnt="0"/>
      <dgm:spPr/>
    </dgm:pt>
    <dgm:pt modelId="{87A71A29-C61F-45FE-A4F9-EE0A47FFA1F7}" type="pres">
      <dgm:prSet presAssocID="{47CA4D60-2474-4DC6-9549-4136AF0B00F2}" presName="compositeNode" presStyleCnt="0"/>
      <dgm:spPr/>
    </dgm:pt>
    <dgm:pt modelId="{B8427CB4-1A3F-41D4-8A3E-7A580998FA1D}" type="pres">
      <dgm:prSet presAssocID="{47CA4D60-2474-4DC6-9549-4136AF0B00F2}" presName="parTx" presStyleLbl="node1" presStyleIdx="0" presStyleCnt="0">
        <dgm:presLayoutVars>
          <dgm:chMax val="0"/>
          <dgm:chPref val="0"/>
          <dgm:bulletEnabled val="1"/>
        </dgm:presLayoutVars>
      </dgm:prSet>
      <dgm:spPr/>
    </dgm:pt>
    <dgm:pt modelId="{8F703202-83AB-464E-858A-2DD12B698B4B}" type="pres">
      <dgm:prSet presAssocID="{47CA4D60-2474-4DC6-9549-4136AF0B00F2}" presName="parSh" presStyleCnt="0"/>
      <dgm:spPr/>
    </dgm:pt>
    <dgm:pt modelId="{0464E167-AC9D-4DBA-BD6B-15C61E1EEA1B}" type="pres">
      <dgm:prSet presAssocID="{47CA4D60-2474-4DC6-9549-4136AF0B00F2}" presName="lineNode" presStyleLbl="alignAccFollowNode1" presStyleIdx="15" presStyleCnt="27"/>
      <dgm:spPr/>
    </dgm:pt>
    <dgm:pt modelId="{CADC7772-68E1-472C-8EED-38DC0323FB03}" type="pres">
      <dgm:prSet presAssocID="{47CA4D60-2474-4DC6-9549-4136AF0B00F2}" presName="lineArrowNode" presStyleLbl="alignAccFollowNode1" presStyleIdx="16" presStyleCnt="27"/>
      <dgm:spPr/>
    </dgm:pt>
    <dgm:pt modelId="{FA5305EA-1C31-49CE-918D-8D8901B89406}" type="pres">
      <dgm:prSet presAssocID="{E9C24AB3-7615-4517-B9BC-6F5F2EFB8479}" presName="sibTransNodeCircle" presStyleLbl="alignNode1" presStyleIdx="5" presStyleCnt="9">
        <dgm:presLayoutVars>
          <dgm:chMax val="0"/>
          <dgm:bulletEnabled/>
        </dgm:presLayoutVars>
      </dgm:prSet>
      <dgm:spPr/>
    </dgm:pt>
    <dgm:pt modelId="{65C3FB0F-ABCB-41DB-BE8C-AC22DFD1B1BA}" type="pres">
      <dgm:prSet presAssocID="{E9C24AB3-7615-4517-B9BC-6F5F2EFB8479}" presName="spacerBetweenCircleAndCallout" presStyleCnt="0">
        <dgm:presLayoutVars/>
      </dgm:prSet>
      <dgm:spPr/>
    </dgm:pt>
    <dgm:pt modelId="{409C2DB0-E460-4FDD-8692-CCA023899AB3}" type="pres">
      <dgm:prSet presAssocID="{47CA4D60-2474-4DC6-9549-4136AF0B00F2}" presName="nodeText" presStyleLbl="alignAccFollowNode1" presStyleIdx="17" presStyleCnt="27">
        <dgm:presLayoutVars>
          <dgm:bulletEnabled val="1"/>
        </dgm:presLayoutVars>
      </dgm:prSet>
      <dgm:spPr/>
    </dgm:pt>
    <dgm:pt modelId="{90F6EAA9-974A-4124-AA28-EE85994A54C1}" type="pres">
      <dgm:prSet presAssocID="{E9C24AB3-7615-4517-B9BC-6F5F2EFB8479}" presName="sibTransComposite" presStyleCnt="0"/>
      <dgm:spPr/>
    </dgm:pt>
    <dgm:pt modelId="{1C3A9C40-3C0E-410B-85B8-BC3C90349B75}" type="pres">
      <dgm:prSet presAssocID="{E74DBD70-210B-4E2B-B086-A765F333A4F9}" presName="compositeNode" presStyleCnt="0"/>
      <dgm:spPr/>
    </dgm:pt>
    <dgm:pt modelId="{B3660B7E-8852-4F63-926D-404900A4021A}" type="pres">
      <dgm:prSet presAssocID="{E74DBD70-210B-4E2B-B086-A765F333A4F9}" presName="parTx" presStyleLbl="node1" presStyleIdx="0" presStyleCnt="0">
        <dgm:presLayoutVars>
          <dgm:chMax val="0"/>
          <dgm:chPref val="0"/>
          <dgm:bulletEnabled val="1"/>
        </dgm:presLayoutVars>
      </dgm:prSet>
      <dgm:spPr/>
    </dgm:pt>
    <dgm:pt modelId="{C78CB395-A0AC-4A73-9705-BE4FBEBA332A}" type="pres">
      <dgm:prSet presAssocID="{E74DBD70-210B-4E2B-B086-A765F333A4F9}" presName="parSh" presStyleCnt="0"/>
      <dgm:spPr/>
    </dgm:pt>
    <dgm:pt modelId="{B2F589A7-A7FF-4E74-B3BC-A88A902B1C1C}" type="pres">
      <dgm:prSet presAssocID="{E74DBD70-210B-4E2B-B086-A765F333A4F9}" presName="lineNode" presStyleLbl="alignAccFollowNode1" presStyleIdx="18" presStyleCnt="27"/>
      <dgm:spPr/>
    </dgm:pt>
    <dgm:pt modelId="{00F5D45E-7F64-4A72-BA08-473C0E8AD8F2}" type="pres">
      <dgm:prSet presAssocID="{E74DBD70-210B-4E2B-B086-A765F333A4F9}" presName="lineArrowNode" presStyleLbl="alignAccFollowNode1" presStyleIdx="19" presStyleCnt="27"/>
      <dgm:spPr/>
    </dgm:pt>
    <dgm:pt modelId="{75904C8F-DCA1-42C3-A50C-4623135122BF}" type="pres">
      <dgm:prSet presAssocID="{0BD3F982-A14C-4474-8956-A1251A2D793E}" presName="sibTransNodeCircle" presStyleLbl="alignNode1" presStyleIdx="6" presStyleCnt="9">
        <dgm:presLayoutVars>
          <dgm:chMax val="0"/>
          <dgm:bulletEnabled/>
        </dgm:presLayoutVars>
      </dgm:prSet>
      <dgm:spPr/>
    </dgm:pt>
    <dgm:pt modelId="{F466F085-2ED4-4EAA-B1C1-04EE4347E2D7}" type="pres">
      <dgm:prSet presAssocID="{0BD3F982-A14C-4474-8956-A1251A2D793E}" presName="spacerBetweenCircleAndCallout" presStyleCnt="0">
        <dgm:presLayoutVars/>
      </dgm:prSet>
      <dgm:spPr/>
    </dgm:pt>
    <dgm:pt modelId="{4FC3710C-5B43-4227-84BE-CB4766190269}" type="pres">
      <dgm:prSet presAssocID="{E74DBD70-210B-4E2B-B086-A765F333A4F9}" presName="nodeText" presStyleLbl="alignAccFollowNode1" presStyleIdx="20" presStyleCnt="27">
        <dgm:presLayoutVars>
          <dgm:bulletEnabled val="1"/>
        </dgm:presLayoutVars>
      </dgm:prSet>
      <dgm:spPr/>
    </dgm:pt>
    <dgm:pt modelId="{D7907769-1C93-40B7-A3D8-915E6328C12A}" type="pres">
      <dgm:prSet presAssocID="{0BD3F982-A14C-4474-8956-A1251A2D793E}" presName="sibTransComposite" presStyleCnt="0"/>
      <dgm:spPr/>
    </dgm:pt>
    <dgm:pt modelId="{CFACA8A8-868B-4A92-8F49-BDC7B2355CE1}" type="pres">
      <dgm:prSet presAssocID="{555FEA0F-90FC-4CC8-88D2-AB0F7AA78442}" presName="compositeNode" presStyleCnt="0"/>
      <dgm:spPr/>
    </dgm:pt>
    <dgm:pt modelId="{E380FBD6-06BB-48E6-913F-3D67DE15EBC4}" type="pres">
      <dgm:prSet presAssocID="{555FEA0F-90FC-4CC8-88D2-AB0F7AA78442}" presName="parTx" presStyleLbl="node1" presStyleIdx="0" presStyleCnt="0">
        <dgm:presLayoutVars>
          <dgm:chMax val="0"/>
          <dgm:chPref val="0"/>
          <dgm:bulletEnabled val="1"/>
        </dgm:presLayoutVars>
      </dgm:prSet>
      <dgm:spPr/>
    </dgm:pt>
    <dgm:pt modelId="{D53260E4-77FF-4C99-9461-CCB99FC019DF}" type="pres">
      <dgm:prSet presAssocID="{555FEA0F-90FC-4CC8-88D2-AB0F7AA78442}" presName="parSh" presStyleCnt="0"/>
      <dgm:spPr/>
    </dgm:pt>
    <dgm:pt modelId="{221ABAB7-C1B4-4CFE-B97C-00056251DD80}" type="pres">
      <dgm:prSet presAssocID="{555FEA0F-90FC-4CC8-88D2-AB0F7AA78442}" presName="lineNode" presStyleLbl="alignAccFollowNode1" presStyleIdx="21" presStyleCnt="27"/>
      <dgm:spPr/>
    </dgm:pt>
    <dgm:pt modelId="{CA400E0F-4022-411A-A2AE-BB7C41088089}" type="pres">
      <dgm:prSet presAssocID="{555FEA0F-90FC-4CC8-88D2-AB0F7AA78442}" presName="lineArrowNode" presStyleLbl="alignAccFollowNode1" presStyleIdx="22" presStyleCnt="27"/>
      <dgm:spPr/>
    </dgm:pt>
    <dgm:pt modelId="{03D55E40-67B0-4A64-AB05-98BEE339A024}" type="pres">
      <dgm:prSet presAssocID="{FE9FC898-332E-4643-8B70-A8344149D927}" presName="sibTransNodeCircle" presStyleLbl="alignNode1" presStyleIdx="7" presStyleCnt="9">
        <dgm:presLayoutVars>
          <dgm:chMax val="0"/>
          <dgm:bulletEnabled/>
        </dgm:presLayoutVars>
      </dgm:prSet>
      <dgm:spPr/>
    </dgm:pt>
    <dgm:pt modelId="{971E0BF6-52F5-4ECC-9A49-F9F8CC37BE7E}" type="pres">
      <dgm:prSet presAssocID="{FE9FC898-332E-4643-8B70-A8344149D927}" presName="spacerBetweenCircleAndCallout" presStyleCnt="0">
        <dgm:presLayoutVars/>
      </dgm:prSet>
      <dgm:spPr/>
    </dgm:pt>
    <dgm:pt modelId="{CA016ADF-5441-460D-AF44-420EC7D632C8}" type="pres">
      <dgm:prSet presAssocID="{555FEA0F-90FC-4CC8-88D2-AB0F7AA78442}" presName="nodeText" presStyleLbl="alignAccFollowNode1" presStyleIdx="23" presStyleCnt="27">
        <dgm:presLayoutVars>
          <dgm:bulletEnabled val="1"/>
        </dgm:presLayoutVars>
      </dgm:prSet>
      <dgm:spPr/>
    </dgm:pt>
    <dgm:pt modelId="{E74BAB05-C233-47D8-BA2F-C10DE7AC1EC7}" type="pres">
      <dgm:prSet presAssocID="{FE9FC898-332E-4643-8B70-A8344149D927}" presName="sibTransComposite" presStyleCnt="0"/>
      <dgm:spPr/>
    </dgm:pt>
    <dgm:pt modelId="{DC378642-68BC-4C70-B19C-D0C2C87D052B}" type="pres">
      <dgm:prSet presAssocID="{A10B34D6-A5EB-41EF-9511-126F2279E627}" presName="compositeNode" presStyleCnt="0"/>
      <dgm:spPr/>
    </dgm:pt>
    <dgm:pt modelId="{C401E457-B144-4917-88AB-DC7F6D8AA883}" type="pres">
      <dgm:prSet presAssocID="{A10B34D6-A5EB-41EF-9511-126F2279E627}" presName="parTx" presStyleLbl="node1" presStyleIdx="0" presStyleCnt="0">
        <dgm:presLayoutVars>
          <dgm:chMax val="0"/>
          <dgm:chPref val="0"/>
          <dgm:bulletEnabled val="1"/>
        </dgm:presLayoutVars>
      </dgm:prSet>
      <dgm:spPr/>
    </dgm:pt>
    <dgm:pt modelId="{6F4D2ADE-F135-4E1C-BE02-4C7BD4C7C318}" type="pres">
      <dgm:prSet presAssocID="{A10B34D6-A5EB-41EF-9511-126F2279E627}" presName="parSh" presStyleCnt="0"/>
      <dgm:spPr/>
    </dgm:pt>
    <dgm:pt modelId="{0B4876FE-EC8B-4BFE-8778-7AAE64232F58}" type="pres">
      <dgm:prSet presAssocID="{A10B34D6-A5EB-41EF-9511-126F2279E627}" presName="lineNode" presStyleLbl="alignAccFollowNode1" presStyleIdx="24" presStyleCnt="27"/>
      <dgm:spPr/>
    </dgm:pt>
    <dgm:pt modelId="{B8386FB8-92CB-47B4-BE8C-C754E88C28CA}" type="pres">
      <dgm:prSet presAssocID="{A10B34D6-A5EB-41EF-9511-126F2279E627}" presName="lineArrowNode" presStyleLbl="alignAccFollowNode1" presStyleIdx="25" presStyleCnt="27"/>
      <dgm:spPr/>
    </dgm:pt>
    <dgm:pt modelId="{7206AE55-61E2-4507-BFAD-D0A53414A57A}" type="pres">
      <dgm:prSet presAssocID="{8914CE9E-C101-4CC6-9701-1CDAD706CA3B}" presName="sibTransNodeCircle" presStyleLbl="alignNode1" presStyleIdx="8" presStyleCnt="9">
        <dgm:presLayoutVars>
          <dgm:chMax val="0"/>
          <dgm:bulletEnabled/>
        </dgm:presLayoutVars>
      </dgm:prSet>
      <dgm:spPr/>
    </dgm:pt>
    <dgm:pt modelId="{AF046A83-68B0-481D-ADAC-7CDABE2CCE16}" type="pres">
      <dgm:prSet presAssocID="{8914CE9E-C101-4CC6-9701-1CDAD706CA3B}" presName="spacerBetweenCircleAndCallout" presStyleCnt="0">
        <dgm:presLayoutVars/>
      </dgm:prSet>
      <dgm:spPr/>
    </dgm:pt>
    <dgm:pt modelId="{6F4CD1A1-9080-4397-AC67-7674E9708092}" type="pres">
      <dgm:prSet presAssocID="{A10B34D6-A5EB-41EF-9511-126F2279E627}" presName="nodeText" presStyleLbl="alignAccFollowNode1" presStyleIdx="26" presStyleCnt="27">
        <dgm:presLayoutVars>
          <dgm:bulletEnabled val="1"/>
        </dgm:presLayoutVars>
      </dgm:prSet>
      <dgm:spPr/>
    </dgm:pt>
  </dgm:ptLst>
  <dgm:cxnLst>
    <dgm:cxn modelId="{53A2B604-C769-41B6-8DCF-F652FB2B02B5}" type="presOf" srcId="{756F52EA-F690-4DEF-B8A4-8618E44E4A7F}" destId="{EE3D5591-2E03-4830-8DDB-C874C5186EBD}" srcOrd="0" destOrd="0" presId="urn:microsoft.com/office/officeart/2016/7/layout/LinearArrowProcessNumbered"/>
    <dgm:cxn modelId="{F9C2651C-299A-4DDB-89FD-FA92F66C3FAD}" srcId="{D532F977-563C-4DB6-891A-E48275789CD6}" destId="{756F52EA-F690-4DEF-B8A4-8618E44E4A7F}" srcOrd="3" destOrd="0" parTransId="{92CE0804-84D2-4B95-946A-B27232D44C09}" sibTransId="{30023981-6AFF-41D1-B0AE-487493170DD0}"/>
    <dgm:cxn modelId="{3E924F28-09CC-46C9-9A3C-E0D685C3C34F}" type="presOf" srcId="{E9C24AB3-7615-4517-B9BC-6F5F2EFB8479}" destId="{FA5305EA-1C31-49CE-918D-8D8901B89406}" srcOrd="0" destOrd="0" presId="urn:microsoft.com/office/officeart/2016/7/layout/LinearArrowProcessNumbered"/>
    <dgm:cxn modelId="{19F9572D-4159-41A1-9765-84313649510F}" type="presOf" srcId="{09C6E0A9-10AB-4749-AF04-D5825281E716}" destId="{F4D6077B-A3EC-4DC8-AD20-7C6DF01D3CE0}" srcOrd="0" destOrd="0" presId="urn:microsoft.com/office/officeart/2016/7/layout/LinearArrowProcessNumbered"/>
    <dgm:cxn modelId="{5F4CB82D-2888-47EE-B909-B0D453593C71}" type="presOf" srcId="{92D87874-287B-496A-9AE9-FDACA721613E}" destId="{8494DF9B-2857-4FB7-B5EF-9C79C12DA304}" srcOrd="0" destOrd="0" presId="urn:microsoft.com/office/officeart/2016/7/layout/LinearArrowProcessNumbered"/>
    <dgm:cxn modelId="{AB06C039-B798-411F-9B7D-FEDCC09037FC}" type="presOf" srcId="{E2044AF6-CC61-4DF5-88C2-9C5B6D575BCA}" destId="{C78E35F4-7BF8-4D2F-B921-C30DCE1ADC30}" srcOrd="0" destOrd="0" presId="urn:microsoft.com/office/officeart/2016/7/layout/LinearArrowProcessNumbered"/>
    <dgm:cxn modelId="{1D5C363D-6876-4BB3-8338-AC5C80346053}" type="presOf" srcId="{FE9FC898-332E-4643-8B70-A8344149D927}" destId="{03D55E40-67B0-4A64-AB05-98BEE339A024}" srcOrd="0" destOrd="0" presId="urn:microsoft.com/office/officeart/2016/7/layout/LinearArrowProcessNumbered"/>
    <dgm:cxn modelId="{1968D945-8FE5-4A82-BA3F-C51AF4F32270}" type="presOf" srcId="{47CA4D60-2474-4DC6-9549-4136AF0B00F2}" destId="{409C2DB0-E460-4FDD-8692-CCA023899AB3}" srcOrd="0" destOrd="0" presId="urn:microsoft.com/office/officeart/2016/7/layout/LinearArrowProcessNumbered"/>
    <dgm:cxn modelId="{0FC19065-A912-4C7C-93B9-B783948D67A0}" type="presOf" srcId="{555FEA0F-90FC-4CC8-88D2-AB0F7AA78442}" destId="{CA016ADF-5441-460D-AF44-420EC7D632C8}" srcOrd="0" destOrd="0" presId="urn:microsoft.com/office/officeart/2016/7/layout/LinearArrowProcessNumbered"/>
    <dgm:cxn modelId="{EE75EB67-7C3E-42BD-AE35-72D4081B9EB2}" srcId="{D532F977-563C-4DB6-891A-E48275789CD6}" destId="{E74DBD70-210B-4E2B-B086-A765F333A4F9}" srcOrd="6" destOrd="0" parTransId="{31A14181-931E-44E7-9659-1C6C6C2F46BC}" sibTransId="{0BD3F982-A14C-4474-8956-A1251A2D793E}"/>
    <dgm:cxn modelId="{0DD55375-2B39-4A47-B2EE-D89ACB293AE3}" srcId="{D532F977-563C-4DB6-891A-E48275789CD6}" destId="{09C6E0A9-10AB-4749-AF04-D5825281E716}" srcOrd="4" destOrd="0" parTransId="{7C6AAD72-D66A-4D67-85DD-8B51D440A544}" sibTransId="{6CD4198E-F6C9-4E06-A403-0B7A5913638E}"/>
    <dgm:cxn modelId="{7B56F579-9E29-4FC4-9953-81BD61A9EAF0}" type="presOf" srcId="{15BE71CE-4410-402C-BA75-95CFA44883CD}" destId="{B7AF6AE3-B8DB-46C9-90E2-FEB18A219E9D}" srcOrd="0" destOrd="0" presId="urn:microsoft.com/office/officeart/2016/7/layout/LinearArrowProcessNumbered"/>
    <dgm:cxn modelId="{BEF5BD7B-6079-474A-96DB-95A0E2D08610}" srcId="{D532F977-563C-4DB6-891A-E48275789CD6}" destId="{47CA4D60-2474-4DC6-9549-4136AF0B00F2}" srcOrd="5" destOrd="0" parTransId="{7CF0BB09-4015-49EF-AAF4-0E98F35AC646}" sibTransId="{E9C24AB3-7615-4517-B9BC-6F5F2EFB8479}"/>
    <dgm:cxn modelId="{98BA7E7C-BDE4-4320-9B03-CE0E2F750FB7}" type="presOf" srcId="{A2E1C41A-6715-4FFC-813C-730FA76D3BD2}" destId="{EDE62AB1-309B-4B9B-84F8-3B6741A69893}" srcOrd="0" destOrd="0" presId="urn:microsoft.com/office/officeart/2016/7/layout/LinearArrowProcessNumbered"/>
    <dgm:cxn modelId="{9899FF7E-C580-4BD4-A7E4-13EFDBF393D4}" type="presOf" srcId="{30023981-6AFF-41D1-B0AE-487493170DD0}" destId="{5940538F-E374-4D41-8A2C-521695891AB9}" srcOrd="0" destOrd="0" presId="urn:microsoft.com/office/officeart/2016/7/layout/LinearArrowProcessNumbered"/>
    <dgm:cxn modelId="{ECD37886-2EFE-4CDF-A865-CA4AC67BC3F4}" type="presOf" srcId="{0BD3F982-A14C-4474-8956-A1251A2D793E}" destId="{75904C8F-DCA1-42C3-A50C-4623135122BF}" srcOrd="0" destOrd="0" presId="urn:microsoft.com/office/officeart/2016/7/layout/LinearArrowProcessNumbered"/>
    <dgm:cxn modelId="{0EA8F194-0B7C-42CF-B5C0-B268B213830D}" srcId="{D532F977-563C-4DB6-891A-E48275789CD6}" destId="{FFE0BDDC-19CE-40EE-8831-5AE5CD913AA7}" srcOrd="0" destOrd="0" parTransId="{A0A16E9D-CBA5-4B20-B756-C47DA0A2257E}" sibTransId="{92D87874-287B-496A-9AE9-FDACA721613E}"/>
    <dgm:cxn modelId="{ABE2C29C-8898-4A6A-9BB7-CE551F015026}" srcId="{D532F977-563C-4DB6-891A-E48275789CD6}" destId="{A10B34D6-A5EB-41EF-9511-126F2279E627}" srcOrd="8" destOrd="0" parTransId="{B765514B-4F10-47F0-9FA4-7FF5363AC923}" sibTransId="{8914CE9E-C101-4CC6-9701-1CDAD706CA3B}"/>
    <dgm:cxn modelId="{1556309F-648F-4C09-9607-F01F9FD3E168}" type="presOf" srcId="{D532F977-563C-4DB6-891A-E48275789CD6}" destId="{B1D9F468-F37E-4D82-A71D-A49B8D615724}" srcOrd="0" destOrd="0" presId="urn:microsoft.com/office/officeart/2016/7/layout/LinearArrowProcessNumbered"/>
    <dgm:cxn modelId="{B51729A7-2C37-4CFA-A89F-4335DAB3DA7B}" type="presOf" srcId="{FFE0BDDC-19CE-40EE-8831-5AE5CD913AA7}" destId="{38194C88-2EC2-4F85-8497-8649112FE99E}" srcOrd="0" destOrd="0" presId="urn:microsoft.com/office/officeart/2016/7/layout/LinearArrowProcessNumbered"/>
    <dgm:cxn modelId="{F0C563AB-EA6A-4FBE-9F58-9E618090A8B2}" type="presOf" srcId="{89C026AB-3286-4A7B-B3F9-882208FF11E6}" destId="{E4A040B5-616A-4B92-BAB7-2AF692AF0F63}" srcOrd="0" destOrd="0" presId="urn:microsoft.com/office/officeart/2016/7/layout/LinearArrowProcessNumbered"/>
    <dgm:cxn modelId="{6D3C58AC-8F5E-4CE3-A6E7-7786A9C29AB1}" type="presOf" srcId="{6CD4198E-F6C9-4E06-A403-0B7A5913638E}" destId="{3DA8D11C-6C9C-423B-8487-45A08AC9C0B1}" srcOrd="0" destOrd="0" presId="urn:microsoft.com/office/officeart/2016/7/layout/LinearArrowProcessNumbered"/>
    <dgm:cxn modelId="{2C2FB2AC-4F47-4774-86A9-D65629398799}" type="presOf" srcId="{E74DBD70-210B-4E2B-B086-A765F333A4F9}" destId="{4FC3710C-5B43-4227-84BE-CB4766190269}" srcOrd="0" destOrd="0" presId="urn:microsoft.com/office/officeart/2016/7/layout/LinearArrowProcessNumbered"/>
    <dgm:cxn modelId="{6E0E0DB4-68A4-438C-B51C-F6C04EE1DCE7}" srcId="{D532F977-563C-4DB6-891A-E48275789CD6}" destId="{E2044AF6-CC61-4DF5-88C2-9C5B6D575BCA}" srcOrd="2" destOrd="0" parTransId="{F151CED3-A3F2-4901-84E2-8F60E3E9B279}" sibTransId="{15BE71CE-4410-402C-BA75-95CFA44883CD}"/>
    <dgm:cxn modelId="{E6F65EC8-731C-4EC8-9995-F4C8C325A1AE}" srcId="{D532F977-563C-4DB6-891A-E48275789CD6}" destId="{89C026AB-3286-4A7B-B3F9-882208FF11E6}" srcOrd="1" destOrd="0" parTransId="{1D4E710D-1C7C-4B6B-A4E5-1A7BC12C709C}" sibTransId="{A2E1C41A-6715-4FFC-813C-730FA76D3BD2}"/>
    <dgm:cxn modelId="{0CABBACC-B93B-46D2-A878-857B7AAF0B84}" type="presOf" srcId="{A10B34D6-A5EB-41EF-9511-126F2279E627}" destId="{6F4CD1A1-9080-4397-AC67-7674E9708092}" srcOrd="0" destOrd="0" presId="urn:microsoft.com/office/officeart/2016/7/layout/LinearArrowProcessNumbered"/>
    <dgm:cxn modelId="{E0C1FDF4-5B40-414A-A0B6-61642E5AC37D}" srcId="{D532F977-563C-4DB6-891A-E48275789CD6}" destId="{555FEA0F-90FC-4CC8-88D2-AB0F7AA78442}" srcOrd="7" destOrd="0" parTransId="{0BB987BC-B399-4596-8AA3-B5A9A05052D0}" sibTransId="{FE9FC898-332E-4643-8B70-A8344149D927}"/>
    <dgm:cxn modelId="{883225F6-F297-4763-B580-FFF017D7D5FD}" type="presOf" srcId="{8914CE9E-C101-4CC6-9701-1CDAD706CA3B}" destId="{7206AE55-61E2-4507-BFAD-D0A53414A57A}" srcOrd="0" destOrd="0" presId="urn:microsoft.com/office/officeart/2016/7/layout/LinearArrowProcessNumbered"/>
    <dgm:cxn modelId="{770F1FE8-A517-422E-A813-5E086C3ED141}" type="presParOf" srcId="{B1D9F468-F37E-4D82-A71D-A49B8D615724}" destId="{8F1E3995-462E-446C-9324-AD875C1F85DD}" srcOrd="0" destOrd="0" presId="urn:microsoft.com/office/officeart/2016/7/layout/LinearArrowProcessNumbered"/>
    <dgm:cxn modelId="{EEB91809-F241-4701-B084-0DEE9216742E}" type="presParOf" srcId="{8F1E3995-462E-446C-9324-AD875C1F85DD}" destId="{B0580F0D-120A-43FF-A7E3-0D6240956C3D}" srcOrd="0" destOrd="0" presId="urn:microsoft.com/office/officeart/2016/7/layout/LinearArrowProcessNumbered"/>
    <dgm:cxn modelId="{61912BE8-5ABB-44B1-A0B8-499305D7073C}" type="presParOf" srcId="{8F1E3995-462E-446C-9324-AD875C1F85DD}" destId="{E908838A-71A2-456E-B745-A3550112BE9F}" srcOrd="1" destOrd="0" presId="urn:microsoft.com/office/officeart/2016/7/layout/LinearArrowProcessNumbered"/>
    <dgm:cxn modelId="{8B74848B-4D51-4F1D-AA2F-A55883DDA9C8}" type="presParOf" srcId="{E908838A-71A2-456E-B745-A3550112BE9F}" destId="{A628E2D6-FE1A-4185-B11E-B740D5933AF1}" srcOrd="0" destOrd="0" presId="urn:microsoft.com/office/officeart/2016/7/layout/LinearArrowProcessNumbered"/>
    <dgm:cxn modelId="{1D334E75-509E-4F79-9D57-25D048DB5AB3}" type="presParOf" srcId="{E908838A-71A2-456E-B745-A3550112BE9F}" destId="{929ABE70-548D-4792-975C-F0F108FEDA94}" srcOrd="1" destOrd="0" presId="urn:microsoft.com/office/officeart/2016/7/layout/LinearArrowProcessNumbered"/>
    <dgm:cxn modelId="{883578AA-C9C3-4C72-BFC6-BEE31D4D26AC}" type="presParOf" srcId="{E908838A-71A2-456E-B745-A3550112BE9F}" destId="{8494DF9B-2857-4FB7-B5EF-9C79C12DA304}" srcOrd="2" destOrd="0" presId="urn:microsoft.com/office/officeart/2016/7/layout/LinearArrowProcessNumbered"/>
    <dgm:cxn modelId="{8242C970-7AE5-488E-AF65-15557E4EC135}" type="presParOf" srcId="{E908838A-71A2-456E-B745-A3550112BE9F}" destId="{14BD9716-FA8B-42D1-B2CD-7C14CCA38B55}" srcOrd="3" destOrd="0" presId="urn:microsoft.com/office/officeart/2016/7/layout/LinearArrowProcessNumbered"/>
    <dgm:cxn modelId="{F02DE35F-8B51-42C4-A923-25413BE87688}" type="presParOf" srcId="{8F1E3995-462E-446C-9324-AD875C1F85DD}" destId="{38194C88-2EC2-4F85-8497-8649112FE99E}" srcOrd="2" destOrd="0" presId="urn:microsoft.com/office/officeart/2016/7/layout/LinearArrowProcessNumbered"/>
    <dgm:cxn modelId="{FFB7C7C0-9AD9-4D4A-9755-4189EBE81ADF}" type="presParOf" srcId="{B1D9F468-F37E-4D82-A71D-A49B8D615724}" destId="{9103463E-5C3F-4F20-85DA-09EAEAEEC879}" srcOrd="1" destOrd="0" presId="urn:microsoft.com/office/officeart/2016/7/layout/LinearArrowProcessNumbered"/>
    <dgm:cxn modelId="{46C9E9C8-D418-4BCE-9244-0E48442CF636}" type="presParOf" srcId="{B1D9F468-F37E-4D82-A71D-A49B8D615724}" destId="{15817172-560F-4D0F-852E-2E7050AE9457}" srcOrd="2" destOrd="0" presId="urn:microsoft.com/office/officeart/2016/7/layout/LinearArrowProcessNumbered"/>
    <dgm:cxn modelId="{419345D1-95DC-4AE4-8779-04F45FA26157}" type="presParOf" srcId="{15817172-560F-4D0F-852E-2E7050AE9457}" destId="{24E739E7-3FAA-4514-9934-C969C5983901}" srcOrd="0" destOrd="0" presId="urn:microsoft.com/office/officeart/2016/7/layout/LinearArrowProcessNumbered"/>
    <dgm:cxn modelId="{65A8844E-F3FB-4031-940B-5DFDF36BE023}" type="presParOf" srcId="{15817172-560F-4D0F-852E-2E7050AE9457}" destId="{3BB2331C-D261-4DF0-ACFD-F89198454863}" srcOrd="1" destOrd="0" presId="urn:microsoft.com/office/officeart/2016/7/layout/LinearArrowProcessNumbered"/>
    <dgm:cxn modelId="{D9AC3901-DEC7-477A-B320-6DCE6F0C8556}" type="presParOf" srcId="{3BB2331C-D261-4DF0-ACFD-F89198454863}" destId="{9423F7F7-1EA2-4F8D-BF8E-6CAB40BD693A}" srcOrd="0" destOrd="0" presId="urn:microsoft.com/office/officeart/2016/7/layout/LinearArrowProcessNumbered"/>
    <dgm:cxn modelId="{C3F3D024-B15A-453E-84FF-0471724947A9}" type="presParOf" srcId="{3BB2331C-D261-4DF0-ACFD-F89198454863}" destId="{F2FE7988-22C3-4415-B09A-A4201607787F}" srcOrd="1" destOrd="0" presId="urn:microsoft.com/office/officeart/2016/7/layout/LinearArrowProcessNumbered"/>
    <dgm:cxn modelId="{F8C690EE-1CCC-42DC-93CE-51D6E64E8865}" type="presParOf" srcId="{3BB2331C-D261-4DF0-ACFD-F89198454863}" destId="{EDE62AB1-309B-4B9B-84F8-3B6741A69893}" srcOrd="2" destOrd="0" presId="urn:microsoft.com/office/officeart/2016/7/layout/LinearArrowProcessNumbered"/>
    <dgm:cxn modelId="{1C7EB257-AF26-4B6A-ACD7-1063ECAF02D7}" type="presParOf" srcId="{3BB2331C-D261-4DF0-ACFD-F89198454863}" destId="{269B6FBE-5482-4A22-963A-42156D9C1FC0}" srcOrd="3" destOrd="0" presId="urn:microsoft.com/office/officeart/2016/7/layout/LinearArrowProcessNumbered"/>
    <dgm:cxn modelId="{BD59F39E-8C0C-4F23-84D8-8FCA4C8CE9D7}" type="presParOf" srcId="{15817172-560F-4D0F-852E-2E7050AE9457}" destId="{E4A040B5-616A-4B92-BAB7-2AF692AF0F63}" srcOrd="2" destOrd="0" presId="urn:microsoft.com/office/officeart/2016/7/layout/LinearArrowProcessNumbered"/>
    <dgm:cxn modelId="{E8006BFC-1FFE-445E-836C-7B7B9946A225}" type="presParOf" srcId="{B1D9F468-F37E-4D82-A71D-A49B8D615724}" destId="{E1E398DD-872D-4487-A980-0F211F343D9A}" srcOrd="3" destOrd="0" presId="urn:microsoft.com/office/officeart/2016/7/layout/LinearArrowProcessNumbered"/>
    <dgm:cxn modelId="{F4BCBD62-9952-4AEC-9AC2-440F0F90CA1E}" type="presParOf" srcId="{B1D9F468-F37E-4D82-A71D-A49B8D615724}" destId="{315C1D1D-9D56-439E-837E-AF528A73F1A5}" srcOrd="4" destOrd="0" presId="urn:microsoft.com/office/officeart/2016/7/layout/LinearArrowProcessNumbered"/>
    <dgm:cxn modelId="{08091B76-8244-4420-A9DA-B5DE3D985806}" type="presParOf" srcId="{315C1D1D-9D56-439E-837E-AF528A73F1A5}" destId="{AB8953A0-DD04-4568-A171-CB6E47DB4D58}" srcOrd="0" destOrd="0" presId="urn:microsoft.com/office/officeart/2016/7/layout/LinearArrowProcessNumbered"/>
    <dgm:cxn modelId="{7B2C621D-D3BB-4BE0-BC9F-0CF1560E1582}" type="presParOf" srcId="{315C1D1D-9D56-439E-837E-AF528A73F1A5}" destId="{861A0D85-CAE4-416C-81E0-1A7A31FEFFDE}" srcOrd="1" destOrd="0" presId="urn:microsoft.com/office/officeart/2016/7/layout/LinearArrowProcessNumbered"/>
    <dgm:cxn modelId="{CACA3F89-8915-4B30-9099-C6B6DDB5F932}" type="presParOf" srcId="{861A0D85-CAE4-416C-81E0-1A7A31FEFFDE}" destId="{493680A5-2FAA-433C-B85B-CA0EE0275E2D}" srcOrd="0" destOrd="0" presId="urn:microsoft.com/office/officeart/2016/7/layout/LinearArrowProcessNumbered"/>
    <dgm:cxn modelId="{14EFE861-E9CA-435E-AE93-7749E514AA79}" type="presParOf" srcId="{861A0D85-CAE4-416C-81E0-1A7A31FEFFDE}" destId="{57B8C38C-ADEB-4EE5-9188-38F8A3440ED1}" srcOrd="1" destOrd="0" presId="urn:microsoft.com/office/officeart/2016/7/layout/LinearArrowProcessNumbered"/>
    <dgm:cxn modelId="{08D3B76D-3741-412C-91B9-03689B6E00EB}" type="presParOf" srcId="{861A0D85-CAE4-416C-81E0-1A7A31FEFFDE}" destId="{B7AF6AE3-B8DB-46C9-90E2-FEB18A219E9D}" srcOrd="2" destOrd="0" presId="urn:microsoft.com/office/officeart/2016/7/layout/LinearArrowProcessNumbered"/>
    <dgm:cxn modelId="{210B5612-A245-4240-A458-5BD64DDE1331}" type="presParOf" srcId="{861A0D85-CAE4-416C-81E0-1A7A31FEFFDE}" destId="{730F189C-5F05-4C02-AA5A-CD50DA9FE596}" srcOrd="3" destOrd="0" presId="urn:microsoft.com/office/officeart/2016/7/layout/LinearArrowProcessNumbered"/>
    <dgm:cxn modelId="{8AD45612-95A0-4854-AFE2-B4DF3FE7AFB9}" type="presParOf" srcId="{315C1D1D-9D56-439E-837E-AF528A73F1A5}" destId="{C78E35F4-7BF8-4D2F-B921-C30DCE1ADC30}" srcOrd="2" destOrd="0" presId="urn:microsoft.com/office/officeart/2016/7/layout/LinearArrowProcessNumbered"/>
    <dgm:cxn modelId="{EF10AA71-D1C1-47D4-A739-7916CEA19C93}" type="presParOf" srcId="{B1D9F468-F37E-4D82-A71D-A49B8D615724}" destId="{073D17B2-10D2-4D68-A29B-C875DD3FCBBF}" srcOrd="5" destOrd="0" presId="urn:microsoft.com/office/officeart/2016/7/layout/LinearArrowProcessNumbered"/>
    <dgm:cxn modelId="{AEDB3705-D119-4680-8A5C-B715930D7526}" type="presParOf" srcId="{B1D9F468-F37E-4D82-A71D-A49B8D615724}" destId="{A664D0A4-9E3D-4DFF-A648-BF72E98E5C15}" srcOrd="6" destOrd="0" presId="urn:microsoft.com/office/officeart/2016/7/layout/LinearArrowProcessNumbered"/>
    <dgm:cxn modelId="{894E6FFD-3DA7-4ED1-A87E-E2FFEE228195}" type="presParOf" srcId="{A664D0A4-9E3D-4DFF-A648-BF72E98E5C15}" destId="{B3B0AB82-A573-4D4A-8C92-627355F4B353}" srcOrd="0" destOrd="0" presId="urn:microsoft.com/office/officeart/2016/7/layout/LinearArrowProcessNumbered"/>
    <dgm:cxn modelId="{0F4B037F-E9FB-4543-AAAF-00BC36D3FAFF}" type="presParOf" srcId="{A664D0A4-9E3D-4DFF-A648-BF72E98E5C15}" destId="{1AC7D77D-6163-448A-8844-BE55FDB82FC4}" srcOrd="1" destOrd="0" presId="urn:microsoft.com/office/officeart/2016/7/layout/LinearArrowProcessNumbered"/>
    <dgm:cxn modelId="{C0C32705-154A-428D-A03C-0C48EA33A0C1}" type="presParOf" srcId="{1AC7D77D-6163-448A-8844-BE55FDB82FC4}" destId="{ABD7BA60-78FA-4C21-B92E-5BF185A444FF}" srcOrd="0" destOrd="0" presId="urn:microsoft.com/office/officeart/2016/7/layout/LinearArrowProcessNumbered"/>
    <dgm:cxn modelId="{17BFBF98-683B-4590-854B-3F5AADFCBC81}" type="presParOf" srcId="{1AC7D77D-6163-448A-8844-BE55FDB82FC4}" destId="{2B995A89-BB5C-4C96-AF17-B23EE32AC6FC}" srcOrd="1" destOrd="0" presId="urn:microsoft.com/office/officeart/2016/7/layout/LinearArrowProcessNumbered"/>
    <dgm:cxn modelId="{CDBB57AC-8489-4D1D-9B73-7F875FD36B75}" type="presParOf" srcId="{1AC7D77D-6163-448A-8844-BE55FDB82FC4}" destId="{5940538F-E374-4D41-8A2C-521695891AB9}" srcOrd="2" destOrd="0" presId="urn:microsoft.com/office/officeart/2016/7/layout/LinearArrowProcessNumbered"/>
    <dgm:cxn modelId="{97757651-5F08-4B1D-A52F-357EA90CD05A}" type="presParOf" srcId="{1AC7D77D-6163-448A-8844-BE55FDB82FC4}" destId="{634716EE-D0D3-48B6-ADAB-D3B01CCC4206}" srcOrd="3" destOrd="0" presId="urn:microsoft.com/office/officeart/2016/7/layout/LinearArrowProcessNumbered"/>
    <dgm:cxn modelId="{F5A88B17-6148-4F7B-9559-4ACE0CB1F933}" type="presParOf" srcId="{A664D0A4-9E3D-4DFF-A648-BF72E98E5C15}" destId="{EE3D5591-2E03-4830-8DDB-C874C5186EBD}" srcOrd="2" destOrd="0" presId="urn:microsoft.com/office/officeart/2016/7/layout/LinearArrowProcessNumbered"/>
    <dgm:cxn modelId="{C737AC57-2174-468E-BF03-DEB5F51249EA}" type="presParOf" srcId="{B1D9F468-F37E-4D82-A71D-A49B8D615724}" destId="{5DD6DB85-6F1C-4CD4-8446-0574027C02E2}" srcOrd="7" destOrd="0" presId="urn:microsoft.com/office/officeart/2016/7/layout/LinearArrowProcessNumbered"/>
    <dgm:cxn modelId="{60EA50EA-F214-4149-B353-460AC48E95F2}" type="presParOf" srcId="{B1D9F468-F37E-4D82-A71D-A49B8D615724}" destId="{E0EA1707-59BB-4471-814E-1EE8B2E88327}" srcOrd="8" destOrd="0" presId="urn:microsoft.com/office/officeart/2016/7/layout/LinearArrowProcessNumbered"/>
    <dgm:cxn modelId="{F6254F60-C60F-4D55-9CC4-0329B7616A62}" type="presParOf" srcId="{E0EA1707-59BB-4471-814E-1EE8B2E88327}" destId="{29178E85-7419-4197-B290-BBA4FBD2CF4B}" srcOrd="0" destOrd="0" presId="urn:microsoft.com/office/officeart/2016/7/layout/LinearArrowProcessNumbered"/>
    <dgm:cxn modelId="{DD9AB5C6-A17A-4D93-AFF7-0CEEDBF1FD7A}" type="presParOf" srcId="{E0EA1707-59BB-4471-814E-1EE8B2E88327}" destId="{BBDC69C5-A35B-4DC7-9A7E-635803C51161}" srcOrd="1" destOrd="0" presId="urn:microsoft.com/office/officeart/2016/7/layout/LinearArrowProcessNumbered"/>
    <dgm:cxn modelId="{ABB9F967-BB55-4B48-AC41-A1A68BE41587}" type="presParOf" srcId="{BBDC69C5-A35B-4DC7-9A7E-635803C51161}" destId="{B1BBFC26-5046-46EE-AB17-3A3E550CE325}" srcOrd="0" destOrd="0" presId="urn:microsoft.com/office/officeart/2016/7/layout/LinearArrowProcessNumbered"/>
    <dgm:cxn modelId="{CD61F3AF-E4A7-4CBA-B3A5-82CBF2322B99}" type="presParOf" srcId="{BBDC69C5-A35B-4DC7-9A7E-635803C51161}" destId="{E227D01E-0C5E-4711-8F2E-842EE521933B}" srcOrd="1" destOrd="0" presId="urn:microsoft.com/office/officeart/2016/7/layout/LinearArrowProcessNumbered"/>
    <dgm:cxn modelId="{8CA8D872-2CCA-49C1-B1CA-4A739F1B7348}" type="presParOf" srcId="{BBDC69C5-A35B-4DC7-9A7E-635803C51161}" destId="{3DA8D11C-6C9C-423B-8487-45A08AC9C0B1}" srcOrd="2" destOrd="0" presId="urn:microsoft.com/office/officeart/2016/7/layout/LinearArrowProcessNumbered"/>
    <dgm:cxn modelId="{A49A6C9E-11F9-4DD4-B4F1-FD89C3D98581}" type="presParOf" srcId="{BBDC69C5-A35B-4DC7-9A7E-635803C51161}" destId="{EC1D9AEF-BADA-40E0-8497-4BCEF0EC27FC}" srcOrd="3" destOrd="0" presId="urn:microsoft.com/office/officeart/2016/7/layout/LinearArrowProcessNumbered"/>
    <dgm:cxn modelId="{8A1EA817-846C-430D-B73D-18B70A326BB6}" type="presParOf" srcId="{E0EA1707-59BB-4471-814E-1EE8B2E88327}" destId="{F4D6077B-A3EC-4DC8-AD20-7C6DF01D3CE0}" srcOrd="2" destOrd="0" presId="urn:microsoft.com/office/officeart/2016/7/layout/LinearArrowProcessNumbered"/>
    <dgm:cxn modelId="{6D03856A-FFE0-4B7F-8058-0ACE1B4543E6}" type="presParOf" srcId="{B1D9F468-F37E-4D82-A71D-A49B8D615724}" destId="{1755B7AF-2643-450C-9EAC-5ED7371A9426}" srcOrd="9" destOrd="0" presId="urn:microsoft.com/office/officeart/2016/7/layout/LinearArrowProcessNumbered"/>
    <dgm:cxn modelId="{F29199AF-9518-4590-8420-14E365208357}" type="presParOf" srcId="{B1D9F468-F37E-4D82-A71D-A49B8D615724}" destId="{87A71A29-C61F-45FE-A4F9-EE0A47FFA1F7}" srcOrd="10" destOrd="0" presId="urn:microsoft.com/office/officeart/2016/7/layout/LinearArrowProcessNumbered"/>
    <dgm:cxn modelId="{9724776A-BA78-4153-95C7-229447E45428}" type="presParOf" srcId="{87A71A29-C61F-45FE-A4F9-EE0A47FFA1F7}" destId="{B8427CB4-1A3F-41D4-8A3E-7A580998FA1D}" srcOrd="0" destOrd="0" presId="urn:microsoft.com/office/officeart/2016/7/layout/LinearArrowProcessNumbered"/>
    <dgm:cxn modelId="{5C1B7D27-EA0F-466E-B888-F8457F5DD963}" type="presParOf" srcId="{87A71A29-C61F-45FE-A4F9-EE0A47FFA1F7}" destId="{8F703202-83AB-464E-858A-2DD12B698B4B}" srcOrd="1" destOrd="0" presId="urn:microsoft.com/office/officeart/2016/7/layout/LinearArrowProcessNumbered"/>
    <dgm:cxn modelId="{4A4B8337-D590-4719-B174-EEBA3F5FE64F}" type="presParOf" srcId="{8F703202-83AB-464E-858A-2DD12B698B4B}" destId="{0464E167-AC9D-4DBA-BD6B-15C61E1EEA1B}" srcOrd="0" destOrd="0" presId="urn:microsoft.com/office/officeart/2016/7/layout/LinearArrowProcessNumbered"/>
    <dgm:cxn modelId="{4A88415B-599E-4B76-A357-6CFC1964DF10}" type="presParOf" srcId="{8F703202-83AB-464E-858A-2DD12B698B4B}" destId="{CADC7772-68E1-472C-8EED-38DC0323FB03}" srcOrd="1" destOrd="0" presId="urn:microsoft.com/office/officeart/2016/7/layout/LinearArrowProcessNumbered"/>
    <dgm:cxn modelId="{E4CCF058-999F-4475-B684-EE10549BF42D}" type="presParOf" srcId="{8F703202-83AB-464E-858A-2DD12B698B4B}" destId="{FA5305EA-1C31-49CE-918D-8D8901B89406}" srcOrd="2" destOrd="0" presId="urn:microsoft.com/office/officeart/2016/7/layout/LinearArrowProcessNumbered"/>
    <dgm:cxn modelId="{D59227DC-151A-4D79-AAF1-32DF4A43CAEF}" type="presParOf" srcId="{8F703202-83AB-464E-858A-2DD12B698B4B}" destId="{65C3FB0F-ABCB-41DB-BE8C-AC22DFD1B1BA}" srcOrd="3" destOrd="0" presId="urn:microsoft.com/office/officeart/2016/7/layout/LinearArrowProcessNumbered"/>
    <dgm:cxn modelId="{DA7F8F45-E9FE-4461-8D1A-F7982AA7C5E3}" type="presParOf" srcId="{87A71A29-C61F-45FE-A4F9-EE0A47FFA1F7}" destId="{409C2DB0-E460-4FDD-8692-CCA023899AB3}" srcOrd="2" destOrd="0" presId="urn:microsoft.com/office/officeart/2016/7/layout/LinearArrowProcessNumbered"/>
    <dgm:cxn modelId="{1D839A6F-E4F8-4D62-9EB7-6F5285C7594F}" type="presParOf" srcId="{B1D9F468-F37E-4D82-A71D-A49B8D615724}" destId="{90F6EAA9-974A-4124-AA28-EE85994A54C1}" srcOrd="11" destOrd="0" presId="urn:microsoft.com/office/officeart/2016/7/layout/LinearArrowProcessNumbered"/>
    <dgm:cxn modelId="{71F6ED80-831E-4A1C-92F2-59B3CE6BB29F}" type="presParOf" srcId="{B1D9F468-F37E-4D82-A71D-A49B8D615724}" destId="{1C3A9C40-3C0E-410B-85B8-BC3C90349B75}" srcOrd="12" destOrd="0" presId="urn:microsoft.com/office/officeart/2016/7/layout/LinearArrowProcessNumbered"/>
    <dgm:cxn modelId="{EF493271-1CAF-46F2-B12E-963DDAC66FE7}" type="presParOf" srcId="{1C3A9C40-3C0E-410B-85B8-BC3C90349B75}" destId="{B3660B7E-8852-4F63-926D-404900A4021A}" srcOrd="0" destOrd="0" presId="urn:microsoft.com/office/officeart/2016/7/layout/LinearArrowProcessNumbered"/>
    <dgm:cxn modelId="{7FDB446C-88DD-4EF5-8C83-D23960CA815E}" type="presParOf" srcId="{1C3A9C40-3C0E-410B-85B8-BC3C90349B75}" destId="{C78CB395-A0AC-4A73-9705-BE4FBEBA332A}" srcOrd="1" destOrd="0" presId="urn:microsoft.com/office/officeart/2016/7/layout/LinearArrowProcessNumbered"/>
    <dgm:cxn modelId="{CE9F1C43-A47A-444C-AF0E-5723104A5452}" type="presParOf" srcId="{C78CB395-A0AC-4A73-9705-BE4FBEBA332A}" destId="{B2F589A7-A7FF-4E74-B3BC-A88A902B1C1C}" srcOrd="0" destOrd="0" presId="urn:microsoft.com/office/officeart/2016/7/layout/LinearArrowProcessNumbered"/>
    <dgm:cxn modelId="{FC967DF8-4B4A-4274-98DC-4B8545E99E0E}" type="presParOf" srcId="{C78CB395-A0AC-4A73-9705-BE4FBEBA332A}" destId="{00F5D45E-7F64-4A72-BA08-473C0E8AD8F2}" srcOrd="1" destOrd="0" presId="urn:microsoft.com/office/officeart/2016/7/layout/LinearArrowProcessNumbered"/>
    <dgm:cxn modelId="{110910F6-8E93-4BC3-B663-65DAC433EEEA}" type="presParOf" srcId="{C78CB395-A0AC-4A73-9705-BE4FBEBA332A}" destId="{75904C8F-DCA1-42C3-A50C-4623135122BF}" srcOrd="2" destOrd="0" presId="urn:microsoft.com/office/officeart/2016/7/layout/LinearArrowProcessNumbered"/>
    <dgm:cxn modelId="{0442CDAC-9F00-4FBB-B771-DD3D5B7328E5}" type="presParOf" srcId="{C78CB395-A0AC-4A73-9705-BE4FBEBA332A}" destId="{F466F085-2ED4-4EAA-B1C1-04EE4347E2D7}" srcOrd="3" destOrd="0" presId="urn:microsoft.com/office/officeart/2016/7/layout/LinearArrowProcessNumbered"/>
    <dgm:cxn modelId="{1C126184-A98B-4141-B121-DF322DD6CE84}" type="presParOf" srcId="{1C3A9C40-3C0E-410B-85B8-BC3C90349B75}" destId="{4FC3710C-5B43-4227-84BE-CB4766190269}" srcOrd="2" destOrd="0" presId="urn:microsoft.com/office/officeart/2016/7/layout/LinearArrowProcessNumbered"/>
    <dgm:cxn modelId="{21D8C86A-A697-45DF-803A-17EF627A8033}" type="presParOf" srcId="{B1D9F468-F37E-4D82-A71D-A49B8D615724}" destId="{D7907769-1C93-40B7-A3D8-915E6328C12A}" srcOrd="13" destOrd="0" presId="urn:microsoft.com/office/officeart/2016/7/layout/LinearArrowProcessNumbered"/>
    <dgm:cxn modelId="{0F6154DF-6000-4123-B521-EC5A2B49BE73}" type="presParOf" srcId="{B1D9F468-F37E-4D82-A71D-A49B8D615724}" destId="{CFACA8A8-868B-4A92-8F49-BDC7B2355CE1}" srcOrd="14" destOrd="0" presId="urn:microsoft.com/office/officeart/2016/7/layout/LinearArrowProcessNumbered"/>
    <dgm:cxn modelId="{B00072B8-3DF2-48D3-A185-1E98ACE4E595}" type="presParOf" srcId="{CFACA8A8-868B-4A92-8F49-BDC7B2355CE1}" destId="{E380FBD6-06BB-48E6-913F-3D67DE15EBC4}" srcOrd="0" destOrd="0" presId="urn:microsoft.com/office/officeart/2016/7/layout/LinearArrowProcessNumbered"/>
    <dgm:cxn modelId="{3A999C13-421B-420E-B0E2-A8208C291BC8}" type="presParOf" srcId="{CFACA8A8-868B-4A92-8F49-BDC7B2355CE1}" destId="{D53260E4-77FF-4C99-9461-CCB99FC019DF}" srcOrd="1" destOrd="0" presId="urn:microsoft.com/office/officeart/2016/7/layout/LinearArrowProcessNumbered"/>
    <dgm:cxn modelId="{36F55A4A-43A0-4274-AE40-7A238B259CE8}" type="presParOf" srcId="{D53260E4-77FF-4C99-9461-CCB99FC019DF}" destId="{221ABAB7-C1B4-4CFE-B97C-00056251DD80}" srcOrd="0" destOrd="0" presId="urn:microsoft.com/office/officeart/2016/7/layout/LinearArrowProcessNumbered"/>
    <dgm:cxn modelId="{63772D23-B8B5-4815-AE14-77FAFD6C5580}" type="presParOf" srcId="{D53260E4-77FF-4C99-9461-CCB99FC019DF}" destId="{CA400E0F-4022-411A-A2AE-BB7C41088089}" srcOrd="1" destOrd="0" presId="urn:microsoft.com/office/officeart/2016/7/layout/LinearArrowProcessNumbered"/>
    <dgm:cxn modelId="{FC32C5F6-875A-448B-91E2-1F69F51C89AC}" type="presParOf" srcId="{D53260E4-77FF-4C99-9461-CCB99FC019DF}" destId="{03D55E40-67B0-4A64-AB05-98BEE339A024}" srcOrd="2" destOrd="0" presId="urn:microsoft.com/office/officeart/2016/7/layout/LinearArrowProcessNumbered"/>
    <dgm:cxn modelId="{255394E9-8D7E-4713-9690-1000FE6A9A5A}" type="presParOf" srcId="{D53260E4-77FF-4C99-9461-CCB99FC019DF}" destId="{971E0BF6-52F5-4ECC-9A49-F9F8CC37BE7E}" srcOrd="3" destOrd="0" presId="urn:microsoft.com/office/officeart/2016/7/layout/LinearArrowProcessNumbered"/>
    <dgm:cxn modelId="{D882C4D6-CA6E-42DC-89D0-8593BF1383AB}" type="presParOf" srcId="{CFACA8A8-868B-4A92-8F49-BDC7B2355CE1}" destId="{CA016ADF-5441-460D-AF44-420EC7D632C8}" srcOrd="2" destOrd="0" presId="urn:microsoft.com/office/officeart/2016/7/layout/LinearArrowProcessNumbered"/>
    <dgm:cxn modelId="{F8F16EC4-F02E-41FB-A663-C93B7FBA7E47}" type="presParOf" srcId="{B1D9F468-F37E-4D82-A71D-A49B8D615724}" destId="{E74BAB05-C233-47D8-BA2F-C10DE7AC1EC7}" srcOrd="15" destOrd="0" presId="urn:microsoft.com/office/officeart/2016/7/layout/LinearArrowProcessNumbered"/>
    <dgm:cxn modelId="{D4848D56-E160-4CAD-ABF8-239279B9543E}" type="presParOf" srcId="{B1D9F468-F37E-4D82-A71D-A49B8D615724}" destId="{DC378642-68BC-4C70-B19C-D0C2C87D052B}" srcOrd="16" destOrd="0" presId="urn:microsoft.com/office/officeart/2016/7/layout/LinearArrowProcessNumbered"/>
    <dgm:cxn modelId="{75653C05-3B3A-4520-A5B0-4ADA383A74ED}" type="presParOf" srcId="{DC378642-68BC-4C70-B19C-D0C2C87D052B}" destId="{C401E457-B144-4917-88AB-DC7F6D8AA883}" srcOrd="0" destOrd="0" presId="urn:microsoft.com/office/officeart/2016/7/layout/LinearArrowProcessNumbered"/>
    <dgm:cxn modelId="{95457289-C645-46DC-95BD-33610330A771}" type="presParOf" srcId="{DC378642-68BC-4C70-B19C-D0C2C87D052B}" destId="{6F4D2ADE-F135-4E1C-BE02-4C7BD4C7C318}" srcOrd="1" destOrd="0" presId="urn:microsoft.com/office/officeart/2016/7/layout/LinearArrowProcessNumbered"/>
    <dgm:cxn modelId="{1D2A4925-5458-4EF8-ABF9-D753A2C1080D}" type="presParOf" srcId="{6F4D2ADE-F135-4E1C-BE02-4C7BD4C7C318}" destId="{0B4876FE-EC8B-4BFE-8778-7AAE64232F58}" srcOrd="0" destOrd="0" presId="urn:microsoft.com/office/officeart/2016/7/layout/LinearArrowProcessNumbered"/>
    <dgm:cxn modelId="{B15EDAE1-6B2F-4D06-A0DA-EF26841E87D7}" type="presParOf" srcId="{6F4D2ADE-F135-4E1C-BE02-4C7BD4C7C318}" destId="{B8386FB8-92CB-47B4-BE8C-C754E88C28CA}" srcOrd="1" destOrd="0" presId="urn:microsoft.com/office/officeart/2016/7/layout/LinearArrowProcessNumbered"/>
    <dgm:cxn modelId="{966CFBCE-2837-4287-8636-96FE425C81F9}" type="presParOf" srcId="{6F4D2ADE-F135-4E1C-BE02-4C7BD4C7C318}" destId="{7206AE55-61E2-4507-BFAD-D0A53414A57A}" srcOrd="2" destOrd="0" presId="urn:microsoft.com/office/officeart/2016/7/layout/LinearArrowProcessNumbered"/>
    <dgm:cxn modelId="{B978663E-55A3-42C2-B0A5-1ED6A4B81CC5}" type="presParOf" srcId="{6F4D2ADE-F135-4E1C-BE02-4C7BD4C7C318}" destId="{AF046A83-68B0-481D-ADAC-7CDABE2CCE16}" srcOrd="3" destOrd="0" presId="urn:microsoft.com/office/officeart/2016/7/layout/LinearArrowProcessNumbered"/>
    <dgm:cxn modelId="{4FCEED15-669E-4CFB-AB16-9F2350BBCF67}" type="presParOf" srcId="{DC378642-68BC-4C70-B19C-D0C2C87D052B}" destId="{6F4CD1A1-9080-4397-AC67-7674E970809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8E2D6-FE1A-4185-B11E-B740D5933AF1}">
      <dsp:nvSpPr>
        <dsp:cNvPr id="0" name=""/>
        <dsp:cNvSpPr/>
      </dsp:nvSpPr>
      <dsp:spPr>
        <a:xfrm>
          <a:off x="618697" y="773516"/>
          <a:ext cx="489606" cy="71"/>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9ABE70-548D-4792-975C-F0F108FEDA94}">
      <dsp:nvSpPr>
        <dsp:cNvPr id="0" name=""/>
        <dsp:cNvSpPr/>
      </dsp:nvSpPr>
      <dsp:spPr>
        <a:xfrm>
          <a:off x="1137680" y="732385"/>
          <a:ext cx="56304" cy="105857"/>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94DF9B-2857-4FB7-B5EF-9C79C12DA304}">
      <dsp:nvSpPr>
        <dsp:cNvPr id="0" name=""/>
        <dsp:cNvSpPr/>
      </dsp:nvSpPr>
      <dsp:spPr>
        <a:xfrm>
          <a:off x="346245" y="562301"/>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1</a:t>
          </a:r>
        </a:p>
      </dsp:txBody>
      <dsp:txXfrm>
        <a:off x="408119" y="624175"/>
        <a:ext cx="298754" cy="298754"/>
      </dsp:txXfrm>
    </dsp:sp>
    <dsp:sp modelId="{38194C88-2EC2-4F85-8497-8649112FE99E}">
      <dsp:nvSpPr>
        <dsp:cNvPr id="0" name=""/>
        <dsp:cNvSpPr/>
      </dsp:nvSpPr>
      <dsp:spPr>
        <a:xfrm>
          <a:off x="6688"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311150">
            <a:lnSpc>
              <a:spcPct val="90000"/>
            </a:lnSpc>
            <a:spcBef>
              <a:spcPct val="0"/>
            </a:spcBef>
            <a:spcAft>
              <a:spcPct val="35000"/>
            </a:spcAft>
            <a:buNone/>
          </a:pPr>
          <a:r>
            <a:rPr lang="en-IN" sz="700" kern="1200" dirty="0" err="1"/>
            <a:t>Alphatrad</a:t>
          </a:r>
          <a:r>
            <a:rPr lang="en-IN" sz="700" kern="1200" dirty="0"/>
            <a:t> UK, (2022). </a:t>
          </a:r>
          <a:r>
            <a:rPr lang="en-IN" sz="700" i="1" kern="1200" dirty="0"/>
            <a:t>Cultural differences between Germany and Great Britain</a:t>
          </a:r>
          <a:r>
            <a:rPr lang="en-IN" sz="700" kern="1200" dirty="0"/>
            <a:t>, </a:t>
          </a:r>
          <a:r>
            <a:rPr lang="en-IN" sz="700" i="1" kern="1200" dirty="0" err="1"/>
            <a:t>Alphatrad</a:t>
          </a:r>
          <a:r>
            <a:rPr lang="en-IN" sz="700" i="1" kern="1200" dirty="0"/>
            <a:t> (UK)</a:t>
          </a:r>
          <a:r>
            <a:rPr lang="en-IN" sz="700" kern="1200" dirty="0"/>
            <a:t>. Available at: https://www.alphatrad.co.uk/news/cultural-differences-germany-great-britain#:~:text=The%20British%20are%20more%20polite,that%20they%20communicate%20with%20others (Accessed: 08 November 2023).</a:t>
          </a:r>
          <a:endParaRPr lang="en-US" sz="700" kern="1200" dirty="0"/>
        </a:p>
      </dsp:txBody>
      <dsp:txXfrm>
        <a:off x="6688" y="1370725"/>
        <a:ext cx="1101615" cy="1745277"/>
      </dsp:txXfrm>
    </dsp:sp>
    <dsp:sp modelId="{9423F7F7-1EA2-4F8D-BF8E-6CAB40BD693A}">
      <dsp:nvSpPr>
        <dsp:cNvPr id="0" name=""/>
        <dsp:cNvSpPr/>
      </dsp:nvSpPr>
      <dsp:spPr>
        <a:xfrm>
          <a:off x="1230706" y="773515"/>
          <a:ext cx="1101615" cy="71"/>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FE7988-22C3-4415-B09A-A4201607787F}">
      <dsp:nvSpPr>
        <dsp:cNvPr id="0" name=""/>
        <dsp:cNvSpPr/>
      </dsp:nvSpPr>
      <dsp:spPr>
        <a:xfrm>
          <a:off x="2361697" y="732384"/>
          <a:ext cx="56304"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E62AB1-309B-4B9B-84F8-3B6741A69893}">
      <dsp:nvSpPr>
        <dsp:cNvPr id="0" name=""/>
        <dsp:cNvSpPr/>
      </dsp:nvSpPr>
      <dsp:spPr>
        <a:xfrm>
          <a:off x="1570262"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2</a:t>
          </a:r>
        </a:p>
      </dsp:txBody>
      <dsp:txXfrm>
        <a:off x="1632136" y="624174"/>
        <a:ext cx="298754" cy="298754"/>
      </dsp:txXfrm>
    </dsp:sp>
    <dsp:sp modelId="{E4A040B5-616A-4B92-BAB7-2AF692AF0F63}">
      <dsp:nvSpPr>
        <dsp:cNvPr id="0" name=""/>
        <dsp:cNvSpPr/>
      </dsp:nvSpPr>
      <dsp:spPr>
        <a:xfrm>
          <a:off x="1230706"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400050">
            <a:lnSpc>
              <a:spcPct val="90000"/>
            </a:lnSpc>
            <a:spcBef>
              <a:spcPct val="0"/>
            </a:spcBef>
            <a:spcAft>
              <a:spcPct val="35000"/>
            </a:spcAft>
            <a:buNone/>
          </a:pPr>
          <a:r>
            <a:rPr lang="en-IN" sz="900" kern="1200" dirty="0"/>
            <a:t>Davies, K. (2023). </a:t>
          </a:r>
          <a:r>
            <a:rPr lang="en-IN" sz="900" i="1" kern="1200" dirty="0"/>
            <a:t>English language skills of Germans 2023</a:t>
          </a:r>
          <a:r>
            <a:rPr lang="en-IN" sz="900" kern="1200" dirty="0"/>
            <a:t>, </a:t>
          </a:r>
          <a:r>
            <a:rPr lang="en-IN" sz="900" i="1" kern="1200" dirty="0"/>
            <a:t>Statista</a:t>
          </a:r>
          <a:r>
            <a:rPr lang="en-IN" sz="900" kern="1200" dirty="0"/>
            <a:t>. Available at: https://www.statista.com/statistics/1337198/english-language-skills-people-germany/ (Accessed: 08 November 2023). </a:t>
          </a:r>
          <a:endParaRPr lang="en-US" sz="900" kern="1200" dirty="0"/>
        </a:p>
      </dsp:txBody>
      <dsp:txXfrm>
        <a:off x="1230706" y="1370725"/>
        <a:ext cx="1101615" cy="1745277"/>
      </dsp:txXfrm>
    </dsp:sp>
    <dsp:sp modelId="{493680A5-2FAA-433C-B85B-CA0EE0275E2D}">
      <dsp:nvSpPr>
        <dsp:cNvPr id="0" name=""/>
        <dsp:cNvSpPr/>
      </dsp:nvSpPr>
      <dsp:spPr>
        <a:xfrm>
          <a:off x="2454723" y="773515"/>
          <a:ext cx="1101615" cy="71"/>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B8C38C-ADEB-4EE5-9188-38F8A3440ED1}">
      <dsp:nvSpPr>
        <dsp:cNvPr id="0" name=""/>
        <dsp:cNvSpPr/>
      </dsp:nvSpPr>
      <dsp:spPr>
        <a:xfrm>
          <a:off x="3585714" y="732384"/>
          <a:ext cx="56304"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AF6AE3-B8DB-46C9-90E2-FEB18A219E9D}">
      <dsp:nvSpPr>
        <dsp:cNvPr id="0" name=""/>
        <dsp:cNvSpPr/>
      </dsp:nvSpPr>
      <dsp:spPr>
        <a:xfrm>
          <a:off x="2794279"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3</a:t>
          </a:r>
        </a:p>
      </dsp:txBody>
      <dsp:txXfrm>
        <a:off x="2856153" y="624174"/>
        <a:ext cx="298754" cy="298754"/>
      </dsp:txXfrm>
    </dsp:sp>
    <dsp:sp modelId="{C78E35F4-7BF8-4D2F-B921-C30DCE1ADC30}">
      <dsp:nvSpPr>
        <dsp:cNvPr id="0" name=""/>
        <dsp:cNvSpPr/>
      </dsp:nvSpPr>
      <dsp:spPr>
        <a:xfrm>
          <a:off x="2454723"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400050">
            <a:lnSpc>
              <a:spcPct val="90000"/>
            </a:lnSpc>
            <a:spcBef>
              <a:spcPct val="0"/>
            </a:spcBef>
            <a:spcAft>
              <a:spcPct val="35000"/>
            </a:spcAft>
            <a:buNone/>
          </a:pPr>
          <a:r>
            <a:rPr lang="en-IN" sz="900" kern="1200" dirty="0"/>
            <a:t>Harmon-Jones, E. and Mills, J., (2019). An introduction to cognitive dissonance theory and an overview of current perspectives on the </a:t>
          </a:r>
          <a:r>
            <a:rPr lang="en-IN" sz="900" kern="1200" dirty="0" err="1"/>
            <a:t>theory.</a:t>
          </a:r>
          <a:r>
            <a:rPr lang="en-IN" sz="900" u="sng" kern="1200" dirty="0" err="1">
              <a:hlinkClick xmlns:r="http://schemas.openxmlformats.org/officeDocument/2006/relationships" r:id="rId1"/>
            </a:rPr>
            <a:t>https</a:t>
          </a:r>
          <a:r>
            <a:rPr lang="en-IN" sz="900" u="sng" kern="1200" dirty="0">
              <a:hlinkClick xmlns:r="http://schemas.openxmlformats.org/officeDocument/2006/relationships" r:id="rId1"/>
            </a:rPr>
            <a:t>://journals.sagepub.com/</a:t>
          </a:r>
          <a:r>
            <a:rPr lang="en-IN" sz="900" u="sng" kern="1200" dirty="0" err="1">
              <a:hlinkClick xmlns:r="http://schemas.openxmlformats.org/officeDocument/2006/relationships" r:id="rId1"/>
            </a:rPr>
            <a:t>doi</a:t>
          </a:r>
          <a:r>
            <a:rPr lang="en-IN" sz="900" u="sng" kern="1200" dirty="0">
              <a:hlinkClick xmlns:r="http://schemas.openxmlformats.org/officeDocument/2006/relationships" r:id="rId1"/>
            </a:rPr>
            <a:t>/abs/10.1177/0149206316668236</a:t>
          </a:r>
          <a:endParaRPr lang="en-US" sz="900" kern="1200" dirty="0"/>
        </a:p>
      </dsp:txBody>
      <dsp:txXfrm>
        <a:off x="2454723" y="1370725"/>
        <a:ext cx="1101615" cy="1745277"/>
      </dsp:txXfrm>
    </dsp:sp>
    <dsp:sp modelId="{ABD7BA60-78FA-4C21-B92E-5BF185A444FF}">
      <dsp:nvSpPr>
        <dsp:cNvPr id="0" name=""/>
        <dsp:cNvSpPr/>
      </dsp:nvSpPr>
      <dsp:spPr>
        <a:xfrm>
          <a:off x="3678740" y="773515"/>
          <a:ext cx="1101615" cy="7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995A89-BB5C-4C96-AF17-B23EE32AC6FC}">
      <dsp:nvSpPr>
        <dsp:cNvPr id="0" name=""/>
        <dsp:cNvSpPr/>
      </dsp:nvSpPr>
      <dsp:spPr>
        <a:xfrm>
          <a:off x="4809731" y="732384"/>
          <a:ext cx="56304"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40538F-E374-4D41-8A2C-521695891AB9}">
      <dsp:nvSpPr>
        <dsp:cNvPr id="0" name=""/>
        <dsp:cNvSpPr/>
      </dsp:nvSpPr>
      <dsp:spPr>
        <a:xfrm>
          <a:off x="4018296"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4</a:t>
          </a:r>
        </a:p>
      </dsp:txBody>
      <dsp:txXfrm>
        <a:off x="4080170" y="624174"/>
        <a:ext cx="298754" cy="298754"/>
      </dsp:txXfrm>
    </dsp:sp>
    <dsp:sp modelId="{EE3D5591-2E03-4830-8DDB-C874C5186EBD}">
      <dsp:nvSpPr>
        <dsp:cNvPr id="0" name=""/>
        <dsp:cNvSpPr/>
      </dsp:nvSpPr>
      <dsp:spPr>
        <a:xfrm>
          <a:off x="3678740"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355600">
            <a:lnSpc>
              <a:spcPct val="90000"/>
            </a:lnSpc>
            <a:spcBef>
              <a:spcPct val="0"/>
            </a:spcBef>
            <a:spcAft>
              <a:spcPct val="35000"/>
            </a:spcAft>
            <a:buNone/>
          </a:pPr>
          <a:r>
            <a:rPr lang="en-IN" sz="800" kern="1200" dirty="0"/>
            <a:t>Kim, Y.Y., (2017). Cross-cultural adaptation. </a:t>
          </a:r>
          <a:r>
            <a:rPr lang="en-IN" sz="800" i="1" kern="1200" dirty="0"/>
            <a:t>Oxford research </a:t>
          </a:r>
          <a:r>
            <a:rPr lang="en-IN" sz="800" i="1" kern="1200" dirty="0" err="1"/>
            <a:t>encyclopedia</a:t>
          </a:r>
          <a:r>
            <a:rPr lang="en-IN" sz="800" i="1" kern="1200" dirty="0"/>
            <a:t> of </a:t>
          </a:r>
          <a:r>
            <a:rPr lang="en-IN" sz="800" i="1" kern="1200" dirty="0" err="1"/>
            <a:t>communication</a:t>
          </a:r>
          <a:r>
            <a:rPr lang="en-IN" sz="800" kern="1200" dirty="0" err="1"/>
            <a:t>.</a:t>
          </a:r>
          <a:r>
            <a:rPr lang="en-IN" sz="800" u="sng" kern="1200" dirty="0" err="1">
              <a:hlinkClick xmlns:r="http://schemas.openxmlformats.org/officeDocument/2006/relationships" r:id="rId2"/>
            </a:rPr>
            <a:t>https</a:t>
          </a:r>
          <a:r>
            <a:rPr lang="en-IN" sz="800" u="sng" kern="1200" dirty="0">
              <a:hlinkClick xmlns:r="http://schemas.openxmlformats.org/officeDocument/2006/relationships" r:id="rId2"/>
            </a:rPr>
            <a:t>://oxfordre.com/communication/display/10.1093/</a:t>
          </a:r>
          <a:r>
            <a:rPr lang="en-IN" sz="800" u="sng" kern="1200" dirty="0" err="1">
              <a:hlinkClick xmlns:r="http://schemas.openxmlformats.org/officeDocument/2006/relationships" r:id="rId2"/>
            </a:rPr>
            <a:t>acrefore</a:t>
          </a:r>
          <a:r>
            <a:rPr lang="en-IN" sz="800" u="sng" kern="1200" dirty="0">
              <a:hlinkClick xmlns:r="http://schemas.openxmlformats.org/officeDocument/2006/relationships" r:id="rId2"/>
            </a:rPr>
            <a:t>/9780190228613.001.0001/acrefore-9780190228613-e-21</a:t>
          </a:r>
          <a:endParaRPr lang="en-US" sz="800" kern="1200" dirty="0"/>
        </a:p>
      </dsp:txBody>
      <dsp:txXfrm>
        <a:off x="3678740" y="1370725"/>
        <a:ext cx="1101615" cy="1745277"/>
      </dsp:txXfrm>
    </dsp:sp>
    <dsp:sp modelId="{B1BBFC26-5046-46EE-AB17-3A3E550CE325}">
      <dsp:nvSpPr>
        <dsp:cNvPr id="0" name=""/>
        <dsp:cNvSpPr/>
      </dsp:nvSpPr>
      <dsp:spPr>
        <a:xfrm>
          <a:off x="4902757" y="773515"/>
          <a:ext cx="1101615" cy="7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27D01E-0C5E-4711-8F2E-842EE521933B}">
      <dsp:nvSpPr>
        <dsp:cNvPr id="0" name=""/>
        <dsp:cNvSpPr/>
      </dsp:nvSpPr>
      <dsp:spPr>
        <a:xfrm>
          <a:off x="6033749" y="732384"/>
          <a:ext cx="56304"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A8D11C-6C9C-423B-8487-45A08AC9C0B1}">
      <dsp:nvSpPr>
        <dsp:cNvPr id="0" name=""/>
        <dsp:cNvSpPr/>
      </dsp:nvSpPr>
      <dsp:spPr>
        <a:xfrm>
          <a:off x="5242313"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5</a:t>
          </a:r>
        </a:p>
      </dsp:txBody>
      <dsp:txXfrm>
        <a:off x="5304187" y="624174"/>
        <a:ext cx="298754" cy="298754"/>
      </dsp:txXfrm>
    </dsp:sp>
    <dsp:sp modelId="{F4D6077B-A3EC-4DC8-AD20-7C6DF01D3CE0}">
      <dsp:nvSpPr>
        <dsp:cNvPr id="0" name=""/>
        <dsp:cNvSpPr/>
      </dsp:nvSpPr>
      <dsp:spPr>
        <a:xfrm>
          <a:off x="4902757"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355600">
            <a:lnSpc>
              <a:spcPct val="90000"/>
            </a:lnSpc>
            <a:spcBef>
              <a:spcPct val="0"/>
            </a:spcBef>
            <a:spcAft>
              <a:spcPct val="35000"/>
            </a:spcAft>
            <a:buNone/>
          </a:pPr>
          <a:r>
            <a:rPr lang="en-IN" sz="800" kern="1200" dirty="0" err="1"/>
            <a:t>Nowicka</a:t>
          </a:r>
          <a:r>
            <a:rPr lang="en-IN" sz="800" kern="1200" dirty="0"/>
            <a:t>, M. and </a:t>
          </a:r>
          <a:r>
            <a:rPr lang="en-IN" sz="800" kern="1200" dirty="0" err="1"/>
            <a:t>Krzyżowski</a:t>
          </a:r>
          <a:r>
            <a:rPr lang="en-IN" sz="800" kern="1200" dirty="0"/>
            <a:t>, Ł., (2017). The social distance of Poles to other minorities: A study of four cities in Germany and Britain. </a:t>
          </a:r>
          <a:r>
            <a:rPr lang="en-IN" sz="800" i="1" kern="1200" dirty="0"/>
            <a:t>Journal of Ethnic and Migration Studies</a:t>
          </a:r>
          <a:r>
            <a:rPr lang="en-IN" sz="800" kern="1200" dirty="0"/>
            <a:t>, </a:t>
          </a:r>
          <a:r>
            <a:rPr lang="en-IN" sz="800" i="1" kern="1200" dirty="0"/>
            <a:t>43</a:t>
          </a:r>
          <a:r>
            <a:rPr lang="en-IN" sz="800" kern="1200" dirty="0"/>
            <a:t>(3), pp.359-378.</a:t>
          </a:r>
          <a:r>
            <a:rPr lang="en-IN" sz="800" u="sng" kern="1200" dirty="0">
              <a:hlinkClick xmlns:r="http://schemas.openxmlformats.org/officeDocument/2006/relationships" r:id="rId3"/>
            </a:rPr>
            <a:t>https://www.tandfonline.com/doi/abs/10.1080/1369183X.2016.1198253</a:t>
          </a:r>
          <a:endParaRPr lang="en-US" sz="800" kern="1200" dirty="0"/>
        </a:p>
      </dsp:txBody>
      <dsp:txXfrm>
        <a:off x="4902757" y="1370725"/>
        <a:ext cx="1101615" cy="1745277"/>
      </dsp:txXfrm>
    </dsp:sp>
    <dsp:sp modelId="{0464E167-AC9D-4DBA-BD6B-15C61E1EEA1B}">
      <dsp:nvSpPr>
        <dsp:cNvPr id="0" name=""/>
        <dsp:cNvSpPr/>
      </dsp:nvSpPr>
      <dsp:spPr>
        <a:xfrm>
          <a:off x="6126774" y="773515"/>
          <a:ext cx="1101615" cy="7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DC7772-68E1-472C-8EED-38DC0323FB03}">
      <dsp:nvSpPr>
        <dsp:cNvPr id="0" name=""/>
        <dsp:cNvSpPr/>
      </dsp:nvSpPr>
      <dsp:spPr>
        <a:xfrm>
          <a:off x="7257766" y="732384"/>
          <a:ext cx="56304"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5305EA-1C31-49CE-918D-8D8901B89406}">
      <dsp:nvSpPr>
        <dsp:cNvPr id="0" name=""/>
        <dsp:cNvSpPr/>
      </dsp:nvSpPr>
      <dsp:spPr>
        <a:xfrm>
          <a:off x="6466330"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6</a:t>
          </a:r>
        </a:p>
      </dsp:txBody>
      <dsp:txXfrm>
        <a:off x="6528204" y="624174"/>
        <a:ext cx="298754" cy="298754"/>
      </dsp:txXfrm>
    </dsp:sp>
    <dsp:sp modelId="{409C2DB0-E460-4FDD-8692-CCA023899AB3}">
      <dsp:nvSpPr>
        <dsp:cNvPr id="0" name=""/>
        <dsp:cNvSpPr/>
      </dsp:nvSpPr>
      <dsp:spPr>
        <a:xfrm>
          <a:off x="6126774"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355600">
            <a:lnSpc>
              <a:spcPct val="90000"/>
            </a:lnSpc>
            <a:spcBef>
              <a:spcPct val="0"/>
            </a:spcBef>
            <a:spcAft>
              <a:spcPct val="35000"/>
            </a:spcAft>
            <a:buNone/>
          </a:pPr>
          <a:r>
            <a:rPr lang="en-IN" sz="800" kern="1200" dirty="0" err="1"/>
            <a:t>Roskams</a:t>
          </a:r>
          <a:r>
            <a:rPr lang="en-IN" sz="800" kern="1200" dirty="0"/>
            <a:t>, M. (2022). </a:t>
          </a:r>
          <a:r>
            <a:rPr lang="en-IN" sz="800" i="1" kern="1200" dirty="0"/>
            <a:t>Religion, England and Wales: Census 2021</a:t>
          </a:r>
          <a:r>
            <a:rPr lang="en-IN" sz="800" kern="1200" dirty="0"/>
            <a:t>, </a:t>
          </a:r>
          <a:r>
            <a:rPr lang="en-IN" sz="800" i="1" kern="1200" dirty="0"/>
            <a:t>Religion, England and Wales - Office for National Statistics</a:t>
          </a:r>
          <a:r>
            <a:rPr lang="en-IN" sz="800" kern="1200" dirty="0"/>
            <a:t>. Available at: https://www.ons.gov.uk/peoplepopulationandcommunity/culturalidentity/religion/bulletins/religionenglandandwales/census2021 (Accessed: 08 November 2023). </a:t>
          </a:r>
          <a:endParaRPr lang="en-US" sz="800" kern="1200" dirty="0"/>
        </a:p>
      </dsp:txBody>
      <dsp:txXfrm>
        <a:off x="6126774" y="1370725"/>
        <a:ext cx="1101615" cy="1745277"/>
      </dsp:txXfrm>
    </dsp:sp>
    <dsp:sp modelId="{B2F589A7-A7FF-4E74-B3BC-A88A902B1C1C}">
      <dsp:nvSpPr>
        <dsp:cNvPr id="0" name=""/>
        <dsp:cNvSpPr/>
      </dsp:nvSpPr>
      <dsp:spPr>
        <a:xfrm>
          <a:off x="7350791" y="773515"/>
          <a:ext cx="1101690" cy="7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F5D45E-7F64-4A72-BA08-473C0E8AD8F2}">
      <dsp:nvSpPr>
        <dsp:cNvPr id="0" name=""/>
        <dsp:cNvSpPr/>
      </dsp:nvSpPr>
      <dsp:spPr>
        <a:xfrm>
          <a:off x="8481860" y="732384"/>
          <a:ext cx="56308"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904C8F-DCA1-42C3-A50C-4623135122BF}">
      <dsp:nvSpPr>
        <dsp:cNvPr id="0" name=""/>
        <dsp:cNvSpPr/>
      </dsp:nvSpPr>
      <dsp:spPr>
        <a:xfrm>
          <a:off x="7690385"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7</a:t>
          </a:r>
        </a:p>
      </dsp:txBody>
      <dsp:txXfrm>
        <a:off x="7752259" y="624174"/>
        <a:ext cx="298754" cy="298754"/>
      </dsp:txXfrm>
    </dsp:sp>
    <dsp:sp modelId="{4FC3710C-5B43-4227-84BE-CB4766190269}">
      <dsp:nvSpPr>
        <dsp:cNvPr id="0" name=""/>
        <dsp:cNvSpPr/>
      </dsp:nvSpPr>
      <dsp:spPr>
        <a:xfrm>
          <a:off x="7350791" y="1150402"/>
          <a:ext cx="110169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903" tIns="165100" rIns="86903" bIns="165100" numCol="1" spcCol="1270" anchor="t" anchorCtr="0">
          <a:noAutofit/>
        </a:bodyPr>
        <a:lstStyle/>
        <a:p>
          <a:pPr marL="0" lvl="0" indent="0" algn="l" defTabSz="311150">
            <a:lnSpc>
              <a:spcPct val="90000"/>
            </a:lnSpc>
            <a:spcBef>
              <a:spcPct val="0"/>
            </a:spcBef>
            <a:spcAft>
              <a:spcPct val="35000"/>
            </a:spcAft>
            <a:buNone/>
          </a:pPr>
          <a:r>
            <a:rPr lang="en-IN" sz="700" kern="1200" dirty="0" err="1"/>
            <a:t>Rowbottom</a:t>
          </a:r>
          <a:r>
            <a:rPr lang="en-IN" sz="700" kern="1200" dirty="0"/>
            <a:t>, A., (2020). Subject positions and ‘real royalists’: monarchy and vernacular civil religion in Great Britain. In </a:t>
          </a:r>
          <a:r>
            <a:rPr lang="en-IN" sz="700" i="1" kern="1200" dirty="0"/>
            <a:t>British Subjects</a:t>
          </a:r>
          <a:r>
            <a:rPr lang="en-IN" sz="700" kern="1200" dirty="0"/>
            <a:t> (pp. 31-47). </a:t>
          </a:r>
          <a:r>
            <a:rPr lang="en-IN" sz="700" kern="1200" dirty="0" err="1"/>
            <a:t>Routledge.</a:t>
          </a:r>
          <a:r>
            <a:rPr lang="en-IN" sz="700" u="sng" kern="1200" dirty="0" err="1">
              <a:hlinkClick xmlns:r="http://schemas.openxmlformats.org/officeDocument/2006/relationships" r:id="rId4"/>
            </a:rPr>
            <a:t>https</a:t>
          </a:r>
          <a:r>
            <a:rPr lang="en-IN" sz="700" u="sng" kern="1200" dirty="0">
              <a:hlinkClick xmlns:r="http://schemas.openxmlformats.org/officeDocument/2006/relationships" r:id="rId4"/>
            </a:rPr>
            <a:t>://books.google.co.in/</a:t>
          </a:r>
          <a:r>
            <a:rPr lang="en-IN" sz="700" u="sng" kern="1200" dirty="0" err="1">
              <a:hlinkClick xmlns:r="http://schemas.openxmlformats.org/officeDocument/2006/relationships" r:id="rId4"/>
            </a:rPr>
            <a:t>books?hl</a:t>
          </a:r>
          <a:r>
            <a:rPr lang="en-IN" sz="700" u="sng" kern="1200" dirty="0">
              <a:hlinkClick xmlns:r="http://schemas.openxmlformats.org/officeDocument/2006/relationships" r:id="rId4"/>
            </a:rPr>
            <a:t>=</a:t>
          </a:r>
          <a:r>
            <a:rPr lang="en-IN" sz="700" u="sng" kern="1200" dirty="0" err="1">
              <a:hlinkClick xmlns:r="http://schemas.openxmlformats.org/officeDocument/2006/relationships" r:id="rId4"/>
            </a:rPr>
            <a:t>en&amp;lr</a:t>
          </a:r>
          <a:r>
            <a:rPr lang="en-IN" sz="700" u="sng" kern="1200" dirty="0">
              <a:hlinkClick xmlns:r="http://schemas.openxmlformats.org/officeDocument/2006/relationships" r:id="rId4"/>
            </a:rPr>
            <a:t>=&amp;id=7zLpDwAAQBAJ&amp;oi=</a:t>
          </a:r>
          <a:r>
            <a:rPr lang="en-IN" sz="700" u="sng" kern="1200" dirty="0" err="1">
              <a:hlinkClick xmlns:r="http://schemas.openxmlformats.org/officeDocument/2006/relationships" r:id="rId4"/>
            </a:rPr>
            <a:t>fnd&amp;pg</a:t>
          </a:r>
          <a:r>
            <a:rPr lang="en-IN" sz="700" u="sng" kern="1200" dirty="0">
              <a:hlinkClick xmlns:r="http://schemas.openxmlformats.org/officeDocument/2006/relationships" r:id="rId4"/>
            </a:rPr>
            <a:t>=PA31&amp;dq=</a:t>
          </a:r>
          <a:r>
            <a:rPr lang="en-IN" sz="700" u="sng" kern="1200" dirty="0" err="1">
              <a:hlinkClick xmlns:r="http://schemas.openxmlformats.org/officeDocument/2006/relationships" r:id="rId4"/>
            </a:rPr>
            <a:t>monarchical+society+in+uk&amp;ots</a:t>
          </a:r>
          <a:r>
            <a:rPr lang="en-IN" sz="700" u="sng" kern="1200" dirty="0">
              <a:hlinkClick xmlns:r="http://schemas.openxmlformats.org/officeDocument/2006/relationships" r:id="rId4"/>
            </a:rPr>
            <a:t>=xxiWSVdnt1&amp;sig=RbGA21QRcGbQXhN_SVVeVGU_gu4&amp;redir_esc=</a:t>
          </a:r>
          <a:r>
            <a:rPr lang="en-IN" sz="700" u="sng" kern="1200" dirty="0" err="1">
              <a:hlinkClick xmlns:r="http://schemas.openxmlformats.org/officeDocument/2006/relationships" r:id="rId4"/>
            </a:rPr>
            <a:t>y#v</a:t>
          </a:r>
          <a:r>
            <a:rPr lang="en-IN" sz="700" u="sng" kern="1200" dirty="0">
              <a:hlinkClick xmlns:r="http://schemas.openxmlformats.org/officeDocument/2006/relationships" r:id="rId4"/>
            </a:rPr>
            <a:t>=</a:t>
          </a:r>
          <a:r>
            <a:rPr lang="en-IN" sz="700" u="sng" kern="1200" dirty="0" err="1">
              <a:hlinkClick xmlns:r="http://schemas.openxmlformats.org/officeDocument/2006/relationships" r:id="rId4"/>
            </a:rPr>
            <a:t>onepage&amp;q&amp;f</a:t>
          </a:r>
          <a:r>
            <a:rPr lang="en-IN" sz="700" u="sng" kern="1200" dirty="0">
              <a:hlinkClick xmlns:r="http://schemas.openxmlformats.org/officeDocument/2006/relationships" r:id="rId4"/>
            </a:rPr>
            <a:t>=false</a:t>
          </a:r>
          <a:endParaRPr lang="en-US" sz="700" kern="1200" dirty="0"/>
        </a:p>
      </dsp:txBody>
      <dsp:txXfrm>
        <a:off x="7350791" y="1370740"/>
        <a:ext cx="1101690" cy="1745262"/>
      </dsp:txXfrm>
    </dsp:sp>
    <dsp:sp modelId="{221ABAB7-C1B4-4CFE-B97C-00056251DD80}">
      <dsp:nvSpPr>
        <dsp:cNvPr id="0" name=""/>
        <dsp:cNvSpPr/>
      </dsp:nvSpPr>
      <dsp:spPr>
        <a:xfrm>
          <a:off x="8574891" y="773515"/>
          <a:ext cx="1101615" cy="7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400E0F-4022-411A-A2AE-BB7C41088089}">
      <dsp:nvSpPr>
        <dsp:cNvPr id="0" name=""/>
        <dsp:cNvSpPr/>
      </dsp:nvSpPr>
      <dsp:spPr>
        <a:xfrm>
          <a:off x="9705883" y="732384"/>
          <a:ext cx="56304" cy="105858"/>
        </a:xfrm>
        <a:prstGeom prst="chevron">
          <a:avLst>
            <a:gd name="adj" fmla="val 9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D55E40-67B0-4A64-AB05-98BEE339A024}">
      <dsp:nvSpPr>
        <dsp:cNvPr id="0" name=""/>
        <dsp:cNvSpPr/>
      </dsp:nvSpPr>
      <dsp:spPr>
        <a:xfrm>
          <a:off x="8914448"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8</a:t>
          </a:r>
        </a:p>
      </dsp:txBody>
      <dsp:txXfrm>
        <a:off x="8976322" y="624174"/>
        <a:ext cx="298754" cy="298754"/>
      </dsp:txXfrm>
    </dsp:sp>
    <dsp:sp modelId="{CA016ADF-5441-460D-AF44-420EC7D632C8}">
      <dsp:nvSpPr>
        <dsp:cNvPr id="0" name=""/>
        <dsp:cNvSpPr/>
      </dsp:nvSpPr>
      <dsp:spPr>
        <a:xfrm>
          <a:off x="8574891"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355600">
            <a:lnSpc>
              <a:spcPct val="90000"/>
            </a:lnSpc>
            <a:spcBef>
              <a:spcPct val="0"/>
            </a:spcBef>
            <a:spcAft>
              <a:spcPct val="35000"/>
            </a:spcAft>
            <a:buNone/>
          </a:pPr>
          <a:r>
            <a:rPr lang="en-IN" sz="800" kern="1200" dirty="0" err="1"/>
            <a:t>Salis</a:t>
          </a:r>
          <a:r>
            <a:rPr lang="en-IN" sz="800" kern="1200" dirty="0"/>
            <a:t>, R. (2017). </a:t>
          </a:r>
          <a:r>
            <a:rPr lang="en-IN" sz="800" i="1" kern="1200" dirty="0"/>
            <a:t>The biggest differences between Germany and the UK</a:t>
          </a:r>
          <a:r>
            <a:rPr lang="en-IN" sz="800" kern="1200" dirty="0"/>
            <a:t>, </a:t>
          </a:r>
          <a:r>
            <a:rPr lang="en-IN" sz="800" i="1" kern="1200" dirty="0"/>
            <a:t>HuffPost UK</a:t>
          </a:r>
          <a:r>
            <a:rPr lang="en-IN" sz="800" kern="1200" dirty="0"/>
            <a:t>. Available at: https://www.huffingtonpost.co.uk/riccardo-salis/the-biggest-differences-b_b_16577926.html (Accessed: 08 November 2023). </a:t>
          </a:r>
          <a:endParaRPr lang="en-US" sz="800" kern="1200" dirty="0"/>
        </a:p>
      </dsp:txBody>
      <dsp:txXfrm>
        <a:off x="8574891" y="1370725"/>
        <a:ext cx="1101615" cy="1745277"/>
      </dsp:txXfrm>
    </dsp:sp>
    <dsp:sp modelId="{0B4876FE-EC8B-4BFE-8778-7AAE64232F58}">
      <dsp:nvSpPr>
        <dsp:cNvPr id="0" name=""/>
        <dsp:cNvSpPr/>
      </dsp:nvSpPr>
      <dsp:spPr>
        <a:xfrm>
          <a:off x="9798908" y="773515"/>
          <a:ext cx="550807" cy="7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206AE55-61E2-4507-BFAD-D0A53414A57A}">
      <dsp:nvSpPr>
        <dsp:cNvPr id="0" name=""/>
        <dsp:cNvSpPr/>
      </dsp:nvSpPr>
      <dsp:spPr>
        <a:xfrm>
          <a:off x="10138465" y="562300"/>
          <a:ext cx="422502" cy="422502"/>
        </a:xfrm>
        <a:prstGeom prst="ellips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5" tIns="16395" rIns="16395" bIns="16395" numCol="1" spcCol="1270" anchor="ctr" anchorCtr="0">
          <a:noAutofit/>
        </a:bodyPr>
        <a:lstStyle/>
        <a:p>
          <a:pPr marL="0" lvl="0" indent="0" algn="ctr" defTabSz="889000">
            <a:lnSpc>
              <a:spcPct val="90000"/>
            </a:lnSpc>
            <a:spcBef>
              <a:spcPct val="0"/>
            </a:spcBef>
            <a:spcAft>
              <a:spcPct val="35000"/>
            </a:spcAft>
            <a:buNone/>
          </a:pPr>
          <a:r>
            <a:rPr lang="en-US" sz="2000" kern="1200"/>
            <a:t>9</a:t>
          </a:r>
        </a:p>
      </dsp:txBody>
      <dsp:txXfrm>
        <a:off x="10200339" y="624174"/>
        <a:ext cx="298754" cy="298754"/>
      </dsp:txXfrm>
    </dsp:sp>
    <dsp:sp modelId="{6F4CD1A1-9080-4397-AC67-7674E9708092}">
      <dsp:nvSpPr>
        <dsp:cNvPr id="0" name=""/>
        <dsp:cNvSpPr/>
      </dsp:nvSpPr>
      <dsp:spPr>
        <a:xfrm>
          <a:off x="9798908" y="1150402"/>
          <a:ext cx="110161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6897" tIns="165100" rIns="86897" bIns="165100" numCol="1" spcCol="1270" anchor="t" anchorCtr="0">
          <a:noAutofit/>
        </a:bodyPr>
        <a:lstStyle/>
        <a:p>
          <a:pPr marL="0" lvl="0" indent="0" algn="l" defTabSz="355600">
            <a:lnSpc>
              <a:spcPct val="90000"/>
            </a:lnSpc>
            <a:spcBef>
              <a:spcPct val="0"/>
            </a:spcBef>
            <a:spcAft>
              <a:spcPct val="35000"/>
            </a:spcAft>
            <a:buNone/>
          </a:pPr>
          <a:r>
            <a:rPr lang="en-IN" sz="800" kern="1200" dirty="0"/>
            <a:t>Syed, J. and Tariq, M., (2017). Global diversity management. In </a:t>
          </a:r>
          <a:r>
            <a:rPr lang="en-IN" sz="800" i="1" kern="1200" dirty="0"/>
            <a:t>Oxford Research </a:t>
          </a:r>
          <a:r>
            <a:rPr lang="en-IN" sz="800" i="1" kern="1200" dirty="0" err="1"/>
            <a:t>Encyclopedia</a:t>
          </a:r>
          <a:r>
            <a:rPr lang="en-IN" sz="800" i="1" kern="1200" dirty="0"/>
            <a:t> of Business and </a:t>
          </a:r>
          <a:r>
            <a:rPr lang="en-IN" sz="800" i="1" kern="1200" dirty="0" err="1"/>
            <a:t>Management</a:t>
          </a:r>
          <a:r>
            <a:rPr lang="en-IN" sz="800" kern="1200" dirty="0" err="1"/>
            <a:t>.</a:t>
          </a:r>
          <a:r>
            <a:rPr lang="en-IN" sz="800" u="sng" kern="1200" dirty="0" err="1">
              <a:hlinkClick xmlns:r="http://schemas.openxmlformats.org/officeDocument/2006/relationships" r:id="rId5"/>
            </a:rPr>
            <a:t>https</a:t>
          </a:r>
          <a:r>
            <a:rPr lang="en-IN" sz="800" u="sng" kern="1200" dirty="0">
              <a:hlinkClick xmlns:r="http://schemas.openxmlformats.org/officeDocument/2006/relationships" r:id="rId5"/>
            </a:rPr>
            <a:t>://oxfordre.com/business/display/10.1093/</a:t>
          </a:r>
          <a:r>
            <a:rPr lang="en-IN" sz="800" u="sng" kern="1200" dirty="0" err="1">
              <a:hlinkClick xmlns:r="http://schemas.openxmlformats.org/officeDocument/2006/relationships" r:id="rId5"/>
            </a:rPr>
            <a:t>acrefore</a:t>
          </a:r>
          <a:r>
            <a:rPr lang="en-IN" sz="800" u="sng" kern="1200" dirty="0">
              <a:hlinkClick xmlns:r="http://schemas.openxmlformats.org/officeDocument/2006/relationships" r:id="rId5"/>
            </a:rPr>
            <a:t>/9780190224851.001.0001/acrefore-9780190224851-e-62</a:t>
          </a:r>
          <a:endParaRPr lang="en-US" sz="800" kern="1200" dirty="0"/>
        </a:p>
      </dsp:txBody>
      <dsp:txXfrm>
        <a:off x="9798908" y="1370725"/>
        <a:ext cx="1101615" cy="1745277"/>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0B6F03-4B1F-4254-BD03-412BDAE0B8B9}" type="datetimeFigureOut">
              <a:rPr lang="en-IN" smtClean="0"/>
              <a:t>24/11/23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541EE-32AF-48E8-AC1B-B28DCC29D8FF}" type="slidenum">
              <a:rPr lang="en-IN" smtClean="0"/>
              <a:t>‹#›</a:t>
            </a:fld>
            <a:endParaRPr lang="en-IN"/>
          </a:p>
        </p:txBody>
      </p:sp>
    </p:spTree>
    <p:extLst>
      <p:ext uri="{BB962C8B-B14F-4D97-AF65-F5344CB8AC3E}">
        <p14:creationId xmlns:p14="http://schemas.microsoft.com/office/powerpoint/2010/main" val="128463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aim of this study is to establish the business of Sainsbury's which is a UK-based multinational retailer brand in Germany which is an EU-based country. This study will showcase the similarities and similarities between the culture of the UK and Germany on the basis of language, ethnicity, social structure as well as o religious values and workplace culture between these two countries to portray the effectiveness of this expansion of Sainsbury's in Germany. Sainsbury's wants to expand their business over EU countries to increase their worldwide trading.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2</a:t>
            </a:fld>
            <a:endParaRPr lang="en-IN"/>
          </a:p>
        </p:txBody>
      </p:sp>
    </p:spTree>
    <p:extLst>
      <p:ext uri="{BB962C8B-B14F-4D97-AF65-F5344CB8AC3E}">
        <p14:creationId xmlns:p14="http://schemas.microsoft.com/office/powerpoint/2010/main" val="1181558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IN" sz="1800" b="1" dirty="0">
                <a:effectLst/>
                <a:latin typeface="Times New Roman" panose="02020603050405020304" pitchFamily="18" charset="0"/>
                <a:ea typeface="Times New Roman" panose="02020603050405020304" pitchFamily="18" charset="0"/>
              </a:rPr>
              <a:t>Language:</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Although the UK and EU are now a different continent after Brexit, there are a large number of similarities present in both of these countries. Whereas the language that is used primarily in the UK is English to make formal communication a large number of people in Germany also use this language in their formal conversation as well. Because of this reason language will not be an issue for Sainsbury's to operate in Germany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Davies, 2023). </a:t>
            </a:r>
            <a:endParaRPr lang="en-IN" sz="1800" dirty="0">
              <a:effectLst/>
              <a:latin typeface="Arial" panose="020B0604020202020204" pitchFamily="34" charset="0"/>
              <a:ea typeface="Arial" panose="020B0604020202020204" pitchFamily="34" charset="0"/>
            </a:endParaRPr>
          </a:p>
          <a:p>
            <a:pPr>
              <a:lnSpc>
                <a:spcPct val="115000"/>
              </a:lnSpc>
            </a:pPr>
            <a:r>
              <a:rPr lang="en-IN" sz="1800" b="1" dirty="0">
                <a:effectLst/>
                <a:latin typeface="Times New Roman" panose="02020603050405020304" pitchFamily="18" charset="0"/>
                <a:ea typeface="Times New Roman" panose="02020603050405020304" pitchFamily="18" charset="0"/>
              </a:rPr>
              <a:t>Ethnicity:</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The UK promotes diversity in their population where people from all around the world live in the UK and follow their ethnicity in their livelihood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Syed and Tariq, 2017).</a:t>
            </a:r>
            <a:r>
              <a:rPr lang="en-IN" sz="1800" dirty="0">
                <a:effectLst/>
                <a:latin typeface="Times New Roman" panose="02020603050405020304" pitchFamily="18" charset="0"/>
                <a:ea typeface="Times New Roman" panose="02020603050405020304" pitchFamily="18" charset="0"/>
              </a:rPr>
              <a:t> This cultural diversity within the UK allows Sainsbury's to adapt services and products which are acceptable in all different cultures including Germany. </a:t>
            </a:r>
            <a:endParaRPr lang="en-IN" sz="1800" dirty="0">
              <a:effectLst/>
              <a:latin typeface="Arial" panose="020B0604020202020204" pitchFamily="34" charset="0"/>
              <a:ea typeface="Arial" panose="020B0604020202020204" pitchFamily="34" charset="0"/>
            </a:endParaRPr>
          </a:p>
          <a:p>
            <a:pPr>
              <a:lnSpc>
                <a:spcPct val="115000"/>
              </a:lnSpc>
            </a:pPr>
            <a:r>
              <a:rPr lang="en-IN" sz="1800" b="1" dirty="0">
                <a:effectLst/>
                <a:latin typeface="Times New Roman" panose="02020603050405020304" pitchFamily="18" charset="0"/>
                <a:ea typeface="Times New Roman" panose="02020603050405020304" pitchFamily="18" charset="0"/>
              </a:rPr>
              <a:t>Social structure:</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Shareability of language and other cultural habits The UK and Germany both of these countries have a more similar social structure where the living standards, as well as the food habits, are identical in both of these countries. Apart from that, the UK and Germany both are democratic countries and the social structure in these countries is influenced in the same way.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3</a:t>
            </a:fld>
            <a:endParaRPr lang="en-IN"/>
          </a:p>
        </p:txBody>
      </p:sp>
    </p:spTree>
    <p:extLst>
      <p:ext uri="{BB962C8B-B14F-4D97-AF65-F5344CB8AC3E}">
        <p14:creationId xmlns:p14="http://schemas.microsoft.com/office/powerpoint/2010/main" val="1245750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IN" sz="1800" b="1" dirty="0">
                <a:effectLst/>
                <a:latin typeface="Times New Roman" panose="02020603050405020304" pitchFamily="18" charset="0"/>
                <a:ea typeface="Times New Roman" panose="02020603050405020304" pitchFamily="18" charset="0"/>
              </a:rPr>
              <a:t>Religious values:</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Although the main religion that is practised all over the UK is Christianity it totally differs from people to people of this country who come from different cultures and ethnic groups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Roskams</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2022</a:t>
            </a:r>
            <a:r>
              <a:rPr lang="en-IN" sz="1800" dirty="0">
                <a:effectLst/>
                <a:latin typeface="Times New Roman" panose="02020603050405020304" pitchFamily="18" charset="0"/>
                <a:ea typeface="Times New Roman" panose="02020603050405020304" pitchFamily="18" charset="0"/>
              </a:rPr>
              <a:t>). However, unlike the UK the religious practice that is pursued in Germany is also Christianity as well.    </a:t>
            </a:r>
            <a:endParaRPr lang="en-IN" sz="1800" dirty="0">
              <a:effectLst/>
              <a:latin typeface="Arial" panose="020B0604020202020204" pitchFamily="34" charset="0"/>
              <a:ea typeface="Arial" panose="020B0604020202020204" pitchFamily="34" charset="0"/>
            </a:endParaRPr>
          </a:p>
          <a:p>
            <a:pPr>
              <a:lnSpc>
                <a:spcPct val="115000"/>
              </a:lnSpc>
            </a:pPr>
            <a:r>
              <a:rPr lang="en-IN" sz="1800" b="1" dirty="0">
                <a:effectLst/>
                <a:latin typeface="Times New Roman" panose="02020603050405020304" pitchFamily="18" charset="0"/>
                <a:ea typeface="Times New Roman" panose="02020603050405020304" pitchFamily="18" charset="0"/>
              </a:rPr>
              <a:t>Corporate culture:</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Cognitive dissonance theory is closely linked to the UK-Germany trade relationship. It was first proposed in 1957 by the German psychologist Leon Festinger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Harmon-Jones and Mills, 2019). </a:t>
            </a:r>
            <a:endParaRPr lang="en-IN" sz="1800" dirty="0">
              <a:effectLst/>
              <a:latin typeface="Arial" panose="020B0604020202020204" pitchFamily="34" charset="0"/>
              <a:ea typeface="Arial" panose="020B0604020202020204" pitchFamily="34" charset="0"/>
            </a:endParaRPr>
          </a:p>
          <a:p>
            <a:r>
              <a:rPr lang="en-IN" sz="1800" dirty="0">
                <a:effectLst/>
                <a:latin typeface="Times New Roman" panose="02020603050405020304" pitchFamily="18" charset="0"/>
                <a:ea typeface="Times New Roman" panose="02020603050405020304" pitchFamily="18" charset="0"/>
              </a:rPr>
              <a:t>According to this theory, both of these countries follow the same beliefs, values and social practices in their society as well as in the workplace which was possible due to their cultural similarities. This factor will benefit Sainsbury's in expanding its business in Germany. </a:t>
            </a:r>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4</a:t>
            </a:fld>
            <a:endParaRPr lang="en-IN"/>
          </a:p>
        </p:txBody>
      </p:sp>
    </p:spTree>
    <p:extLst>
      <p:ext uri="{BB962C8B-B14F-4D97-AF65-F5344CB8AC3E}">
        <p14:creationId xmlns:p14="http://schemas.microsoft.com/office/powerpoint/2010/main" val="3039803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IN" sz="1800" b="1" dirty="0">
                <a:effectLst/>
                <a:latin typeface="Times New Roman" panose="02020603050405020304" pitchFamily="18" charset="0"/>
                <a:ea typeface="Times New Roman" panose="02020603050405020304" pitchFamily="18" charset="0"/>
              </a:rPr>
              <a:t>Language:</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Although German people can communicate in English, the official as well as the native language in Germany is German which they widely use in communicating with each other. The primary difference between these two languages is their accent and dialect which completely differ from each other and this reason can highly impact Sainsbury's to operate their business in Germany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Alphatrad</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UK, 2022). </a:t>
            </a:r>
            <a:endParaRPr lang="en-IN" sz="1800" dirty="0">
              <a:effectLst/>
              <a:latin typeface="Arial" panose="020B0604020202020204" pitchFamily="34" charset="0"/>
              <a:ea typeface="Arial" panose="020B0604020202020204" pitchFamily="34" charset="0"/>
            </a:endParaRPr>
          </a:p>
          <a:p>
            <a:pPr>
              <a:lnSpc>
                <a:spcPct val="115000"/>
              </a:lnSpc>
            </a:pPr>
            <a:r>
              <a:rPr lang="en-IN" sz="1800" b="1" dirty="0">
                <a:effectLst/>
                <a:latin typeface="Times New Roman" panose="02020603050405020304" pitchFamily="18" charset="0"/>
                <a:ea typeface="Times New Roman" panose="02020603050405020304" pitchFamily="18" charset="0"/>
              </a:rPr>
              <a:t>Ethnicity:</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Most of the population of the UK is immigrants which has created a mixed culture in ethnicity within the country. On the other hand, German people are very sophisticated with their styling and fashion where they carry out a specific type of dressing code to carry forward their cultural heritage. These different approaches between these two countries also can create barriers to Sainsbury's expansion over Germany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Salis</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2017).</a:t>
            </a:r>
            <a:endParaRPr lang="en-IN" sz="1800" dirty="0">
              <a:effectLst/>
              <a:latin typeface="Arial" panose="020B0604020202020204" pitchFamily="34" charset="0"/>
              <a:ea typeface="Arial" panose="020B0604020202020204" pitchFamily="34" charset="0"/>
            </a:endParaRPr>
          </a:p>
          <a:p>
            <a:pPr>
              <a:lnSpc>
                <a:spcPct val="115000"/>
              </a:lnSpc>
            </a:pPr>
            <a:r>
              <a:rPr lang="en-IN" sz="1800" b="1" dirty="0">
                <a:effectLst/>
                <a:latin typeface="Times New Roman" panose="02020603050405020304" pitchFamily="18" charset="0"/>
                <a:ea typeface="Times New Roman" panose="02020603050405020304" pitchFamily="18" charset="0"/>
              </a:rPr>
              <a:t>Social structure:</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Within Germany, the social structure that has been established is followed by the traditional class structure which was followed by their society from a historical period. On the other hand, the UK mostly follows a </a:t>
            </a:r>
            <a:r>
              <a:rPr lang="en-IN" sz="1800" dirty="0" err="1">
                <a:effectLst/>
                <a:latin typeface="Times New Roman" panose="02020603050405020304" pitchFamily="18" charset="0"/>
                <a:ea typeface="Times New Roman" panose="02020603050405020304" pitchFamily="18" charset="0"/>
              </a:rPr>
              <a:t>monarchial</a:t>
            </a:r>
            <a:r>
              <a:rPr lang="en-IN" sz="1800" dirty="0">
                <a:effectLst/>
                <a:latin typeface="Times New Roman" panose="02020603050405020304" pitchFamily="18" charset="0"/>
                <a:ea typeface="Times New Roman" panose="02020603050405020304" pitchFamily="18" charset="0"/>
              </a:rPr>
              <a:t> social structure where the division or separation of the classes happens based on their social and financial power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Rowbottom</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2020).</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5</a:t>
            </a:fld>
            <a:endParaRPr lang="en-IN"/>
          </a:p>
        </p:txBody>
      </p:sp>
    </p:spTree>
    <p:extLst>
      <p:ext uri="{BB962C8B-B14F-4D97-AF65-F5344CB8AC3E}">
        <p14:creationId xmlns:p14="http://schemas.microsoft.com/office/powerpoint/2010/main" val="3965594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IN" sz="1800" b="1" dirty="0">
                <a:effectLst/>
                <a:latin typeface="Times New Roman" panose="02020603050405020304" pitchFamily="18" charset="0"/>
                <a:ea typeface="Times New Roman" panose="02020603050405020304" pitchFamily="18" charset="0"/>
              </a:rPr>
              <a:t>Religious values:</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The religious views in the UK are more on the secular side where they promote a multi-faith society and people over the UK can practise their individual religious practices independently because of their acceptability of diverse spiritual concepts. On the other hand, in German society, the control over spiritual beliefs is dominated by the churches and their spiritual beliefs as well as the practices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Nowicka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and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Krzyżowski</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2017). </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These differences between their religious approach also can be an obstacle factor to effectively operating the business of Sainsbury's.   </a:t>
            </a:r>
            <a:endParaRPr lang="en-IN" sz="1800" dirty="0">
              <a:effectLst/>
              <a:latin typeface="Arial" panose="020B0604020202020204" pitchFamily="34" charset="0"/>
              <a:ea typeface="Arial" panose="020B0604020202020204" pitchFamily="34" charset="0"/>
            </a:endParaRPr>
          </a:p>
          <a:p>
            <a:pPr>
              <a:lnSpc>
                <a:spcPct val="115000"/>
              </a:lnSpc>
            </a:pPr>
            <a:r>
              <a:rPr lang="en-IN" sz="1800" b="1" dirty="0">
                <a:effectLst/>
                <a:latin typeface="Times New Roman" panose="02020603050405020304" pitchFamily="18" charset="0"/>
                <a:ea typeface="Times New Roman" panose="02020603050405020304" pitchFamily="18" charset="0"/>
              </a:rPr>
              <a:t>Corporate culture:</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Times New Roman" panose="02020603050405020304" pitchFamily="18" charset="0"/>
              </a:rPr>
              <a:t>As both the country UK and Germany follow the Cognitive dissonance theory in their workplace, it creates a highly complicated workforce as well as conflict among them in terms of differentiation between their moral values and cultural practices. As the Cognitive dissonance theory suggests there has to be a similarity between the beliefs and values to operate to function effectively or otherwise a discomfort may arise within the workforce. This conflict can lead to a toxic work culture which will be very harmful for Sainsbury's in operating their business in Germany.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6</a:t>
            </a:fld>
            <a:endParaRPr lang="en-IN"/>
          </a:p>
        </p:txBody>
      </p:sp>
    </p:spTree>
    <p:extLst>
      <p:ext uri="{BB962C8B-B14F-4D97-AF65-F5344CB8AC3E}">
        <p14:creationId xmlns:p14="http://schemas.microsoft.com/office/powerpoint/2010/main" val="3267215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Amplifying the communication between the UK and Germany, both of these countries should adapt new communication styles which can be done by cross-cultural practices in business between these countries. Focusing on cross-cultural relations through providing training for effective communication between British and German people will allow the employees to be more familiar with and aware of their cultural differences and similarities which will play a positive role in making an effective relationship among them. Practising cross-cultural communication between these two countries will also help to mitigate the cultural barrier and to focus on the similarities along with building trust with each other. Implementation of cross-cultural communication among the Germans and British people will also help to facilitate Sainsbury's to have a productive workforce who are more creative in their work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Kim, 2017).</a:t>
            </a:r>
            <a:r>
              <a:rPr lang="en-IN"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7</a:t>
            </a:fld>
            <a:endParaRPr lang="en-IN"/>
          </a:p>
        </p:txBody>
      </p:sp>
    </p:spTree>
    <p:extLst>
      <p:ext uri="{BB962C8B-B14F-4D97-AF65-F5344CB8AC3E}">
        <p14:creationId xmlns:p14="http://schemas.microsoft.com/office/powerpoint/2010/main" val="1996158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United Kingdom and Germany must take a more proactive approach to enhancing their business communications by adhering to the principles of business communication theory. Utilising cognitive dissonance theory to their advantage, these countries will strive to create a harmonious communication process that eliminates their negative business discourse. The United Kingdom and Germany will collaborate to expand their business relationship by utilising a healthy business channel which will help Sainsbury’s to effectively operate over Germany along with executing the business operations in a successful way.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8</a:t>
            </a:fld>
            <a:endParaRPr lang="en-IN"/>
          </a:p>
        </p:txBody>
      </p:sp>
    </p:spTree>
    <p:extLst>
      <p:ext uri="{BB962C8B-B14F-4D97-AF65-F5344CB8AC3E}">
        <p14:creationId xmlns:p14="http://schemas.microsoft.com/office/powerpoint/2010/main" val="3759635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overall conclusion of the study is that there are a number of cultural similarities and differences between the EU countries of the United Kingdom and Germany. Language differences do not constitute barriers to communication. The cognitive dissonance theory suggests that the UK and Germany mutually promote their business communication and sustain their commercial relationship. The cultural and social diversity of the two countries helps to sustain business relations and reduce work-related difficulties.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A3541EE-32AF-48E8-AC1B-B28DCC29D8FF}" type="slidenum">
              <a:rPr lang="en-IN" smtClean="0"/>
              <a:t>9</a:t>
            </a:fld>
            <a:endParaRPr lang="en-IN"/>
          </a:p>
        </p:txBody>
      </p:sp>
    </p:spTree>
    <p:extLst>
      <p:ext uri="{BB962C8B-B14F-4D97-AF65-F5344CB8AC3E}">
        <p14:creationId xmlns:p14="http://schemas.microsoft.com/office/powerpoint/2010/main" val="244231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769D57FA-5E34-4EA2-9BAE-09E82FD65BEA}" type="datetimeFigureOut">
              <a:rPr lang="en-IN" smtClean="0"/>
              <a:t>24/11/23</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4F6D302-D748-4E85-9DBF-7C4E7F00BEB4}" type="slidenum">
              <a:rPr lang="en-IN" smtClean="0"/>
              <a:t>‹#›</a:t>
            </a:fld>
            <a:endParaRPr lang="en-IN"/>
          </a:p>
        </p:txBody>
      </p:sp>
    </p:spTree>
    <p:extLst>
      <p:ext uri="{BB962C8B-B14F-4D97-AF65-F5344CB8AC3E}">
        <p14:creationId xmlns:p14="http://schemas.microsoft.com/office/powerpoint/2010/main" val="1876192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D57FA-5E34-4EA2-9BAE-09E82FD65BEA}" type="datetimeFigureOut">
              <a:rPr lang="en-IN" smtClean="0"/>
              <a:t>24/11/23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925218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69D57FA-5E34-4EA2-9BAE-09E82FD65BEA}" type="datetimeFigureOut">
              <a:rPr lang="en-IN" smtClean="0"/>
              <a:t>24/11/23</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4F6D302-D748-4E85-9DBF-7C4E7F00BEB4}" type="slidenum">
              <a:rPr lang="en-IN" smtClean="0"/>
              <a:t>‹#›</a:t>
            </a:fld>
            <a:endParaRPr lang="en-IN"/>
          </a:p>
        </p:txBody>
      </p:sp>
    </p:spTree>
    <p:extLst>
      <p:ext uri="{BB962C8B-B14F-4D97-AF65-F5344CB8AC3E}">
        <p14:creationId xmlns:p14="http://schemas.microsoft.com/office/powerpoint/2010/main" val="1106750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9D57FA-5E34-4EA2-9BAE-09E82FD65BEA}" type="datetimeFigureOut">
              <a:rPr lang="en-IN" smtClean="0"/>
              <a:t>24/11/23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1480367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D57FA-5E34-4EA2-9BAE-09E82FD65BEA}" type="datetimeFigureOut">
              <a:rPr lang="en-IN" smtClean="0"/>
              <a:t>24/11/23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1411741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9D57FA-5E34-4EA2-9BAE-09E82FD65BEA}" type="datetimeFigureOut">
              <a:rPr lang="en-IN" smtClean="0"/>
              <a:t>24/11/23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1297026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D57FA-5E34-4EA2-9BAE-09E82FD65BEA}" type="datetimeFigureOut">
              <a:rPr lang="en-IN" smtClean="0"/>
              <a:t>24/11/23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13303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69D57FA-5E34-4EA2-9BAE-09E82FD65BEA}" type="datetimeFigureOut">
              <a:rPr lang="en-IN" smtClean="0"/>
              <a:t>24/11/23</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4F6D302-D748-4E85-9DBF-7C4E7F00BEB4}" type="slidenum">
              <a:rPr lang="en-IN" smtClean="0"/>
              <a:t>‹#›</a:t>
            </a:fld>
            <a:endParaRPr lang="en-IN"/>
          </a:p>
        </p:txBody>
      </p:sp>
    </p:spTree>
    <p:extLst>
      <p:ext uri="{BB962C8B-B14F-4D97-AF65-F5344CB8AC3E}">
        <p14:creationId xmlns:p14="http://schemas.microsoft.com/office/powerpoint/2010/main" val="2849036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9D57FA-5E34-4EA2-9BAE-09E82FD65BEA}" type="datetimeFigureOut">
              <a:rPr lang="en-IN" smtClean="0"/>
              <a:t>24/11/23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4029824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D57FA-5E34-4EA2-9BAE-09E82FD65BEA}" type="datetimeFigureOut">
              <a:rPr lang="en-IN" smtClean="0"/>
              <a:t>24/11/23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F6D302-D748-4E85-9DBF-7C4E7F00BEB4}" type="slidenum">
              <a:rPr lang="en-IN" smtClean="0"/>
              <a:t>‹#›</a:t>
            </a:fld>
            <a:endParaRPr lang="en-IN"/>
          </a:p>
        </p:txBody>
      </p:sp>
    </p:spTree>
    <p:extLst>
      <p:ext uri="{BB962C8B-B14F-4D97-AF65-F5344CB8AC3E}">
        <p14:creationId xmlns:p14="http://schemas.microsoft.com/office/powerpoint/2010/main" val="295958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69D57FA-5E34-4EA2-9BAE-09E82FD65BEA}" type="datetimeFigureOut">
              <a:rPr lang="en-IN" smtClean="0"/>
              <a:t>24/11/23</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4F6D302-D748-4E85-9DBF-7C4E7F00BEB4}" type="slidenum">
              <a:rPr lang="en-IN" smtClean="0"/>
              <a:t>‹#›</a:t>
            </a:fld>
            <a:endParaRPr lang="en-IN"/>
          </a:p>
        </p:txBody>
      </p:sp>
    </p:spTree>
    <p:extLst>
      <p:ext uri="{BB962C8B-B14F-4D97-AF65-F5344CB8AC3E}">
        <p14:creationId xmlns:p14="http://schemas.microsoft.com/office/powerpoint/2010/main" val="3168951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69D57FA-5E34-4EA2-9BAE-09E82FD65BEA}" type="datetimeFigureOut">
              <a:rPr lang="en-IN" smtClean="0"/>
              <a:t>24/11/23</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4F6D302-D748-4E85-9DBF-7C4E7F00BEB4}"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6370731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4F34AF-75E7-4149-A3CF-2E483C744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24D857B-B1F4-11B5-0A30-C17A5B580F0D}"/>
              </a:ext>
            </a:extLst>
          </p:cNvPr>
          <p:cNvPicPr>
            <a:picLocks noChangeAspect="1"/>
          </p:cNvPicPr>
          <p:nvPr/>
        </p:nvPicPr>
        <p:blipFill rotWithShape="1">
          <a:blip r:embed="rId2">
            <a:grayscl/>
          </a:blip>
          <a:srcRect t="21608" b="3330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1654C7F9-AF92-42BD-A713-6B020F63B3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D4E3B121-1133-4B7A-BF30-80EF7C9F0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Rectangle 12">
              <a:extLst>
                <a:ext uri="{FF2B5EF4-FFF2-40B4-BE49-F238E27FC236}">
                  <a16:creationId xmlns:a16="http://schemas.microsoft.com/office/drawing/2014/main" id="{8C0F23FC-3B0D-4C62-B729-C43F56DC1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a:extLst>
              <a:ext uri="{FF2B5EF4-FFF2-40B4-BE49-F238E27FC236}">
                <a16:creationId xmlns:a16="http://schemas.microsoft.com/office/drawing/2014/main" id="{26432E7F-50B5-3F0A-38F2-3F97AFC7DBEB}"/>
              </a:ext>
            </a:extLst>
          </p:cNvPr>
          <p:cNvSpPr>
            <a:spLocks noGrp="1"/>
          </p:cNvSpPr>
          <p:nvPr>
            <p:ph type="ctrTitle"/>
          </p:nvPr>
        </p:nvSpPr>
        <p:spPr>
          <a:xfrm>
            <a:off x="584200" y="2142067"/>
            <a:ext cx="3412067" cy="2971801"/>
          </a:xfrm>
        </p:spPr>
        <p:txBody>
          <a:bodyPr>
            <a:normAutofit/>
          </a:bodyPr>
          <a:lstStyle/>
          <a:p>
            <a:r>
              <a:rPr lang="en-IN" sz="3300" b="1">
                <a:solidFill>
                  <a:srgbClr val="FFFFFF"/>
                </a:solidFill>
                <a:effectLst/>
                <a:latin typeface="Times New Roman" panose="02020603050405020304" pitchFamily="18" charset="0"/>
                <a:ea typeface="Times New Roman" panose="02020603050405020304" pitchFamily="18" charset="0"/>
              </a:rPr>
              <a:t>BA Business Management</a:t>
            </a:r>
            <a:endParaRPr lang="en-IN" sz="3300">
              <a:solidFill>
                <a:srgbClr val="FFFFFF"/>
              </a:solidFill>
            </a:endParaRPr>
          </a:p>
        </p:txBody>
      </p:sp>
      <p:sp>
        <p:nvSpPr>
          <p:cNvPr id="3" name="Subtitle 2">
            <a:extLst>
              <a:ext uri="{FF2B5EF4-FFF2-40B4-BE49-F238E27FC236}">
                <a16:creationId xmlns:a16="http://schemas.microsoft.com/office/drawing/2014/main" id="{2E071207-698B-C5FB-0649-9BF0DC0E2D23}"/>
              </a:ext>
            </a:extLst>
          </p:cNvPr>
          <p:cNvSpPr>
            <a:spLocks noGrp="1"/>
          </p:cNvSpPr>
          <p:nvPr>
            <p:ph type="subTitle" idx="1"/>
          </p:nvPr>
        </p:nvSpPr>
        <p:spPr>
          <a:xfrm>
            <a:off x="584200" y="5145513"/>
            <a:ext cx="3412067" cy="738820"/>
          </a:xfrm>
        </p:spPr>
        <p:txBody>
          <a:bodyPr>
            <a:normAutofit fontScale="47500" lnSpcReduction="20000"/>
          </a:bodyPr>
          <a:lstStyle/>
          <a:p>
            <a:r>
              <a:rPr lang="en-IN" b="1" dirty="0">
                <a:solidFill>
                  <a:srgbClr val="EBEBEB"/>
                </a:solidFill>
                <a:effectLst/>
                <a:latin typeface="Times New Roman" panose="02020603050405020304" pitchFamily="18" charset="0"/>
                <a:ea typeface="Times New Roman" panose="02020603050405020304" pitchFamily="18" charset="0"/>
              </a:rPr>
              <a:t>Module: International Business Communications</a:t>
            </a:r>
          </a:p>
          <a:p>
            <a:r>
              <a:rPr lang="en-IN" b="1" dirty="0">
                <a:solidFill>
                  <a:srgbClr val="EBEBEB"/>
                </a:solidFill>
                <a:latin typeface="Times New Roman" panose="02020603050405020304" pitchFamily="18" charset="0"/>
                <a:ea typeface="Arial" panose="020B0604020202020204" pitchFamily="34" charset="0"/>
              </a:rPr>
              <a:t>Name: REMUS NICOLAE PIRVU</a:t>
            </a:r>
          </a:p>
          <a:p>
            <a:r>
              <a:rPr lang="en-IN" b="1">
                <a:solidFill>
                  <a:srgbClr val="EBEBEB"/>
                </a:solidFill>
                <a:effectLst/>
                <a:latin typeface="Times New Roman" panose="02020603050405020304" pitchFamily="18" charset="0"/>
                <a:ea typeface="Arial" panose="020B0604020202020204" pitchFamily="34" charset="0"/>
              </a:rPr>
              <a:t>STUDENT ID: 2112416</a:t>
            </a:r>
            <a:endParaRPr lang="en-IN">
              <a:solidFill>
                <a:srgbClr val="EBEBEB"/>
              </a:solidFill>
              <a:effectLst/>
              <a:latin typeface="Arial" panose="020B0604020202020204" pitchFamily="34" charset="0"/>
              <a:ea typeface="Arial" panose="020B0604020202020204" pitchFamily="34" charset="0"/>
            </a:endParaRPr>
          </a:p>
          <a:p>
            <a:endParaRPr lang="en-IN" dirty="0">
              <a:solidFill>
                <a:srgbClr val="EBEBEB"/>
              </a:solidFill>
            </a:endParaRPr>
          </a:p>
        </p:txBody>
      </p:sp>
    </p:spTree>
    <p:extLst>
      <p:ext uri="{BB962C8B-B14F-4D97-AF65-F5344CB8AC3E}">
        <p14:creationId xmlns:p14="http://schemas.microsoft.com/office/powerpoint/2010/main" val="341766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D9074-F653-FD00-E8E3-9B62938AAD80}"/>
              </a:ext>
            </a:extLst>
          </p:cNvPr>
          <p:cNvSpPr>
            <a:spLocks noGrp="1"/>
          </p:cNvSpPr>
          <p:nvPr>
            <p:ph type="title"/>
          </p:nvPr>
        </p:nvSpPr>
        <p:spPr>
          <a:xfrm>
            <a:off x="581192" y="702156"/>
            <a:ext cx="11029616" cy="1013800"/>
          </a:xfrm>
        </p:spPr>
        <p:txBody>
          <a:bodyPr>
            <a:normAutofit/>
          </a:bodyPr>
          <a:lstStyle/>
          <a:p>
            <a:r>
              <a:rPr lang="en-IN" b="1">
                <a:effectLst/>
                <a:latin typeface="Times New Roman" panose="02020603050405020304" pitchFamily="18" charset="0"/>
                <a:ea typeface="Times New Roman" panose="02020603050405020304" pitchFamily="18" charset="0"/>
              </a:rPr>
              <a:t>Introduction</a:t>
            </a:r>
            <a:br>
              <a:rPr lang="en-IN">
                <a:effectLst/>
                <a:latin typeface="Arial" panose="020B0604020202020204" pitchFamily="34" charset="0"/>
                <a:ea typeface="Arial" panose="020B0604020202020204" pitchFamily="34" charset="0"/>
              </a:rPr>
            </a:br>
            <a:endParaRPr lang="en-IN" dirty="0"/>
          </a:p>
        </p:txBody>
      </p:sp>
      <p:sp>
        <p:nvSpPr>
          <p:cNvPr id="1033" name="Rectangle 1032">
            <a:extLst>
              <a:ext uri="{FF2B5EF4-FFF2-40B4-BE49-F238E27FC236}">
                <a16:creationId xmlns:a16="http://schemas.microsoft.com/office/drawing/2014/main" id="{FF48D04A-B18A-4669-86FA-1F7C104C4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Manage Cultural Differences in Remote Work - Remote.co">
            <a:extLst>
              <a:ext uri="{FF2B5EF4-FFF2-40B4-BE49-F238E27FC236}">
                <a16:creationId xmlns:a16="http://schemas.microsoft.com/office/drawing/2014/main" id="{C3EB7674-2FEE-A65B-4ECE-6F047AD817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59" r="12146" b="-1"/>
          <a:stretch/>
        </p:blipFill>
        <p:spPr bwMode="auto">
          <a:xfrm>
            <a:off x="657225" y="2361056"/>
            <a:ext cx="4962525" cy="364921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F8B7EB-8690-B67A-230B-2F2C2340875A}"/>
              </a:ext>
            </a:extLst>
          </p:cNvPr>
          <p:cNvSpPr>
            <a:spLocks noGrp="1"/>
          </p:cNvSpPr>
          <p:nvPr>
            <p:ph idx="1"/>
          </p:nvPr>
        </p:nvSpPr>
        <p:spPr>
          <a:xfrm>
            <a:off x="6335805" y="2180496"/>
            <a:ext cx="5275001" cy="4045683"/>
          </a:xfrm>
        </p:spPr>
        <p:txBody>
          <a:bodyPr>
            <a:normAutofit/>
          </a:bodyPr>
          <a:lstStyle/>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This study aims to elaborate on the cultural similarities and similarities between Germany and the UK for the expansion of the business of Sainsbury's.</a:t>
            </a:r>
            <a:endParaRPr lang="en-IN"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Sainsbury's is a UK-based multinational retail brand which wants to expand their business over EU countries for worldwide trade flow. </a:t>
            </a:r>
            <a:endParaRPr lang="en-IN"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The comparison of culture between the UK and Germany will be conducted on the basis of language, ethnicity, social structure as well as o religious values and workplace culture.  </a:t>
            </a:r>
            <a:endParaRPr lang="en-IN" u="none" strike="noStrike">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156543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ultural Differences Between Learners and its Impact on the Development of  Blended Learnings: An Analysis of Shift Supervisors in Austria, China, The  Czech Republic, Great Britain, Indonesia And The United States -">
            <a:extLst>
              <a:ext uri="{FF2B5EF4-FFF2-40B4-BE49-F238E27FC236}">
                <a16:creationId xmlns:a16="http://schemas.microsoft.com/office/drawing/2014/main" id="{CA73B9BA-3E90-4A5B-3984-42E0A0EA44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317" r="9091" b="345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2058" name="Rectangle 2057">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59" name="Rectangle 2058">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a:extLst>
              <a:ext uri="{FF2B5EF4-FFF2-40B4-BE49-F238E27FC236}">
                <a16:creationId xmlns:a16="http://schemas.microsoft.com/office/drawing/2014/main" id="{42B38E73-52F2-4A4C-285D-BA83DE6CEBE4}"/>
              </a:ext>
            </a:extLst>
          </p:cNvPr>
          <p:cNvSpPr>
            <a:spLocks noGrp="1"/>
          </p:cNvSpPr>
          <p:nvPr>
            <p:ph type="title"/>
          </p:nvPr>
        </p:nvSpPr>
        <p:spPr>
          <a:xfrm>
            <a:off x="584200" y="1006956"/>
            <a:ext cx="3412067" cy="1372177"/>
          </a:xfrm>
        </p:spPr>
        <p:txBody>
          <a:bodyPr anchor="ctr">
            <a:normAutofit/>
          </a:bodyPr>
          <a:lstStyle/>
          <a:p>
            <a:pPr>
              <a:lnSpc>
                <a:spcPct val="90000"/>
              </a:lnSpc>
            </a:pPr>
            <a:r>
              <a:rPr lang="en-IN" sz="2000" b="1">
                <a:solidFill>
                  <a:srgbClr val="FFFFFF"/>
                </a:solidFill>
                <a:effectLst/>
                <a:latin typeface="Times New Roman" panose="02020603050405020304" pitchFamily="18" charset="0"/>
                <a:ea typeface="Times New Roman" panose="02020603050405020304" pitchFamily="18" charset="0"/>
              </a:rPr>
              <a:t>Cultural similarities between the UK and Germany</a:t>
            </a:r>
            <a:br>
              <a:rPr lang="en-IN" sz="2000">
                <a:solidFill>
                  <a:srgbClr val="FFFFFF"/>
                </a:solidFill>
                <a:effectLst/>
                <a:latin typeface="Arial" panose="020B0604020202020204" pitchFamily="34" charset="0"/>
                <a:ea typeface="Arial" panose="020B0604020202020204" pitchFamily="34" charset="0"/>
              </a:rPr>
            </a:br>
            <a:endParaRPr lang="en-IN" sz="2000">
              <a:solidFill>
                <a:srgbClr val="FFFFFF"/>
              </a:solidFill>
            </a:endParaRPr>
          </a:p>
        </p:txBody>
      </p:sp>
      <p:sp>
        <p:nvSpPr>
          <p:cNvPr id="3" name="Content Placeholder 2">
            <a:extLst>
              <a:ext uri="{FF2B5EF4-FFF2-40B4-BE49-F238E27FC236}">
                <a16:creationId xmlns:a16="http://schemas.microsoft.com/office/drawing/2014/main" id="{64966BAF-4BD3-2B72-59B3-B81512439F43}"/>
              </a:ext>
            </a:extLst>
          </p:cNvPr>
          <p:cNvSpPr>
            <a:spLocks noGrp="1"/>
          </p:cNvSpPr>
          <p:nvPr>
            <p:ph idx="1"/>
          </p:nvPr>
        </p:nvSpPr>
        <p:spPr>
          <a:xfrm>
            <a:off x="581193" y="2438399"/>
            <a:ext cx="3415074" cy="3564467"/>
          </a:xfrm>
        </p:spPr>
        <p:txBody>
          <a:bodyPr>
            <a:normAutofit/>
          </a:bodyPr>
          <a:lstStyle/>
          <a:p>
            <a:pPr marL="342900" lvl="0" indent="-342900">
              <a:lnSpc>
                <a:spcPct val="90000"/>
              </a:lnSpc>
              <a:buFont typeface="Arial" panose="020B0604020202020204" pitchFamily="34" charset="0"/>
              <a:buChar char="●"/>
            </a:pPr>
            <a:r>
              <a:rPr lang="en-IN" sz="1500" u="none" strike="noStrike" dirty="0">
                <a:solidFill>
                  <a:srgbClr val="FFFFFF"/>
                </a:solidFill>
                <a:effectLst/>
                <a:latin typeface="Times New Roman" panose="02020603050405020304" pitchFamily="18" charset="0"/>
                <a:ea typeface="Times New Roman" panose="02020603050405020304" pitchFamily="18" charset="0"/>
              </a:rPr>
              <a:t>English is the language of choice for formal communication in the UK, while a large proportion of the population in Germany also speaks English in formal conversations (Davies, 2023). </a:t>
            </a:r>
            <a:endParaRPr lang="en-IN" sz="1500" u="none" strike="noStrike" dirty="0">
              <a:solidFill>
                <a:srgbClr val="FFFFFF"/>
              </a:solidFill>
              <a:effectLst/>
              <a:latin typeface="Arial" panose="020B0604020202020204" pitchFamily="34" charset="0"/>
              <a:ea typeface="Arial" panose="020B0604020202020204" pitchFamily="34" charset="0"/>
            </a:endParaRPr>
          </a:p>
          <a:p>
            <a:pPr marL="342900" lvl="0" indent="-342900">
              <a:lnSpc>
                <a:spcPct val="90000"/>
              </a:lnSpc>
              <a:buFont typeface="Arial" panose="020B0604020202020204" pitchFamily="34" charset="0"/>
              <a:buChar char="●"/>
            </a:pPr>
            <a:r>
              <a:rPr lang="en-IN" sz="1500" u="none" strike="noStrike" dirty="0">
                <a:solidFill>
                  <a:srgbClr val="FFFFFF"/>
                </a:solidFill>
                <a:effectLst/>
                <a:latin typeface="Times New Roman" panose="02020603050405020304" pitchFamily="18" charset="0"/>
                <a:ea typeface="Times New Roman" panose="02020603050405020304" pitchFamily="18" charset="0"/>
              </a:rPr>
              <a:t>The UK's cultural diversity means that Sainsbury's can offer services and products that are accepted in all cultures, including Germany (Syed and Tariq, 2017).</a:t>
            </a:r>
            <a:endParaRPr lang="en-IN" sz="1500" u="none" strike="noStrike" dirty="0">
              <a:solidFill>
                <a:srgbClr val="FFFFFF"/>
              </a:solidFill>
              <a:effectLst/>
              <a:latin typeface="Arial" panose="020B0604020202020204" pitchFamily="34" charset="0"/>
              <a:ea typeface="Arial" panose="020B0604020202020204" pitchFamily="34" charset="0"/>
            </a:endParaRPr>
          </a:p>
          <a:p>
            <a:pPr marL="342900" lvl="0" indent="-342900">
              <a:lnSpc>
                <a:spcPct val="90000"/>
              </a:lnSpc>
              <a:buFont typeface="Arial" panose="020B0604020202020204" pitchFamily="34" charset="0"/>
              <a:buChar char="●"/>
            </a:pPr>
            <a:r>
              <a:rPr lang="en-IN" sz="1500" u="none" strike="noStrike" dirty="0">
                <a:solidFill>
                  <a:srgbClr val="FFFFFF"/>
                </a:solidFill>
                <a:effectLst/>
                <a:latin typeface="Times New Roman" panose="02020603050405020304" pitchFamily="18" charset="0"/>
                <a:ea typeface="Times New Roman" panose="02020603050405020304" pitchFamily="18" charset="0"/>
              </a:rPr>
              <a:t>The UK and Germany have a more or less similar social structure, where the standard of living and food habits are similar in both countries.</a:t>
            </a:r>
            <a:endParaRPr lang="en-IN" sz="1500" u="none" strike="noStrike" dirty="0">
              <a:solidFill>
                <a:srgbClr val="FFFFFF"/>
              </a:solidFill>
              <a:effectLst/>
              <a:latin typeface="Arial" panose="020B0604020202020204" pitchFamily="34" charset="0"/>
              <a:ea typeface="Arial" panose="020B0604020202020204" pitchFamily="34" charset="0"/>
            </a:endParaRPr>
          </a:p>
          <a:p>
            <a:pPr>
              <a:lnSpc>
                <a:spcPct val="90000"/>
              </a:lnSpc>
            </a:pPr>
            <a:endParaRPr lang="en-IN" sz="1500" dirty="0">
              <a:solidFill>
                <a:srgbClr val="FFFFFF"/>
              </a:solidFill>
            </a:endParaRPr>
          </a:p>
        </p:txBody>
      </p:sp>
    </p:spTree>
    <p:extLst>
      <p:ext uri="{BB962C8B-B14F-4D97-AF65-F5344CB8AC3E}">
        <p14:creationId xmlns:p14="http://schemas.microsoft.com/office/powerpoint/2010/main" val="40899429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B806A-045B-99C7-B0AA-DB402A9C1369}"/>
              </a:ext>
            </a:extLst>
          </p:cNvPr>
          <p:cNvSpPr>
            <a:spLocks noGrp="1"/>
          </p:cNvSpPr>
          <p:nvPr>
            <p:ph type="title"/>
          </p:nvPr>
        </p:nvSpPr>
        <p:spPr>
          <a:xfrm>
            <a:off x="6494721" y="960723"/>
            <a:ext cx="4968489" cy="1013800"/>
          </a:xfrm>
        </p:spPr>
        <p:txBody>
          <a:bodyPr>
            <a:normAutofit/>
          </a:bodyPr>
          <a:lstStyle/>
          <a:p>
            <a:pPr>
              <a:lnSpc>
                <a:spcPct val="90000"/>
              </a:lnSpc>
            </a:pPr>
            <a:r>
              <a:rPr lang="en-IN" sz="2200" b="1">
                <a:solidFill>
                  <a:schemeClr val="tx2"/>
                </a:solidFill>
                <a:effectLst/>
                <a:latin typeface="Times New Roman" panose="02020603050405020304" pitchFamily="18" charset="0"/>
                <a:ea typeface="Times New Roman" panose="02020603050405020304" pitchFamily="18" charset="0"/>
              </a:rPr>
              <a:t>Cultural similarities between the UK and Germany</a:t>
            </a:r>
            <a:br>
              <a:rPr lang="en-IN" sz="2200">
                <a:solidFill>
                  <a:schemeClr val="tx2"/>
                </a:solidFill>
                <a:effectLst/>
                <a:latin typeface="Arial" panose="020B0604020202020204" pitchFamily="34" charset="0"/>
                <a:ea typeface="Arial" panose="020B0604020202020204" pitchFamily="34" charset="0"/>
              </a:rPr>
            </a:br>
            <a:endParaRPr lang="en-IN" sz="2200">
              <a:solidFill>
                <a:schemeClr val="tx2"/>
              </a:solidFill>
            </a:endParaRPr>
          </a:p>
        </p:txBody>
      </p:sp>
      <p:sp>
        <p:nvSpPr>
          <p:cNvPr id="3081" name="Rectangle 3080">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83" name="Rectangle 3082">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85" name="Rectangle 3084">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3074" name="Picture 2" descr="UK Towns With Multicultural Diversity Do Much Better Economically The UK is  oozing with multicultural diversity. Wherever you go in Britain you are  guaranteed to find people, foods, and shops from all">
            <a:extLst>
              <a:ext uri="{FF2B5EF4-FFF2-40B4-BE49-F238E27FC236}">
                <a16:creationId xmlns:a16="http://schemas.microsoft.com/office/drawing/2014/main" id="{B693A52A-EBAF-AED5-15A6-3C69E819B79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0114" y="2199082"/>
            <a:ext cx="4674492" cy="244242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2012A3-85BB-35CF-11EA-ABF50B1BD120}"/>
              </a:ext>
            </a:extLst>
          </p:cNvPr>
          <p:cNvSpPr>
            <a:spLocks noGrp="1"/>
          </p:cNvSpPr>
          <p:nvPr>
            <p:ph idx="1"/>
          </p:nvPr>
        </p:nvSpPr>
        <p:spPr>
          <a:xfrm>
            <a:off x="6515987" y="2254102"/>
            <a:ext cx="4947221" cy="3650344"/>
          </a:xfrm>
        </p:spPr>
        <p:txBody>
          <a:bodyPr>
            <a:normAutofit/>
          </a:bodyPr>
          <a:lstStyle/>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Although the main religion that is practised all over the UK is Christianity it totally differs from person to person whereas the religious practice that is pursued in Germany is also Christianity as well (</a:t>
            </a:r>
            <a:r>
              <a:rPr lang="en-IN" u="none" strike="noStrike" err="1">
                <a:effectLst/>
                <a:highlight>
                  <a:srgbClr val="FFFFFF"/>
                </a:highlight>
                <a:latin typeface="Times New Roman" panose="02020603050405020304" pitchFamily="18" charset="0"/>
                <a:ea typeface="Times New Roman" panose="02020603050405020304" pitchFamily="18" charset="0"/>
              </a:rPr>
              <a:t>Roskams</a:t>
            </a:r>
            <a:r>
              <a:rPr lang="en-IN" u="none" strike="noStrike">
                <a:effectLst/>
                <a:highlight>
                  <a:srgbClr val="FFFFFF"/>
                </a:highlight>
                <a:latin typeface="Times New Roman" panose="02020603050405020304" pitchFamily="18" charset="0"/>
                <a:ea typeface="Times New Roman" panose="02020603050405020304" pitchFamily="18" charset="0"/>
              </a:rPr>
              <a:t>, 2022</a:t>
            </a:r>
            <a:r>
              <a:rPr lang="en-IN" u="none" strike="noStrike">
                <a:effectLst/>
                <a:latin typeface="Times New Roman" panose="02020603050405020304" pitchFamily="18" charset="0"/>
                <a:ea typeface="Times New Roman" panose="02020603050405020304" pitchFamily="18" charset="0"/>
              </a:rPr>
              <a:t>).</a:t>
            </a:r>
            <a:endParaRPr lang="en-IN"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Cognitive dissonance theory is closely linked to the UK-Germany trade relationship. It was first proposed in 1957 by the German psychologist Leon Festinger (</a:t>
            </a:r>
            <a:r>
              <a:rPr lang="en-IN" u="none" strike="noStrike">
                <a:effectLst/>
                <a:highlight>
                  <a:srgbClr val="FFFFFF"/>
                </a:highlight>
                <a:latin typeface="Times New Roman" panose="02020603050405020304" pitchFamily="18" charset="0"/>
                <a:ea typeface="Times New Roman" panose="02020603050405020304" pitchFamily="18" charset="0"/>
              </a:rPr>
              <a:t>Harmon-Jones and Mills, 2019). </a:t>
            </a:r>
            <a:endParaRPr lang="en-IN" u="none" strike="noStrike">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001862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100" name="Picture 4" descr="Cultural Diversity: A Necessity Or A Trend?">
            <a:extLst>
              <a:ext uri="{FF2B5EF4-FFF2-40B4-BE49-F238E27FC236}">
                <a16:creationId xmlns:a16="http://schemas.microsoft.com/office/drawing/2014/main" id="{95DDDEA1-ECAD-299E-64DE-69FED6F072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5" name="Rectangle 4104">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849057"/>
            <a:ext cx="3703320" cy="94997"/>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useBgFill="1">
        <p:nvSpPr>
          <p:cNvPr id="4107" name="Rectangle 4106">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032991"/>
            <a:ext cx="3702134" cy="4182242"/>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FD4A8CD4-6E54-3C65-98F8-58F091F50AF9}"/>
              </a:ext>
            </a:extLst>
          </p:cNvPr>
          <p:cNvSpPr>
            <a:spLocks noGrp="1"/>
          </p:cNvSpPr>
          <p:nvPr>
            <p:ph type="title"/>
          </p:nvPr>
        </p:nvSpPr>
        <p:spPr>
          <a:xfrm>
            <a:off x="7920507" y="1186426"/>
            <a:ext cx="3374265" cy="938766"/>
          </a:xfrm>
        </p:spPr>
        <p:txBody>
          <a:bodyPr>
            <a:normAutofit/>
          </a:bodyPr>
          <a:lstStyle/>
          <a:p>
            <a:pPr>
              <a:lnSpc>
                <a:spcPct val="90000"/>
              </a:lnSpc>
            </a:pPr>
            <a:r>
              <a:rPr lang="en-IN" sz="1500" b="1">
                <a:solidFill>
                  <a:schemeClr val="tx2"/>
                </a:solidFill>
                <a:effectLst/>
                <a:latin typeface="Times New Roman" panose="02020603050405020304" pitchFamily="18" charset="0"/>
                <a:ea typeface="Times New Roman" panose="02020603050405020304" pitchFamily="18" charset="0"/>
              </a:rPr>
              <a:t>Cultural Variations between the UK and Germany</a:t>
            </a:r>
            <a:br>
              <a:rPr lang="en-IN" sz="1500">
                <a:solidFill>
                  <a:schemeClr val="tx2"/>
                </a:solidFill>
                <a:effectLst/>
                <a:latin typeface="Arial" panose="020B0604020202020204" pitchFamily="34" charset="0"/>
                <a:ea typeface="Arial" panose="020B0604020202020204" pitchFamily="34" charset="0"/>
              </a:rPr>
            </a:br>
            <a:endParaRPr lang="en-IN" sz="1500">
              <a:solidFill>
                <a:schemeClr val="tx2"/>
              </a:solidFill>
            </a:endParaRPr>
          </a:p>
        </p:txBody>
      </p:sp>
      <p:sp>
        <p:nvSpPr>
          <p:cNvPr id="3" name="Content Placeholder 2">
            <a:extLst>
              <a:ext uri="{FF2B5EF4-FFF2-40B4-BE49-F238E27FC236}">
                <a16:creationId xmlns:a16="http://schemas.microsoft.com/office/drawing/2014/main" id="{216B5C12-5B6C-CD4B-67B9-0C2180D3B3F6}"/>
              </a:ext>
            </a:extLst>
          </p:cNvPr>
          <p:cNvSpPr>
            <a:spLocks noGrp="1"/>
          </p:cNvSpPr>
          <p:nvPr>
            <p:ph idx="1"/>
          </p:nvPr>
        </p:nvSpPr>
        <p:spPr>
          <a:xfrm>
            <a:off x="7920508" y="2266683"/>
            <a:ext cx="3266704" cy="2704562"/>
          </a:xfrm>
        </p:spPr>
        <p:txBody>
          <a:bodyPr>
            <a:normAutofit/>
          </a:bodyPr>
          <a:lstStyle/>
          <a:p>
            <a:pPr marL="342900" lvl="0" indent="-342900">
              <a:lnSpc>
                <a:spcPct val="90000"/>
              </a:lnSpc>
              <a:buClr>
                <a:srgbClr val="ECB35D"/>
              </a:buClr>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The official language in Germany is German which they use for native conversation rather than English and this can create barriers to Sainsbury's operations as well (</a:t>
            </a:r>
            <a:r>
              <a:rPr lang="en-IN" sz="1200" u="none" strike="noStrike" dirty="0" err="1">
                <a:effectLst/>
                <a:latin typeface="Times New Roman" panose="02020603050405020304" pitchFamily="18" charset="0"/>
                <a:ea typeface="Times New Roman" panose="02020603050405020304" pitchFamily="18" charset="0"/>
              </a:rPr>
              <a:t>Alphatrad</a:t>
            </a:r>
            <a:r>
              <a:rPr lang="en-IN" sz="1200" u="none" strike="noStrike" dirty="0">
                <a:effectLst/>
                <a:latin typeface="Times New Roman" panose="02020603050405020304" pitchFamily="18" charset="0"/>
                <a:ea typeface="Times New Roman" panose="02020603050405020304" pitchFamily="18" charset="0"/>
              </a:rPr>
              <a:t> UK, 2022). </a:t>
            </a:r>
            <a:endParaRPr lang="en-IN" sz="1200" u="none" strike="noStrike" dirty="0">
              <a:effectLst/>
              <a:latin typeface="Arial" panose="020B0604020202020204" pitchFamily="34" charset="0"/>
              <a:ea typeface="Arial" panose="020B0604020202020204" pitchFamily="34" charset="0"/>
            </a:endParaRPr>
          </a:p>
          <a:p>
            <a:pPr marL="342900" lvl="0" indent="-342900">
              <a:lnSpc>
                <a:spcPct val="90000"/>
              </a:lnSpc>
              <a:buClr>
                <a:srgbClr val="ECB35D"/>
              </a:buClr>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German people follow a very polished dress code to carry forward their cultural heritage rather than diversifying their ethnicity like the UK  (</a:t>
            </a:r>
            <a:r>
              <a:rPr lang="en-IN" sz="1200" u="none" strike="noStrike" dirty="0" err="1">
                <a:effectLst/>
                <a:latin typeface="Times New Roman" panose="02020603050405020304" pitchFamily="18" charset="0"/>
                <a:ea typeface="Times New Roman" panose="02020603050405020304" pitchFamily="18" charset="0"/>
              </a:rPr>
              <a:t>Salis</a:t>
            </a:r>
            <a:r>
              <a:rPr lang="en-IN" sz="1200" u="none" strike="noStrike" dirty="0">
                <a:effectLst/>
                <a:latin typeface="Times New Roman" panose="02020603050405020304" pitchFamily="18" charset="0"/>
                <a:ea typeface="Times New Roman" panose="02020603050405020304" pitchFamily="18" charset="0"/>
              </a:rPr>
              <a:t>, 2017).</a:t>
            </a:r>
            <a:endParaRPr lang="en-IN" sz="1200" u="none" strike="noStrike" dirty="0">
              <a:effectLst/>
              <a:latin typeface="Arial" panose="020B0604020202020204" pitchFamily="34" charset="0"/>
              <a:ea typeface="Arial" panose="020B0604020202020204" pitchFamily="34" charset="0"/>
            </a:endParaRPr>
          </a:p>
          <a:p>
            <a:pPr marL="342900" lvl="0" indent="-342900">
              <a:lnSpc>
                <a:spcPct val="90000"/>
              </a:lnSpc>
              <a:buClr>
                <a:srgbClr val="ECB35D"/>
              </a:buClr>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German people follow a  traditional social structure from the historical period whereas the UK follows a </a:t>
            </a:r>
            <a:r>
              <a:rPr lang="en-IN" sz="1200" u="none" strike="noStrike" dirty="0" err="1">
                <a:effectLst/>
                <a:latin typeface="Times New Roman" panose="02020603050405020304" pitchFamily="18" charset="0"/>
                <a:ea typeface="Times New Roman" panose="02020603050405020304" pitchFamily="18" charset="0"/>
              </a:rPr>
              <a:t>monarchial</a:t>
            </a:r>
            <a:r>
              <a:rPr lang="en-IN" sz="1200" u="none" strike="noStrike" dirty="0">
                <a:effectLst/>
                <a:latin typeface="Times New Roman" panose="02020603050405020304" pitchFamily="18" charset="0"/>
                <a:ea typeface="Times New Roman" panose="02020603050405020304" pitchFamily="18" charset="0"/>
              </a:rPr>
              <a:t> social structure based on the power distribution of people (</a:t>
            </a:r>
            <a:r>
              <a:rPr lang="en-IN" sz="1200" u="none" strike="noStrike" dirty="0" err="1">
                <a:effectLst/>
                <a:latin typeface="Times New Roman" panose="02020603050405020304" pitchFamily="18" charset="0"/>
                <a:ea typeface="Times New Roman" panose="02020603050405020304" pitchFamily="18" charset="0"/>
              </a:rPr>
              <a:t>Rowbottom</a:t>
            </a:r>
            <a:r>
              <a:rPr lang="en-IN" sz="1200" u="none" strike="noStrike" dirty="0">
                <a:effectLst/>
                <a:latin typeface="Times New Roman" panose="02020603050405020304" pitchFamily="18" charset="0"/>
                <a:ea typeface="Times New Roman" panose="02020603050405020304" pitchFamily="18" charset="0"/>
              </a:rPr>
              <a:t>, 2020).  </a:t>
            </a:r>
            <a:endParaRPr lang="en-IN" sz="1200" u="none" strike="noStrike" dirty="0">
              <a:effectLst/>
              <a:latin typeface="Arial" panose="020B0604020202020204" pitchFamily="34" charset="0"/>
              <a:ea typeface="Arial" panose="020B0604020202020204" pitchFamily="34" charset="0"/>
            </a:endParaRPr>
          </a:p>
          <a:p>
            <a:pPr>
              <a:lnSpc>
                <a:spcPct val="90000"/>
              </a:lnSpc>
              <a:buClr>
                <a:srgbClr val="ECB35D"/>
              </a:buClr>
            </a:pPr>
            <a:endParaRPr lang="en-IN" sz="1200" dirty="0"/>
          </a:p>
        </p:txBody>
      </p:sp>
    </p:spTree>
    <p:extLst>
      <p:ext uri="{BB962C8B-B14F-4D97-AF65-F5344CB8AC3E}">
        <p14:creationId xmlns:p14="http://schemas.microsoft.com/office/powerpoint/2010/main" val="19603977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2" name="Rectangle 5131">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842AE-826C-1952-9E2F-910C19026C85}"/>
              </a:ext>
            </a:extLst>
          </p:cNvPr>
          <p:cNvSpPr>
            <a:spLocks noGrp="1"/>
          </p:cNvSpPr>
          <p:nvPr>
            <p:ph type="title"/>
          </p:nvPr>
        </p:nvSpPr>
        <p:spPr>
          <a:xfrm>
            <a:off x="6494721" y="960723"/>
            <a:ext cx="4968489" cy="1013800"/>
          </a:xfrm>
        </p:spPr>
        <p:txBody>
          <a:bodyPr>
            <a:normAutofit/>
          </a:bodyPr>
          <a:lstStyle/>
          <a:p>
            <a:pPr>
              <a:lnSpc>
                <a:spcPct val="90000"/>
              </a:lnSpc>
            </a:pPr>
            <a:r>
              <a:rPr lang="en-IN" sz="2200" b="1">
                <a:solidFill>
                  <a:schemeClr val="tx2"/>
                </a:solidFill>
                <a:effectLst/>
                <a:latin typeface="Times New Roman" panose="02020603050405020304" pitchFamily="18" charset="0"/>
                <a:ea typeface="Times New Roman" panose="02020603050405020304" pitchFamily="18" charset="0"/>
              </a:rPr>
              <a:t>Cultural Variations between the UK and Germany</a:t>
            </a:r>
            <a:br>
              <a:rPr lang="en-IN" sz="2200">
                <a:solidFill>
                  <a:schemeClr val="tx2"/>
                </a:solidFill>
                <a:effectLst/>
                <a:latin typeface="Arial" panose="020B0604020202020204" pitchFamily="34" charset="0"/>
                <a:ea typeface="Arial" panose="020B0604020202020204" pitchFamily="34" charset="0"/>
              </a:rPr>
            </a:br>
            <a:endParaRPr lang="en-IN" sz="2200">
              <a:solidFill>
                <a:schemeClr val="tx2"/>
              </a:solidFill>
            </a:endParaRPr>
          </a:p>
        </p:txBody>
      </p:sp>
      <p:sp>
        <p:nvSpPr>
          <p:cNvPr id="5134" name="Rectangle 5133">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5131" name="Rectangle 5130">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5133" name="Rectangle 513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5122" name="Picture 2" descr="What is the importance of a cross-cultural understanding for international  businesses' success? - Quora">
            <a:extLst>
              <a:ext uri="{FF2B5EF4-FFF2-40B4-BE49-F238E27FC236}">
                <a16:creationId xmlns:a16="http://schemas.microsoft.com/office/drawing/2014/main" id="{FB1209B6-82BD-3B25-DAED-B1741CA77E6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0114" y="2251670"/>
            <a:ext cx="4674492" cy="233724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7F4E51-2692-EB26-CDD6-C1F4E2C72141}"/>
              </a:ext>
            </a:extLst>
          </p:cNvPr>
          <p:cNvSpPr>
            <a:spLocks noGrp="1"/>
          </p:cNvSpPr>
          <p:nvPr>
            <p:ph idx="1"/>
          </p:nvPr>
        </p:nvSpPr>
        <p:spPr>
          <a:xfrm>
            <a:off x="6515987" y="2254102"/>
            <a:ext cx="4947221" cy="3650344"/>
          </a:xfrm>
        </p:spPr>
        <p:txBody>
          <a:bodyPr>
            <a:normAutofit/>
          </a:bodyPr>
          <a:lstStyle/>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The UK promotes a multi-faith society where people in this country can pursue their different religious practices through diverse spiritual concepts  (</a:t>
            </a:r>
            <a:r>
              <a:rPr lang="en-IN" u="none" strike="noStrike" err="1">
                <a:effectLst/>
                <a:highlight>
                  <a:srgbClr val="FFFFFF"/>
                </a:highlight>
                <a:latin typeface="Times New Roman" panose="02020603050405020304" pitchFamily="18" charset="0"/>
                <a:ea typeface="Times New Roman" panose="02020603050405020304" pitchFamily="18" charset="0"/>
              </a:rPr>
              <a:t>Nowicka</a:t>
            </a:r>
            <a:r>
              <a:rPr lang="en-IN" u="none" strike="noStrike">
                <a:effectLst/>
                <a:highlight>
                  <a:srgbClr val="FFFFFF"/>
                </a:highlight>
                <a:latin typeface="Times New Roman" panose="02020603050405020304" pitchFamily="18" charset="0"/>
                <a:ea typeface="Times New Roman" panose="02020603050405020304" pitchFamily="18" charset="0"/>
              </a:rPr>
              <a:t> and </a:t>
            </a:r>
            <a:r>
              <a:rPr lang="en-IN" u="none" strike="noStrike" err="1">
                <a:effectLst/>
                <a:highlight>
                  <a:srgbClr val="FFFFFF"/>
                </a:highlight>
                <a:latin typeface="Times New Roman" panose="02020603050405020304" pitchFamily="18" charset="0"/>
                <a:ea typeface="Times New Roman" panose="02020603050405020304" pitchFamily="18" charset="0"/>
              </a:rPr>
              <a:t>Krzyżowski</a:t>
            </a:r>
            <a:r>
              <a:rPr lang="en-IN" u="none" strike="noStrike">
                <a:effectLst/>
                <a:highlight>
                  <a:srgbClr val="FFFFFF"/>
                </a:highlight>
                <a:latin typeface="Times New Roman" panose="02020603050405020304" pitchFamily="18" charset="0"/>
                <a:ea typeface="Times New Roman" panose="02020603050405020304" pitchFamily="18" charset="0"/>
              </a:rPr>
              <a:t>, 2017). </a:t>
            </a:r>
            <a:r>
              <a:rPr lang="en-IN" u="none" strike="noStrike">
                <a:effectLst/>
                <a:latin typeface="Times New Roman" panose="02020603050405020304" pitchFamily="18" charset="0"/>
                <a:ea typeface="Times New Roman" panose="02020603050405020304" pitchFamily="18" charset="0"/>
              </a:rPr>
              <a:t> </a:t>
            </a:r>
            <a:endParaRPr lang="en-IN"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Whereas spiritual practices are wholly controlled by the church in Germany.  </a:t>
            </a:r>
            <a:endParaRPr lang="en-IN"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Because of differences between values and practices, following the Cognitive dissonance theory may create a toxic work culture between the UK and Germany for Sainsbury’s.   </a:t>
            </a:r>
            <a:endParaRPr lang="en-IN" u="none" strike="noStrike">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189939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146" name="Picture 2" descr="Cultural differences and unity in times of crisis - Accultura">
            <a:extLst>
              <a:ext uri="{FF2B5EF4-FFF2-40B4-BE49-F238E27FC236}">
                <a16:creationId xmlns:a16="http://schemas.microsoft.com/office/drawing/2014/main" id="{24C94D8D-0489-CDA7-AD4C-8EACA20B3C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648" b="1008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6155" name="Rectangle 6154">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useBgFill="1">
        <p:nvSpPr>
          <p:cNvPr id="6156" name="Rectangle 6155">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90230"/>
            <a:ext cx="11303626" cy="2020536"/>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3B10FFB7-A53D-F053-1613-316902A0E12E}"/>
              </a:ext>
            </a:extLst>
          </p:cNvPr>
          <p:cNvSpPr>
            <a:spLocks noGrp="1"/>
          </p:cNvSpPr>
          <p:nvPr>
            <p:ph type="title"/>
          </p:nvPr>
        </p:nvSpPr>
        <p:spPr>
          <a:xfrm>
            <a:off x="679600" y="4613395"/>
            <a:ext cx="3353432" cy="1336485"/>
          </a:xfrm>
        </p:spPr>
        <p:txBody>
          <a:bodyPr anchor="ctr">
            <a:normAutofit/>
          </a:bodyPr>
          <a:lstStyle/>
          <a:p>
            <a:pPr>
              <a:lnSpc>
                <a:spcPct val="90000"/>
              </a:lnSpc>
            </a:pPr>
            <a:r>
              <a:rPr lang="en-IN" sz="2400" b="1">
                <a:solidFill>
                  <a:schemeClr val="tx2"/>
                </a:solidFill>
                <a:effectLst/>
                <a:latin typeface="Times New Roman" panose="02020603050405020304" pitchFamily="18" charset="0"/>
                <a:ea typeface="Times New Roman" panose="02020603050405020304" pitchFamily="18" charset="0"/>
              </a:rPr>
              <a:t>Recommendation</a:t>
            </a:r>
            <a:br>
              <a:rPr lang="en-IN" sz="2400">
                <a:solidFill>
                  <a:schemeClr val="tx2"/>
                </a:solidFill>
                <a:effectLst/>
                <a:latin typeface="Arial" panose="020B0604020202020204" pitchFamily="34" charset="0"/>
                <a:ea typeface="Arial" panose="020B0604020202020204" pitchFamily="34" charset="0"/>
              </a:rPr>
            </a:br>
            <a:endParaRPr lang="en-IN" sz="2400">
              <a:solidFill>
                <a:schemeClr val="tx2"/>
              </a:solidFill>
            </a:endParaRPr>
          </a:p>
        </p:txBody>
      </p:sp>
      <p:sp>
        <p:nvSpPr>
          <p:cNvPr id="3" name="Content Placeholder 2">
            <a:extLst>
              <a:ext uri="{FF2B5EF4-FFF2-40B4-BE49-F238E27FC236}">
                <a16:creationId xmlns:a16="http://schemas.microsoft.com/office/drawing/2014/main" id="{233D8E49-28A7-84A6-EEDF-AE34C5E29A63}"/>
              </a:ext>
            </a:extLst>
          </p:cNvPr>
          <p:cNvSpPr>
            <a:spLocks noGrp="1"/>
          </p:cNvSpPr>
          <p:nvPr>
            <p:ph idx="1"/>
          </p:nvPr>
        </p:nvSpPr>
        <p:spPr>
          <a:xfrm>
            <a:off x="4271491" y="4613396"/>
            <a:ext cx="7240909" cy="1304114"/>
          </a:xfrm>
        </p:spPr>
        <p:txBody>
          <a:bodyPr>
            <a:normAutofit/>
          </a:bodyPr>
          <a:lstStyle/>
          <a:p>
            <a:pPr marL="342900" lvl="0" indent="-342900">
              <a:lnSpc>
                <a:spcPct val="90000"/>
              </a:lnSpc>
              <a:buClr>
                <a:srgbClr val="CCC63E"/>
              </a:buClr>
              <a:buFont typeface="Arial" panose="020B0604020202020204" pitchFamily="34" charset="0"/>
              <a:buChar char="●"/>
            </a:pPr>
            <a:r>
              <a:rPr lang="en-IN" sz="900" u="none" strike="noStrike" dirty="0">
                <a:effectLst/>
                <a:latin typeface="Times New Roman" panose="02020603050405020304" pitchFamily="18" charset="0"/>
                <a:ea typeface="Times New Roman" panose="02020603050405020304" pitchFamily="18" charset="0"/>
              </a:rPr>
              <a:t>In order to strengthen the UK-Germany relationship, both countries should adopt new ways of communicating, which can be achieved through cross-cultural practices in business relations between the two countries.</a:t>
            </a:r>
            <a:endParaRPr lang="en-IN" sz="900" u="none" strike="noStrike" dirty="0">
              <a:effectLst/>
              <a:latin typeface="Arial" panose="020B0604020202020204" pitchFamily="34" charset="0"/>
              <a:ea typeface="Arial" panose="020B0604020202020204" pitchFamily="34" charset="0"/>
            </a:endParaRPr>
          </a:p>
          <a:p>
            <a:pPr marL="342900" lvl="0" indent="-342900">
              <a:lnSpc>
                <a:spcPct val="90000"/>
              </a:lnSpc>
              <a:buClr>
                <a:srgbClr val="CCC63E"/>
              </a:buClr>
              <a:buFont typeface="Arial" panose="020B0604020202020204" pitchFamily="34" charset="0"/>
              <a:buChar char="●"/>
            </a:pPr>
            <a:r>
              <a:rPr lang="en-IN" sz="900" u="none" strike="noStrike" dirty="0">
                <a:effectLst/>
                <a:latin typeface="Times New Roman" panose="02020603050405020304" pitchFamily="18" charset="0"/>
                <a:ea typeface="Times New Roman" panose="02020603050405020304" pitchFamily="18" charset="0"/>
              </a:rPr>
              <a:t>Providing training on how to communicate effectively between British and Germans will help the staff get to know each other better and be more aware of their differences and similarities, which will go a long way towards building a strong relationship between them (Kim, 2017).    </a:t>
            </a:r>
            <a:endParaRPr lang="en-IN" sz="900" u="none" strike="noStrike" dirty="0">
              <a:effectLst/>
              <a:latin typeface="Arial" panose="020B0604020202020204" pitchFamily="34" charset="0"/>
              <a:ea typeface="Arial" panose="020B0604020202020204" pitchFamily="34" charset="0"/>
            </a:endParaRPr>
          </a:p>
          <a:p>
            <a:pPr marL="342900" lvl="0" indent="-342900">
              <a:lnSpc>
                <a:spcPct val="90000"/>
              </a:lnSpc>
              <a:buClr>
                <a:srgbClr val="CCC63E"/>
              </a:buClr>
              <a:buFont typeface="Arial" panose="020B0604020202020204" pitchFamily="34" charset="0"/>
              <a:buChar char="●"/>
            </a:pPr>
            <a:r>
              <a:rPr lang="en-IN" sz="900" u="none" strike="noStrike" dirty="0">
                <a:effectLst/>
                <a:latin typeface="Times New Roman" panose="02020603050405020304" pitchFamily="18" charset="0"/>
                <a:ea typeface="Times New Roman" panose="02020603050405020304" pitchFamily="18" charset="0"/>
              </a:rPr>
              <a:t>Sainsbury’s also will be beneficial for having a culturally enhanced and productive workforce for the cross-cultural training of the UK and Germany.</a:t>
            </a:r>
            <a:endParaRPr lang="en-IN" sz="900" u="none" strike="noStrike" dirty="0">
              <a:effectLst/>
              <a:latin typeface="Arial" panose="020B0604020202020204" pitchFamily="34" charset="0"/>
              <a:ea typeface="Arial" panose="020B0604020202020204" pitchFamily="34" charset="0"/>
            </a:endParaRPr>
          </a:p>
          <a:p>
            <a:pPr>
              <a:lnSpc>
                <a:spcPct val="90000"/>
              </a:lnSpc>
              <a:buClr>
                <a:srgbClr val="CCC63E"/>
              </a:buClr>
            </a:pPr>
            <a:endParaRPr lang="en-IN" sz="900" dirty="0"/>
          </a:p>
        </p:txBody>
      </p:sp>
    </p:spTree>
    <p:extLst>
      <p:ext uri="{BB962C8B-B14F-4D97-AF65-F5344CB8AC3E}">
        <p14:creationId xmlns:p14="http://schemas.microsoft.com/office/powerpoint/2010/main" val="155224121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ow to avoid the cultural misunderstandings that can impact your business |  by Alison Rhoades | WAAT Ltd | Medium">
            <a:extLst>
              <a:ext uri="{FF2B5EF4-FFF2-40B4-BE49-F238E27FC236}">
                <a16:creationId xmlns:a16="http://schemas.microsoft.com/office/drawing/2014/main" id="{7371D7DC-0F17-F624-191C-1E09F9A67B5D}"/>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t="5933" b="979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79721EC-D549-6F8C-8251-ECF5A0AFBFD1}"/>
              </a:ext>
            </a:extLst>
          </p:cNvPr>
          <p:cNvSpPr>
            <a:spLocks noGrp="1"/>
          </p:cNvSpPr>
          <p:nvPr>
            <p:ph type="title"/>
          </p:nvPr>
        </p:nvSpPr>
        <p:spPr>
          <a:xfrm>
            <a:off x="1023870" y="702156"/>
            <a:ext cx="10144260" cy="1013800"/>
          </a:xfrm>
        </p:spPr>
        <p:txBody>
          <a:bodyPr>
            <a:normAutofit/>
          </a:bodyPr>
          <a:lstStyle/>
          <a:p>
            <a:r>
              <a:rPr lang="en-IN" b="1">
                <a:solidFill>
                  <a:schemeClr val="tx1"/>
                </a:solidFill>
                <a:effectLst/>
                <a:latin typeface="Times New Roman" panose="02020603050405020304" pitchFamily="18" charset="0"/>
                <a:ea typeface="Times New Roman" panose="02020603050405020304" pitchFamily="18" charset="0"/>
              </a:rPr>
              <a:t>Recommendation</a:t>
            </a:r>
            <a:br>
              <a:rPr lang="en-IN">
                <a:solidFill>
                  <a:schemeClr val="tx1"/>
                </a:solidFill>
                <a:effectLst/>
                <a:latin typeface="Arial" panose="020B0604020202020204" pitchFamily="34" charset="0"/>
                <a:ea typeface="Arial" panose="020B0604020202020204" pitchFamily="34" charset="0"/>
              </a:rPr>
            </a:br>
            <a:endParaRPr lang="en-IN">
              <a:solidFill>
                <a:schemeClr val="tx1"/>
              </a:solidFill>
            </a:endParaRPr>
          </a:p>
        </p:txBody>
      </p:sp>
      <p:sp>
        <p:nvSpPr>
          <p:cNvPr id="3" name="Content Placeholder 2">
            <a:extLst>
              <a:ext uri="{FF2B5EF4-FFF2-40B4-BE49-F238E27FC236}">
                <a16:creationId xmlns:a16="http://schemas.microsoft.com/office/drawing/2014/main" id="{4C03DE51-6437-2420-7FD9-0FED9283DD1B}"/>
              </a:ext>
            </a:extLst>
          </p:cNvPr>
          <p:cNvSpPr>
            <a:spLocks noGrp="1"/>
          </p:cNvSpPr>
          <p:nvPr>
            <p:ph idx="1"/>
          </p:nvPr>
        </p:nvSpPr>
        <p:spPr>
          <a:xfrm>
            <a:off x="965199" y="2180496"/>
            <a:ext cx="10261602" cy="3678303"/>
          </a:xfrm>
        </p:spPr>
        <p:txBody>
          <a:bodyPr>
            <a:normAutofit/>
          </a:bodyPr>
          <a:lstStyle/>
          <a:p>
            <a:pPr marL="342900" lvl="0" indent="-342900">
              <a:buClr>
                <a:srgbClr val="BF883B"/>
              </a:buClr>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Using cognitive dissonance theory as a tool, the UK and Germany will seek to establish a harmonious dialogue that will eliminate their negative business discourse.</a:t>
            </a:r>
            <a:endParaRPr lang="en-IN" u="none" strike="noStrike">
              <a:effectLst/>
              <a:latin typeface="Arial" panose="020B0604020202020204" pitchFamily="34" charset="0"/>
              <a:ea typeface="Arial" panose="020B0604020202020204" pitchFamily="34" charset="0"/>
            </a:endParaRPr>
          </a:p>
          <a:p>
            <a:pPr marL="342900" lvl="0" indent="-342900">
              <a:buClr>
                <a:srgbClr val="BF883B"/>
              </a:buClr>
              <a:buFont typeface="Arial" panose="020B0604020202020204" pitchFamily="34" charset="0"/>
              <a:buChar char="●"/>
            </a:pPr>
            <a:r>
              <a:rPr lang="en-IN" u="none" strike="noStrike">
                <a:effectLst/>
                <a:latin typeface="Times New Roman" panose="02020603050405020304" pitchFamily="18" charset="0"/>
                <a:ea typeface="Times New Roman" panose="02020603050405020304" pitchFamily="18" charset="0"/>
              </a:rPr>
              <a:t>The UK and Germany need to adopt a more proactive strategy to improve their business communications by implementing the principles of the business communication theory which will help Sainsbury's to effectively expand and operate in Germany.  </a:t>
            </a:r>
            <a:endParaRPr lang="en-IN" u="none" strike="noStrike">
              <a:effectLst/>
              <a:latin typeface="Arial" panose="020B0604020202020204" pitchFamily="34" charset="0"/>
              <a:ea typeface="Arial" panose="020B0604020202020204" pitchFamily="34" charset="0"/>
            </a:endParaRPr>
          </a:p>
          <a:p>
            <a:pPr>
              <a:buClr>
                <a:srgbClr val="BF883B"/>
              </a:buClr>
            </a:pPr>
            <a:endParaRPr lang="en-IN"/>
          </a:p>
        </p:txBody>
      </p:sp>
    </p:spTree>
    <p:extLst>
      <p:ext uri="{BB962C8B-B14F-4D97-AF65-F5344CB8AC3E}">
        <p14:creationId xmlns:p14="http://schemas.microsoft.com/office/powerpoint/2010/main" val="12924258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636F6DB7-CF8D-494A-82F6-13B58DCA9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0B7E5194-6E82-4A44-99C3-FE7D87F34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36E9E42D-6D27-D825-0145-869E3C996A9A}"/>
              </a:ext>
            </a:extLst>
          </p:cNvPr>
          <p:cNvSpPr>
            <a:spLocks noGrp="1"/>
          </p:cNvSpPr>
          <p:nvPr>
            <p:ph type="title"/>
          </p:nvPr>
        </p:nvSpPr>
        <p:spPr>
          <a:xfrm>
            <a:off x="764110" y="826346"/>
            <a:ext cx="3171905" cy="1013800"/>
          </a:xfrm>
        </p:spPr>
        <p:txBody>
          <a:bodyPr>
            <a:normAutofit/>
          </a:bodyPr>
          <a:lstStyle/>
          <a:p>
            <a:r>
              <a:rPr lang="en-IN" sz="2400" b="1">
                <a:solidFill>
                  <a:srgbClr val="FFFFFF"/>
                </a:solidFill>
                <a:effectLst/>
                <a:latin typeface="Times New Roman" panose="02020603050405020304" pitchFamily="18" charset="0"/>
                <a:ea typeface="Times New Roman" panose="02020603050405020304" pitchFamily="18" charset="0"/>
              </a:rPr>
              <a:t>Conclusion</a:t>
            </a:r>
            <a:br>
              <a:rPr lang="en-IN" sz="2400">
                <a:solidFill>
                  <a:srgbClr val="FFFFFF"/>
                </a:solidFill>
                <a:effectLst/>
                <a:latin typeface="Arial" panose="020B0604020202020204" pitchFamily="34" charset="0"/>
                <a:ea typeface="Arial" panose="020B0604020202020204" pitchFamily="34" charset="0"/>
              </a:rPr>
            </a:br>
            <a:endParaRPr lang="en-IN" sz="2400">
              <a:solidFill>
                <a:srgbClr val="FFFFFF"/>
              </a:solidFill>
            </a:endParaRPr>
          </a:p>
        </p:txBody>
      </p:sp>
      <p:grpSp>
        <p:nvGrpSpPr>
          <p:cNvPr id="8203" name="Group 8202">
            <a:extLst>
              <a:ext uri="{FF2B5EF4-FFF2-40B4-BE49-F238E27FC236}">
                <a16:creationId xmlns:a16="http://schemas.microsoft.com/office/drawing/2014/main" id="{49FCC1E1-84D3-494D-A0A0-286AFA1C30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8204" name="Rectangle 8203">
              <a:extLst>
                <a:ext uri="{FF2B5EF4-FFF2-40B4-BE49-F238E27FC236}">
                  <a16:creationId xmlns:a16="http://schemas.microsoft.com/office/drawing/2014/main" id="{96E09E90-FF79-402E-AF01-97A279BEA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05" name="Rectangle 8204">
              <a:extLst>
                <a:ext uri="{FF2B5EF4-FFF2-40B4-BE49-F238E27FC236}">
                  <a16:creationId xmlns:a16="http://schemas.microsoft.com/office/drawing/2014/main" id="{EC6946F8-4B9B-4C51-9F51-2DB377392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06" name="Rectangle 8205">
              <a:extLst>
                <a:ext uri="{FF2B5EF4-FFF2-40B4-BE49-F238E27FC236}">
                  <a16:creationId xmlns:a16="http://schemas.microsoft.com/office/drawing/2014/main" id="{7B3D2B3D-A285-438C-A344-AED3E46A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3" name="Content Placeholder 2">
            <a:extLst>
              <a:ext uri="{FF2B5EF4-FFF2-40B4-BE49-F238E27FC236}">
                <a16:creationId xmlns:a16="http://schemas.microsoft.com/office/drawing/2014/main" id="{C496C8D5-9C89-6ED4-241B-E69FD3BD8E22}"/>
              </a:ext>
            </a:extLst>
          </p:cNvPr>
          <p:cNvSpPr>
            <a:spLocks noGrp="1"/>
          </p:cNvSpPr>
          <p:nvPr>
            <p:ph idx="1"/>
          </p:nvPr>
        </p:nvSpPr>
        <p:spPr>
          <a:xfrm>
            <a:off x="764110" y="2052084"/>
            <a:ext cx="3033249" cy="3856229"/>
          </a:xfrm>
        </p:spPr>
        <p:txBody>
          <a:bodyPr anchor="t">
            <a:normAutofit/>
          </a:bodyPr>
          <a:lstStyle/>
          <a:p>
            <a:pPr marL="342900" lvl="0" indent="-342900">
              <a:lnSpc>
                <a:spcPct val="90000"/>
              </a:lnSpc>
              <a:buFont typeface="Arial" panose="020B0604020202020204" pitchFamily="34" charset="0"/>
              <a:buChar char="●"/>
            </a:pPr>
            <a:r>
              <a:rPr lang="en-IN" sz="1500" u="none" strike="noStrike">
                <a:solidFill>
                  <a:srgbClr val="FFFFFF"/>
                </a:solidFill>
                <a:effectLst/>
                <a:latin typeface="Times New Roman" panose="02020603050405020304" pitchFamily="18" charset="0"/>
                <a:ea typeface="Times New Roman" panose="02020603050405020304" pitchFamily="18" charset="0"/>
              </a:rPr>
              <a:t>The overall conclusion of the study is that there are a number of cultural similarities and differences between the EU countries of the United Kingdom and Germany. </a:t>
            </a:r>
            <a:endParaRPr lang="en-IN" sz="1500" u="none" strike="noStrike">
              <a:solidFill>
                <a:srgbClr val="FFFFFF"/>
              </a:solidFill>
              <a:effectLst/>
              <a:latin typeface="Arial" panose="020B0604020202020204" pitchFamily="34" charset="0"/>
              <a:ea typeface="Arial" panose="020B0604020202020204" pitchFamily="34" charset="0"/>
            </a:endParaRPr>
          </a:p>
          <a:p>
            <a:pPr marL="342900" lvl="0" indent="-342900">
              <a:lnSpc>
                <a:spcPct val="90000"/>
              </a:lnSpc>
              <a:buFont typeface="Arial" panose="020B0604020202020204" pitchFamily="34" charset="0"/>
              <a:buChar char="●"/>
            </a:pPr>
            <a:r>
              <a:rPr lang="en-IN" sz="1500" u="none" strike="noStrike">
                <a:solidFill>
                  <a:srgbClr val="FFFFFF"/>
                </a:solidFill>
                <a:effectLst/>
                <a:latin typeface="Times New Roman" panose="02020603050405020304" pitchFamily="18" charset="0"/>
                <a:ea typeface="Times New Roman" panose="02020603050405020304" pitchFamily="18" charset="0"/>
              </a:rPr>
              <a:t>The cognitive dissonance theory suggests that the UK and Germany mutually promote their business communication and sustain their commercial relationship.</a:t>
            </a:r>
            <a:endParaRPr lang="en-IN" sz="1500" u="none" strike="noStrike">
              <a:solidFill>
                <a:srgbClr val="FFFFFF"/>
              </a:solidFill>
              <a:effectLst/>
              <a:latin typeface="Arial" panose="020B0604020202020204" pitchFamily="34" charset="0"/>
              <a:ea typeface="Arial" panose="020B0604020202020204" pitchFamily="34" charset="0"/>
            </a:endParaRPr>
          </a:p>
          <a:p>
            <a:pPr marL="342900" lvl="0" indent="-342900">
              <a:lnSpc>
                <a:spcPct val="90000"/>
              </a:lnSpc>
              <a:buFont typeface="Arial" panose="020B0604020202020204" pitchFamily="34" charset="0"/>
              <a:buChar char="●"/>
            </a:pPr>
            <a:r>
              <a:rPr lang="en-IN" sz="1500" u="none" strike="noStrike">
                <a:solidFill>
                  <a:srgbClr val="FFFFFF"/>
                </a:solidFill>
                <a:effectLst/>
                <a:latin typeface="Times New Roman" panose="02020603050405020304" pitchFamily="18" charset="0"/>
                <a:ea typeface="Times New Roman" panose="02020603050405020304" pitchFamily="18" charset="0"/>
              </a:rPr>
              <a:t>The cultural and social diversity of the two countries helps to sustain business relations and reduce work-related difficulties.</a:t>
            </a:r>
            <a:endParaRPr lang="en-IN" sz="1500" u="none" strike="noStrike">
              <a:solidFill>
                <a:srgbClr val="FFFFFF"/>
              </a:solidFill>
              <a:effectLst/>
              <a:latin typeface="Arial" panose="020B0604020202020204" pitchFamily="34" charset="0"/>
              <a:ea typeface="Arial" panose="020B0604020202020204" pitchFamily="34" charset="0"/>
            </a:endParaRPr>
          </a:p>
          <a:p>
            <a:pPr>
              <a:lnSpc>
                <a:spcPct val="90000"/>
              </a:lnSpc>
            </a:pPr>
            <a:endParaRPr lang="en-IN" sz="1500">
              <a:solidFill>
                <a:srgbClr val="FFFFFF"/>
              </a:solidFill>
            </a:endParaRPr>
          </a:p>
        </p:txBody>
      </p:sp>
      <p:pic>
        <p:nvPicPr>
          <p:cNvPr id="8194" name="Picture 2" descr="176,714 Cultural Differences Images, Stock Photos, 3D objects, &amp; Vectors |  Shutterstock">
            <a:extLst>
              <a:ext uri="{FF2B5EF4-FFF2-40B4-BE49-F238E27FC236}">
                <a16:creationId xmlns:a16="http://schemas.microsoft.com/office/drawing/2014/main" id="{41AE6E31-E54D-ADCD-2433-872BD04B3D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8800" y="1000810"/>
            <a:ext cx="6866506" cy="4855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5421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454D-3CC8-50CC-62B3-DCFF4F289143}"/>
              </a:ext>
            </a:extLst>
          </p:cNvPr>
          <p:cNvSpPr>
            <a:spLocks noGrp="1"/>
          </p:cNvSpPr>
          <p:nvPr>
            <p:ph type="title"/>
          </p:nvPr>
        </p:nvSpPr>
        <p:spPr/>
        <p:txBody>
          <a:bodyPr/>
          <a:lstStyle/>
          <a:p>
            <a:r>
              <a:rPr lang="en-IN" sz="1800" b="1">
                <a:effectLst/>
                <a:latin typeface="Times New Roman" panose="02020603050405020304" pitchFamily="18" charset="0"/>
                <a:ea typeface="Times New Roman" panose="02020603050405020304" pitchFamily="18" charset="0"/>
              </a:rPr>
              <a:t>References</a:t>
            </a:r>
            <a:br>
              <a:rPr lang="en-IN" sz="1800">
                <a:effectLst/>
                <a:latin typeface="Arial" panose="020B0604020202020204" pitchFamily="34" charset="0"/>
                <a:ea typeface="Arial" panose="020B0604020202020204" pitchFamily="34" charset="0"/>
              </a:rPr>
            </a:br>
            <a:endParaRPr lang="en-IN" dirty="0"/>
          </a:p>
        </p:txBody>
      </p:sp>
      <p:graphicFrame>
        <p:nvGraphicFramePr>
          <p:cNvPr id="15" name="Content Placeholder 2">
            <a:extLst>
              <a:ext uri="{FF2B5EF4-FFF2-40B4-BE49-F238E27FC236}">
                <a16:creationId xmlns:a16="http://schemas.microsoft.com/office/drawing/2014/main" id="{4F4DBBB5-982C-B459-9C3D-AD8AA06FC4B1}"/>
              </a:ext>
            </a:extLst>
          </p:cNvPr>
          <p:cNvGraphicFramePr>
            <a:graphicFrameLocks noGrp="1"/>
          </p:cNvGraphicFramePr>
          <p:nvPr>
            <p:ph idx="1"/>
            <p:extLst>
              <p:ext uri="{D42A27DB-BD31-4B8C-83A1-F6EECF244321}">
                <p14:modId xmlns:p14="http://schemas.microsoft.com/office/powerpoint/2010/main" val="808525722"/>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601031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11</TotalTime>
  <Words>2345</Words>
  <Application>Microsoft Macintosh PowerPoint</Application>
  <PresentationFormat>Widescreen</PresentationFormat>
  <Paragraphs>87</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Times New Roman</vt:lpstr>
      <vt:lpstr>Wingdings 2</vt:lpstr>
      <vt:lpstr>Dividend</vt:lpstr>
      <vt:lpstr>BA Business Management</vt:lpstr>
      <vt:lpstr>Introduction </vt:lpstr>
      <vt:lpstr>Cultural similarities between the UK and Germany </vt:lpstr>
      <vt:lpstr>Cultural similarities between the UK and Germany </vt:lpstr>
      <vt:lpstr>Cultural Variations between the UK and Germany </vt:lpstr>
      <vt:lpstr>Cultural Variations between the UK and Germany </vt:lpstr>
      <vt:lpstr>Recommendation </vt:lpstr>
      <vt:lpstr>Recommendation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dc:title>
  <dc:creator>11367</dc:creator>
  <cp:lastModifiedBy>Nicu Pirvu</cp:lastModifiedBy>
  <cp:revision>3</cp:revision>
  <dcterms:created xsi:type="dcterms:W3CDTF">2023-11-08T12:54:22Z</dcterms:created>
  <dcterms:modified xsi:type="dcterms:W3CDTF">2023-11-24T11:42:25Z</dcterms:modified>
</cp:coreProperties>
</file>