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743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48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104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0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155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45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71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842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895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065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7061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31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273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90" r:id="rId7"/>
    <p:sldLayoutId id="2147483689" r:id="rId8"/>
    <p:sldLayoutId id="2147483688" r:id="rId9"/>
    <p:sldLayoutId id="2147483687" r:id="rId10"/>
    <p:sldLayoutId id="2147483678" r:id="rId11"/>
    <p:sldLayoutId id="21474836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Zone-of-proximal-Development.html" TargetMode="External"/><Relationship Id="rId2" Type="http://schemas.openxmlformats.org/officeDocument/2006/relationships/hyperlink" Target="https://www.allaboutspecialneeds.com/index.php/2010/CR/numicon-maths-teaching-syste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8D6E6B-4714-4F04-B39A-C9DC016F3F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91" r="2" b="2991"/>
          <a:stretch/>
        </p:blipFill>
        <p:spPr>
          <a:xfrm>
            <a:off x="-1" y="-1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99C8C0-1A90-433F-B1D5-AE4DE2F3D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4181474"/>
            <a:ext cx="5505814" cy="14713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666366-3401-4204-95FF-6237C8CD9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3650" y="5709565"/>
            <a:ext cx="5395975" cy="6467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2000" cap="all"/>
              <a:t>By Anne Arnold</a:t>
            </a:r>
          </a:p>
        </p:txBody>
      </p:sp>
      <p:pic>
        <p:nvPicPr>
          <p:cNvPr id="43" name="Picture 42" descr="Numicon Shapes 1-10 - EYFS Maths from Early Years Resources UK">
            <a:extLst>
              <a:ext uri="{FF2B5EF4-FFF2-40B4-BE49-F238E27FC236}">
                <a16:creationId xmlns:a16="http://schemas.microsoft.com/office/drawing/2014/main" id="{746DE9E2-92BD-4E24-8045-003B60B315F6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79" r="-1" b="8389"/>
          <a:stretch/>
        </p:blipFill>
        <p:spPr bwMode="auto">
          <a:xfrm>
            <a:off x="7162800" y="527544"/>
            <a:ext cx="4576825" cy="3912376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789336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D2D5D-D3D7-4E56-A3A3-E80836D69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213361"/>
            <a:ext cx="3888526" cy="1849119"/>
          </a:xfrm>
        </p:spPr>
        <p:txBody>
          <a:bodyPr>
            <a:normAutofit/>
          </a:bodyPr>
          <a:lstStyle/>
          <a:p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 What is Numicon and what is it all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9A408-99E5-41DB-AA4A-D8E129CDF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84400"/>
            <a:ext cx="4726727" cy="44602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by the Education Publisher Oxford University Press (OUP) in 1996 by practising teachers in mainstream infant schools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to make numbers real through touch and seeing (The School Run 2021)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Flat plastic shapes with holes in it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shape represents a number from 1-10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Fits into Maths within schools, providing a concrete object to represent each number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 sensory approach for learners between the age ranges of 4-7 years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benefit older children with Special Educational Needs (SEN)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Patterns are structured in a way that is not provided by written numerals (Smart Kids 2021)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A0E1BE-ECED-4636-9D5F-6963F02BC18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9"/>
          <a:stretch/>
        </p:blipFill>
        <p:spPr bwMode="auto">
          <a:xfrm>
            <a:off x="6800986" y="1551639"/>
            <a:ext cx="4747547" cy="37830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9583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E20309-1FB9-4818-BAFA-9C4C0534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rgbClr val="22B1C0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BBDED-B8FE-4BC6-A470-0319A4D8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524250" cy="543137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How we assess our learners through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70DDA-886B-40CF-B142-0A879D15B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9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Learner, male aged 11 with learning difficulties, dyspraxia and  global development delay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Diagnostic assessment is performed, to find out where the learner is with regards to numeracy, 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Oral counting e.g. 1-30, 30-1, courting in 10s from 30 ….this is done as part of the assessment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List the difficulties that the learner has – </a:t>
            </a:r>
            <a:r>
              <a:rPr lang="en-GB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Auditory Memory Skills 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Sign post the learner to where he should be – e.g. 1.3 Counting up to 50 Kit 1NNS 1A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Literacy and numeracy framework assessment (LNF) 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Numbers and the Number System (NNS)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Builds confidence with numbers and shapes, which corresponds to pictures </a:t>
            </a:r>
          </a:p>
          <a:p>
            <a:pPr>
              <a:lnSpc>
                <a:spcPct val="90000"/>
              </a:lnSpc>
            </a:pPr>
            <a:endParaRPr lang="en-GB" sz="1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692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DD718-E170-4B29-AB33-A2372DE99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CAEA2-3A46-4F0C-A940-BB568C35B9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Advantages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Proven to be good for learners with a variety of special needs - autism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give the learner an image of what a number  looks like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Versatile in the use in sensory play, hidden in sand, prints in playdough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Forms a relationship with numbers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hole of the </a:t>
            </a:r>
            <a:r>
              <a:rPr lang="en-GB" sz="2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piece represents a number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a strong sense of pattern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help understand how numbers fit together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to understand number bonds (the School run 2021)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56993D-D0B8-4A98-9DA1-A274F35B37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Barriers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appropriate for that specific learner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Knowing how to solve the problem and not the procedure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Would the learner be able in time to use a calculator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Ability to retain, process, and then recall the information – </a:t>
            </a:r>
            <a:r>
              <a:rPr lang="en-GB" sz="2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Auditory memory skills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part 2 of his statement day?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Confidence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Nerves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Existing learning difficulties</a:t>
            </a:r>
          </a:p>
          <a:p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Could the learner challenge </a:t>
            </a: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0517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E20309-1FB9-4818-BAFA-9C4C0534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rgbClr val="22B1C0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9DABE7-4E3E-4D9A-BB2E-9787BCA2C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524250" cy="543137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Links to theory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DC6BC-BAA8-4AAC-AF3F-297941E01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Numicon working side by side with the LNF – but also has its own number system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 within my setting – SEN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on a daily basis, to gain confidence and understanding for learners</a:t>
            </a:r>
          </a:p>
          <a:p>
            <a:pPr>
              <a:lnSpc>
                <a:spcPct val="90000"/>
              </a:lnSpc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Paiget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believed through his theory that children learned through 4 stages of development – these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expained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how they acquire and understand knowledge (Pound, 2014, p.47)</a:t>
            </a:r>
          </a:p>
          <a:p>
            <a:pPr>
              <a:lnSpc>
                <a:spcPct val="90000"/>
              </a:lnSpc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Vygostky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(1978) – children learn through social development, and interacting with their peers or adults. He discovered the Zone of Proximal development, putting the theory into practice. 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Scaffolding, or activities that will further support the learner which can either be by a teacher or a competent peer. 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Wood, Bruner and Ross (1976, p. 90)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Dewey (1938) – believed that all children learn through the ‘hands on approach’, and that all education should be based on real life stories (pound, 2006, p.21)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6541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E20309-1FB9-4818-BAFA-9C4C0534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rgbClr val="22B1C0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95F2E-D793-4183-BC62-D0E58D77E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524250" cy="543137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8573F-5241-41B3-A50E-1A7BC2600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04800"/>
            <a:ext cx="5598161" cy="6238239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used to support everyday number skills – time and money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Beneficial to learners with visual and /or multi-sensory approach to learning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Leaners motivated to engage with materials they are attracted to – succeed in learning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a clear structure when teaching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teachers to see what the child is thinking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Materials and methods, support the development of early number concepts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been proved useful to other children who may have maths delay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enables teachers and teaching assistants to plan what they ae going to be doing next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worked through at the learners pace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also improved the learners confidence and self esteem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improve listening and fine motor skills.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also help to develop and improve other sensory skills such as colour Wing,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Tocan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1938919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E20309-1FB9-4818-BAFA-9C4C0534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rgbClr val="22B1C0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95F2E-D793-4183-BC62-D0E58D77E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524250" cy="543137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8573F-5241-41B3-A50E-1A7BC2600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04800"/>
            <a:ext cx="5598161" cy="6238239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learners think creatively to solve problems in a variety of ways. Even though they have SEN this doesn’t stop them from enjoying the numeracy that they are doing in the format of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Having  worked with some learners for a year, it has been noticeable that when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was introduced to the leaners its had become noticeable that learners were demonstrating a better understanding of number concepts, which had not been apparent before.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my setting we work with a child or group of children through the numeracy session, therefore the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teaching method has become invaluable. It has given our learners an clear understanding of what is expected and well structured activities to work through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Giving learners direct feedback on their creativity will help them realise that they can achieve anything when they understand.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numicon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excellent tool for enabling the learner to gain the basic understanding of  numbers. Its assessment format is set out in stages and levels, which will enable the teacher to assess , reassess and follow up on any areas that need extra help or improving.</a:t>
            </a:r>
          </a:p>
        </p:txBody>
      </p:sp>
    </p:spTree>
    <p:extLst>
      <p:ext uri="{BB962C8B-B14F-4D97-AF65-F5344CB8AC3E}">
        <p14:creationId xmlns:p14="http://schemas.microsoft.com/office/powerpoint/2010/main" val="2769181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593A4-3958-4800-954A-5B44617FB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C67F2-040C-4D44-AD4B-5CE949DC8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4450"/>
            <a:ext cx="10515600" cy="541972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6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 about special needs. (2010) Available at</a:t>
            </a:r>
            <a:r>
              <a:rPr lang="en-GB" sz="6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6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https://www.allaboutspecialneeds.com/index.php/2010/CR/numicon-maths-teaching-system</a:t>
            </a:r>
            <a:r>
              <a:rPr lang="en-GB" sz="6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(Assessed: 9 January 2021) </a:t>
            </a: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6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Cuisinaire</a:t>
            </a:r>
            <a:r>
              <a:rPr lang="en-GB" sz="6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GB" sz="6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Gattegno</a:t>
            </a:r>
            <a:r>
              <a:rPr lang="en-GB" sz="6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(1957). </a:t>
            </a:r>
            <a:r>
              <a:rPr lang="en-GB" sz="6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Numbers in colour</a:t>
            </a:r>
            <a:r>
              <a:rPr lang="en-GB" sz="6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(3</a:t>
            </a:r>
            <a:r>
              <a:rPr lang="en-GB" sz="64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6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Edition). Heineman  </a:t>
            </a:r>
            <a:r>
              <a:rPr lang="en-GB" sz="64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 to put in txt)</a:t>
            </a:r>
            <a:endParaRPr lang="en-GB" sz="6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6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McLeod, S. A. (2019) </a:t>
            </a:r>
            <a:r>
              <a:rPr lang="en-GB" sz="6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Simply Psychology</a:t>
            </a:r>
            <a:r>
              <a:rPr lang="en-GB" sz="6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64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https://www.simplypsychology.org/Zone-of-proximal-Development.html</a:t>
            </a:r>
            <a:r>
              <a:rPr lang="en-GB" sz="6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26 October 2020). </a:t>
            </a:r>
            <a:endParaRPr lang="en-GB" sz="6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Pound,, L. (2006) </a:t>
            </a:r>
            <a:r>
              <a:rPr lang="en-GB" sz="6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Children Learn</a:t>
            </a: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Practical Pre-School Books.</a:t>
            </a:r>
            <a:endParaRPr lang="en-GB" sz="6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640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Pound, L. (2014) </a:t>
            </a:r>
            <a:r>
              <a:rPr lang="en-GB" sz="640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Children Learn</a:t>
            </a:r>
            <a:r>
              <a:rPr lang="en-GB" sz="6400" i="1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Practical Pre-School Books.</a:t>
            </a:r>
            <a:endParaRPr lang="en-GB" sz="6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6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Vinner</a:t>
            </a: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(1991). The role of definitions in the teaching and learning of mathematics – In D. Tall (Ed) </a:t>
            </a:r>
            <a:r>
              <a:rPr lang="en-GB" sz="6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Advanced mathematics thinking</a:t>
            </a: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6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Dordirect</a:t>
            </a:r>
            <a:r>
              <a:rPr lang="en-GB" sz="6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Kluwer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69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593A4-3958-4800-954A-5B44617FB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C67F2-040C-4D44-AD4B-5CE949DC8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025"/>
            <a:ext cx="10515600" cy="5419725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Wing, T, and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Tacon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R.(2007) Teaching numbers skills and concepts with Numicon materials. Downs Syndrome Research and Practice, 12(1), 22-26 (Accessed: 10 January 2021). Doi:10-3104/practice.2018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Government. (2012)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National Numeracy Programme.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Numeracy Team: Department of Education and Skills.</a:t>
            </a:r>
          </a:p>
          <a:p>
            <a:pPr marL="0" indent="0" fontAlgn="base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5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79496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RegularSeedRightStep">
      <a:dk1>
        <a:srgbClr val="000000"/>
      </a:dk1>
      <a:lt1>
        <a:srgbClr val="FFFFFF"/>
      </a:lt1>
      <a:dk2>
        <a:srgbClr val="2F211A"/>
      </a:dk2>
      <a:lt2>
        <a:srgbClr val="F3F1F0"/>
      </a:lt2>
      <a:accent1>
        <a:srgbClr val="22B1C0"/>
      </a:accent1>
      <a:accent2>
        <a:srgbClr val="1773D5"/>
      </a:accent2>
      <a:accent3>
        <a:srgbClr val="2B38E7"/>
      </a:accent3>
      <a:accent4>
        <a:srgbClr val="5917D5"/>
      </a:accent4>
      <a:accent5>
        <a:srgbClr val="BA29E7"/>
      </a:accent5>
      <a:accent6>
        <a:srgbClr val="D517B2"/>
      </a:accent6>
      <a:hlink>
        <a:srgbClr val="BF4C3F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1125</Words>
  <Application>Microsoft Office PowerPoint</Application>
  <PresentationFormat>Widescreen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Elephant</vt:lpstr>
      <vt:lpstr>Times New Roman</vt:lpstr>
      <vt:lpstr>BrushVTI</vt:lpstr>
      <vt:lpstr>Numicon</vt:lpstr>
      <vt:lpstr>So What is Numicon and what is it all about?</vt:lpstr>
      <vt:lpstr> How we assess our learners through numicon</vt:lpstr>
      <vt:lpstr> Advantages and barriers</vt:lpstr>
      <vt:lpstr>Links to theory and practice</vt:lpstr>
      <vt:lpstr> Evaluation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Numicon</dc:title>
  <dc:creator>Anne Arnold</dc:creator>
  <cp:lastModifiedBy>Anne Arnold</cp:lastModifiedBy>
  <cp:revision>3</cp:revision>
  <dcterms:created xsi:type="dcterms:W3CDTF">2021-01-10T19:42:06Z</dcterms:created>
  <dcterms:modified xsi:type="dcterms:W3CDTF">2021-01-12T19:31:59Z</dcterms:modified>
</cp:coreProperties>
</file>