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445" r:id="rId6"/>
    <p:sldId id="475" r:id="rId7"/>
    <p:sldId id="422" r:id="rId8"/>
    <p:sldId id="447" r:id="rId9"/>
    <p:sldId id="473" r:id="rId10"/>
    <p:sldId id="474" r:id="rId11"/>
    <p:sldId id="457" r:id="rId12"/>
    <p:sldId id="462" r:id="rId13"/>
    <p:sldId id="470" r:id="rId14"/>
    <p:sldId id="466" r:id="rId15"/>
    <p:sldId id="461" r:id="rId16"/>
    <p:sldId id="275" r:id="rId17"/>
    <p:sldId id="468" r:id="rId18"/>
    <p:sldId id="463" r:id="rId19"/>
    <p:sldId id="476" r:id="rId20"/>
    <p:sldId id="477" r:id="rId21"/>
    <p:sldId id="478" r:id="rId22"/>
    <p:sldId id="479" r:id="rId23"/>
    <p:sldId id="480"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838" autoAdjust="0"/>
  </p:normalViewPr>
  <p:slideViewPr>
    <p:cSldViewPr>
      <p:cViewPr varScale="1">
        <p:scale>
          <a:sx n="63" d="100"/>
          <a:sy n="63" d="100"/>
        </p:scale>
        <p:origin x="157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03/09/2020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73DFFF06-48EA-497C-A795-AD7FEB2CBB1E}" type="slidenum">
              <a:rPr lang="en-GB" altLang="en-US" smtClean="0"/>
              <a:pPr>
                <a:spcBef>
                  <a:spcPct val="0"/>
                </a:spcBef>
              </a:pPr>
              <a:t>2</a:t>
            </a:fld>
            <a:endParaRPr lang="en-GB" altLang="en-US"/>
          </a:p>
        </p:txBody>
      </p:sp>
    </p:spTree>
    <p:extLst>
      <p:ext uri="{BB962C8B-B14F-4D97-AF65-F5344CB8AC3E}">
        <p14:creationId xmlns:p14="http://schemas.microsoft.com/office/powerpoint/2010/main" val="151588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383594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may arise, however, if an employee realizes that her co-workers do not share her values. For example, an employee who values hard work may resent co-workers who are lazy or unproductive without being reprimanded. Even so, additional conflicts can result if the employee attempts to force her own values on her co-workers.</a:t>
            </a:r>
          </a:p>
        </p:txBody>
      </p:sp>
      <p:sp>
        <p:nvSpPr>
          <p:cNvPr id="4" name="Slide Number Placeholder 3"/>
          <p:cNvSpPr>
            <a:spLocks noGrp="1"/>
          </p:cNvSpPr>
          <p:nvPr>
            <p:ph type="sldNum" sz="quarter" idx="10"/>
          </p:nvPr>
        </p:nvSpPr>
        <p:spPr/>
        <p:txBody>
          <a:bodyPr/>
          <a:lstStyle/>
          <a:p>
            <a:fld id="{83A431A8-FCA0-4CBE-ABAB-A78DBAEF8320}" type="slidenum">
              <a:rPr lang="en-GB" smtClean="0"/>
              <a:t>10</a:t>
            </a:fld>
            <a:endParaRPr lang="en-GB"/>
          </a:p>
        </p:txBody>
      </p:sp>
    </p:spTree>
    <p:extLst>
      <p:ext uri="{BB962C8B-B14F-4D97-AF65-F5344CB8AC3E}">
        <p14:creationId xmlns:p14="http://schemas.microsoft.com/office/powerpoint/2010/main" val="3377561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77613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companies shared values</a:t>
            </a:r>
            <a:r>
              <a:rPr lang="en-GB" baseline="0" dirty="0"/>
              <a:t> / Core values affect the behaviours of employees in the workplace?</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12</a:t>
            </a:fld>
            <a:endParaRPr lang="en-GB"/>
          </a:p>
        </p:txBody>
      </p:sp>
    </p:spTree>
    <p:extLst>
      <p:ext uri="{BB962C8B-B14F-4D97-AF65-F5344CB8AC3E}">
        <p14:creationId xmlns:p14="http://schemas.microsoft.com/office/powerpoint/2010/main" val="499714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44202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14</a:t>
            </a:fld>
            <a:endParaRPr lang="en-GB"/>
          </a:p>
        </p:txBody>
      </p:sp>
    </p:spTree>
    <p:extLst>
      <p:ext uri="{BB962C8B-B14F-4D97-AF65-F5344CB8AC3E}">
        <p14:creationId xmlns:p14="http://schemas.microsoft.com/office/powerpoint/2010/main" val="2091994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27676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39192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988FBCA6-67F7-411E-A252-D2BA0E71F82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45848C4B-2A71-4AEA-B623-77A47307D7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73732" name="Slide Number Placeholder 3">
            <a:extLst>
              <a:ext uri="{FF2B5EF4-FFF2-40B4-BE49-F238E27FC236}">
                <a16:creationId xmlns:a16="http://schemas.microsoft.com/office/drawing/2014/main" id="{810AEE41-6D18-4234-875A-1C68861753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3F205C2-7FE3-4AF4-AB88-AA469FEC9244}" type="slidenum">
              <a:rPr lang="en-GB" altLang="en-US" smtClean="0">
                <a:solidFill>
                  <a:srgbClr val="000000"/>
                </a:solidFill>
                <a:latin typeface="Calibri" panose="020F0502020204030204" pitchFamily="34" charset="0"/>
              </a:rPr>
              <a:pPr/>
              <a:t>18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321966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666406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google.com/url?sa=i&amp;rct=j&amp;q=&amp;esrc=s&amp;source=images&amp;cd=&amp;cad=rja&amp;uact=8&amp;ved=2ahUKEwiR2NvYso7eAhVF0RoKHU6nAhUQjRx6BAgBEAU&amp;url=https://www.musicnotes.com/sheet-music/artist/the-theorist&amp;psig=AOvVaw3q-7akGvXLJx_elryELN5X&amp;ust=153989730791501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1584176"/>
          </a:xfrm>
        </p:spPr>
        <p:txBody>
          <a:bodyPr>
            <a:normAutofit/>
          </a:bodyPr>
          <a:lstStyle/>
          <a:p>
            <a:r>
              <a:rPr lang="en-GB" sz="3600" b="1" dirty="0">
                <a:solidFill>
                  <a:srgbClr val="FFFF00"/>
                </a:solidFill>
              </a:rPr>
              <a:t>Week 5</a:t>
            </a:r>
          </a:p>
          <a:p>
            <a:r>
              <a:rPr lang="en-GB" sz="3600" b="1" dirty="0">
                <a:solidFill>
                  <a:srgbClr val="FFFF00"/>
                </a:solidFill>
              </a:rPr>
              <a:t>Workshop </a:t>
            </a:r>
          </a:p>
          <a:p>
            <a:endParaRPr lang="en-GB" sz="3600" b="1" dirty="0">
              <a:solidFill>
                <a:srgbClr val="FFFF00"/>
              </a:solidFill>
            </a:endParaRP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BMSK5101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11082B75-8189-41A0-90BC-DC5DA1ACD6E4}"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7171"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B3AD9C35-74A2-43D0-B3ED-6DD03DB163AA}"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7172" name="Date Placeholder 3"/>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 typeface="Arial" panose="020B0604020202020204" pitchFamily="34" charset="0"/>
              <a:buNone/>
            </a:pPr>
            <a:fld id="{C01B9F6A-422D-43FB-B479-E4905DF816B9}" type="datetime1">
              <a:rPr lang="en-GB" altLang="en-US" sz="1800"/>
              <a:pPr eaLnBrk="1" hangingPunct="1">
                <a:spcBef>
                  <a:spcPct val="0"/>
                </a:spcBef>
                <a:buFont typeface="Arial" panose="020B0604020202020204" pitchFamily="34" charset="0"/>
                <a:buNone/>
              </a:pPr>
              <a:t>03/09/2020</a:t>
            </a:fld>
            <a:endParaRPr lang="en-US" altLang="en-US" sz="1800"/>
          </a:p>
        </p:txBody>
      </p:sp>
      <p:sp>
        <p:nvSpPr>
          <p:cNvPr id="7173" name="Title 1"/>
          <p:cNvSpPr>
            <a:spLocks noGrp="1"/>
          </p:cNvSpPr>
          <p:nvPr>
            <p:ph type="title" idx="4294967295"/>
          </p:nvPr>
        </p:nvSpPr>
        <p:spPr>
          <a:xfrm>
            <a:off x="457200" y="274638"/>
            <a:ext cx="8229600" cy="922114"/>
          </a:xfrm>
        </p:spPr>
        <p:txBody>
          <a:bodyPr/>
          <a:lstStyle/>
          <a:p>
            <a:r>
              <a:rPr lang="en-GB" altLang="en-US" dirty="0">
                <a:solidFill>
                  <a:srgbClr val="FF0000"/>
                </a:solidFill>
              </a:rPr>
              <a:t>Today we would look at </a:t>
            </a:r>
          </a:p>
        </p:txBody>
      </p:sp>
      <p:sp>
        <p:nvSpPr>
          <p:cNvPr id="7174" name="Content Placeholder 2"/>
          <p:cNvSpPr>
            <a:spLocks noGrp="1"/>
          </p:cNvSpPr>
          <p:nvPr>
            <p:ph idx="4294967295"/>
          </p:nvPr>
        </p:nvSpPr>
        <p:spPr>
          <a:xfrm>
            <a:off x="457200" y="2276872"/>
            <a:ext cx="8229600" cy="2016224"/>
          </a:xfrm>
        </p:spPr>
        <p:txBody>
          <a:bodyPr>
            <a:normAutofit lnSpcReduction="10000"/>
          </a:bodyPr>
          <a:lstStyle/>
          <a:p>
            <a:r>
              <a:rPr lang="en-GB" altLang="en-US" sz="6000" dirty="0">
                <a:solidFill>
                  <a:schemeClr val="accent1"/>
                </a:solidFill>
              </a:rPr>
              <a:t>The assignment brief</a:t>
            </a:r>
          </a:p>
          <a:p>
            <a:r>
              <a:rPr lang="en-GB" altLang="en-US" sz="6000" dirty="0">
                <a:solidFill>
                  <a:schemeClr val="accent1"/>
                </a:solidFill>
              </a:rPr>
              <a:t>Assessment Part A</a:t>
            </a:r>
          </a:p>
          <a:p>
            <a:endParaRPr lang="en-GB" altLang="en-US" sz="3800" dirty="0"/>
          </a:p>
        </p:txBody>
      </p:sp>
      <p:sp>
        <p:nvSpPr>
          <p:cNvPr id="7175"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3D7574CF-D928-4E56-B9E7-62D14327C69C}"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extLst>
      <p:ext uri="{BB962C8B-B14F-4D97-AF65-F5344CB8AC3E}">
        <p14:creationId xmlns:p14="http://schemas.microsoft.com/office/powerpoint/2010/main" val="1865907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9220" name="Title 1"/>
          <p:cNvSpPr>
            <a:spLocks noGrp="1"/>
          </p:cNvSpPr>
          <p:nvPr>
            <p:ph type="title" idx="4294967295"/>
          </p:nvPr>
        </p:nvSpPr>
        <p:spPr>
          <a:xfrm>
            <a:off x="457200" y="274638"/>
            <a:ext cx="8229600" cy="1138237"/>
          </a:xfrm>
        </p:spPr>
        <p:txBody>
          <a:bodyPr/>
          <a:lstStyle/>
          <a:p>
            <a:r>
              <a:rPr lang="en-GB" altLang="en-US" dirty="0">
                <a:solidFill>
                  <a:schemeClr val="tx2"/>
                </a:solidFill>
              </a:rPr>
              <a:t>Task description</a:t>
            </a:r>
          </a:p>
        </p:txBody>
      </p:sp>
      <p:sp>
        <p:nvSpPr>
          <p:cNvPr id="9221" name="Content Placeholder 2"/>
          <p:cNvSpPr>
            <a:spLocks noGrp="1"/>
          </p:cNvSpPr>
          <p:nvPr>
            <p:ph idx="4294967295"/>
          </p:nvPr>
        </p:nvSpPr>
        <p:spPr>
          <a:xfrm>
            <a:off x="457200" y="1052736"/>
            <a:ext cx="8229600" cy="4248150"/>
          </a:xfrm>
        </p:spPr>
        <p:txBody>
          <a:bodyPr>
            <a:normAutofit fontScale="85000" lnSpcReduction="10000"/>
          </a:bodyPr>
          <a:lstStyle/>
          <a:p>
            <a:pPr>
              <a:buFont typeface="Arial" panose="020B0604020202020204" pitchFamily="34" charset="0"/>
              <a:buNone/>
            </a:pPr>
            <a:endParaRPr lang="en-GB" altLang="en-US" sz="3500" dirty="0"/>
          </a:p>
          <a:p>
            <a:pPr marL="0" indent="0" algn="just">
              <a:buNone/>
            </a:pPr>
            <a:r>
              <a:rPr lang="en-US" altLang="en-US" sz="3500" dirty="0"/>
              <a:t>• Produce a formal report which is to consider the </a:t>
            </a:r>
            <a:r>
              <a:rPr lang="en-US" altLang="en-US" sz="3500" i="1" dirty="0">
                <a:solidFill>
                  <a:srgbClr val="C00000"/>
                </a:solidFill>
              </a:rPr>
              <a:t>critical analyses of the impact of beliefs, attitudes and values on workplace </a:t>
            </a:r>
            <a:r>
              <a:rPr lang="en-GB" altLang="en-US" sz="3500" i="1" dirty="0">
                <a:solidFill>
                  <a:srgbClr val="C00000"/>
                </a:solidFill>
              </a:rPr>
              <a:t>behaviour</a:t>
            </a:r>
            <a:r>
              <a:rPr lang="en-US" altLang="en-US" sz="3500" i="1" dirty="0">
                <a:solidFill>
                  <a:srgbClr val="C00000"/>
                </a:solidFill>
              </a:rPr>
              <a:t>. </a:t>
            </a:r>
          </a:p>
          <a:p>
            <a:pPr marL="0" indent="0" algn="just">
              <a:buNone/>
            </a:pPr>
            <a:r>
              <a:rPr lang="en-US" altLang="en-US" sz="3500" dirty="0"/>
              <a:t> </a:t>
            </a:r>
          </a:p>
          <a:p>
            <a:pPr marL="0" indent="0" algn="just">
              <a:buNone/>
            </a:pPr>
            <a:r>
              <a:rPr lang="en-US" altLang="en-US" sz="3500" dirty="0"/>
              <a:t>• Identify a management theory relevant to your role, evaluate its modern day relevance and critically assess its impact on your own beliefs, values and attitudes. </a:t>
            </a:r>
            <a:endParaRPr lang="en-GB" altLang="en-US" sz="3500" dirty="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3</a:t>
            </a:fld>
            <a:endParaRPr lang="en-US" altLang="en-US" sz="1400">
              <a:latin typeface="Arial" panose="020B0604020202020204" pitchFamily="34" charset="0"/>
            </a:endParaRPr>
          </a:p>
        </p:txBody>
      </p:sp>
    </p:spTree>
    <p:extLst>
      <p:ext uri="{BB962C8B-B14F-4D97-AF65-F5344CB8AC3E}">
        <p14:creationId xmlns:p14="http://schemas.microsoft.com/office/powerpoint/2010/main" val="3632403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2060848"/>
            <a:ext cx="7416825" cy="2123658"/>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Beliefs, Values and attitudes</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3" name="Title 1"/>
          <p:cNvSpPr>
            <a:spLocks noGrp="1"/>
          </p:cNvSpPr>
          <p:nvPr>
            <p:ph type="title" idx="4294967295"/>
          </p:nvPr>
        </p:nvSpPr>
        <p:spPr>
          <a:xfrm>
            <a:off x="457200" y="548681"/>
            <a:ext cx="8229600" cy="504056"/>
          </a:xfrm>
        </p:spPr>
        <p:txBody>
          <a:bodyPr>
            <a:normAutofit fontScale="90000"/>
          </a:bodyPr>
          <a:lstStyle/>
          <a:p>
            <a:r>
              <a:rPr lang="en-GB" altLang="en-US" dirty="0"/>
              <a:t>Task 1</a:t>
            </a:r>
          </a:p>
        </p:txBody>
      </p:sp>
    </p:spTree>
    <p:extLst>
      <p:ext uri="{BB962C8B-B14F-4D97-AF65-F5344CB8AC3E}">
        <p14:creationId xmlns:p14="http://schemas.microsoft.com/office/powerpoint/2010/main" val="49203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9220" name="Title 1"/>
          <p:cNvSpPr>
            <a:spLocks noGrp="1"/>
          </p:cNvSpPr>
          <p:nvPr>
            <p:ph type="title" idx="4294967295"/>
          </p:nvPr>
        </p:nvSpPr>
        <p:spPr>
          <a:xfrm>
            <a:off x="457200" y="274639"/>
            <a:ext cx="8229600" cy="850106"/>
          </a:xfrm>
        </p:spPr>
        <p:txBody>
          <a:bodyPr>
            <a:noAutofit/>
          </a:bodyPr>
          <a:lstStyle/>
          <a:p>
            <a:r>
              <a:rPr lang="en-GB" altLang="en-US" sz="5400" dirty="0">
                <a:solidFill>
                  <a:srgbClr val="C00000"/>
                </a:solidFill>
                <a:latin typeface="Bahnschrift Light SemiCondensed" panose="020B0502040204020203" pitchFamily="34" charset="0"/>
                <a:ea typeface="+mn-ea"/>
                <a:cs typeface="+mn-cs"/>
              </a:rPr>
              <a:t>Questions</a:t>
            </a:r>
          </a:p>
        </p:txBody>
      </p:sp>
      <p:sp>
        <p:nvSpPr>
          <p:cNvPr id="9221" name="Content Placeholder 2"/>
          <p:cNvSpPr>
            <a:spLocks noGrp="1"/>
          </p:cNvSpPr>
          <p:nvPr>
            <p:ph idx="4294967295"/>
          </p:nvPr>
        </p:nvSpPr>
        <p:spPr>
          <a:xfrm>
            <a:off x="457200" y="1340768"/>
            <a:ext cx="8229600" cy="3384376"/>
          </a:xfrm>
        </p:spPr>
        <p:txBody>
          <a:bodyPr>
            <a:normAutofit/>
          </a:bodyPr>
          <a:lstStyle/>
          <a:p>
            <a:r>
              <a:rPr lang="en-GB" altLang="en-US" sz="5400" dirty="0">
                <a:solidFill>
                  <a:schemeClr val="tx2"/>
                </a:solidFill>
                <a:latin typeface="Bahnschrift Light SemiCondensed" panose="020B0502040204020203" pitchFamily="34" charset="0"/>
              </a:rPr>
              <a:t>What are beliefs?</a:t>
            </a:r>
          </a:p>
          <a:p>
            <a:r>
              <a:rPr lang="en-GB" altLang="en-US" sz="5400" dirty="0">
                <a:solidFill>
                  <a:schemeClr val="tx2"/>
                </a:solidFill>
                <a:latin typeface="Bahnschrift Light SemiCondensed" panose="020B0502040204020203" pitchFamily="34" charset="0"/>
              </a:rPr>
              <a:t>What are values?</a:t>
            </a:r>
          </a:p>
          <a:p>
            <a:r>
              <a:rPr lang="en-GB" altLang="en-US" sz="5400" dirty="0">
                <a:solidFill>
                  <a:schemeClr val="tx2"/>
                </a:solidFill>
                <a:latin typeface="Bahnschrift Light SemiCondensed" panose="020B0502040204020203" pitchFamily="34" charset="0"/>
              </a:rPr>
              <a:t>What are attitudes?</a:t>
            </a:r>
          </a:p>
          <a:p>
            <a:endParaRPr lang="en-GB" altLang="en-US" sz="3500" dirty="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5</a:t>
            </a:fld>
            <a:endParaRPr lang="en-US" altLang="en-US" sz="1400">
              <a:latin typeface="Arial" panose="020B0604020202020204" pitchFamily="34" charset="0"/>
            </a:endParaRPr>
          </a:p>
        </p:txBody>
      </p:sp>
    </p:spTree>
    <p:extLst>
      <p:ext uri="{BB962C8B-B14F-4D97-AF65-F5344CB8AC3E}">
        <p14:creationId xmlns:p14="http://schemas.microsoft.com/office/powerpoint/2010/main" val="3351451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9220" name="Title 1"/>
          <p:cNvSpPr>
            <a:spLocks noGrp="1"/>
          </p:cNvSpPr>
          <p:nvPr>
            <p:ph type="title" idx="4294967295"/>
          </p:nvPr>
        </p:nvSpPr>
        <p:spPr>
          <a:xfrm>
            <a:off x="457200" y="274638"/>
            <a:ext cx="8229600" cy="922115"/>
          </a:xfrm>
        </p:spPr>
        <p:txBody>
          <a:bodyPr>
            <a:normAutofit/>
          </a:bodyPr>
          <a:lstStyle/>
          <a:p>
            <a:r>
              <a:rPr lang="en-GB" altLang="en-US" sz="5400" dirty="0">
                <a:solidFill>
                  <a:srgbClr val="C00000"/>
                </a:solidFill>
                <a:latin typeface="Bahnschrift Light SemiCondensed" panose="020B0502040204020203" pitchFamily="34" charset="0"/>
                <a:ea typeface="+mn-ea"/>
                <a:cs typeface="+mn-cs"/>
              </a:rPr>
              <a:t>Key Question</a:t>
            </a:r>
          </a:p>
        </p:txBody>
      </p:sp>
      <p:sp>
        <p:nvSpPr>
          <p:cNvPr id="9221" name="Content Placeholder 2"/>
          <p:cNvSpPr>
            <a:spLocks noGrp="1"/>
          </p:cNvSpPr>
          <p:nvPr>
            <p:ph idx="4294967295"/>
          </p:nvPr>
        </p:nvSpPr>
        <p:spPr>
          <a:xfrm>
            <a:off x="457200" y="1772815"/>
            <a:ext cx="7787208" cy="3456385"/>
          </a:xfrm>
        </p:spPr>
        <p:txBody>
          <a:bodyPr/>
          <a:lstStyle/>
          <a:p>
            <a:pPr algn="just"/>
            <a:r>
              <a:rPr lang="en-GB" altLang="en-US" sz="5400" dirty="0">
                <a:solidFill>
                  <a:schemeClr val="tx2"/>
                </a:solidFill>
                <a:latin typeface="Bahnschrift Light SemiCondensed" panose="020B0502040204020203" pitchFamily="34" charset="0"/>
              </a:rPr>
              <a:t>What is the relationship between beliefs, values and attitudes?</a:t>
            </a:r>
          </a:p>
          <a:p>
            <a:endParaRPr lang="en-GB" altLang="en-US" sz="3500" dirty="0">
              <a:solidFill>
                <a:schemeClr val="tx2"/>
              </a:solidFill>
            </a:endParaRPr>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6</a:t>
            </a:fld>
            <a:endParaRPr lang="en-US" altLang="en-US" sz="1400">
              <a:latin typeface="Arial" panose="020B0604020202020204" pitchFamily="34" charset="0"/>
            </a:endParaRPr>
          </a:p>
        </p:txBody>
      </p:sp>
    </p:spTree>
    <p:extLst>
      <p:ext uri="{BB962C8B-B14F-4D97-AF65-F5344CB8AC3E}">
        <p14:creationId xmlns:p14="http://schemas.microsoft.com/office/powerpoint/2010/main" val="2738179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A8052BA5-448C-4E59-90EF-8AAB85F2A2D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9219"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AAC39C7-B879-484A-904A-AA7024D475A3}"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9220" name="Title 1"/>
          <p:cNvSpPr>
            <a:spLocks noGrp="1"/>
          </p:cNvSpPr>
          <p:nvPr>
            <p:ph type="title" idx="4294967295"/>
          </p:nvPr>
        </p:nvSpPr>
        <p:spPr>
          <a:xfrm>
            <a:off x="457200" y="274638"/>
            <a:ext cx="8229600" cy="1138237"/>
          </a:xfrm>
        </p:spPr>
        <p:txBody>
          <a:bodyPr>
            <a:normAutofit/>
          </a:bodyPr>
          <a:lstStyle/>
          <a:p>
            <a:r>
              <a:rPr lang="en-GB" altLang="en-US" sz="5400" dirty="0">
                <a:solidFill>
                  <a:srgbClr val="C00000"/>
                </a:solidFill>
                <a:latin typeface="Bahnschrift Light SemiCondensed" panose="020B0502040204020203" pitchFamily="34" charset="0"/>
                <a:ea typeface="+mn-ea"/>
                <a:cs typeface="+mn-cs"/>
              </a:rPr>
              <a:t>Key Questions</a:t>
            </a:r>
          </a:p>
        </p:txBody>
      </p:sp>
      <p:sp>
        <p:nvSpPr>
          <p:cNvPr id="9221" name="Content Placeholder 2"/>
          <p:cNvSpPr>
            <a:spLocks noGrp="1"/>
          </p:cNvSpPr>
          <p:nvPr>
            <p:ph idx="4294967295"/>
          </p:nvPr>
        </p:nvSpPr>
        <p:spPr>
          <a:xfrm>
            <a:off x="449810" y="1378348"/>
            <a:ext cx="8229600" cy="3608570"/>
          </a:xfrm>
        </p:spPr>
        <p:txBody>
          <a:bodyPr/>
          <a:lstStyle/>
          <a:p>
            <a:pPr>
              <a:buFont typeface="Arial" panose="020B0604020202020204" pitchFamily="34" charset="0"/>
              <a:buNone/>
            </a:pPr>
            <a:endParaRPr lang="en-GB" altLang="en-US" sz="3500" dirty="0"/>
          </a:p>
          <a:p>
            <a:r>
              <a:rPr lang="en-GB" altLang="en-US" sz="3500" dirty="0"/>
              <a:t>What are your beliefs and values?</a:t>
            </a:r>
          </a:p>
          <a:p>
            <a:pPr marL="0" indent="0">
              <a:buNone/>
            </a:pPr>
            <a:endParaRPr lang="en-GB" altLang="en-US" sz="3500" dirty="0"/>
          </a:p>
          <a:p>
            <a:r>
              <a:rPr lang="en-GB" altLang="en-US" sz="3500" dirty="0"/>
              <a:t>How can these affect your behaviour at your workplace?</a:t>
            </a:r>
          </a:p>
          <a:p>
            <a:pPr marL="0" indent="0">
              <a:buNone/>
            </a:pPr>
            <a:endParaRPr lang="en-GB" altLang="en-US" sz="3500" dirty="0"/>
          </a:p>
        </p:txBody>
      </p:sp>
      <p:sp>
        <p:nvSpPr>
          <p:cNvPr id="9222"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AD003455-F59C-4EBD-89A8-87823C47DD9D}" type="slidenum">
              <a:rPr lang="en-US" altLang="en-US" sz="1400">
                <a:latin typeface="Arial" panose="020B0604020202020204" pitchFamily="34" charset="0"/>
              </a:rPr>
              <a:pPr algn="r" eaLnBrk="1" hangingPunct="1">
                <a:spcBef>
                  <a:spcPct val="0"/>
                </a:spcBef>
                <a:buFontTx/>
                <a:buNone/>
              </a:pPr>
              <a:t>7</a:t>
            </a:fld>
            <a:endParaRPr lang="en-US" altLang="en-US" sz="1400">
              <a:latin typeface="Arial" panose="020B0604020202020204" pitchFamily="34" charset="0"/>
            </a:endParaRPr>
          </a:p>
        </p:txBody>
      </p:sp>
    </p:spTree>
    <p:extLst>
      <p:ext uri="{BB962C8B-B14F-4D97-AF65-F5344CB8AC3E}">
        <p14:creationId xmlns:p14="http://schemas.microsoft.com/office/powerpoint/2010/main" val="378473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3316" name="Title 1"/>
          <p:cNvSpPr>
            <a:spLocks noGrp="1"/>
          </p:cNvSpPr>
          <p:nvPr>
            <p:ph type="title" idx="4294967295"/>
          </p:nvPr>
        </p:nvSpPr>
        <p:spPr>
          <a:xfrm>
            <a:off x="445232" y="107493"/>
            <a:ext cx="8229600" cy="873235"/>
          </a:xfrm>
        </p:spPr>
        <p:txBody>
          <a:bodyPr/>
          <a:lstStyle/>
          <a:p>
            <a:r>
              <a:rPr lang="en-GB" altLang="en-US" dirty="0">
                <a:solidFill>
                  <a:srgbClr val="C00000"/>
                </a:solidFill>
              </a:rPr>
              <a:t>Group activity</a:t>
            </a:r>
          </a:p>
        </p:txBody>
      </p:sp>
      <p:sp>
        <p:nvSpPr>
          <p:cNvPr id="13317" name="Content Placeholder 2"/>
          <p:cNvSpPr>
            <a:spLocks noGrp="1"/>
          </p:cNvSpPr>
          <p:nvPr>
            <p:ph idx="4294967295"/>
          </p:nvPr>
        </p:nvSpPr>
        <p:spPr>
          <a:xfrm>
            <a:off x="250100" y="980728"/>
            <a:ext cx="8568952" cy="4271501"/>
          </a:xfrm>
        </p:spPr>
        <p:txBody>
          <a:bodyPr/>
          <a:lstStyle/>
          <a:p>
            <a:pPr marL="0" indent="0" algn="just">
              <a:buNone/>
            </a:pPr>
            <a:r>
              <a:rPr lang="en-GB" altLang="en-US" sz="3500" dirty="0"/>
              <a:t>In your table group, identify two values, their sources and how these values can affect the behaviours of the individuals that hold them.</a:t>
            </a:r>
          </a:p>
          <a:p>
            <a:pPr algn="just"/>
            <a:endParaRPr lang="en-GB" altLang="en-US" sz="35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8</a:t>
            </a:fld>
            <a:endParaRPr lang="en-US" altLang="en-US" sz="1400">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2924944"/>
            <a:ext cx="4248472" cy="2728034"/>
          </a:xfrm>
          <a:prstGeom prst="rect">
            <a:avLst/>
          </a:prstGeom>
        </p:spPr>
      </p:pic>
    </p:spTree>
    <p:extLst>
      <p:ext uri="{BB962C8B-B14F-4D97-AF65-F5344CB8AC3E}">
        <p14:creationId xmlns:p14="http://schemas.microsoft.com/office/powerpoint/2010/main" val="4068406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4340" name="Rectangle 2"/>
          <p:cNvSpPr>
            <a:spLocks noGrp="1"/>
          </p:cNvSpPr>
          <p:nvPr>
            <p:ph type="title"/>
          </p:nvPr>
        </p:nvSpPr>
        <p:spPr>
          <a:xfrm>
            <a:off x="0" y="0"/>
            <a:ext cx="9144000" cy="735013"/>
          </a:xfrm>
        </p:spPr>
        <p:txBody>
          <a:bodyPr>
            <a:normAutofit fontScale="90000"/>
          </a:bodyPr>
          <a:lstStyle/>
          <a:p>
            <a:r>
              <a:rPr lang="en-GB" altLang="en-US" dirty="0">
                <a:solidFill>
                  <a:schemeClr val="tx2"/>
                </a:solidFill>
              </a:rPr>
              <a:t>Values can affect behaviours (Example) </a:t>
            </a: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251520" y="981075"/>
            <a:ext cx="8640960" cy="4464149"/>
          </a:xfrm>
        </p:spPr>
        <p:txBody>
          <a:bodyPr>
            <a:normAutofit/>
          </a:bodyPr>
          <a:lstStyle/>
          <a:p>
            <a:pPr marL="0" indent="0" algn="just">
              <a:buFont typeface="Arial" panose="020B0604020202020204" pitchFamily="34" charset="0"/>
              <a:buNone/>
              <a:defRPr/>
            </a:pPr>
            <a:r>
              <a:rPr lang="en-GB" dirty="0"/>
              <a:t>Jane has been appointed as team lead in her workplace. Team bonding is one of her values which has made her successful as a team leader in the past. Jane has now proposed team bonding sessions in her new team but Barry would rather spend time alone reading a magazine during these sessions. Jane is very upset with Barry’s attitude.</a:t>
            </a:r>
          </a:p>
          <a:p>
            <a:pPr marL="0" indent="0">
              <a:buFont typeface="Arial" panose="020B0604020202020204" pitchFamily="34" charset="0"/>
              <a:buNone/>
              <a:defRPr/>
            </a:pPr>
            <a:endParaRPr lang="en-GB" dirty="0"/>
          </a:p>
          <a:p>
            <a:pPr marL="0" indent="0">
              <a:buFont typeface="Arial" panose="020B0604020202020204" pitchFamily="34" charset="0"/>
              <a:buNone/>
              <a:defRPr/>
            </a:pPr>
            <a:endParaRPr lang="en-GB" dirty="0"/>
          </a:p>
        </p:txBody>
      </p:sp>
    </p:spTree>
    <p:extLst>
      <p:ext uri="{BB962C8B-B14F-4D97-AF65-F5344CB8AC3E}">
        <p14:creationId xmlns:p14="http://schemas.microsoft.com/office/powerpoint/2010/main" val="1208722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2D8147EB-8377-4B3A-B9C1-9DB7871924EA}"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14339" name="Slide Number Placeholder 4"/>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0C4D106C-FC65-4AF7-BD6F-10EFC5E20F21}"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23557" name="Rectangle 3">
            <a:extLst>
              <a:ext uri="{FF2B5EF4-FFF2-40B4-BE49-F238E27FC236}">
                <a16:creationId xmlns:a16="http://schemas.microsoft.com/office/drawing/2014/main" id="{A34B379D-F312-47BC-B649-FA7452224CC4}"/>
              </a:ext>
            </a:extLst>
          </p:cNvPr>
          <p:cNvSpPr>
            <a:spLocks noGrp="1"/>
          </p:cNvSpPr>
          <p:nvPr>
            <p:ph type="body" idx="1"/>
          </p:nvPr>
        </p:nvSpPr>
        <p:spPr>
          <a:xfrm>
            <a:off x="107504" y="981075"/>
            <a:ext cx="8784976" cy="4680173"/>
          </a:xfrm>
        </p:spPr>
        <p:txBody>
          <a:bodyPr>
            <a:noAutofit/>
          </a:bodyPr>
          <a:lstStyle/>
          <a:p>
            <a:pPr marL="0" indent="0" algn="just">
              <a:buNone/>
              <a:defRPr/>
            </a:pPr>
            <a:r>
              <a:rPr lang="en-GB" sz="2400" dirty="0"/>
              <a:t>Values can strongly influence employee conduct in the workplace. </a:t>
            </a:r>
          </a:p>
          <a:p>
            <a:pPr marL="0" indent="0" algn="just">
              <a:buNone/>
              <a:defRPr/>
            </a:pPr>
            <a:endParaRPr lang="en-GB" sz="2400" dirty="0"/>
          </a:p>
          <a:p>
            <a:pPr lvl="1" algn="just">
              <a:defRPr/>
            </a:pPr>
            <a:r>
              <a:rPr lang="en-GB" sz="2400" dirty="0"/>
              <a:t>For example, If an employee values honesty, hard work, and discipline, for example, he will likely make an effort to exhibit those traits in the workplace. This person may therefore be a more efficient employee and a more positive role model to others than an employee with opposite values.</a:t>
            </a:r>
          </a:p>
          <a:p>
            <a:pPr marL="457200" lvl="1" indent="0" algn="just">
              <a:buNone/>
              <a:defRPr/>
            </a:pPr>
            <a:endParaRPr lang="en-GB" altLang="en-US" sz="2400" dirty="0"/>
          </a:p>
          <a:p>
            <a:pPr marL="0" indent="0" algn="just">
              <a:buNone/>
              <a:defRPr/>
            </a:pPr>
            <a:r>
              <a:rPr lang="en-GB" sz="2400" dirty="0"/>
              <a:t>Shared values are often the bases of workplace relationships, so when values are not shared conflict may arise.</a:t>
            </a:r>
          </a:p>
          <a:p>
            <a:pPr marL="0" indent="0" algn="just">
              <a:buNone/>
              <a:defRPr/>
            </a:pPr>
            <a:endParaRPr lang="en-GB" sz="2400" dirty="0"/>
          </a:p>
          <a:p>
            <a:pPr marL="0" indent="0">
              <a:buFont typeface="Arial" panose="020B0604020202020204" pitchFamily="34" charset="0"/>
              <a:buNone/>
              <a:defRPr/>
            </a:pPr>
            <a:endParaRPr lang="en-GB" sz="2400" dirty="0"/>
          </a:p>
        </p:txBody>
      </p:sp>
      <p:sp>
        <p:nvSpPr>
          <p:cNvPr id="7" name="Rectangle 2"/>
          <p:cNvSpPr txBox="1">
            <a:spLocks/>
          </p:cNvSpPr>
          <p:nvPr/>
        </p:nvSpPr>
        <p:spPr>
          <a:xfrm>
            <a:off x="0" y="0"/>
            <a:ext cx="9144000" cy="735013"/>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a:solidFill>
                  <a:schemeClr val="tx2"/>
                </a:solidFill>
              </a:rPr>
              <a:t>Values can affect behaviours (Example) </a:t>
            </a:r>
            <a:endParaRPr lang="en-GB" altLang="en-US" dirty="0">
              <a:solidFill>
                <a:schemeClr val="tx2"/>
              </a:solidFill>
            </a:endParaRPr>
          </a:p>
        </p:txBody>
      </p:sp>
    </p:spTree>
    <p:extLst>
      <p:ext uri="{BB962C8B-B14F-4D97-AF65-F5344CB8AC3E}">
        <p14:creationId xmlns:p14="http://schemas.microsoft.com/office/powerpoint/2010/main" val="3481203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276872"/>
            <a:ext cx="8712968" cy="1107996"/>
          </a:xfrm>
          <a:prstGeom prst="rect">
            <a:avLst/>
          </a:prstGeom>
          <a:noFill/>
        </p:spPr>
        <p:txBody>
          <a:bodyPr wrap="squar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The workplace context</a:t>
            </a:r>
          </a:p>
        </p:txBody>
      </p:sp>
    </p:spTree>
    <p:extLst>
      <p:ext uri="{BB962C8B-B14F-4D97-AF65-F5344CB8AC3E}">
        <p14:creationId xmlns:p14="http://schemas.microsoft.com/office/powerpoint/2010/main" val="34715986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3316" name="Title 1"/>
          <p:cNvSpPr>
            <a:spLocks noGrp="1"/>
          </p:cNvSpPr>
          <p:nvPr>
            <p:ph type="title" idx="4294967295"/>
          </p:nvPr>
        </p:nvSpPr>
        <p:spPr>
          <a:xfrm>
            <a:off x="457403" y="123629"/>
            <a:ext cx="8229600" cy="490065"/>
          </a:xfrm>
        </p:spPr>
        <p:txBody>
          <a:bodyPr>
            <a:normAutofit fontScale="90000"/>
          </a:bodyPr>
          <a:lstStyle/>
          <a:p>
            <a:r>
              <a:rPr lang="en-GB" altLang="en-US" dirty="0"/>
              <a:t>Shared values in the workplace</a:t>
            </a: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12</a:t>
            </a:fld>
            <a:endParaRPr lang="en-US" altLang="en-US" sz="1400">
              <a:latin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749441"/>
            <a:ext cx="8712968" cy="4839799"/>
          </a:xfrm>
          <a:prstGeom prst="rect">
            <a:avLst/>
          </a:prstGeom>
        </p:spPr>
      </p:pic>
    </p:spTree>
    <p:extLst>
      <p:ext uri="{BB962C8B-B14F-4D97-AF65-F5344CB8AC3E}">
        <p14:creationId xmlns:p14="http://schemas.microsoft.com/office/powerpoint/2010/main" val="35313863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628800"/>
            <a:ext cx="8496944" cy="1107996"/>
          </a:xfrm>
          <a:prstGeom prst="rect">
            <a:avLst/>
          </a:prstGeom>
          <a:noFill/>
        </p:spPr>
        <p:txBody>
          <a:bodyPr wrap="squar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Organizational values</a:t>
            </a:r>
          </a:p>
        </p:txBody>
      </p:sp>
    </p:spTree>
    <p:extLst>
      <p:ext uri="{BB962C8B-B14F-4D97-AF65-F5344CB8AC3E}">
        <p14:creationId xmlns:p14="http://schemas.microsoft.com/office/powerpoint/2010/main" val="2399049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03/09/2020</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3317" name="Content Placeholder 2"/>
          <p:cNvSpPr>
            <a:spLocks noGrp="1"/>
          </p:cNvSpPr>
          <p:nvPr>
            <p:ph idx="4294967295"/>
          </p:nvPr>
        </p:nvSpPr>
        <p:spPr>
          <a:xfrm>
            <a:off x="457200" y="1124744"/>
            <a:ext cx="8435280" cy="4536504"/>
          </a:xfrm>
        </p:spPr>
        <p:txBody>
          <a:bodyPr>
            <a:normAutofit fontScale="62500" lnSpcReduction="20000"/>
          </a:bodyPr>
          <a:lstStyle/>
          <a:p>
            <a:pPr marL="0" indent="0" algn="just">
              <a:buNone/>
            </a:pPr>
            <a:r>
              <a:rPr lang="en-GB" altLang="en-US" sz="3800" dirty="0"/>
              <a:t>While most organisations would explicitly state their core values, some values may not be written down. For instance, you won’t find the following values written down, but each comes from a real organization.</a:t>
            </a:r>
          </a:p>
          <a:p>
            <a:pPr marL="0" indent="0">
              <a:buNone/>
            </a:pPr>
            <a:endParaRPr lang="en-GB" altLang="en-US" sz="3500" dirty="0"/>
          </a:p>
          <a:p>
            <a:pPr>
              <a:buFont typeface="Wingdings" panose="05000000000000000000" pitchFamily="2" charset="2"/>
              <a:buChar char="ü"/>
            </a:pPr>
            <a:r>
              <a:rPr lang="en-GB" altLang="en-US" sz="3500" dirty="0"/>
              <a:t>Look busy even if you’re not. </a:t>
            </a:r>
          </a:p>
          <a:p>
            <a:pPr>
              <a:buFont typeface="Wingdings" panose="05000000000000000000" pitchFamily="2" charset="2"/>
              <a:buChar char="ü"/>
            </a:pPr>
            <a:r>
              <a:rPr lang="en-GB" altLang="en-US" sz="3500" dirty="0"/>
              <a:t>If you take risks and fail around here, you’ll pay dearly for it. </a:t>
            </a:r>
          </a:p>
          <a:p>
            <a:pPr>
              <a:buFont typeface="Wingdings" panose="05000000000000000000" pitchFamily="2" charset="2"/>
              <a:buChar char="ü"/>
            </a:pPr>
            <a:r>
              <a:rPr lang="en-GB" altLang="en-US" sz="3500" dirty="0"/>
              <a:t>Before you make a decision, run it by your boss so that he or she is never surprised. </a:t>
            </a:r>
          </a:p>
          <a:p>
            <a:pPr>
              <a:buFont typeface="Wingdings" panose="05000000000000000000" pitchFamily="2" charset="2"/>
              <a:buChar char="ü"/>
            </a:pPr>
            <a:r>
              <a:rPr lang="en-GB" altLang="en-US" sz="3500" dirty="0"/>
              <a:t>We make our product only as good as the competition forces us to. </a:t>
            </a:r>
          </a:p>
          <a:p>
            <a:pPr>
              <a:buFont typeface="Wingdings" panose="05000000000000000000" pitchFamily="2" charset="2"/>
              <a:buChar char="ü"/>
            </a:pPr>
            <a:r>
              <a:rPr lang="en-GB" altLang="en-US" sz="3500" dirty="0"/>
              <a:t>What made us successful in the past will make us successful in the future. </a:t>
            </a:r>
          </a:p>
          <a:p>
            <a:pPr>
              <a:buFont typeface="Wingdings" panose="05000000000000000000" pitchFamily="2" charset="2"/>
              <a:buChar char="ü"/>
            </a:pPr>
            <a:r>
              <a:rPr lang="en-GB" altLang="en-US" sz="3500" dirty="0"/>
              <a:t>If you want to get to the top here, you have to be a team player.</a:t>
            </a:r>
          </a:p>
          <a:p>
            <a:pPr>
              <a:buFont typeface="Wingdings" panose="05000000000000000000" pitchFamily="2" charset="2"/>
              <a:buChar char="ü"/>
            </a:pPr>
            <a:endParaRPr lang="en-GB" altLang="en-US" sz="3500" dirty="0"/>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14</a:t>
            </a:fld>
            <a:endParaRPr lang="en-US" altLang="en-US" sz="1400">
              <a:latin typeface="Arial" panose="020B0604020202020204" pitchFamily="34" charset="0"/>
            </a:endParaRPr>
          </a:p>
        </p:txBody>
      </p:sp>
      <p:sp>
        <p:nvSpPr>
          <p:cNvPr id="6" name="Title 1"/>
          <p:cNvSpPr txBox="1">
            <a:spLocks/>
          </p:cNvSpPr>
          <p:nvPr/>
        </p:nvSpPr>
        <p:spPr>
          <a:xfrm>
            <a:off x="0" y="260648"/>
            <a:ext cx="9144000" cy="648072"/>
          </a:xfrm>
          <a:prstGeom prst="rect">
            <a:avLst/>
          </a:prstGeom>
        </p:spPr>
        <p:txBody>
          <a:bodyPr vert="horz" lIns="91440" tIns="45720" rIns="91440" bIns="45720" rtlCol="0" anchor="ctr">
            <a:normAutofit fontScale="6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solidFill>
                  <a:srgbClr val="C00000"/>
                </a:solidFill>
              </a:rPr>
              <a:t>How can these values affect employees behaviours?</a:t>
            </a:r>
          </a:p>
        </p:txBody>
      </p:sp>
    </p:spTree>
    <p:extLst>
      <p:ext uri="{BB962C8B-B14F-4D97-AF65-F5344CB8AC3E}">
        <p14:creationId xmlns:p14="http://schemas.microsoft.com/office/powerpoint/2010/main" val="2607397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23167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44824"/>
            <a:ext cx="8064896" cy="1569660"/>
          </a:xfrm>
          <a:prstGeom prst="rect">
            <a:avLst/>
          </a:prstGeom>
          <a:noFill/>
        </p:spPr>
        <p:txBody>
          <a:bodyPr wrap="square" lIns="91440" tIns="45720" rIns="91440" bIns="45720">
            <a:spAutoFit/>
          </a:bodyPr>
          <a:lstStyle/>
          <a:p>
            <a:pPr algn="ctr"/>
            <a:r>
              <a:rPr lang="en-US" sz="4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Critical evaluation of a management theory</a:t>
            </a:r>
          </a:p>
        </p:txBody>
      </p:sp>
      <p:sp>
        <p:nvSpPr>
          <p:cNvPr id="3" name="Title 1"/>
          <p:cNvSpPr>
            <a:spLocks noGrp="1"/>
          </p:cNvSpPr>
          <p:nvPr>
            <p:ph type="title" idx="4294967295"/>
          </p:nvPr>
        </p:nvSpPr>
        <p:spPr>
          <a:xfrm>
            <a:off x="457200" y="548681"/>
            <a:ext cx="8229600" cy="504056"/>
          </a:xfrm>
        </p:spPr>
        <p:txBody>
          <a:bodyPr>
            <a:normAutofit fontScale="90000"/>
          </a:bodyPr>
          <a:lstStyle/>
          <a:p>
            <a:r>
              <a:rPr lang="en-GB" altLang="en-US" dirty="0"/>
              <a:t>Task 2</a:t>
            </a:r>
          </a:p>
        </p:txBody>
      </p:sp>
    </p:spTree>
    <p:extLst>
      <p:ext uri="{BB962C8B-B14F-4D97-AF65-F5344CB8AC3E}">
        <p14:creationId xmlns:p14="http://schemas.microsoft.com/office/powerpoint/2010/main" val="34244112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Content Placeholder 2">
            <a:extLst>
              <a:ext uri="{FF2B5EF4-FFF2-40B4-BE49-F238E27FC236}">
                <a16:creationId xmlns:a16="http://schemas.microsoft.com/office/drawing/2014/main" id="{7CE8E0AB-74CB-4117-AAF0-9DE5359E2717}"/>
              </a:ext>
            </a:extLst>
          </p:cNvPr>
          <p:cNvSpPr>
            <a:spLocks noGrp="1"/>
          </p:cNvSpPr>
          <p:nvPr>
            <p:ph idx="1"/>
          </p:nvPr>
        </p:nvSpPr>
        <p:spPr>
          <a:xfrm>
            <a:off x="593764" y="1268760"/>
            <a:ext cx="7650643" cy="2232248"/>
          </a:xfrm>
        </p:spPr>
        <p:txBody>
          <a:bodyPr>
            <a:normAutofit/>
          </a:bodyPr>
          <a:lstStyle/>
          <a:p>
            <a:pPr algn="just" eaLnBrk="1" hangingPunct="1"/>
            <a:r>
              <a:rPr lang="en-GB" altLang="en-US" sz="2400" dirty="0"/>
              <a:t>Select </a:t>
            </a:r>
            <a:r>
              <a:rPr lang="en-GB" altLang="en-US" sz="2400" i="1" u="sng" dirty="0"/>
              <a:t>A </a:t>
            </a:r>
            <a:r>
              <a:rPr lang="en-GB" altLang="en-US" sz="2400" dirty="0"/>
              <a:t>theorist.</a:t>
            </a:r>
          </a:p>
          <a:p>
            <a:pPr algn="just" eaLnBrk="1" hangingPunct="1"/>
            <a:r>
              <a:rPr lang="en-GB" altLang="en-US" sz="2400" dirty="0"/>
              <a:t>In section 2 of your report, select a  theory and explain its relation to you in your workplace, or state why it doesn’t relate to you. Supply references in your report.</a:t>
            </a:r>
          </a:p>
          <a:p>
            <a:pPr eaLnBrk="1" hangingPunct="1"/>
            <a:endParaRPr lang="en-GB" altLang="en-US" dirty="0"/>
          </a:p>
        </p:txBody>
      </p:sp>
      <p:sp>
        <p:nvSpPr>
          <p:cNvPr id="53252" name="Footer Placeholder 3">
            <a:extLst>
              <a:ext uri="{FF2B5EF4-FFF2-40B4-BE49-F238E27FC236}">
                <a16:creationId xmlns:a16="http://schemas.microsoft.com/office/drawing/2014/main" id="{BE233B5C-69C9-4D36-9BFB-9F6A487544FF}"/>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1685" name="Slide Number Placeholder 4">
            <a:extLst>
              <a:ext uri="{FF2B5EF4-FFF2-40B4-BE49-F238E27FC236}">
                <a16:creationId xmlns:a16="http://schemas.microsoft.com/office/drawing/2014/main" id="{993CCA45-AAAD-4074-8525-8A7DED6472B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982FE5D-5164-4BF7-9054-192BA4E419C6}" type="slidenum">
              <a:rPr lang="en-GB" altLang="en-US" sz="900">
                <a:solidFill>
                  <a:srgbClr val="898989"/>
                </a:solidFill>
              </a:rPr>
              <a:pPr>
                <a:lnSpc>
                  <a:spcPct val="100000"/>
                </a:lnSpc>
                <a:spcBef>
                  <a:spcPct val="0"/>
                </a:spcBef>
                <a:buFontTx/>
                <a:buNone/>
              </a:pPr>
              <a:t>17</a:t>
            </a:fld>
            <a:endParaRPr lang="en-GB" altLang="en-US" sz="900">
              <a:solidFill>
                <a:srgbClr val="898989"/>
              </a:solidFill>
            </a:endParaRPr>
          </a:p>
        </p:txBody>
      </p:sp>
      <p:pic>
        <p:nvPicPr>
          <p:cNvPr id="71686" name="Picture 2" descr="Image result for theorist">
            <a:hlinkClick r:id="rId2"/>
            <a:extLst>
              <a:ext uri="{FF2B5EF4-FFF2-40B4-BE49-F238E27FC236}">
                <a16:creationId xmlns:a16="http://schemas.microsoft.com/office/drawing/2014/main" id="{206EBD54-6CD2-4DF3-A036-245FE04AD9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680" y="3636437"/>
            <a:ext cx="5174456"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434888" y="473027"/>
            <a:ext cx="7886700" cy="648869"/>
          </a:xfrm>
        </p:spPr>
        <p:txBody>
          <a:bodyPr>
            <a:normAutofit fontScale="90000"/>
          </a:bodyPr>
          <a:lstStyle/>
          <a:p>
            <a:pPr algn="ctr"/>
            <a:r>
              <a:rPr lang="en-US" dirty="0">
                <a:solidFill>
                  <a:srgbClr val="FF0000"/>
                </a:solidFill>
              </a:rPr>
              <a:t>Task 2</a:t>
            </a:r>
          </a:p>
        </p:txBody>
      </p:sp>
    </p:spTree>
    <p:extLst>
      <p:ext uri="{BB962C8B-B14F-4D97-AF65-F5344CB8AC3E}">
        <p14:creationId xmlns:p14="http://schemas.microsoft.com/office/powerpoint/2010/main" val="505938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8869D6BF-DBC4-4C1E-BBD4-A7E65594C293}"/>
              </a:ext>
            </a:extLst>
          </p:cNvPr>
          <p:cNvSpPr>
            <a:spLocks noGrp="1"/>
          </p:cNvSpPr>
          <p:nvPr>
            <p:ph type="title"/>
          </p:nvPr>
        </p:nvSpPr>
        <p:spPr>
          <a:xfrm>
            <a:off x="457200" y="274638"/>
            <a:ext cx="5848350" cy="794241"/>
          </a:xfrm>
        </p:spPr>
        <p:txBody>
          <a:bodyPr/>
          <a:lstStyle/>
          <a:p>
            <a:pPr eaLnBrk="1" hangingPunct="1"/>
            <a:r>
              <a:rPr lang="en-GB" altLang="en-US" sz="2700" dirty="0">
                <a:solidFill>
                  <a:srgbClr val="7030A0"/>
                </a:solidFill>
                <a:latin typeface="Arial" panose="020B0604020202020204" pitchFamily="34" charset="0"/>
                <a:cs typeface="Arial" panose="020B0604020202020204" pitchFamily="34" charset="0"/>
              </a:rPr>
              <a:t>The ‘Theorists’ Draw!’</a:t>
            </a:r>
            <a:endParaRPr lang="en-GB" altLang="en-US" sz="2700" dirty="0">
              <a:solidFill>
                <a:srgbClr val="7030A0"/>
              </a:solidFill>
            </a:endParaRPr>
          </a:p>
        </p:txBody>
      </p:sp>
      <p:sp>
        <p:nvSpPr>
          <p:cNvPr id="54275" name="Footer Placeholder 3">
            <a:extLst>
              <a:ext uri="{FF2B5EF4-FFF2-40B4-BE49-F238E27FC236}">
                <a16:creationId xmlns:a16="http://schemas.microsoft.com/office/drawing/2014/main" id="{7CA2FA73-A106-4399-8721-9BCB77CCC725}"/>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2708" name="Slide Number Placeholder 4">
            <a:extLst>
              <a:ext uri="{FF2B5EF4-FFF2-40B4-BE49-F238E27FC236}">
                <a16:creationId xmlns:a16="http://schemas.microsoft.com/office/drawing/2014/main" id="{94134609-0D82-494B-9D54-1A71FD0950E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9D233B5A-E943-4DEC-BA43-F361C58BB06F}" type="slidenum">
              <a:rPr lang="en-GB" altLang="en-US" sz="900">
                <a:solidFill>
                  <a:srgbClr val="898989"/>
                </a:solidFill>
              </a:rPr>
              <a:pPr>
                <a:lnSpc>
                  <a:spcPct val="100000"/>
                </a:lnSpc>
                <a:spcBef>
                  <a:spcPct val="0"/>
                </a:spcBef>
                <a:buFontTx/>
                <a:buNone/>
              </a:pPr>
              <a:t>18</a:t>
            </a:fld>
            <a:endParaRPr lang="en-GB" altLang="en-US" sz="900">
              <a:solidFill>
                <a:srgbClr val="898989"/>
              </a:solidFill>
            </a:endParaRPr>
          </a:p>
        </p:txBody>
      </p:sp>
      <p:pic>
        <p:nvPicPr>
          <p:cNvPr id="72709" name="Picture 2">
            <a:extLst>
              <a:ext uri="{FF2B5EF4-FFF2-40B4-BE49-F238E27FC236}">
                <a16:creationId xmlns:a16="http://schemas.microsoft.com/office/drawing/2014/main" id="{48B2714E-C6D0-4D44-9ECA-FE2AC5E9B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6353" y="879872"/>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7" name="Table 6">
            <a:extLst>
              <a:ext uri="{FF2B5EF4-FFF2-40B4-BE49-F238E27FC236}">
                <a16:creationId xmlns:a16="http://schemas.microsoft.com/office/drawing/2014/main" id="{30FDC152-9C98-4475-942E-EE5C835B5E62}"/>
              </a:ext>
            </a:extLst>
          </p:cNvPr>
          <p:cNvGraphicFramePr>
            <a:graphicFrameLocks noGrp="1"/>
          </p:cNvGraphicFramePr>
          <p:nvPr>
            <p:extLst>
              <p:ext uri="{D42A27DB-BD31-4B8C-83A1-F6EECF244321}">
                <p14:modId xmlns:p14="http://schemas.microsoft.com/office/powerpoint/2010/main" val="1830915493"/>
              </p:ext>
            </p:extLst>
          </p:nvPr>
        </p:nvGraphicFramePr>
        <p:xfrm>
          <a:off x="755576" y="1246585"/>
          <a:ext cx="5271864" cy="4054622"/>
        </p:xfrm>
        <a:graphic>
          <a:graphicData uri="http://schemas.openxmlformats.org/drawingml/2006/table">
            <a:tbl>
              <a:tblPr firstRow="1" bandRow="1">
                <a:tableStyleId>{5C22544A-7EE6-4342-B048-85BDC9FD1C3A}</a:tableStyleId>
              </a:tblPr>
              <a:tblGrid>
                <a:gridCol w="2635932">
                  <a:extLst>
                    <a:ext uri="{9D8B030D-6E8A-4147-A177-3AD203B41FA5}">
                      <a16:colId xmlns:a16="http://schemas.microsoft.com/office/drawing/2014/main" val="20000"/>
                    </a:ext>
                  </a:extLst>
                </a:gridCol>
                <a:gridCol w="2635932">
                  <a:extLst>
                    <a:ext uri="{9D8B030D-6E8A-4147-A177-3AD203B41FA5}">
                      <a16:colId xmlns:a16="http://schemas.microsoft.com/office/drawing/2014/main" val="20001"/>
                    </a:ext>
                  </a:extLst>
                </a:gridCol>
              </a:tblGrid>
              <a:tr h="515756">
                <a:tc>
                  <a:txBody>
                    <a:bodyPr/>
                    <a:lstStyle/>
                    <a:p>
                      <a:pPr marL="342900" lvl="0" indent="-342900">
                        <a:lnSpc>
                          <a:spcPct val="200000"/>
                        </a:lnSpc>
                        <a:buFont typeface="Arial" panose="020B0604020202020204" pitchFamily="34" charset="0"/>
                        <a:buChar char="•"/>
                      </a:pPr>
                      <a:r>
                        <a:rPr lang="en-GB" altLang="en-US" sz="1400" dirty="0">
                          <a:solidFill>
                            <a:srgbClr val="FFFF00"/>
                          </a:solidFill>
                          <a:latin typeface="Arial" panose="020B0604020202020204" pitchFamily="34" charset="0"/>
                        </a:rPr>
                        <a:t>1.John Adair</a:t>
                      </a:r>
                      <a:endParaRPr lang="en-GB" sz="1400" dirty="0">
                        <a:solidFill>
                          <a:srgbClr val="FFFF0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FFFF00"/>
                          </a:solidFill>
                          <a:latin typeface="Arial" panose="020B0604020202020204" pitchFamily="34" charset="0"/>
                        </a:rPr>
                        <a:t>8.Frederick Herzberg</a:t>
                      </a:r>
                      <a:endParaRPr lang="en-GB" sz="1400" dirty="0">
                        <a:solidFill>
                          <a:srgbClr val="FFFF00"/>
                        </a:solidFill>
                      </a:endParaRPr>
                    </a:p>
                  </a:txBody>
                  <a:tcPr marL="68580" marR="68580" marT="34298" marB="34298"/>
                </a:tc>
                <a:extLst>
                  <a:ext uri="{0D108BD9-81ED-4DB2-BD59-A6C34878D82A}">
                    <a16:rowId xmlns:a16="http://schemas.microsoft.com/office/drawing/2014/main" val="10000"/>
                  </a:ext>
                </a:extLst>
              </a:tr>
              <a:tr h="515756">
                <a:tc>
                  <a:txBody>
                    <a:bodyPr/>
                    <a:lstStyle/>
                    <a:p>
                      <a:pPr marL="342900" lvl="0" indent="-342900">
                        <a:lnSpc>
                          <a:spcPct val="200000"/>
                        </a:lnSpc>
                        <a:buFont typeface="Arial" panose="020B0604020202020204" pitchFamily="34" charset="0"/>
                        <a:buChar char="•"/>
                      </a:pPr>
                      <a:r>
                        <a:rPr lang="en-GB" altLang="en-US" sz="1400" dirty="0">
                          <a:solidFill>
                            <a:schemeClr val="bg2">
                              <a:lumMod val="25000"/>
                            </a:schemeClr>
                          </a:solidFill>
                          <a:latin typeface="Arial" panose="020B0604020202020204" pitchFamily="34" charset="0"/>
                        </a:rPr>
                        <a:t>2.Charles Handy</a:t>
                      </a:r>
                      <a:endParaRPr lang="en-GB" sz="1400" dirty="0">
                        <a:solidFill>
                          <a:schemeClr val="bg2">
                            <a:lumMod val="25000"/>
                          </a:schemeClr>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chemeClr val="bg2">
                              <a:lumMod val="25000"/>
                            </a:schemeClr>
                          </a:solidFill>
                          <a:latin typeface="Arial" panose="020B0604020202020204" pitchFamily="34" charset="0"/>
                        </a:rPr>
                        <a:t>9.Rensis Likert </a:t>
                      </a:r>
                      <a:endParaRPr lang="en-GB" sz="1400" dirty="0">
                        <a:solidFill>
                          <a:schemeClr val="bg2">
                            <a:lumMod val="25000"/>
                          </a:schemeClr>
                        </a:solidFill>
                      </a:endParaRPr>
                    </a:p>
                  </a:txBody>
                  <a:tcPr marL="68580" marR="68580" marT="34298" marB="34298"/>
                </a:tc>
                <a:extLst>
                  <a:ext uri="{0D108BD9-81ED-4DB2-BD59-A6C34878D82A}">
                    <a16:rowId xmlns:a16="http://schemas.microsoft.com/office/drawing/2014/main" val="10001"/>
                  </a:ext>
                </a:extLst>
              </a:tr>
              <a:tr h="515756">
                <a:tc>
                  <a:txBody>
                    <a:bodyPr/>
                    <a:lstStyle/>
                    <a:p>
                      <a:pPr marL="342900" lvl="0" indent="-342900">
                        <a:lnSpc>
                          <a:spcPct val="200000"/>
                        </a:lnSpc>
                        <a:buFont typeface="Arial" panose="020B0604020202020204" pitchFamily="34" charset="0"/>
                        <a:buChar char="•"/>
                      </a:pPr>
                      <a:r>
                        <a:rPr lang="en-GB" altLang="en-US" sz="1400" dirty="0">
                          <a:solidFill>
                            <a:srgbClr val="FF0000"/>
                          </a:solidFill>
                          <a:latin typeface="Arial" panose="020B0604020202020204" pitchFamily="34" charset="0"/>
                        </a:rPr>
                        <a:t>3.Henry Mintzberg</a:t>
                      </a:r>
                      <a:endParaRPr lang="en-GB" sz="1400" dirty="0">
                        <a:solidFill>
                          <a:srgbClr val="FF000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FF0000"/>
                          </a:solidFill>
                          <a:latin typeface="Arial" panose="020B0604020202020204" pitchFamily="34" charset="0"/>
                        </a:rPr>
                        <a:t>10.Edward de Bono</a:t>
                      </a:r>
                      <a:endParaRPr lang="en-GB" sz="1400" dirty="0">
                        <a:solidFill>
                          <a:srgbClr val="FF0000"/>
                        </a:solidFill>
                      </a:endParaRPr>
                    </a:p>
                  </a:txBody>
                  <a:tcPr marL="68580" marR="68580" marT="34298" marB="34298"/>
                </a:tc>
                <a:extLst>
                  <a:ext uri="{0D108BD9-81ED-4DB2-BD59-A6C34878D82A}">
                    <a16:rowId xmlns:a16="http://schemas.microsoft.com/office/drawing/2014/main" val="10002"/>
                  </a:ext>
                </a:extLst>
              </a:tr>
              <a:tr h="515756">
                <a:tc>
                  <a:txBody>
                    <a:bodyPr/>
                    <a:lstStyle/>
                    <a:p>
                      <a:pPr marL="342900" lvl="0" indent="-342900">
                        <a:lnSpc>
                          <a:spcPct val="200000"/>
                        </a:lnSpc>
                        <a:buFont typeface="Arial" panose="020B0604020202020204" pitchFamily="34" charset="0"/>
                        <a:buChar char="•"/>
                      </a:pPr>
                      <a:r>
                        <a:rPr lang="en-GB" altLang="en-US" sz="1400" dirty="0">
                          <a:solidFill>
                            <a:srgbClr val="002060"/>
                          </a:solidFill>
                          <a:latin typeface="Arial" panose="020B0604020202020204" pitchFamily="34" charset="0"/>
                        </a:rPr>
                        <a:t>4.Douglas McGregor</a:t>
                      </a:r>
                      <a:endParaRPr lang="en-GB" sz="1400" dirty="0">
                        <a:solidFill>
                          <a:srgbClr val="00206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2060"/>
                          </a:solidFill>
                          <a:latin typeface="Arial" panose="020B0604020202020204" pitchFamily="34" charset="0"/>
                        </a:rPr>
                        <a:t>11.Stephen Covey </a:t>
                      </a:r>
                      <a:endParaRPr lang="en-GB" sz="1400" dirty="0">
                        <a:solidFill>
                          <a:srgbClr val="002060"/>
                        </a:solidFill>
                      </a:endParaRPr>
                    </a:p>
                  </a:txBody>
                  <a:tcPr marL="68580" marR="68580" marT="34298" marB="34298"/>
                </a:tc>
                <a:extLst>
                  <a:ext uri="{0D108BD9-81ED-4DB2-BD59-A6C34878D82A}">
                    <a16:rowId xmlns:a16="http://schemas.microsoft.com/office/drawing/2014/main" val="10003"/>
                  </a:ext>
                </a:extLst>
              </a:tr>
              <a:tr h="960086">
                <a:tc>
                  <a:txBody>
                    <a:bodyPr/>
                    <a:lstStyle/>
                    <a:p>
                      <a:pPr marL="342900" lvl="0" indent="-342900">
                        <a:lnSpc>
                          <a:spcPct val="200000"/>
                        </a:lnSpc>
                        <a:buFont typeface="Arial" panose="020B0604020202020204" pitchFamily="34" charset="0"/>
                        <a:buChar char="•"/>
                      </a:pPr>
                      <a:r>
                        <a:rPr lang="en-GB" altLang="en-US" sz="1400" dirty="0">
                          <a:solidFill>
                            <a:srgbClr val="00B050"/>
                          </a:solidFill>
                          <a:latin typeface="Arial" panose="020B0604020202020204" pitchFamily="34" charset="0"/>
                        </a:rPr>
                        <a:t>5.Daniel Goleman</a:t>
                      </a:r>
                      <a:endParaRPr lang="en-GB" sz="1400" dirty="0">
                        <a:solidFill>
                          <a:srgbClr val="00B05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B050"/>
                          </a:solidFill>
                          <a:latin typeface="Arial" panose="020B0604020202020204" pitchFamily="34" charset="0"/>
                        </a:rPr>
                        <a:t>12.W. Edwards Deming </a:t>
                      </a:r>
                      <a:endParaRPr lang="en-GB" sz="1400" dirty="0">
                        <a:solidFill>
                          <a:srgbClr val="00B050"/>
                        </a:solidFill>
                      </a:endParaRPr>
                    </a:p>
                  </a:txBody>
                  <a:tcPr marL="68580" marR="68580" marT="34298" marB="34298"/>
                </a:tc>
                <a:extLst>
                  <a:ext uri="{0D108BD9-81ED-4DB2-BD59-A6C34878D82A}">
                    <a16:rowId xmlns:a16="http://schemas.microsoft.com/office/drawing/2014/main" val="10004"/>
                  </a:ext>
                </a:extLst>
              </a:tr>
              <a:tr h="515756">
                <a:tc>
                  <a:txBody>
                    <a:bodyPr/>
                    <a:lstStyle/>
                    <a:p>
                      <a:pPr marL="342900" lvl="0" indent="-342900">
                        <a:lnSpc>
                          <a:spcPct val="200000"/>
                        </a:lnSpc>
                        <a:buFont typeface="Arial" panose="020B0604020202020204" pitchFamily="34" charset="0"/>
                        <a:buChar char="•"/>
                      </a:pPr>
                      <a:r>
                        <a:rPr lang="en-GB" altLang="en-US" sz="1400" dirty="0">
                          <a:solidFill>
                            <a:srgbClr val="0070C0"/>
                          </a:solidFill>
                          <a:latin typeface="Arial" panose="020B0604020202020204" pitchFamily="34" charset="0"/>
                        </a:rPr>
                        <a:t>6.Elton Mayo</a:t>
                      </a:r>
                      <a:endParaRPr lang="en-GB" sz="1400" dirty="0">
                        <a:solidFill>
                          <a:srgbClr val="0070C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0070C0"/>
                          </a:solidFill>
                          <a:latin typeface="Arial" panose="020B0604020202020204" pitchFamily="34" charset="0"/>
                        </a:rPr>
                        <a:t>13.Reginald Revans </a:t>
                      </a:r>
                      <a:endParaRPr lang="en-GB" sz="1400" dirty="0">
                        <a:solidFill>
                          <a:srgbClr val="0070C0"/>
                        </a:solidFill>
                      </a:endParaRPr>
                    </a:p>
                  </a:txBody>
                  <a:tcPr marL="68580" marR="68580" marT="34298" marB="34298"/>
                </a:tc>
                <a:extLst>
                  <a:ext uri="{0D108BD9-81ED-4DB2-BD59-A6C34878D82A}">
                    <a16:rowId xmlns:a16="http://schemas.microsoft.com/office/drawing/2014/main" val="10005"/>
                  </a:ext>
                </a:extLst>
              </a:tr>
              <a:tr h="515756">
                <a:tc>
                  <a:txBody>
                    <a:bodyPr/>
                    <a:lstStyle/>
                    <a:p>
                      <a:pPr marL="342900" lvl="0" indent="-342900">
                        <a:lnSpc>
                          <a:spcPct val="200000"/>
                        </a:lnSpc>
                        <a:buFont typeface="Arial" panose="020B0604020202020204" pitchFamily="34" charset="0"/>
                        <a:buChar char="•"/>
                      </a:pPr>
                      <a:r>
                        <a:rPr lang="en-GB" altLang="en-US" sz="1400" dirty="0">
                          <a:solidFill>
                            <a:srgbClr val="7030A0"/>
                          </a:solidFill>
                          <a:latin typeface="Arial" panose="020B0604020202020204" pitchFamily="34" charset="0"/>
                        </a:rPr>
                        <a:t>7.Henri Fayol </a:t>
                      </a:r>
                      <a:endParaRPr lang="en-GB" sz="1400" dirty="0">
                        <a:solidFill>
                          <a:srgbClr val="7030A0"/>
                        </a:solidFill>
                      </a:endParaRPr>
                    </a:p>
                  </a:txBody>
                  <a:tcPr marL="68580" marR="68580" marT="34298" marB="34298"/>
                </a:tc>
                <a:tc>
                  <a:txBody>
                    <a:bodyPr/>
                    <a:lstStyle/>
                    <a:p>
                      <a:pPr marL="342900" lvl="0" indent="-342900">
                        <a:lnSpc>
                          <a:spcPct val="200000"/>
                        </a:lnSpc>
                        <a:buFont typeface="Arial" panose="020B0604020202020204" pitchFamily="34" charset="0"/>
                        <a:buChar char="•"/>
                      </a:pPr>
                      <a:r>
                        <a:rPr lang="en-GB" altLang="en-US" sz="1400" dirty="0">
                          <a:solidFill>
                            <a:srgbClr val="7030A0"/>
                          </a:solidFill>
                          <a:latin typeface="Arial" panose="020B0604020202020204" pitchFamily="34" charset="0"/>
                        </a:rPr>
                        <a:t>14.Max Weber</a:t>
                      </a:r>
                      <a:endParaRPr lang="en-GB" sz="1400" dirty="0">
                        <a:solidFill>
                          <a:srgbClr val="7030A0"/>
                        </a:solidFill>
                      </a:endParaRPr>
                    </a:p>
                  </a:txBody>
                  <a:tcPr marL="68580" marR="68580" marT="34298" marB="34298"/>
                </a:tc>
                <a:extLst>
                  <a:ext uri="{0D108BD9-81ED-4DB2-BD59-A6C34878D82A}">
                    <a16:rowId xmlns:a16="http://schemas.microsoft.com/office/drawing/2014/main" val="10006"/>
                  </a:ext>
                </a:extLst>
              </a:tr>
            </a:tbl>
          </a:graphicData>
        </a:graphic>
      </p:graphicFrame>
      <p:sp>
        <p:nvSpPr>
          <p:cNvPr id="72736" name="Rectangle 7">
            <a:extLst>
              <a:ext uri="{FF2B5EF4-FFF2-40B4-BE49-F238E27FC236}">
                <a16:creationId xmlns:a16="http://schemas.microsoft.com/office/drawing/2014/main" id="{8A761D55-5654-4C20-A15D-89A3B5AD2243}"/>
              </a:ext>
            </a:extLst>
          </p:cNvPr>
          <p:cNvSpPr>
            <a:spLocks noChangeArrowheads="1"/>
          </p:cNvSpPr>
          <p:nvPr/>
        </p:nvSpPr>
        <p:spPr bwMode="auto">
          <a:xfrm>
            <a:off x="2857500" y="2992041"/>
            <a:ext cx="3429000" cy="154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p>
          <a:p>
            <a:pPr eaLnBrk="1" hangingPunct="1">
              <a:lnSpc>
                <a:spcPct val="100000"/>
              </a:lnSpc>
              <a:spcBef>
                <a:spcPct val="0"/>
              </a:spcBef>
              <a:buFontTx/>
              <a:buNone/>
            </a:pPr>
            <a:r>
              <a:rPr lang="en-GB" altLang="en-US" sz="1350">
                <a:solidFill>
                  <a:srgbClr val="000000"/>
                </a:solidFill>
                <a:latin typeface="Arial" panose="020B0604020202020204" pitchFamily="34" charset="0"/>
              </a:rPr>
              <a:t>			</a:t>
            </a:r>
            <a:endParaRPr lang="en-GB" altLang="en-US" sz="1350" b="1">
              <a:solidFill>
                <a:srgbClr val="000000"/>
              </a:solidFill>
              <a:latin typeface="Arial" panose="020B0604020202020204" pitchFamily="34" charset="0"/>
            </a:endParaRPr>
          </a:p>
        </p:txBody>
      </p:sp>
      <p:pic>
        <p:nvPicPr>
          <p:cNvPr id="72737" name="Picture 9">
            <a:extLst>
              <a:ext uri="{FF2B5EF4-FFF2-40B4-BE49-F238E27FC236}">
                <a16:creationId xmlns:a16="http://schemas.microsoft.com/office/drawing/2014/main" id="{14667BB0-3419-452C-AD58-E5E835C96CD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05550" y="2781300"/>
            <a:ext cx="222689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3098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90A18AF3-AB4D-4F8E-B709-FEBE29DB6AD2}"/>
              </a:ext>
            </a:extLst>
          </p:cNvPr>
          <p:cNvSpPr>
            <a:spLocks noGrp="1"/>
          </p:cNvSpPr>
          <p:nvPr>
            <p:ph type="title"/>
          </p:nvPr>
        </p:nvSpPr>
        <p:spPr>
          <a:xfrm>
            <a:off x="457200" y="274638"/>
            <a:ext cx="8229600" cy="706090"/>
          </a:xfrm>
        </p:spPr>
        <p:txBody>
          <a:bodyPr/>
          <a:lstStyle/>
          <a:p>
            <a:pPr eaLnBrk="1" hangingPunct="1"/>
            <a:r>
              <a:rPr lang="en-GB" altLang="en-US" sz="2700" b="1" dirty="0">
                <a:latin typeface="Arial" panose="020B0604020202020204" pitchFamily="34" charset="0"/>
                <a:cs typeface="Arial" panose="020B0604020202020204" pitchFamily="34" charset="0"/>
              </a:rPr>
              <a:t>Theorists</a:t>
            </a:r>
            <a:r>
              <a:rPr lang="en-GB" altLang="en-US" sz="2700" dirty="0">
                <a:latin typeface="Arial" panose="020B0604020202020204" pitchFamily="34" charset="0"/>
                <a:cs typeface="Arial" panose="020B0604020202020204" pitchFamily="34" charset="0"/>
              </a:rPr>
              <a:t> – Collate the following…</a:t>
            </a:r>
            <a:endParaRPr lang="en-GB" altLang="en-US" sz="2700" dirty="0"/>
          </a:p>
        </p:txBody>
      </p:sp>
      <p:sp>
        <p:nvSpPr>
          <p:cNvPr id="3" name="Content Placeholder 2">
            <a:extLst>
              <a:ext uri="{FF2B5EF4-FFF2-40B4-BE49-F238E27FC236}">
                <a16:creationId xmlns:a16="http://schemas.microsoft.com/office/drawing/2014/main" id="{641A1BC2-7CFD-4A5A-AF9A-96C07D06C514}"/>
              </a:ext>
            </a:extLst>
          </p:cNvPr>
          <p:cNvSpPr>
            <a:spLocks noGrp="1"/>
          </p:cNvSpPr>
          <p:nvPr>
            <p:ph idx="1"/>
          </p:nvPr>
        </p:nvSpPr>
        <p:spPr>
          <a:xfrm>
            <a:off x="107504" y="980728"/>
            <a:ext cx="8928992" cy="4493096"/>
          </a:xfrm>
        </p:spPr>
        <p:txBody>
          <a:bodyPr rtlCol="0">
            <a:normAutofit fontScale="85000" lnSpcReduction="10000"/>
          </a:bodyPr>
          <a:lstStyle/>
          <a:p>
            <a:pPr marL="0" indent="0">
              <a:spcAft>
                <a:spcPts val="450"/>
              </a:spcAft>
              <a:buNone/>
              <a:defRPr/>
            </a:pPr>
            <a:r>
              <a:rPr lang="en-GB" altLang="en-US" sz="2800" b="1" i="1" dirty="0">
                <a:latin typeface="Arial" panose="020B0604020202020204" pitchFamily="34" charset="0"/>
                <a:cs typeface="Arial" panose="020B0604020202020204" pitchFamily="34" charset="0"/>
              </a:rPr>
              <a:t>Your report should include, but not limited to the following</a:t>
            </a:r>
            <a:r>
              <a:rPr lang="en-GB" altLang="en-US" sz="2800" i="1" dirty="0">
                <a:latin typeface="Arial" panose="020B0604020202020204" pitchFamily="34" charset="0"/>
                <a:cs typeface="Arial" panose="020B0604020202020204" pitchFamily="34" charset="0"/>
              </a:rPr>
              <a:t>:</a:t>
            </a:r>
          </a:p>
          <a:p>
            <a:pPr>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Name of theorist</a:t>
            </a:r>
          </a:p>
          <a:p>
            <a:pPr>
              <a:spcAft>
                <a:spcPts val="450"/>
              </a:spcAft>
              <a:buFont typeface="Arial" panose="020B0604020202020204" pitchFamily="34" charset="0"/>
              <a:buAutoNum type="arabicPeriod"/>
              <a:defRPr/>
            </a:pPr>
            <a:r>
              <a:rPr lang="en-GB" altLang="en-US" dirty="0">
                <a:solidFill>
                  <a:srgbClr val="FF0000"/>
                </a:solidFill>
                <a:latin typeface="Arial" panose="020B0604020202020204" pitchFamily="34" charset="0"/>
                <a:cs typeface="Arial" panose="020B0604020202020204" pitchFamily="34" charset="0"/>
              </a:rPr>
              <a:t>Brief background</a:t>
            </a:r>
          </a:p>
          <a:p>
            <a:pPr>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The management theory</a:t>
            </a:r>
          </a:p>
          <a:p>
            <a:pPr>
              <a:spcAft>
                <a:spcPts val="450"/>
              </a:spcAft>
              <a:buFont typeface="Arial" panose="020B0604020202020204" pitchFamily="34" charset="0"/>
              <a:buAutoNum type="arabicPeriod"/>
              <a:defRPr/>
            </a:pPr>
            <a:r>
              <a:rPr lang="en-GB" altLang="en-US" dirty="0">
                <a:solidFill>
                  <a:srgbClr val="7030A0"/>
                </a:solidFill>
                <a:latin typeface="Arial" panose="020B0604020202020204" pitchFamily="34" charset="0"/>
                <a:cs typeface="Arial" panose="020B0604020202020204" pitchFamily="34" charset="0"/>
              </a:rPr>
              <a:t>Other views, critiques etc</a:t>
            </a:r>
          </a:p>
          <a:p>
            <a:pPr>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How useful in the workplace</a:t>
            </a:r>
          </a:p>
          <a:p>
            <a:pPr>
              <a:spcAft>
                <a:spcPts val="450"/>
              </a:spcAft>
              <a:buFont typeface="Arial" panose="020B0604020202020204" pitchFamily="34" charset="0"/>
              <a:buAutoNum type="arabicPeriod"/>
              <a:defRPr/>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a:spcAft>
                <a:spcPts val="450"/>
              </a:spcAft>
              <a:buFont typeface="Arial" panose="020B0604020202020204" pitchFamily="34" charset="0"/>
              <a:buAutoNum type="arabicPeriod"/>
              <a:defRPr/>
            </a:pPr>
            <a:r>
              <a:rPr lang="en-GB" altLang="en-US" dirty="0">
                <a:latin typeface="Arial" panose="020B0604020202020204" pitchFamily="34" charset="0"/>
                <a:cs typeface="Arial" panose="020B0604020202020204" pitchFamily="34" charset="0"/>
              </a:rPr>
              <a:t>Your opinion</a:t>
            </a:r>
          </a:p>
        </p:txBody>
      </p:sp>
      <p:sp>
        <p:nvSpPr>
          <p:cNvPr id="55300" name="Footer Placeholder 3">
            <a:extLst>
              <a:ext uri="{FF2B5EF4-FFF2-40B4-BE49-F238E27FC236}">
                <a16:creationId xmlns:a16="http://schemas.microsoft.com/office/drawing/2014/main" id="{FBBA4A4C-635F-4F24-8096-3535D33D733A}"/>
              </a:ext>
            </a:extLst>
          </p:cNvPr>
          <p:cNvSpPr>
            <a:spLocks noGrp="1"/>
          </p:cNvSpPr>
          <p:nvPr>
            <p:ph type="ftr" sz="quarter" idx="1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557213" indent="-214313">
              <a:defRPr>
                <a:solidFill>
                  <a:schemeClr val="tx1"/>
                </a:solidFill>
                <a:latin typeface="Calibri" panose="020F0502020204030204" pitchFamily="34" charset="0"/>
              </a:defRPr>
            </a:lvl2pPr>
            <a:lvl3pPr marL="857250" indent="-171450">
              <a:defRPr>
                <a:solidFill>
                  <a:schemeClr val="tx1"/>
                </a:solidFill>
                <a:latin typeface="Calibri" panose="020F0502020204030204" pitchFamily="34" charset="0"/>
              </a:defRPr>
            </a:lvl3pPr>
            <a:lvl4pPr marL="1200150" indent="-171450">
              <a:defRPr>
                <a:solidFill>
                  <a:schemeClr val="tx1"/>
                </a:solidFill>
                <a:latin typeface="Calibri" panose="020F0502020204030204" pitchFamily="34" charset="0"/>
              </a:defRPr>
            </a:lvl4pPr>
            <a:lvl5pPr marL="1543050" indent="-171450">
              <a:defRPr>
                <a:solidFill>
                  <a:schemeClr val="tx1"/>
                </a:solidFill>
                <a:latin typeface="Calibri" panose="020F0502020204030204" pitchFamily="34" charset="0"/>
              </a:defRPr>
            </a:lvl5pPr>
            <a:lvl6pPr marL="1885950" indent="-171450" fontAlgn="base">
              <a:spcBef>
                <a:spcPct val="0"/>
              </a:spcBef>
              <a:spcAft>
                <a:spcPct val="0"/>
              </a:spcAft>
              <a:defRPr>
                <a:solidFill>
                  <a:schemeClr val="tx1"/>
                </a:solidFill>
                <a:latin typeface="Calibri" panose="020F0502020204030204" pitchFamily="34" charset="0"/>
              </a:defRPr>
            </a:lvl6pPr>
            <a:lvl7pPr marL="2228850" indent="-171450" fontAlgn="base">
              <a:spcBef>
                <a:spcPct val="0"/>
              </a:spcBef>
              <a:spcAft>
                <a:spcPct val="0"/>
              </a:spcAft>
              <a:defRPr>
                <a:solidFill>
                  <a:schemeClr val="tx1"/>
                </a:solidFill>
                <a:latin typeface="Calibri" panose="020F0502020204030204" pitchFamily="34" charset="0"/>
              </a:defRPr>
            </a:lvl7pPr>
            <a:lvl8pPr marL="2571750" indent="-171450" fontAlgn="base">
              <a:spcBef>
                <a:spcPct val="0"/>
              </a:spcBef>
              <a:spcAft>
                <a:spcPct val="0"/>
              </a:spcAft>
              <a:defRPr>
                <a:solidFill>
                  <a:schemeClr val="tx1"/>
                </a:solidFill>
                <a:latin typeface="Calibri" panose="020F0502020204030204" pitchFamily="34" charset="0"/>
              </a:defRPr>
            </a:lvl8pPr>
            <a:lvl9pPr marL="2914650" indent="-17145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74757" name="Slide Number Placeholder 4">
            <a:extLst>
              <a:ext uri="{FF2B5EF4-FFF2-40B4-BE49-F238E27FC236}">
                <a16:creationId xmlns:a16="http://schemas.microsoft.com/office/drawing/2014/main" id="{11B938A3-6815-49BE-AF69-DD5DAAF8B94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57213" indent="-214313">
              <a:lnSpc>
                <a:spcPct val="90000"/>
              </a:lnSpc>
              <a:spcBef>
                <a:spcPts val="375"/>
              </a:spcBef>
              <a:buFont typeface="Arial" panose="020B0604020202020204" pitchFamily="34" charset="0"/>
              <a:buChar char="•"/>
              <a:defRPr sz="1800">
                <a:solidFill>
                  <a:schemeClr val="tx1"/>
                </a:solidFill>
                <a:latin typeface="Calibri" panose="020F0502020204030204" pitchFamily="34" charset="0"/>
              </a:defRPr>
            </a:lvl2pPr>
            <a:lvl3pPr marL="857250" indent="-17145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4pPr>
            <a:lvl5pPr marL="1543050" indent="-1714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5pPr>
            <a:lvl6pPr marL="18859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6pPr>
            <a:lvl7pPr marL="22288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7pPr>
            <a:lvl8pPr marL="25717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8pPr>
            <a:lvl9pPr marL="2914650" indent="-171450" eaLnBrk="0" fontAlgn="base" hangingPunct="0">
              <a:lnSpc>
                <a:spcPct val="90000"/>
              </a:lnSpc>
              <a:spcBef>
                <a:spcPts val="375"/>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B9D4492-6C0F-484D-B988-370CCDA3400F}" type="slidenum">
              <a:rPr lang="en-GB" altLang="en-US" sz="900">
                <a:solidFill>
                  <a:srgbClr val="898989"/>
                </a:solidFill>
              </a:rPr>
              <a:pPr>
                <a:lnSpc>
                  <a:spcPct val="100000"/>
                </a:lnSpc>
                <a:spcBef>
                  <a:spcPct val="0"/>
                </a:spcBef>
                <a:buFontTx/>
                <a:buNone/>
              </a:pPr>
              <a:t>19</a:t>
            </a:fld>
            <a:endParaRPr lang="en-GB" altLang="en-US" sz="900">
              <a:solidFill>
                <a:srgbClr val="898989"/>
              </a:solidFill>
            </a:endParaRPr>
          </a:p>
        </p:txBody>
      </p:sp>
    </p:spTree>
    <p:extLst>
      <p:ext uri="{BB962C8B-B14F-4D97-AF65-F5344CB8AC3E}">
        <p14:creationId xmlns:p14="http://schemas.microsoft.com/office/powerpoint/2010/main" val="998362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4424956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3782</TotalTime>
  <Words>773</Words>
  <Application>Microsoft Office PowerPoint</Application>
  <PresentationFormat>On-screen Show (4:3)</PresentationFormat>
  <Paragraphs>126</Paragraphs>
  <Slides>20</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Bahnschrift Light SemiCondensed</vt:lpstr>
      <vt:lpstr>Calibri</vt:lpstr>
      <vt:lpstr>Myriad Pro</vt:lpstr>
      <vt:lpstr>Wingdings</vt:lpstr>
      <vt:lpstr>20140311PresentationUWTSDTemplate</vt:lpstr>
      <vt:lpstr>BMSK5101 Developing workplace critical thinking</vt:lpstr>
      <vt:lpstr>Today we would look at </vt:lpstr>
      <vt:lpstr>Task description</vt:lpstr>
      <vt:lpstr>Task 1</vt:lpstr>
      <vt:lpstr>Questions</vt:lpstr>
      <vt:lpstr>Key Question</vt:lpstr>
      <vt:lpstr>Key Questions</vt:lpstr>
      <vt:lpstr>Group activity</vt:lpstr>
      <vt:lpstr>Values can affect behaviours (Example) </vt:lpstr>
      <vt:lpstr>PowerPoint Presentation</vt:lpstr>
      <vt:lpstr>PowerPoint Presentation</vt:lpstr>
      <vt:lpstr>Shared values in the workplace</vt:lpstr>
      <vt:lpstr>PowerPoint Presentation</vt:lpstr>
      <vt:lpstr>PowerPoint Presentation</vt:lpstr>
      <vt:lpstr>PowerPoint Presentation</vt:lpstr>
      <vt:lpstr>Task 2</vt:lpstr>
      <vt:lpstr>Task 2</vt:lpstr>
      <vt:lpstr>The ‘Theorists’ Draw!’</vt:lpstr>
      <vt:lpstr>Theorists – Collate the following…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Nkwocha, Obinna</cp:lastModifiedBy>
  <cp:revision>232</cp:revision>
  <dcterms:created xsi:type="dcterms:W3CDTF">2015-04-14T15:21:28Z</dcterms:created>
  <dcterms:modified xsi:type="dcterms:W3CDTF">2020-09-03T20:53:49Z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