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023" autoAdjust="0"/>
  </p:normalViewPr>
  <p:slideViewPr>
    <p:cSldViewPr snapToGrid="0">
      <p:cViewPr>
        <p:scale>
          <a:sx n="80" d="100"/>
          <a:sy n="80" d="100"/>
        </p:scale>
        <p:origin x="-782" y="-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A3EEDF-950A-4762-89A5-BE4BDB3D4909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9EDAD-416C-4AD8-BAC0-C61B435AA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831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9156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289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837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415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407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079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sz="1800" b="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4669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161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742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963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09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724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29EDAD-416C-4AD8-BAC0-C61B435AAF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97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1189096" y="5617774"/>
            <a:ext cx="9843913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319937" y="1016990"/>
            <a:ext cx="9572977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320801" y="1009651"/>
            <a:ext cx="9572977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1026029" y="702069"/>
            <a:ext cx="757108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10568399" y="655232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2934" y="1794935"/>
            <a:ext cx="7631291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2934" y="3736622"/>
            <a:ext cx="761623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027569" y="5357593"/>
            <a:ext cx="1618428" cy="365125"/>
          </a:xfrm>
        </p:spPr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65393" y="5357593"/>
            <a:ext cx="671312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85241" y="5357593"/>
            <a:ext cx="738697" cy="365125"/>
          </a:xfrm>
        </p:spPr>
        <p:txBody>
          <a:bodyPr/>
          <a:lstStyle>
            <a:lvl1pPr algn="ctr">
              <a:defRPr/>
            </a:lvl1pPr>
          </a:lstStyle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639" y="2239431"/>
            <a:ext cx="8338725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690" y="3725335"/>
            <a:ext cx="8308623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731264" y="2121407"/>
            <a:ext cx="42672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217920" y="2119313"/>
            <a:ext cx="42672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7160" y="2122312"/>
            <a:ext cx="391936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7559" y="2122311"/>
            <a:ext cx="3925824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731264" y="2944368"/>
            <a:ext cx="4303776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193535" y="2944813"/>
            <a:ext cx="4303776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5958497" y="605163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5961889" y="603504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998940" y="576868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999745" y="576072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3161475" y="293953"/>
            <a:ext cx="757108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8467351" y="238675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8635" y="2020043"/>
            <a:ext cx="4086436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6472388" y="1150993"/>
            <a:ext cx="4027723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0834" y="3623748"/>
            <a:ext cx="4065188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55598" y="5885673"/>
            <a:ext cx="1618428" cy="365125"/>
          </a:xfrm>
        </p:spPr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1219406" y="5829262"/>
            <a:ext cx="46968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76418" y="5896962"/>
            <a:ext cx="738697" cy="365125"/>
          </a:xfrm>
        </p:spPr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998940" y="576868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993412" y="575769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5958497" y="605163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5953025" y="603920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3161475" y="293953"/>
            <a:ext cx="757108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8467351" y="238675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5232" y="2020824"/>
            <a:ext cx="408432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6531487" y="1207272"/>
            <a:ext cx="3885151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6192" y="3621024"/>
            <a:ext cx="4059936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61249" y="5888738"/>
            <a:ext cx="1618428" cy="365125"/>
          </a:xfrm>
        </p:spPr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1219426" y="5831038"/>
            <a:ext cx="442539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82786" y="5900027"/>
            <a:ext cx="738697" cy="365125"/>
          </a:xfrm>
        </p:spPr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2" y="925691"/>
            <a:ext cx="1907823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0962" y="1106313"/>
            <a:ext cx="690503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38201" y="6069330"/>
            <a:ext cx="1056132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75360" y="575310"/>
            <a:ext cx="102616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75360" y="576072"/>
            <a:ext cx="102616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724989" y="273091"/>
            <a:ext cx="757108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10914593" y="203675"/>
            <a:ext cx="566928" cy="755904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60031" y="817583"/>
            <a:ext cx="9286993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50721" y="2119257"/>
            <a:ext cx="8261873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6118" y="5809153"/>
            <a:ext cx="16184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9534D6C-FF6C-47DD-B60A-836FB047CF38}" type="datetimeFigureOut">
              <a:rPr lang="en-US" smtClean="0"/>
              <a:t>11/18/2023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9202" y="5809153"/>
            <a:ext cx="73869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26937" y="5809153"/>
            <a:ext cx="7386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8BF8A5B-1A67-4FDF-8DD9-CF6F43D82CC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C9E6B9C-3FBB-E55F-2080-D79FDCA6B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06669"/>
            <a:ext cx="9144000" cy="1907931"/>
          </a:xfrm>
        </p:spPr>
        <p:txBody>
          <a:bodyPr>
            <a:normAutofit/>
          </a:bodyPr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lackadder ITC" panose="04020505051007020D02" pitchFamily="82" charset="0"/>
              </a:rPr>
              <a:t>Sweet Delights Baker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lackadder ITC" panose="04020505051007020D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8BDE3817-0ECC-4ABC-CBB5-1338792263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43201"/>
            <a:ext cx="9144000" cy="299243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dirty="0" smtClean="0"/>
              <a:t>BA Business </a:t>
            </a:r>
            <a:r>
              <a:rPr lang="en-US" dirty="0"/>
              <a:t>Management </a:t>
            </a:r>
          </a:p>
          <a:p>
            <a:r>
              <a:rPr lang="en-US" dirty="0" smtClean="0"/>
              <a:t>Entrepreneurship LCBB5001</a:t>
            </a:r>
          </a:p>
          <a:p>
            <a:r>
              <a:rPr lang="en-US" dirty="0" smtClean="0"/>
              <a:t>Student Name: Izabela </a:t>
            </a:r>
            <a:r>
              <a:rPr lang="en-US" dirty="0" err="1" smtClean="0"/>
              <a:t>Ioana</a:t>
            </a:r>
            <a:r>
              <a:rPr lang="en-US" dirty="0" smtClean="0"/>
              <a:t> </a:t>
            </a:r>
            <a:r>
              <a:rPr lang="en-US" dirty="0" err="1" smtClean="0"/>
              <a:t>Stanescu</a:t>
            </a:r>
            <a:endParaRPr lang="en-US" dirty="0"/>
          </a:p>
          <a:p>
            <a:r>
              <a:rPr lang="en-US" dirty="0"/>
              <a:t>Student ID </a:t>
            </a:r>
            <a:r>
              <a:rPr lang="en-US" dirty="0" smtClean="0"/>
              <a:t>: 2025868</a:t>
            </a:r>
            <a:endParaRPr lang="en-US" dirty="0"/>
          </a:p>
          <a:p>
            <a:r>
              <a:rPr lang="en-US" sz="2800" dirty="0" smtClean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Essa Bah</a:t>
            </a:r>
            <a:endParaRPr lang="en-US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73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664201F-7CFE-53B8-55E9-7B3EEC253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5261ADE-4E2F-016A-2A92-0B0D25709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89343" cy="4667250"/>
          </a:xfrm>
        </p:spPr>
        <p:txBody>
          <a:bodyPr>
            <a:normAutofit fontScale="62500" lnSpcReduction="20000"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 Introduction 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 Overview of the Business Idea, Product, and/or Service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 Ownership, Legal Format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6 Management of the Company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7 SWOT Analysis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8 Marketing 4 Ps evaluation 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9 Cash Flow Forecast for the First 12 Months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10 Month 1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11 Months 2-3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12 Months 4-6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13 Months 7-9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14 Months 10-12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15 Conclusion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16 References </a:t>
            </a:r>
            <a:endParaRPr lang="en-US" sz="2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524" y="1762123"/>
            <a:ext cx="4198909" cy="4457702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2315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3C3850E-EE72-DBD4-C876-76547B90A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97650DE-D7DF-924F-F7FA-A485B9D7D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292" y="1825625"/>
            <a:ext cx="6314440" cy="4311015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its combination of grace taste, and unwavering perfection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marL="0" indent="0" algn="just">
              <a:lnSpc>
                <a:spcPct val="160000"/>
              </a:lnSpc>
              <a:buNone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Edinburgh’s Sweet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Delights Bakery is poised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revolutionise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expectations in the culinary arts. Established with a desire to provide aesthetically pleasing baked goods, the goal is to create a joyful and festive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neighbourhood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bakery. With a small investment of £25,000, this paper explores the bakery's origins, offerings, management team, legal structure, SWOT analysis, business plan, and financial sustainability for the first year.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550" y="1838324"/>
            <a:ext cx="4267200" cy="4048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80071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60D8683-0186-F12F-E2C8-E606CDC03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Overview of the Business Idea, Product, and/or Service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7E2118D-5D13-4457-A009-AE13E2CE0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816" y="2526516"/>
            <a:ext cx="5582920" cy="3005798"/>
          </a:xfrm>
        </p:spPr>
        <p:txBody>
          <a:bodyPr>
            <a:normAutofit fontScale="85000" lnSpcReduction="20000"/>
          </a:bodyPr>
          <a:lstStyle/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Good cakes, pastries, cookies, and breads are available at the well-known rival Sweet Delights Bakery </a:t>
            </a:r>
            <a:r>
              <a:rPr lang="en-US" sz="1800" dirty="0" smtClean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solidFill>
                <a:srgbClr val="222222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Specialises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creating homemade delicacies for events like birthdays and weddings, such as cakes, cookies, croissants, and brownies (Slade,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Kweon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and Levine, 2021).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Culinary uniqueness, depth of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flavour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and creativity.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guarantee optimal performance, enable cookie customization.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Delivery, dessert creation, and simple online ordering are among the services offered.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Devoted to becoming a well-known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neighbourhood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bakery with a focus on excellence and client pleasure.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0425" y="1724025"/>
            <a:ext cx="3609975" cy="4400550"/>
          </a:xfrm>
          <a:prstGeom prst="rect">
            <a:avLst/>
          </a:prstGeom>
          <a:ln>
            <a:noFill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870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E95BBAC-5552-4DA3-EF9D-E67302D58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525" y="590550"/>
            <a:ext cx="7130143" cy="1254125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Ownership, Legal Format</a:t>
            </a: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02C975-F58D-40B6-E712-C2C7A3428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9300" y="1800225"/>
            <a:ext cx="8000999" cy="4516210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Being a Limited (Ltd)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protects </a:t>
            </a:r>
            <a:r>
              <a:rPr lang="en-US" sz="1800" kern="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Sweets </a:t>
            </a:r>
            <a:r>
              <a:rPr lang="en-US" sz="1800" kern="10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Delights Bakery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being held personally liable.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a result, the owners' personal assets are safeguarded, lowering the financial risk associated with their investment.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Personal wealth is protected from business-related liabilities by the fact that only the company's assets are at risk in the event of legal troubles or obligations.</a:t>
            </a:r>
          </a:p>
          <a:p>
            <a:pPr algn="just">
              <a:lnSpc>
                <a:spcPct val="170000"/>
              </a:lnSpc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65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D923B6A-D25E-4D23-DDC8-CA829B8D4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1560956-BA30-9265-535A-7DA27B80A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675" y="1610092"/>
            <a:ext cx="5734990" cy="4438196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7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owner is in charge of operational control, financial management, and strategic planning at Sweet Delights Bakery (Pandey, 2017).</a:t>
            </a:r>
          </a:p>
          <a:p>
            <a:pPr algn="just">
              <a:lnSpc>
                <a:spcPct val="17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pastry chef develops recipes and oversees quality; a sales and marketing team promotes products; and bakers guarantee daily standards of excellence.</a:t>
            </a:r>
          </a:p>
          <a:p>
            <a:pPr algn="just">
              <a:lnSpc>
                <a:spcPct val="17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Accountants for financial problems, lawyers for legal advice, and marketing consultants for focused advertising are examples of outside experts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Melé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Rosanas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Fontrodona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88C0154C-2C49-40FB-76D3-7AF3048AF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665" y="1610092"/>
            <a:ext cx="4981959" cy="325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60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F029CBA-6903-5C75-8464-FBBA59274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SWOT Analysis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9ADA461-1ABF-8B5D-1935-AAA6522DB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816" y="1825625"/>
            <a:ext cx="5973745" cy="4305544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Sweet Delights Bakery stands out for its dedication to excellence.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initial costs for marketing, merchandise, and equipment.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product selection by adding healthier, vegan, or gluten-free options.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downturn in the economy that affects sales and profits (Gurl, 2017).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4F3AEBA-A9C6-E617-694E-8C23C8192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7242" y="1904092"/>
            <a:ext cx="5366658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84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DC14B6-257D-182F-94DF-90E20488A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Marketing 4 Ps evaluation 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77661D8-B8D5-ED2B-186D-5986BC44D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801" y="1793632"/>
            <a:ext cx="6366608" cy="196716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Products: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Sweet Delights Bakery provides a wide selection of delicious baked goods, such as freshly created goods, premium pastries, cupcakes, cookies, and handmade sweets.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price in the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neighbourhood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bread market without sacrificing standards of excellence.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Easy-to-use internet ordering system enables purchases from a distance.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Visible products, client feedback, and a dedication to quality are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prioritised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digital marketing (Resnick et al, 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531F0B25-3132-CDAC-96AB-AC85E9D569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815" y="3760792"/>
            <a:ext cx="4999614" cy="23488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8CBF091C-791D-215B-66E0-B03DCB5C2E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3537" y="3117206"/>
            <a:ext cx="3771900" cy="300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7C19F0B-E7D9-50B3-AAF1-56855502C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Cash Flow Forecast for the First 12 Months</a:t>
            </a:r>
            <a: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45A7496D-3E57-2966-2B37-BBB6E666A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139" y="1972042"/>
            <a:ext cx="10020300" cy="3945181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40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£2,000 from modest sales in the first </a:t>
            </a:r>
            <a:r>
              <a:rPr lang="en-US" sz="4000" b="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month. Costs</a:t>
            </a:r>
            <a:r>
              <a:rPr lang="en-US" sz="40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£10,000 for equipment and the setup (this is a one-time, not a monthly, investment). Operating Costs: £2,000 (lease, utilities, and permits).£2,000 is the initial inventory and ingredients</a:t>
            </a:r>
            <a:r>
              <a:rPr lang="en-US" sz="4000" b="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£</a:t>
            </a:r>
            <a:r>
              <a:rPr lang="en-US" sz="40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1,500 for marketing and </a:t>
            </a:r>
            <a:r>
              <a:rPr lang="en-US" sz="4000" b="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branding. Pay and </a:t>
            </a:r>
            <a:r>
              <a:rPr lang="en-US" sz="40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Salaries</a:t>
            </a:r>
            <a:r>
              <a:rPr lang="en-US" sz="4000" b="0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:£1,500. £</a:t>
            </a:r>
            <a:r>
              <a:rPr lang="en-US" sz="40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1,000 is the contingency fund. Balance Sheet: £13,000.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74241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14DEF24-1E8B-96AE-867B-7D5250772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Month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E2EE1B3F-93A6-BF22-EBC2-70A54FFFC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Laying the Foundation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is Limited sales - £2,000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Expenses: Equipment and Bakery Setup, Operating Expenses, Initial Inventory, Marketing, Salaries, Contingency Fund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 Cash Flow: (£13,000)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68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CC106E-EAC5-8100-A884-2793F60AD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Months 2-3</a:t>
            </a:r>
            <a:endParaRPr lang="en-US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8E8E7B6-5908-F9D0-913A-5AE57205B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223" y="2063017"/>
            <a:ext cx="8291732" cy="3230469"/>
          </a:xfrm>
        </p:spPr>
        <p:txBody>
          <a:bodyPr/>
          <a:lstStyle/>
          <a:p>
            <a:pPr marL="0" indent="0" algn="just"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Revenue: £5,000 per month from steady sales growth as marketing initiatives bear fruit. The monthly operating expenses amount to £2,000. Monthly Salary and Wages include £1,500. Monthly Marketing Expenses include £1,000. Variable but nonetheless negative net cash flow since the bakery is making growth-related investments.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93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AA932ED-7A58-9743-04FA-2DBD620A1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Months 4-6</a:t>
            </a:r>
            <a:endParaRPr lang="en-US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6E8624C-6A67-FAFC-155F-B33588F61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sz="2800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Sales are still increasing at a steady rate of £8,000 per month. The monthly operating expenses amount to £2,000. Monthly Salary and Wages include £1,500. Monthly Marketing Expenses include £1,000. Net Cash Flow: As factory pays for running expenses and makes marketing investments, it is beginning to improve but is still negative.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15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2358B3B-9708-3CA8-1017-E534BFAC0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Months 7-9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19B35103-1D61-4793-E09F-34812E0CE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829" y="1922341"/>
            <a:ext cx="8825754" cy="32483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b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Sales are still rising and have reached £12,000 a month, which is the breakeven point. The monthly operating expenses amount to £2,000. Monthly Salary and Wages comprise £1,500. Monthly Marketing Expenses include £1,000 .Cash Flow Net: Good, since running costs and a portion of marketing expenses are covered by sales.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54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4D74DFC-73F2-A018-12C6-A9DF498C1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Months 10-12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62201164-3BAC-9239-B3C6-815B8BBA3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2408" y="2115771"/>
            <a:ext cx="7767918" cy="3481481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Revenue £15,000 per month in profitability with positive cash </a:t>
            </a:r>
            <a:r>
              <a:rPr lang="en-US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flow. The monthly </a:t>
            </a: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operating expenses amount to £2,000</a:t>
            </a:r>
            <a:r>
              <a:rPr lang="en-US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Monthly </a:t>
            </a: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Salary and Wages: £</a:t>
            </a:r>
            <a:r>
              <a:rPr lang="en-US" dirty="0" smtClean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1,500. Monthly </a:t>
            </a:r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Expenses: £1,000. Positive net cash flow is possible because revenue is more than expenses, allowing for savings and reinvestment.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55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0E9E15F-B7C1-B212-9F2C-CF1ECFE14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4781" y="617558"/>
            <a:ext cx="9286993" cy="1202485"/>
          </a:xfrm>
        </p:spPr>
        <p:txBody>
          <a:bodyPr/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E9578C6-ACF3-32F9-7F35-A9495C42D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704" y="1825625"/>
            <a:ext cx="6752771" cy="3210832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Sweet Delights baking deliberately places itself as a major force in the cutthroat baking industry. The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Ltd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 guarantees liability protection and growth prospects with an unwavering dedication to superior quality, customization, and ease of use. Effective plans are guided by a committed management team and SWOT analysis, and a holistic approach is ensured by the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4Ps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business. Even with the initial financial limitations, profit estimates up to £25,000 demonstrate a workable company plan. Sweet Delights Bakery is well-positioned for sustained prosperity and client contentment.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3351" y="1647824"/>
            <a:ext cx="4581254" cy="41910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8085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F789B4F-0F0C-CE8B-B2F9-D2B7BACA3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349F250-1059-5A0E-CDE9-6DD37B2D3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262" y="1582616"/>
            <a:ext cx="10128170" cy="4714662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Gurl, E., (2017). SWOT analysis: A theoretical review.</a:t>
            </a: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Melé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Rosanas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J.M. and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Fontrodona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(2017). Ethics in finance and accounting: Editorial introduction. Journal of Business Ethics, 140, pp.609-613.</a:t>
            </a: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Pandey, K., (2017). Financial management. Lulu. com.</a:t>
            </a: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Resnick, S.M., Cheng, R., Simpson, M. and Lourenço, F., (2016). Marketing in SMEs: a “4Ps” self-branding model. International Journal of Entrepreneurial Behavior &amp; Research, 22(1), pp.155-174.</a:t>
            </a: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Slade, L.,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Kweon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Levine, H., (2021). Exploration of the functionality of sugars in cake-baking, and effects on cake quality.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Critical Reviews in Food Science and Nutrition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pp.283-311</a:t>
            </a:r>
            <a:endParaRPr lang="en-IN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23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2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0</TotalTime>
  <Words>1104</Words>
  <Application>Microsoft Office PowerPoint</Application>
  <PresentationFormat>Custom</PresentationFormat>
  <Paragraphs>85</Paragraphs>
  <Slides>16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Pushpin</vt:lpstr>
      <vt:lpstr>Sweet Delights Baker</vt:lpstr>
      <vt:lpstr>Table of Content </vt:lpstr>
      <vt:lpstr>Introduction</vt:lpstr>
      <vt:lpstr>Overview of the Business Idea, Product, and/or Service</vt:lpstr>
      <vt:lpstr>Ownership, Legal Format </vt:lpstr>
      <vt:lpstr> Management of the Company </vt:lpstr>
      <vt:lpstr>SWOT Analysis</vt:lpstr>
      <vt:lpstr>Marketing 4 Ps evaluation </vt:lpstr>
      <vt:lpstr> Cash Flow Forecast for the First 12 Months </vt:lpstr>
      <vt:lpstr>Month 1</vt:lpstr>
      <vt:lpstr>Months 2-3</vt:lpstr>
      <vt:lpstr>Months 4-6</vt:lpstr>
      <vt:lpstr>Months 7-9</vt:lpstr>
      <vt:lpstr>  Months 10-12 </vt:lpstr>
      <vt:lpstr>Conclusion </vt:lpstr>
      <vt:lpstr>References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2023-11-15T09:25:46Z</dcterms:created>
  <dcterms:modified xsi:type="dcterms:W3CDTF">2023-11-18T22:51:40Z</dcterms:modified>
</cp:coreProperties>
</file>