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8288000" cy="10287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Poppins Bold" panose="020B0604020202020204" charset="0"/>
      <p:regular r:id="rId25"/>
    </p:embeddedFont>
    <p:embeddedFont>
      <p:font typeface="Canva Sans Bold" panose="020B0604020202020204" charset="0"/>
      <p:regular r:id="rId26"/>
    </p:embeddedFont>
    <p:embeddedFont>
      <p:font typeface="Poppins" panose="020B0604020202020204" charset="0"/>
      <p:regular r:id="rId27"/>
    </p:embeddedFont>
    <p:embeddedFont>
      <p:font typeface="Canva Sans" panose="020B0604020202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22" autoAdjust="0"/>
  </p:normalViewPr>
  <p:slideViewPr>
    <p:cSldViewPr>
      <p:cViewPr varScale="1">
        <p:scale>
          <a:sx n="57" d="100"/>
          <a:sy n="57" d="100"/>
        </p:scale>
        <p:origin x="56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svg"/><Relationship Id="rId7" Type="http://schemas.openxmlformats.org/officeDocument/2006/relationships/image" Target="../media/image1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6.svg"/><Relationship Id="rId18" Type="http://schemas.openxmlformats.org/officeDocument/2006/relationships/image" Target="../media/image21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8.png"/><Relationship Id="rId17" Type="http://schemas.openxmlformats.org/officeDocument/2006/relationships/image" Target="../media/image30.svg"/><Relationship Id="rId2" Type="http://schemas.openxmlformats.org/officeDocument/2006/relationships/image" Target="../media/image5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7.png"/><Relationship Id="rId5" Type="http://schemas.openxmlformats.org/officeDocument/2006/relationships/image" Target="../media/image20.svg"/><Relationship Id="rId15" Type="http://schemas.openxmlformats.org/officeDocument/2006/relationships/image" Target="../media/image28.svg"/><Relationship Id="rId10" Type="http://schemas.openxmlformats.org/officeDocument/2006/relationships/image" Target="../media/image16.gif"/><Relationship Id="rId4" Type="http://schemas.openxmlformats.org/officeDocument/2006/relationships/image" Target="../media/image13.png"/><Relationship Id="rId9" Type="http://schemas.openxmlformats.org/officeDocument/2006/relationships/image" Target="../media/image15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33.sv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7" Type="http://schemas.openxmlformats.org/officeDocument/2006/relationships/image" Target="../media/image41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8.svg"/><Relationship Id="rId7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8.svg"/><Relationship Id="rId7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16.sv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8.svg"/><Relationship Id="rId7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svg"/><Relationship Id="rId5" Type="http://schemas.openxmlformats.org/officeDocument/2006/relationships/image" Target="../media/image39.png"/><Relationship Id="rId10" Type="http://schemas.openxmlformats.org/officeDocument/2006/relationships/image" Target="../media/image3.png"/><Relationship Id="rId4" Type="http://schemas.openxmlformats.org/officeDocument/2006/relationships/image" Target="../media/image38.png"/><Relationship Id="rId9" Type="http://schemas.openxmlformats.org/officeDocument/2006/relationships/image" Target="../media/image5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37.svg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10.svg"/><Relationship Id="rId5" Type="http://schemas.openxmlformats.org/officeDocument/2006/relationships/image" Target="../media/image44.png"/><Relationship Id="rId10" Type="http://schemas.openxmlformats.org/officeDocument/2006/relationships/image" Target="../media/image45.pn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46531" y="6508725"/>
            <a:ext cx="7556549" cy="75565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486473" y="-1739999"/>
            <a:ext cx="6883499" cy="688349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046482" y="1028135"/>
            <a:ext cx="7967620" cy="7957660"/>
          </a:xfrm>
          <a:custGeom>
            <a:avLst/>
            <a:gdLst/>
            <a:ahLst/>
            <a:cxnLst/>
            <a:rect l="l" t="t" r="r" b="b"/>
            <a:pathLst>
              <a:path w="7967620" h="7957660">
                <a:moveTo>
                  <a:pt x="0" y="0"/>
                </a:moveTo>
                <a:lnTo>
                  <a:pt x="7967620" y="0"/>
                </a:lnTo>
                <a:lnTo>
                  <a:pt x="7967620" y="7957660"/>
                </a:lnTo>
                <a:lnTo>
                  <a:pt x="0" y="79576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11272" y="1028135"/>
            <a:ext cx="8038041" cy="7957660"/>
          </a:xfrm>
          <a:custGeom>
            <a:avLst/>
            <a:gdLst/>
            <a:ahLst/>
            <a:cxnLst/>
            <a:rect l="l" t="t" r="r" b="b"/>
            <a:pathLst>
              <a:path w="8038041" h="7957660">
                <a:moveTo>
                  <a:pt x="0" y="0"/>
                </a:moveTo>
                <a:lnTo>
                  <a:pt x="8038040" y="0"/>
                </a:lnTo>
                <a:lnTo>
                  <a:pt x="8038040" y="7957660"/>
                </a:lnTo>
                <a:lnTo>
                  <a:pt x="0" y="79576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2099481" y="1949709"/>
            <a:ext cx="5842571" cy="5842571"/>
            <a:chOff x="0" y="0"/>
            <a:chExt cx="14840029" cy="14840029"/>
          </a:xfrm>
        </p:grpSpPr>
        <p:sp>
          <p:nvSpPr>
            <p:cNvPr id="11" name="Freeform 11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1">
              <a:gsLst>
                <a:gs pos="0">
                  <a:srgbClr val="890CE7">
                    <a:alpha val="100000"/>
                  </a:srgbClr>
                </a:gs>
                <a:gs pos="100000">
                  <a:srgbClr val="3C009E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id="12" name="Freeform 12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73223" t="-21077" r="-71280" b="-17071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-2508019" y="6954550"/>
            <a:ext cx="4607500" cy="4607500"/>
          </a:xfrm>
          <a:custGeom>
            <a:avLst/>
            <a:gdLst/>
            <a:ahLst/>
            <a:cxnLst/>
            <a:rect l="l" t="t" r="r" b="b"/>
            <a:pathLst>
              <a:path w="4607500" h="4607500">
                <a:moveTo>
                  <a:pt x="0" y="0"/>
                </a:moveTo>
                <a:lnTo>
                  <a:pt x="4607500" y="0"/>
                </a:lnTo>
                <a:lnTo>
                  <a:pt x="4607500" y="4607500"/>
                </a:lnTo>
                <a:lnTo>
                  <a:pt x="0" y="46075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750776" y="-1553800"/>
            <a:ext cx="3255550" cy="3255550"/>
          </a:xfrm>
          <a:custGeom>
            <a:avLst/>
            <a:gdLst/>
            <a:ahLst/>
            <a:cxnLst/>
            <a:rect l="l" t="t" r="r" b="b"/>
            <a:pathLst>
              <a:path w="3255550" h="3255550">
                <a:moveTo>
                  <a:pt x="0" y="0"/>
                </a:moveTo>
                <a:lnTo>
                  <a:pt x="3255550" y="0"/>
                </a:lnTo>
                <a:lnTo>
                  <a:pt x="3255550" y="3255551"/>
                </a:lnTo>
                <a:lnTo>
                  <a:pt x="0" y="32555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237703" y="224260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0" y="0"/>
                </a:lnTo>
                <a:lnTo>
                  <a:pt x="10455250" y="8900032"/>
                </a:lnTo>
                <a:lnTo>
                  <a:pt x="0" y="890003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0619256" y="5587141"/>
            <a:ext cx="11230817" cy="792893"/>
            <a:chOff x="0" y="0"/>
            <a:chExt cx="2957911" cy="20882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57911" cy="208828"/>
            </a:xfrm>
            <a:custGeom>
              <a:avLst/>
              <a:gdLst/>
              <a:ahLst/>
              <a:cxnLst/>
              <a:rect l="l" t="t" r="r" b="b"/>
              <a:pathLst>
                <a:path w="2957911" h="208828">
                  <a:moveTo>
                    <a:pt x="68935" y="0"/>
                  </a:moveTo>
                  <a:lnTo>
                    <a:pt x="2888976" y="0"/>
                  </a:lnTo>
                  <a:cubicBezTo>
                    <a:pt x="2927047" y="0"/>
                    <a:pt x="2957911" y="30863"/>
                    <a:pt x="2957911" y="68935"/>
                  </a:cubicBezTo>
                  <a:lnTo>
                    <a:pt x="2957911" y="139893"/>
                  </a:lnTo>
                  <a:cubicBezTo>
                    <a:pt x="2957911" y="158176"/>
                    <a:pt x="2950648" y="175709"/>
                    <a:pt x="2937720" y="188637"/>
                  </a:cubicBezTo>
                  <a:cubicBezTo>
                    <a:pt x="2924792" y="201565"/>
                    <a:pt x="2907259" y="208828"/>
                    <a:pt x="2888976" y="208828"/>
                  </a:cubicBezTo>
                  <a:lnTo>
                    <a:pt x="68935" y="208828"/>
                  </a:lnTo>
                  <a:cubicBezTo>
                    <a:pt x="50652" y="208828"/>
                    <a:pt x="33118" y="201565"/>
                    <a:pt x="20190" y="188637"/>
                  </a:cubicBezTo>
                  <a:cubicBezTo>
                    <a:pt x="7263" y="175709"/>
                    <a:pt x="0" y="158176"/>
                    <a:pt x="0" y="139893"/>
                  </a:cubicBezTo>
                  <a:lnTo>
                    <a:pt x="0" y="68935"/>
                  </a:lnTo>
                  <a:cubicBezTo>
                    <a:pt x="0" y="50652"/>
                    <a:pt x="7263" y="33118"/>
                    <a:pt x="20190" y="20190"/>
                  </a:cubicBezTo>
                  <a:cubicBezTo>
                    <a:pt x="33118" y="7263"/>
                    <a:pt x="50652" y="0"/>
                    <a:pt x="68935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2957911" cy="2469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1197471" y="8985795"/>
            <a:ext cx="8573297" cy="3086100"/>
            <a:chOff x="0" y="0"/>
            <a:chExt cx="2257988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257988" cy="812800"/>
            </a:xfrm>
            <a:custGeom>
              <a:avLst/>
              <a:gdLst/>
              <a:ahLst/>
              <a:cxnLst/>
              <a:rect l="l" t="t" r="r" b="b"/>
              <a:pathLst>
                <a:path w="2257988" h="812800">
                  <a:moveTo>
                    <a:pt x="90303" y="0"/>
                  </a:moveTo>
                  <a:lnTo>
                    <a:pt x="2167685" y="0"/>
                  </a:lnTo>
                  <a:cubicBezTo>
                    <a:pt x="2191635" y="0"/>
                    <a:pt x="2214604" y="9514"/>
                    <a:pt x="2231539" y="26449"/>
                  </a:cubicBezTo>
                  <a:cubicBezTo>
                    <a:pt x="2248474" y="43384"/>
                    <a:pt x="2257988" y="66353"/>
                    <a:pt x="2257988" y="90303"/>
                  </a:cubicBezTo>
                  <a:lnTo>
                    <a:pt x="2257988" y="722497"/>
                  </a:lnTo>
                  <a:cubicBezTo>
                    <a:pt x="2257988" y="746447"/>
                    <a:pt x="2248474" y="769416"/>
                    <a:pt x="2231539" y="786351"/>
                  </a:cubicBezTo>
                  <a:cubicBezTo>
                    <a:pt x="2214604" y="803286"/>
                    <a:pt x="2191635" y="812800"/>
                    <a:pt x="2167685" y="812800"/>
                  </a:cubicBezTo>
                  <a:lnTo>
                    <a:pt x="90303" y="812800"/>
                  </a:lnTo>
                  <a:cubicBezTo>
                    <a:pt x="66353" y="812800"/>
                    <a:pt x="43384" y="803286"/>
                    <a:pt x="26449" y="786351"/>
                  </a:cubicBezTo>
                  <a:cubicBezTo>
                    <a:pt x="9514" y="769416"/>
                    <a:pt x="0" y="746447"/>
                    <a:pt x="0" y="722497"/>
                  </a:cubicBezTo>
                  <a:lnTo>
                    <a:pt x="0" y="90303"/>
                  </a:lnTo>
                  <a:cubicBezTo>
                    <a:pt x="0" y="66353"/>
                    <a:pt x="9514" y="43384"/>
                    <a:pt x="26449" y="26449"/>
                  </a:cubicBezTo>
                  <a:cubicBezTo>
                    <a:pt x="43384" y="9514"/>
                    <a:pt x="66353" y="0"/>
                    <a:pt x="90303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2257988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10464225" y="6692618"/>
            <a:ext cx="677710" cy="508282"/>
          </a:xfrm>
          <a:custGeom>
            <a:avLst/>
            <a:gdLst/>
            <a:ahLst/>
            <a:cxnLst/>
            <a:rect l="l" t="t" r="r" b="b"/>
            <a:pathLst>
              <a:path w="677710" h="508282">
                <a:moveTo>
                  <a:pt x="0" y="0"/>
                </a:moveTo>
                <a:lnTo>
                  <a:pt x="677710" y="0"/>
                </a:lnTo>
                <a:lnTo>
                  <a:pt x="677710" y="508282"/>
                </a:lnTo>
                <a:lnTo>
                  <a:pt x="0" y="50828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551156" y="561647"/>
            <a:ext cx="622738" cy="467053"/>
          </a:xfrm>
          <a:custGeom>
            <a:avLst/>
            <a:gdLst/>
            <a:ahLst/>
            <a:cxnLst/>
            <a:rect l="l" t="t" r="r" b="b"/>
            <a:pathLst>
              <a:path w="622738" h="467053">
                <a:moveTo>
                  <a:pt x="0" y="0"/>
                </a:moveTo>
                <a:lnTo>
                  <a:pt x="622737" y="0"/>
                </a:lnTo>
                <a:lnTo>
                  <a:pt x="622737" y="467053"/>
                </a:lnTo>
                <a:lnTo>
                  <a:pt x="0" y="4670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9689961" y="2247604"/>
            <a:ext cx="7817541" cy="2231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8189"/>
              </a:lnSpc>
            </a:pPr>
            <a:r>
              <a:rPr lang="en-US" sz="8901" b="1" spc="-32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Urdd Gobaith Cymru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054491" y="4461711"/>
            <a:ext cx="8453011" cy="9604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634"/>
              </a:lnSpc>
            </a:pPr>
            <a:r>
              <a:rPr lang="en-US" sz="3304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exploring its impact on the role of the Welsh language in education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1046715" y="5734006"/>
            <a:ext cx="6460787" cy="4991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634"/>
              </a:lnSpc>
            </a:pPr>
            <a:r>
              <a:rPr lang="en-US" sz="3304" b="1" spc="614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PRESENTATION - 2025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787276" y="6962627"/>
            <a:ext cx="2545675" cy="425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016"/>
              </a:lnSpc>
            </a:pPr>
            <a:r>
              <a:rPr lang="en-US" sz="2742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Presented by: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421527" y="7374264"/>
            <a:ext cx="5609804" cy="51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4024"/>
              </a:lnSpc>
            </a:pPr>
            <a:r>
              <a:rPr lang="en-US" sz="3658" b="1" dirty="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Amy </a:t>
            </a:r>
            <a:r>
              <a:rPr lang="en-US" sz="3658" b="1" dirty="0" smtClean="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Delaney 2217692 </a:t>
            </a:r>
            <a:endParaRPr lang="en-US" sz="3658" b="1" dirty="0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15767350" y="9582153"/>
            <a:ext cx="2263981" cy="346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Cymru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n.d.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839869" y="367995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10455251" y="0"/>
                </a:moveTo>
                <a:lnTo>
                  <a:pt x="0" y="0"/>
                </a:lnTo>
                <a:lnTo>
                  <a:pt x="0" y="8900032"/>
                </a:lnTo>
                <a:lnTo>
                  <a:pt x="10455251" y="8900032"/>
                </a:lnTo>
                <a:lnTo>
                  <a:pt x="10455251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6864299" y="1312058"/>
            <a:ext cx="5246370" cy="5246370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124460" y="124460"/>
              <a:ext cx="6101080" cy="6101080"/>
            </a:xfrm>
            <a:custGeom>
              <a:avLst/>
              <a:gdLst/>
              <a:ahLst/>
              <a:cxnLst/>
              <a:rect l="l" t="t" r="r" b="b"/>
              <a:pathLst>
                <a:path w="6101080" h="6101080">
                  <a:moveTo>
                    <a:pt x="0" y="0"/>
                  </a:moveTo>
                  <a:lnTo>
                    <a:pt x="6101080" y="0"/>
                  </a:lnTo>
                  <a:lnTo>
                    <a:pt x="6101080" y="6101080"/>
                  </a:lnTo>
                  <a:lnTo>
                    <a:pt x="0" y="6101080"/>
                  </a:lnTo>
                  <a:close/>
                </a:path>
              </a:pathLst>
            </a:custGeom>
            <a:blipFill>
              <a:blip r:embed="rId4"/>
              <a:stretch>
                <a:fillRect l="-8504" r="-81972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6350000" y="6350000"/>
                  </a:moveTo>
                  <a:lnTo>
                    <a:pt x="0" y="6350000"/>
                  </a:lnTo>
                  <a:lnTo>
                    <a:pt x="0" y="0"/>
                  </a:lnTo>
                  <a:lnTo>
                    <a:pt x="6350000" y="0"/>
                  </a:lnTo>
                  <a:lnTo>
                    <a:pt x="6350000" y="6350000"/>
                  </a:lnTo>
                  <a:close/>
                  <a:moveTo>
                    <a:pt x="248920" y="6101080"/>
                  </a:moveTo>
                  <a:lnTo>
                    <a:pt x="6099810" y="6101080"/>
                  </a:lnTo>
                  <a:lnTo>
                    <a:pt x="6099810" y="248920"/>
                  </a:lnTo>
                  <a:lnTo>
                    <a:pt x="248920" y="248920"/>
                  </a:lnTo>
                  <a:lnTo>
                    <a:pt x="248920" y="610108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842313" y="4545513"/>
            <a:ext cx="5246370" cy="5246370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124460" y="124460"/>
              <a:ext cx="6101080" cy="6101080"/>
            </a:xfrm>
            <a:custGeom>
              <a:avLst/>
              <a:gdLst/>
              <a:ahLst/>
              <a:cxnLst/>
              <a:rect l="l" t="t" r="r" b="b"/>
              <a:pathLst>
                <a:path w="6101080" h="6101080">
                  <a:moveTo>
                    <a:pt x="0" y="0"/>
                  </a:moveTo>
                  <a:lnTo>
                    <a:pt x="6101080" y="0"/>
                  </a:lnTo>
                  <a:lnTo>
                    <a:pt x="6101080" y="6101080"/>
                  </a:lnTo>
                  <a:lnTo>
                    <a:pt x="0" y="6101080"/>
                  </a:lnTo>
                  <a:close/>
                </a:path>
              </a:pathLst>
            </a:custGeom>
            <a:blipFill>
              <a:blip r:embed="rId5"/>
              <a:stretch>
                <a:fillRect t="-25046" b="-25046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6350000" y="6350000"/>
                  </a:moveTo>
                  <a:lnTo>
                    <a:pt x="0" y="6350000"/>
                  </a:lnTo>
                  <a:lnTo>
                    <a:pt x="0" y="0"/>
                  </a:lnTo>
                  <a:lnTo>
                    <a:pt x="6350000" y="0"/>
                  </a:lnTo>
                  <a:lnTo>
                    <a:pt x="6350000" y="6350000"/>
                  </a:lnTo>
                  <a:close/>
                  <a:moveTo>
                    <a:pt x="248920" y="6101080"/>
                  </a:moveTo>
                  <a:lnTo>
                    <a:pt x="6099810" y="6101080"/>
                  </a:lnTo>
                  <a:lnTo>
                    <a:pt x="6099810" y="248920"/>
                  </a:lnTo>
                  <a:lnTo>
                    <a:pt x="248920" y="248920"/>
                  </a:lnTo>
                  <a:lnTo>
                    <a:pt x="248920" y="610108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9" name="Freeform 9"/>
          <p:cNvSpPr/>
          <p:nvPr/>
        </p:nvSpPr>
        <p:spPr>
          <a:xfrm rot="-1182522" flipH="1">
            <a:off x="6088970" y="1311357"/>
            <a:ext cx="17409391" cy="9118169"/>
          </a:xfrm>
          <a:custGeom>
            <a:avLst/>
            <a:gdLst/>
            <a:ahLst/>
            <a:cxnLst/>
            <a:rect l="l" t="t" r="r" b="b"/>
            <a:pathLst>
              <a:path w="17409391" h="9118169">
                <a:moveTo>
                  <a:pt x="17409391" y="0"/>
                </a:moveTo>
                <a:lnTo>
                  <a:pt x="0" y="0"/>
                </a:lnTo>
                <a:lnTo>
                  <a:pt x="0" y="9118169"/>
                </a:lnTo>
                <a:lnTo>
                  <a:pt x="17409391" y="9118169"/>
                </a:lnTo>
                <a:lnTo>
                  <a:pt x="174093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40357" y="624071"/>
            <a:ext cx="5246370" cy="5246370"/>
          </a:xfrm>
          <a:custGeom>
            <a:avLst/>
            <a:gdLst/>
            <a:ahLst/>
            <a:cxnLst/>
            <a:rect l="l" t="t" r="r" b="b"/>
            <a:pathLst>
              <a:path w="6350000" h="6350000">
                <a:moveTo>
                  <a:pt x="6350000" y="6350000"/>
                </a:moveTo>
                <a:lnTo>
                  <a:pt x="0" y="6350000"/>
                </a:lnTo>
                <a:lnTo>
                  <a:pt x="0" y="0"/>
                </a:lnTo>
                <a:lnTo>
                  <a:pt x="6350000" y="0"/>
                </a:lnTo>
                <a:lnTo>
                  <a:pt x="6350000" y="6350000"/>
                </a:lnTo>
                <a:close/>
                <a:moveTo>
                  <a:pt x="248920" y="6101080"/>
                </a:moveTo>
                <a:lnTo>
                  <a:pt x="6099810" y="6101080"/>
                </a:lnTo>
                <a:lnTo>
                  <a:pt x="6099810" y="248920"/>
                </a:lnTo>
                <a:lnTo>
                  <a:pt x="248920" y="248920"/>
                </a:lnTo>
                <a:lnTo>
                  <a:pt x="248920" y="6101080"/>
                </a:lnTo>
                <a:close/>
              </a:path>
            </a:pathLst>
          </a:custGeom>
          <a:solidFill>
            <a:srgbClr val="FFFFFF"/>
          </a:solidFill>
        </p:spPr>
      </p: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12110669" y="3800591"/>
            <a:ext cx="5991292" cy="5991292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124460" y="124460"/>
              <a:ext cx="6101080" cy="6101080"/>
            </a:xfrm>
            <a:custGeom>
              <a:avLst/>
              <a:gdLst/>
              <a:ahLst/>
              <a:cxnLst/>
              <a:rect l="l" t="t" r="r" b="b"/>
              <a:pathLst>
                <a:path w="6101080" h="6101080">
                  <a:moveTo>
                    <a:pt x="0" y="0"/>
                  </a:moveTo>
                  <a:lnTo>
                    <a:pt x="6101080" y="0"/>
                  </a:lnTo>
                  <a:lnTo>
                    <a:pt x="6101080" y="6101080"/>
                  </a:lnTo>
                  <a:lnTo>
                    <a:pt x="0" y="6101080"/>
                  </a:lnTo>
                  <a:close/>
                </a:path>
              </a:pathLst>
            </a:custGeom>
            <a:blipFill>
              <a:blip r:embed="rId8"/>
              <a:stretch>
                <a:fillRect l="-6220" r="-71556"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6350000" y="6350000"/>
                  </a:moveTo>
                  <a:lnTo>
                    <a:pt x="0" y="6350000"/>
                  </a:lnTo>
                  <a:lnTo>
                    <a:pt x="0" y="0"/>
                  </a:lnTo>
                  <a:lnTo>
                    <a:pt x="6350000" y="0"/>
                  </a:lnTo>
                  <a:lnTo>
                    <a:pt x="6350000" y="6350000"/>
                  </a:lnTo>
                  <a:close/>
                  <a:moveTo>
                    <a:pt x="248920" y="6101080"/>
                  </a:moveTo>
                  <a:lnTo>
                    <a:pt x="6099810" y="6101080"/>
                  </a:lnTo>
                  <a:lnTo>
                    <a:pt x="6099810" y="248920"/>
                  </a:lnTo>
                  <a:lnTo>
                    <a:pt x="248920" y="248920"/>
                  </a:lnTo>
                  <a:lnTo>
                    <a:pt x="248920" y="610108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6" name="TextBox 16"/>
          <p:cNvSpPr txBox="1"/>
          <p:nvPr/>
        </p:nvSpPr>
        <p:spPr>
          <a:xfrm>
            <a:off x="8757832" y="455502"/>
            <a:ext cx="9530168" cy="856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96"/>
              </a:lnSpc>
            </a:pPr>
            <a:r>
              <a:rPr lang="en-US" sz="6409" b="1" spc="-23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 SENSE OF BELONGING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329923" y="9902679"/>
            <a:ext cx="3803701" cy="3206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450"/>
              </a:lnSpc>
              <a:spcBef>
                <a:spcPct val="0"/>
              </a:spcBef>
            </a:pPr>
            <a:r>
              <a:rPr lang="en-US" sz="175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(West Wales Chronicle, 2021)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685952" y="9885103"/>
            <a:ext cx="6840724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(Welsh Government , 2017) (Welsh Government, 2015)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157" y="800100"/>
            <a:ext cx="4876800" cy="487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3733800" y="366572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10455251" y="0"/>
                </a:moveTo>
                <a:lnTo>
                  <a:pt x="0" y="0"/>
                </a:lnTo>
                <a:lnTo>
                  <a:pt x="0" y="8900032"/>
                </a:lnTo>
                <a:lnTo>
                  <a:pt x="10455251" y="8900032"/>
                </a:lnTo>
                <a:lnTo>
                  <a:pt x="10455251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42579" y="2810311"/>
            <a:ext cx="14953379" cy="7476689"/>
          </a:xfrm>
          <a:custGeom>
            <a:avLst/>
            <a:gdLst/>
            <a:ahLst/>
            <a:cxnLst/>
            <a:rect l="l" t="t" r="r" b="b"/>
            <a:pathLst>
              <a:path w="14953379" h="7476689">
                <a:moveTo>
                  <a:pt x="0" y="0"/>
                </a:moveTo>
                <a:lnTo>
                  <a:pt x="14953378" y="0"/>
                </a:lnTo>
                <a:lnTo>
                  <a:pt x="14953378" y="7476689"/>
                </a:lnTo>
                <a:lnTo>
                  <a:pt x="0" y="74766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91941" y="493457"/>
            <a:ext cx="15371144" cy="3730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60"/>
              </a:lnSpc>
            </a:pPr>
            <a:r>
              <a:rPr lang="en-US" sz="5009" b="1" spc="-18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“THESE DAYS, IN MANY VILLAGES, AND IN MOST TOWNS IN WALES, CHILDREN PLAY AND READ IN ENGLISH. THEY FORGET THAT THEY ARE WELSH” (EDWARDS, 1922)</a:t>
            </a:r>
          </a:p>
          <a:p>
            <a:pPr algn="l">
              <a:lnSpc>
                <a:spcPts val="4608"/>
              </a:lnSpc>
            </a:pPr>
            <a:endParaRPr lang="en-US" sz="5009" b="1" spc="-180">
              <a:solidFill>
                <a:srgbClr val="000000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4162674" y="9778489"/>
            <a:ext cx="1473517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2025)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5663085" y="9755455"/>
            <a:ext cx="1842712" cy="346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Twinkl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671230" y="5120733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2"/>
                </a:lnTo>
                <a:lnTo>
                  <a:pt x="0" y="89000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-2838481" y="5120733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10455251" y="0"/>
                </a:moveTo>
                <a:lnTo>
                  <a:pt x="0" y="0"/>
                </a:lnTo>
                <a:lnTo>
                  <a:pt x="0" y="8900032"/>
                </a:lnTo>
                <a:lnTo>
                  <a:pt x="10455251" y="8900032"/>
                </a:lnTo>
                <a:lnTo>
                  <a:pt x="10455251" y="0"/>
                </a:lnTo>
                <a:close/>
              </a:path>
            </a:pathLst>
          </a:custGeom>
          <a:blipFill>
            <a:blip r:embed="rId4">
              <a:alphaModFix amt="6000"/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17331" y="4653680"/>
            <a:ext cx="622738" cy="467053"/>
          </a:xfrm>
          <a:custGeom>
            <a:avLst/>
            <a:gdLst/>
            <a:ahLst/>
            <a:cxnLst/>
            <a:rect l="l" t="t" r="r" b="b"/>
            <a:pathLst>
              <a:path w="622738" h="467053">
                <a:moveTo>
                  <a:pt x="0" y="0"/>
                </a:moveTo>
                <a:lnTo>
                  <a:pt x="622738" y="0"/>
                </a:lnTo>
                <a:lnTo>
                  <a:pt x="622738" y="467053"/>
                </a:lnTo>
                <a:lnTo>
                  <a:pt x="0" y="4670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947931" y="4435814"/>
            <a:ext cx="622738" cy="467053"/>
          </a:xfrm>
          <a:custGeom>
            <a:avLst/>
            <a:gdLst/>
            <a:ahLst/>
            <a:cxnLst/>
            <a:rect l="l" t="t" r="r" b="b"/>
            <a:pathLst>
              <a:path w="622738" h="467053">
                <a:moveTo>
                  <a:pt x="0" y="0"/>
                </a:moveTo>
                <a:lnTo>
                  <a:pt x="622738" y="0"/>
                </a:lnTo>
                <a:lnTo>
                  <a:pt x="622738" y="467053"/>
                </a:lnTo>
                <a:lnTo>
                  <a:pt x="0" y="4670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32451" y="210626"/>
            <a:ext cx="17823099" cy="9847262"/>
          </a:xfrm>
          <a:custGeom>
            <a:avLst/>
            <a:gdLst/>
            <a:ahLst/>
            <a:cxnLst/>
            <a:rect l="l" t="t" r="r" b="b"/>
            <a:pathLst>
              <a:path w="17823099" h="9847262">
                <a:moveTo>
                  <a:pt x="0" y="0"/>
                </a:moveTo>
                <a:lnTo>
                  <a:pt x="17823100" y="0"/>
                </a:lnTo>
                <a:lnTo>
                  <a:pt x="17823100" y="9847262"/>
                </a:lnTo>
                <a:lnTo>
                  <a:pt x="0" y="984726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812442" y="1934350"/>
            <a:ext cx="2475558" cy="1952596"/>
          </a:xfrm>
          <a:custGeom>
            <a:avLst/>
            <a:gdLst/>
            <a:ahLst/>
            <a:cxnLst/>
            <a:rect l="l" t="t" r="r" b="b"/>
            <a:pathLst>
              <a:path w="2475558" h="1952596">
                <a:moveTo>
                  <a:pt x="0" y="0"/>
                </a:moveTo>
                <a:lnTo>
                  <a:pt x="2475558" y="0"/>
                </a:lnTo>
                <a:lnTo>
                  <a:pt x="2475558" y="1952596"/>
                </a:lnTo>
                <a:lnTo>
                  <a:pt x="0" y="195259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pic>
        <p:nvPicPr>
          <p:cNvPr id="8" name="Picture 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8108872" y="4669341"/>
            <a:ext cx="1941321" cy="2022209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15674050" y="4902867"/>
            <a:ext cx="2020772" cy="2020772"/>
          </a:xfrm>
          <a:custGeom>
            <a:avLst/>
            <a:gdLst/>
            <a:ahLst/>
            <a:cxnLst/>
            <a:rect l="l" t="t" r="r" b="b"/>
            <a:pathLst>
              <a:path w="2020772" h="2020772">
                <a:moveTo>
                  <a:pt x="0" y="0"/>
                </a:moveTo>
                <a:lnTo>
                  <a:pt x="2020772" y="0"/>
                </a:lnTo>
                <a:lnTo>
                  <a:pt x="2020772" y="2020772"/>
                </a:lnTo>
                <a:lnTo>
                  <a:pt x="0" y="202077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090383" y="7182865"/>
            <a:ext cx="1533071" cy="1360252"/>
          </a:xfrm>
          <a:custGeom>
            <a:avLst/>
            <a:gdLst/>
            <a:ahLst/>
            <a:cxnLst/>
            <a:rect l="l" t="t" r="r" b="b"/>
            <a:pathLst>
              <a:path w="1533071" h="1360252">
                <a:moveTo>
                  <a:pt x="0" y="0"/>
                </a:moveTo>
                <a:lnTo>
                  <a:pt x="1533071" y="0"/>
                </a:lnTo>
                <a:lnTo>
                  <a:pt x="1533071" y="1360252"/>
                </a:lnTo>
                <a:lnTo>
                  <a:pt x="0" y="136025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231302" y="7532240"/>
            <a:ext cx="855996" cy="1043898"/>
          </a:xfrm>
          <a:custGeom>
            <a:avLst/>
            <a:gdLst/>
            <a:ahLst/>
            <a:cxnLst/>
            <a:rect l="l" t="t" r="r" b="b"/>
            <a:pathLst>
              <a:path w="855996" h="1043898">
                <a:moveTo>
                  <a:pt x="0" y="0"/>
                </a:moveTo>
                <a:lnTo>
                  <a:pt x="855996" y="0"/>
                </a:lnTo>
                <a:lnTo>
                  <a:pt x="855996" y="1043897"/>
                </a:lnTo>
                <a:lnTo>
                  <a:pt x="0" y="104389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32548" y="5580573"/>
            <a:ext cx="1330395" cy="2221954"/>
          </a:xfrm>
          <a:custGeom>
            <a:avLst/>
            <a:gdLst/>
            <a:ahLst/>
            <a:cxnLst/>
            <a:rect l="l" t="t" r="r" b="b"/>
            <a:pathLst>
              <a:path w="1330395" h="2221954">
                <a:moveTo>
                  <a:pt x="0" y="0"/>
                </a:moveTo>
                <a:lnTo>
                  <a:pt x="1330395" y="0"/>
                </a:lnTo>
                <a:lnTo>
                  <a:pt x="1330395" y="2221954"/>
                </a:lnTo>
                <a:lnTo>
                  <a:pt x="0" y="222195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929911" y="43620"/>
            <a:ext cx="2052922" cy="1398553"/>
          </a:xfrm>
          <a:custGeom>
            <a:avLst/>
            <a:gdLst/>
            <a:ahLst/>
            <a:cxnLst/>
            <a:rect l="l" t="t" r="r" b="b"/>
            <a:pathLst>
              <a:path w="2052922" h="1398553">
                <a:moveTo>
                  <a:pt x="0" y="0"/>
                </a:moveTo>
                <a:lnTo>
                  <a:pt x="2052923" y="0"/>
                </a:lnTo>
                <a:lnTo>
                  <a:pt x="2052923" y="1398554"/>
                </a:lnTo>
                <a:lnTo>
                  <a:pt x="0" y="1398554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617073" y="2361934"/>
            <a:ext cx="363700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Peace &amp; Goodwill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920611" y="9615170"/>
            <a:ext cx="1421785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Online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248843" y="6562552"/>
            <a:ext cx="1979771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Glan Llyn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464160" y="9615170"/>
            <a:ext cx="3646527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 day Eisteddfod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623454" y="2361934"/>
            <a:ext cx="2448152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Eisteddfod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110688" y="6562552"/>
            <a:ext cx="3044747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Bore da/</a:t>
            </a:r>
            <a:r>
              <a:rPr lang="en-US" sz="33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Mynd</a:t>
            </a:r>
            <a:endParaRPr lang="en-US" sz="3399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9561941" y="2361934"/>
            <a:ext cx="2354699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Llangranog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23821" y="1144676"/>
            <a:ext cx="957379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1922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087297" y="6562552"/>
            <a:ext cx="1782783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Mr</a:t>
            </a: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33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endParaRPr lang="en-US" sz="3399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946805" y="9706610"/>
            <a:ext cx="221039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Centenary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050193" y="9706610"/>
            <a:ext cx="1608407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Cardiff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959406" y="6562552"/>
            <a:ext cx="1839743" cy="6155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Funding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784981" y="1144676"/>
            <a:ext cx="988470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1925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982834" y="4806725"/>
            <a:ext cx="1003459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1966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3519450" y="8543117"/>
            <a:ext cx="1065104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2022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756049" y="8485967"/>
            <a:ext cx="965359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1983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784981" y="4845717"/>
            <a:ext cx="1055960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1950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244884" y="4845717"/>
            <a:ext cx="1037218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1968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6158231" y="8518987"/>
            <a:ext cx="1124704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2023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274857" y="8519860"/>
            <a:ext cx="1071361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2004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6980750" y="8485967"/>
            <a:ext cx="1062366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2001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0342253" y="1144676"/>
            <a:ext cx="942975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1932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7021053" y="1144676"/>
            <a:ext cx="965240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1929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3532830" y="1144676"/>
            <a:ext cx="922377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1937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2406975" y="2361934"/>
            <a:ext cx="329005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Book Campaign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3488718" y="4845717"/>
            <a:ext cx="953423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1976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5553670" y="162719"/>
            <a:ext cx="2658340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32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32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3669235" y="-3600785"/>
            <a:ext cx="12701282" cy="10811966"/>
          </a:xfrm>
          <a:custGeom>
            <a:avLst/>
            <a:gdLst/>
            <a:ahLst/>
            <a:cxnLst/>
            <a:rect l="l" t="t" r="r" b="b"/>
            <a:pathLst>
              <a:path w="12701282" h="10811966">
                <a:moveTo>
                  <a:pt x="12701281" y="0"/>
                </a:moveTo>
                <a:lnTo>
                  <a:pt x="0" y="0"/>
                </a:lnTo>
                <a:lnTo>
                  <a:pt x="0" y="10811966"/>
                </a:lnTo>
                <a:lnTo>
                  <a:pt x="12701281" y="10811966"/>
                </a:lnTo>
                <a:lnTo>
                  <a:pt x="12701281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851660" y="5143500"/>
            <a:ext cx="13853408" cy="5561619"/>
            <a:chOff x="0" y="0"/>
            <a:chExt cx="3648634" cy="146478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48634" cy="1464789"/>
            </a:xfrm>
            <a:custGeom>
              <a:avLst/>
              <a:gdLst/>
              <a:ahLst/>
              <a:cxnLst/>
              <a:rect l="l" t="t" r="r" b="b"/>
              <a:pathLst>
                <a:path w="3648634" h="1464789">
                  <a:moveTo>
                    <a:pt x="0" y="0"/>
                  </a:moveTo>
                  <a:lnTo>
                    <a:pt x="3648634" y="0"/>
                  </a:lnTo>
                  <a:lnTo>
                    <a:pt x="3648634" y="1464789"/>
                  </a:lnTo>
                  <a:lnTo>
                    <a:pt x="0" y="1464789"/>
                  </a:ln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648634" cy="15028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-10459862" flipH="1" flipV="1">
            <a:off x="-1490839" y="3143329"/>
            <a:ext cx="12684997" cy="8752648"/>
          </a:xfrm>
          <a:custGeom>
            <a:avLst/>
            <a:gdLst/>
            <a:ahLst/>
            <a:cxnLst/>
            <a:rect l="l" t="t" r="r" b="b"/>
            <a:pathLst>
              <a:path w="12684997" h="8752648">
                <a:moveTo>
                  <a:pt x="12684998" y="8752648"/>
                </a:moveTo>
                <a:lnTo>
                  <a:pt x="0" y="8752648"/>
                </a:lnTo>
                <a:lnTo>
                  <a:pt x="0" y="0"/>
                </a:lnTo>
                <a:lnTo>
                  <a:pt x="12684998" y="0"/>
                </a:lnTo>
                <a:lnTo>
                  <a:pt x="12684998" y="8752648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0" y="1066905"/>
            <a:ext cx="8342420" cy="8342420"/>
            <a:chOff x="0" y="0"/>
            <a:chExt cx="14840029" cy="14840029"/>
          </a:xfrm>
        </p:grpSpPr>
        <p:sp>
          <p:nvSpPr>
            <p:cNvPr id="8" name="Freeform 8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A732">
                    <a:alpha val="100000"/>
                  </a:srgbClr>
                </a:gs>
                <a:gs pos="100000">
                  <a:srgbClr val="EF4040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" name="Freeform 9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6"/>
              <a:stretch>
                <a:fillRect l="-103159" r="-103159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15191483" y="5171439"/>
            <a:ext cx="2778255" cy="191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64226" lvl="1" indent="-23211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Socialising</a:t>
            </a:r>
          </a:p>
          <a:p>
            <a:pPr algn="ctr">
              <a:lnSpc>
                <a:spcPts val="301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226" lvl="1" indent="-23211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Belonging</a:t>
            </a:r>
          </a:p>
          <a:p>
            <a:pPr algn="ctr">
              <a:lnSpc>
                <a:spcPts val="301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226" lvl="1" indent="-23211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Choral Singing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778364" y="5171439"/>
            <a:ext cx="2778255" cy="4359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64186" lvl="1" indent="-23209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Poetry &amp; Singing</a:t>
            </a:r>
          </a:p>
          <a:p>
            <a:pPr algn="ctr">
              <a:lnSpc>
                <a:spcPts val="301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186" lvl="1" indent="-23209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Motivation</a:t>
            </a:r>
          </a:p>
          <a:p>
            <a:pPr algn="ctr">
              <a:lnSpc>
                <a:spcPts val="301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186" lvl="1" indent="-23209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Connection with language</a:t>
            </a:r>
          </a:p>
          <a:p>
            <a:pPr algn="ctr">
              <a:lnSpc>
                <a:spcPts val="301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186" lvl="1" indent="-232093" algn="ctr">
              <a:lnSpc>
                <a:spcPts val="301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Music</a:t>
            </a:r>
          </a:p>
          <a:p>
            <a:pPr algn="ctr">
              <a:lnSpc>
                <a:spcPts val="259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259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259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259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8342420" y="5171439"/>
            <a:ext cx="2778255" cy="3379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64226" lvl="1" indent="-232113" algn="ctr">
              <a:lnSpc>
                <a:spcPts val="3096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Welsh &amp; English medium children</a:t>
            </a:r>
          </a:p>
          <a:p>
            <a:pPr algn="ctr">
              <a:lnSpc>
                <a:spcPts val="359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226" lvl="1" indent="-232113" algn="ctr">
              <a:lnSpc>
                <a:spcPts val="359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Homework</a:t>
            </a:r>
          </a:p>
          <a:p>
            <a:pPr algn="ctr">
              <a:lnSpc>
                <a:spcPts val="3590"/>
              </a:lnSpc>
            </a:pPr>
            <a:endParaRPr lang="en-US" sz="215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64226" lvl="1" indent="-232113" algn="ctr">
              <a:lnSpc>
                <a:spcPts val="3590"/>
              </a:lnSpc>
              <a:buFont typeface="Arial"/>
              <a:buChar char="•"/>
            </a:pPr>
            <a:r>
              <a:rPr lang="en-US" sz="215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Support Curriculum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5194533" y="3460124"/>
            <a:ext cx="2847648" cy="1473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0"/>
              </a:lnSpc>
            </a:pPr>
            <a:r>
              <a:rPr lang="en-US" sz="275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 Cultural Identity</a:t>
            </a:r>
          </a:p>
          <a:p>
            <a:pPr algn="ctr">
              <a:lnSpc>
                <a:spcPts val="3850"/>
              </a:lnSpc>
              <a:spcBef>
                <a:spcPct val="0"/>
              </a:spcBef>
            </a:pPr>
            <a:endParaRPr lang="en-US" sz="2750" b="1">
              <a:solidFill>
                <a:srgbClr val="FFFFFF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1988871" y="3460124"/>
            <a:ext cx="2567747" cy="987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0"/>
              </a:lnSpc>
              <a:spcBef>
                <a:spcPct val="0"/>
              </a:spcBef>
            </a:pPr>
            <a:r>
              <a:rPr lang="en-US" sz="275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Language Development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787044" y="3460124"/>
            <a:ext cx="2165689" cy="987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0"/>
              </a:lnSpc>
              <a:spcBef>
                <a:spcPct val="0"/>
              </a:spcBef>
            </a:pPr>
            <a:r>
              <a:rPr lang="en-US" sz="2750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Educational Value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371264" y="1500746"/>
            <a:ext cx="7734928" cy="13947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70"/>
              </a:lnSpc>
            </a:pPr>
            <a:r>
              <a:rPr lang="en-US" sz="10402" b="1" spc="-374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EISTEDDFOD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073714" y="8935086"/>
            <a:ext cx="2382729" cy="346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Cymru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2025)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574653" y="8935085"/>
            <a:ext cx="1564362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(Davis, 2017).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349980" y="8935085"/>
            <a:ext cx="3777496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(Mashayekh and Hashemi, 2011)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435496" y="8935085"/>
            <a:ext cx="1670696" cy="346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1899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Sams</a:t>
            </a: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2024)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6124635" y="8935085"/>
            <a:ext cx="2214576" cy="346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(Johnstone, 2015)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8456575" y="457031"/>
            <a:ext cx="8455840" cy="8455840"/>
            <a:chOff x="0" y="0"/>
            <a:chExt cx="14840029" cy="14840029"/>
          </a:xfrm>
        </p:grpSpPr>
        <p:sp>
          <p:nvSpPr>
            <p:cNvPr id="3" name="Freeform 3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A732">
                    <a:alpha val="100000"/>
                  </a:srgbClr>
                </a:gs>
                <a:gs pos="100000">
                  <a:srgbClr val="EF4040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Freeform 4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2"/>
              <a:stretch>
                <a:fillRect l="-38201" r="-38201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260420" y="1654409"/>
            <a:ext cx="7197256" cy="2656877"/>
            <a:chOff x="0" y="0"/>
            <a:chExt cx="2284244" cy="84323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84244" cy="843232"/>
            </a:xfrm>
            <a:custGeom>
              <a:avLst/>
              <a:gdLst/>
              <a:ahLst/>
              <a:cxnLst/>
              <a:rect l="l" t="t" r="r" b="b"/>
              <a:pathLst>
                <a:path w="2284244" h="843232">
                  <a:moveTo>
                    <a:pt x="79600" y="0"/>
                  </a:moveTo>
                  <a:lnTo>
                    <a:pt x="2204644" y="0"/>
                  </a:lnTo>
                  <a:cubicBezTo>
                    <a:pt x="2248606" y="0"/>
                    <a:pt x="2284244" y="35638"/>
                    <a:pt x="2284244" y="79600"/>
                  </a:cubicBezTo>
                  <a:lnTo>
                    <a:pt x="2284244" y="763632"/>
                  </a:lnTo>
                  <a:cubicBezTo>
                    <a:pt x="2284244" y="784743"/>
                    <a:pt x="2275857" y="804989"/>
                    <a:pt x="2260929" y="819917"/>
                  </a:cubicBezTo>
                  <a:cubicBezTo>
                    <a:pt x="2246001" y="834845"/>
                    <a:pt x="2225755" y="843232"/>
                    <a:pt x="2204644" y="843232"/>
                  </a:cubicBezTo>
                  <a:lnTo>
                    <a:pt x="79600" y="843232"/>
                  </a:lnTo>
                  <a:cubicBezTo>
                    <a:pt x="35638" y="843232"/>
                    <a:pt x="0" y="807593"/>
                    <a:pt x="0" y="763632"/>
                  </a:cubicBezTo>
                  <a:lnTo>
                    <a:pt x="0" y="79600"/>
                  </a:lnTo>
                  <a:cubicBezTo>
                    <a:pt x="0" y="58489"/>
                    <a:pt x="8386" y="38242"/>
                    <a:pt x="23314" y="23314"/>
                  </a:cubicBezTo>
                  <a:cubicBezTo>
                    <a:pt x="38242" y="8386"/>
                    <a:pt x="58489" y="0"/>
                    <a:pt x="796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284244" cy="8813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living, learning &amp; 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engaging to improve language 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proficiency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60420" y="4463595"/>
            <a:ext cx="7197256" cy="2544984"/>
            <a:chOff x="0" y="0"/>
            <a:chExt cx="2284244" cy="80771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84244" cy="807719"/>
            </a:xfrm>
            <a:custGeom>
              <a:avLst/>
              <a:gdLst/>
              <a:ahLst/>
              <a:cxnLst/>
              <a:rect l="l" t="t" r="r" b="b"/>
              <a:pathLst>
                <a:path w="2284244" h="807719">
                  <a:moveTo>
                    <a:pt x="79600" y="0"/>
                  </a:moveTo>
                  <a:lnTo>
                    <a:pt x="2204644" y="0"/>
                  </a:lnTo>
                  <a:cubicBezTo>
                    <a:pt x="2248606" y="0"/>
                    <a:pt x="2284244" y="35638"/>
                    <a:pt x="2284244" y="79600"/>
                  </a:cubicBezTo>
                  <a:lnTo>
                    <a:pt x="2284244" y="728119"/>
                  </a:lnTo>
                  <a:cubicBezTo>
                    <a:pt x="2284244" y="749231"/>
                    <a:pt x="2275857" y="769477"/>
                    <a:pt x="2260929" y="784405"/>
                  </a:cubicBezTo>
                  <a:cubicBezTo>
                    <a:pt x="2246001" y="799333"/>
                    <a:pt x="2225755" y="807719"/>
                    <a:pt x="2204644" y="807719"/>
                  </a:cubicBezTo>
                  <a:lnTo>
                    <a:pt x="79600" y="807719"/>
                  </a:lnTo>
                  <a:cubicBezTo>
                    <a:pt x="58489" y="807719"/>
                    <a:pt x="38242" y="799333"/>
                    <a:pt x="23314" y="784405"/>
                  </a:cubicBezTo>
                  <a:cubicBezTo>
                    <a:pt x="8386" y="769477"/>
                    <a:pt x="0" y="749231"/>
                    <a:pt x="0" y="728119"/>
                  </a:cubicBezTo>
                  <a:lnTo>
                    <a:pt x="0" y="79600"/>
                  </a:lnTo>
                  <a:cubicBezTo>
                    <a:pt x="0" y="58489"/>
                    <a:pt x="8386" y="38242"/>
                    <a:pt x="23314" y="23314"/>
                  </a:cubicBezTo>
                  <a:cubicBezTo>
                    <a:pt x="38242" y="8386"/>
                    <a:pt x="58489" y="0"/>
                    <a:pt x="796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284244" cy="8458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dirty="0"/>
            </a:p>
            <a:p>
              <a:pPr algn="ctr">
                <a:lnSpc>
                  <a:spcPts val="2659"/>
                </a:lnSpc>
              </a:pPr>
              <a:r>
                <a:rPr lang="en-US" sz="1899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Welsh speaking staff supporting teachers through </a:t>
              </a:r>
              <a:r>
                <a:rPr lang="en-US" sz="1899" dirty="0" smtClean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scaffolding</a:t>
              </a:r>
              <a:endParaRPr lang="en-US" sz="18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  <a:p>
              <a:pPr algn="ctr">
                <a:lnSpc>
                  <a:spcPts val="2659"/>
                </a:lnSpc>
              </a:pPr>
              <a:endParaRPr lang="en-US" sz="18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  <a:p>
              <a:pPr algn="ctr">
                <a:lnSpc>
                  <a:spcPts val="2659"/>
                </a:lnSpc>
              </a:pPr>
              <a:endParaRPr lang="en-US" sz="18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260420" y="7272782"/>
            <a:ext cx="7197256" cy="2715836"/>
            <a:chOff x="0" y="0"/>
            <a:chExt cx="2284244" cy="86194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284244" cy="861944"/>
            </a:xfrm>
            <a:custGeom>
              <a:avLst/>
              <a:gdLst/>
              <a:ahLst/>
              <a:cxnLst/>
              <a:rect l="l" t="t" r="r" b="b"/>
              <a:pathLst>
                <a:path w="2284244" h="861944">
                  <a:moveTo>
                    <a:pt x="79600" y="0"/>
                  </a:moveTo>
                  <a:lnTo>
                    <a:pt x="2204644" y="0"/>
                  </a:lnTo>
                  <a:cubicBezTo>
                    <a:pt x="2248606" y="0"/>
                    <a:pt x="2284244" y="35638"/>
                    <a:pt x="2284244" y="79600"/>
                  </a:cubicBezTo>
                  <a:lnTo>
                    <a:pt x="2284244" y="782344"/>
                  </a:lnTo>
                  <a:cubicBezTo>
                    <a:pt x="2284244" y="803455"/>
                    <a:pt x="2275857" y="823702"/>
                    <a:pt x="2260929" y="838630"/>
                  </a:cubicBezTo>
                  <a:cubicBezTo>
                    <a:pt x="2246001" y="853558"/>
                    <a:pt x="2225755" y="861944"/>
                    <a:pt x="2204644" y="861944"/>
                  </a:cubicBezTo>
                  <a:lnTo>
                    <a:pt x="79600" y="861944"/>
                  </a:lnTo>
                  <a:cubicBezTo>
                    <a:pt x="35638" y="861944"/>
                    <a:pt x="0" y="826306"/>
                    <a:pt x="0" y="782344"/>
                  </a:cubicBezTo>
                  <a:lnTo>
                    <a:pt x="0" y="79600"/>
                  </a:lnTo>
                  <a:cubicBezTo>
                    <a:pt x="0" y="58489"/>
                    <a:pt x="8386" y="38242"/>
                    <a:pt x="23314" y="23314"/>
                  </a:cubicBezTo>
                  <a:cubicBezTo>
                    <a:pt x="38242" y="8386"/>
                    <a:pt x="58489" y="0"/>
                    <a:pt x="796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284244" cy="9000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r>
                <a:rPr lang="en-US" sz="1899" dirty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Coming together to create a sense of </a:t>
              </a:r>
              <a:r>
                <a:rPr lang="en-US" sz="1899" dirty="0" smtClean="0">
                  <a:solidFill>
                    <a:srgbClr val="FFFFFF"/>
                  </a:solidFill>
                  <a:latin typeface="Canva Sans"/>
                  <a:ea typeface="Canva Sans"/>
                  <a:cs typeface="Canva Sans"/>
                  <a:sym typeface="Canva Sans"/>
                </a:rPr>
                <a:t>belonging</a:t>
              </a:r>
              <a:endParaRPr lang="en-US" sz="1899" dirty="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endParaRP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42059" y="362426"/>
            <a:ext cx="9072017" cy="938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1"/>
              </a:lnSpc>
            </a:pPr>
            <a:r>
              <a:rPr lang="en-US" sz="640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Hwyl at y Gwersyll!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467646" y="1587734"/>
            <a:ext cx="5101848" cy="441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5"/>
              </a:lnSpc>
              <a:spcBef>
                <a:spcPct val="0"/>
              </a:spcBef>
            </a:pPr>
            <a:r>
              <a:rPr lang="en-US" sz="248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Welsh Language Immersion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67646" y="4597036"/>
            <a:ext cx="4782804" cy="441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5"/>
              </a:lnSpc>
              <a:spcBef>
                <a:spcPct val="0"/>
              </a:spcBef>
            </a:pPr>
            <a:r>
              <a:rPr lang="en-US" sz="248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Support for Welsh Learners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486666" y="7406222"/>
            <a:ext cx="4782804" cy="441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85"/>
              </a:lnSpc>
              <a:spcBef>
                <a:spcPct val="0"/>
              </a:spcBef>
            </a:pPr>
            <a:r>
              <a:rPr lang="en-US" sz="248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Social Benefits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520879" y="9827009"/>
            <a:ext cx="3354824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Rafieyan and Rozycki (2018)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106400" y="9827010"/>
            <a:ext cx="1927741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(Vygotsky, 1978)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5230004" y="9807960"/>
            <a:ext cx="2721888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(Nôl i'r Gwersyll, 2024)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235981" y="7580587"/>
            <a:ext cx="4529361" cy="4529361"/>
          </a:xfrm>
          <a:custGeom>
            <a:avLst/>
            <a:gdLst/>
            <a:ahLst/>
            <a:cxnLst/>
            <a:rect l="l" t="t" r="r" b="b"/>
            <a:pathLst>
              <a:path w="4529361" h="4529361">
                <a:moveTo>
                  <a:pt x="0" y="0"/>
                </a:moveTo>
                <a:lnTo>
                  <a:pt x="4529362" y="0"/>
                </a:lnTo>
                <a:lnTo>
                  <a:pt x="4529362" y="4529361"/>
                </a:lnTo>
                <a:lnTo>
                  <a:pt x="0" y="45293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263769" y="5718181"/>
            <a:ext cx="15587179" cy="5561619"/>
            <a:chOff x="0" y="0"/>
            <a:chExt cx="4105265" cy="146478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105265" cy="1464789"/>
            </a:xfrm>
            <a:custGeom>
              <a:avLst/>
              <a:gdLst/>
              <a:ahLst/>
              <a:cxnLst/>
              <a:rect l="l" t="t" r="r" b="b"/>
              <a:pathLst>
                <a:path w="4105265" h="1464789">
                  <a:moveTo>
                    <a:pt x="49669" y="0"/>
                  </a:moveTo>
                  <a:lnTo>
                    <a:pt x="4055597" y="0"/>
                  </a:lnTo>
                  <a:cubicBezTo>
                    <a:pt x="4083028" y="0"/>
                    <a:pt x="4105265" y="22237"/>
                    <a:pt x="4105265" y="49669"/>
                  </a:cubicBezTo>
                  <a:lnTo>
                    <a:pt x="4105265" y="1415120"/>
                  </a:lnTo>
                  <a:cubicBezTo>
                    <a:pt x="4105265" y="1442551"/>
                    <a:pt x="4083028" y="1464789"/>
                    <a:pt x="4055597" y="1464789"/>
                  </a:cubicBezTo>
                  <a:lnTo>
                    <a:pt x="49669" y="1464789"/>
                  </a:lnTo>
                  <a:cubicBezTo>
                    <a:pt x="22237" y="1464789"/>
                    <a:pt x="0" y="1442551"/>
                    <a:pt x="0" y="1415120"/>
                  </a:cubicBezTo>
                  <a:lnTo>
                    <a:pt x="0" y="49669"/>
                  </a:lnTo>
                  <a:cubicBezTo>
                    <a:pt x="0" y="22237"/>
                    <a:pt x="22237" y="0"/>
                    <a:pt x="49669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105265" cy="15028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382596" y="1739630"/>
            <a:ext cx="4792143" cy="4792143"/>
            <a:chOff x="0" y="0"/>
            <a:chExt cx="14840029" cy="14840029"/>
          </a:xfrm>
        </p:grpSpPr>
        <p:sp>
          <p:nvSpPr>
            <p:cNvPr id="7" name="Freeform 7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A732">
                    <a:alpha val="100000"/>
                  </a:srgbClr>
                </a:gs>
                <a:gs pos="100000">
                  <a:srgbClr val="EF4040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8" name="Freeform 8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4"/>
              <a:stretch>
                <a:fillRect l="223" r="223"/>
              </a:stretch>
            </a:blipFill>
          </p:spPr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1294949" y="1670444"/>
            <a:ext cx="4790340" cy="4790340"/>
            <a:chOff x="0" y="0"/>
            <a:chExt cx="14840029" cy="14840029"/>
          </a:xfrm>
        </p:grpSpPr>
        <p:sp>
          <p:nvSpPr>
            <p:cNvPr id="11" name="Freeform 11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A732">
                    <a:alpha val="100000"/>
                  </a:srgbClr>
                </a:gs>
                <a:gs pos="100000">
                  <a:srgbClr val="EF4040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2" name="Freeform 12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24712" r="-24712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14460991" y="-2496695"/>
            <a:ext cx="4529361" cy="4529361"/>
          </a:xfrm>
          <a:custGeom>
            <a:avLst/>
            <a:gdLst/>
            <a:ahLst/>
            <a:cxnLst/>
            <a:rect l="l" t="t" r="r" b="b"/>
            <a:pathLst>
              <a:path w="4529361" h="4529361">
                <a:moveTo>
                  <a:pt x="0" y="0"/>
                </a:moveTo>
                <a:lnTo>
                  <a:pt x="4529361" y="0"/>
                </a:lnTo>
                <a:lnTo>
                  <a:pt x="4529361" y="4529361"/>
                </a:lnTo>
                <a:lnTo>
                  <a:pt x="0" y="45293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1946093" y="6860219"/>
            <a:ext cx="2514898" cy="2568400"/>
            <a:chOff x="0" y="0"/>
            <a:chExt cx="662360" cy="67645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62360" cy="676451"/>
            </a:xfrm>
            <a:custGeom>
              <a:avLst/>
              <a:gdLst/>
              <a:ahLst/>
              <a:cxnLst/>
              <a:rect l="l" t="t" r="r" b="b"/>
              <a:pathLst>
                <a:path w="662360" h="676451">
                  <a:moveTo>
                    <a:pt x="132372" y="0"/>
                  </a:moveTo>
                  <a:lnTo>
                    <a:pt x="529988" y="0"/>
                  </a:lnTo>
                  <a:cubicBezTo>
                    <a:pt x="603095" y="0"/>
                    <a:pt x="662360" y="59265"/>
                    <a:pt x="662360" y="132372"/>
                  </a:cubicBezTo>
                  <a:lnTo>
                    <a:pt x="662360" y="544079"/>
                  </a:lnTo>
                  <a:cubicBezTo>
                    <a:pt x="662360" y="579186"/>
                    <a:pt x="648414" y="612856"/>
                    <a:pt x="623589" y="637680"/>
                  </a:cubicBezTo>
                  <a:cubicBezTo>
                    <a:pt x="598764" y="662505"/>
                    <a:pt x="565095" y="676451"/>
                    <a:pt x="529988" y="676451"/>
                  </a:cubicBezTo>
                  <a:lnTo>
                    <a:pt x="132372" y="676451"/>
                  </a:lnTo>
                  <a:cubicBezTo>
                    <a:pt x="97265" y="676451"/>
                    <a:pt x="63596" y="662505"/>
                    <a:pt x="38771" y="637680"/>
                  </a:cubicBezTo>
                  <a:cubicBezTo>
                    <a:pt x="13946" y="612856"/>
                    <a:pt x="0" y="579186"/>
                    <a:pt x="0" y="544079"/>
                  </a:cubicBezTo>
                  <a:lnTo>
                    <a:pt x="0" y="132372"/>
                  </a:lnTo>
                  <a:cubicBezTo>
                    <a:pt x="0" y="97265"/>
                    <a:pt x="13946" y="63596"/>
                    <a:pt x="38771" y="38771"/>
                  </a:cubicBezTo>
                  <a:cubicBezTo>
                    <a:pt x="63596" y="13946"/>
                    <a:pt x="97265" y="0"/>
                    <a:pt x="132372" y="0"/>
                  </a:cubicBezTo>
                  <a:close/>
                </a:path>
              </a:pathLst>
            </a:custGeom>
            <a:solidFill>
              <a:srgbClr val="FFA73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662360" cy="7240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Connection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7465492" y="6860219"/>
            <a:ext cx="2514898" cy="2568400"/>
            <a:chOff x="0" y="0"/>
            <a:chExt cx="662360" cy="67645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62360" cy="676451"/>
            </a:xfrm>
            <a:custGeom>
              <a:avLst/>
              <a:gdLst/>
              <a:ahLst/>
              <a:cxnLst/>
              <a:rect l="l" t="t" r="r" b="b"/>
              <a:pathLst>
                <a:path w="662360" h="676451">
                  <a:moveTo>
                    <a:pt x="132372" y="0"/>
                  </a:moveTo>
                  <a:lnTo>
                    <a:pt x="529988" y="0"/>
                  </a:lnTo>
                  <a:cubicBezTo>
                    <a:pt x="603095" y="0"/>
                    <a:pt x="662360" y="59265"/>
                    <a:pt x="662360" y="132372"/>
                  </a:cubicBezTo>
                  <a:lnTo>
                    <a:pt x="662360" y="544079"/>
                  </a:lnTo>
                  <a:cubicBezTo>
                    <a:pt x="662360" y="579186"/>
                    <a:pt x="648414" y="612856"/>
                    <a:pt x="623589" y="637680"/>
                  </a:cubicBezTo>
                  <a:cubicBezTo>
                    <a:pt x="598764" y="662505"/>
                    <a:pt x="565095" y="676451"/>
                    <a:pt x="529988" y="676451"/>
                  </a:cubicBezTo>
                  <a:lnTo>
                    <a:pt x="132372" y="676451"/>
                  </a:lnTo>
                  <a:cubicBezTo>
                    <a:pt x="97265" y="676451"/>
                    <a:pt x="63596" y="662505"/>
                    <a:pt x="38771" y="637680"/>
                  </a:cubicBezTo>
                  <a:cubicBezTo>
                    <a:pt x="13946" y="612856"/>
                    <a:pt x="0" y="579186"/>
                    <a:pt x="0" y="544079"/>
                  </a:cubicBezTo>
                  <a:lnTo>
                    <a:pt x="0" y="132372"/>
                  </a:lnTo>
                  <a:cubicBezTo>
                    <a:pt x="0" y="97265"/>
                    <a:pt x="13946" y="63596"/>
                    <a:pt x="38771" y="38771"/>
                  </a:cubicBezTo>
                  <a:cubicBezTo>
                    <a:pt x="63596" y="13946"/>
                    <a:pt x="97265" y="0"/>
                    <a:pt x="132372" y="0"/>
                  </a:cubicBezTo>
                  <a:close/>
                </a:path>
              </a:pathLst>
            </a:custGeom>
            <a:solidFill>
              <a:srgbClr val="FFA732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662360" cy="7145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 rot="2700000">
            <a:off x="6626228" y="1908702"/>
            <a:ext cx="4193427" cy="4114800"/>
          </a:xfrm>
          <a:custGeom>
            <a:avLst/>
            <a:gdLst/>
            <a:ahLst/>
            <a:cxnLst/>
            <a:rect l="l" t="t" r="r" b="b"/>
            <a:pathLst>
              <a:path w="4193427" h="4114800">
                <a:moveTo>
                  <a:pt x="0" y="0"/>
                </a:moveTo>
                <a:lnTo>
                  <a:pt x="4193427" y="0"/>
                </a:lnTo>
                <a:lnTo>
                  <a:pt x="419342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22" name="Group 22"/>
          <p:cNvGrpSpPr/>
          <p:nvPr/>
        </p:nvGrpSpPr>
        <p:grpSpPr>
          <a:xfrm>
            <a:off x="3270642" y="6957374"/>
            <a:ext cx="2514898" cy="2568400"/>
            <a:chOff x="0" y="0"/>
            <a:chExt cx="662360" cy="67645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62360" cy="676451"/>
            </a:xfrm>
            <a:custGeom>
              <a:avLst/>
              <a:gdLst/>
              <a:ahLst/>
              <a:cxnLst/>
              <a:rect l="l" t="t" r="r" b="b"/>
              <a:pathLst>
                <a:path w="662360" h="676451">
                  <a:moveTo>
                    <a:pt x="132372" y="0"/>
                  </a:moveTo>
                  <a:lnTo>
                    <a:pt x="529988" y="0"/>
                  </a:lnTo>
                  <a:cubicBezTo>
                    <a:pt x="603095" y="0"/>
                    <a:pt x="662360" y="59265"/>
                    <a:pt x="662360" y="132372"/>
                  </a:cubicBezTo>
                  <a:lnTo>
                    <a:pt x="662360" y="544079"/>
                  </a:lnTo>
                  <a:cubicBezTo>
                    <a:pt x="662360" y="579186"/>
                    <a:pt x="648414" y="612856"/>
                    <a:pt x="623589" y="637680"/>
                  </a:cubicBezTo>
                  <a:cubicBezTo>
                    <a:pt x="598764" y="662505"/>
                    <a:pt x="565095" y="676451"/>
                    <a:pt x="529988" y="676451"/>
                  </a:cubicBezTo>
                  <a:lnTo>
                    <a:pt x="132372" y="676451"/>
                  </a:lnTo>
                  <a:cubicBezTo>
                    <a:pt x="97265" y="676451"/>
                    <a:pt x="63596" y="662505"/>
                    <a:pt x="38771" y="637680"/>
                  </a:cubicBezTo>
                  <a:cubicBezTo>
                    <a:pt x="13946" y="612856"/>
                    <a:pt x="0" y="579186"/>
                    <a:pt x="0" y="544079"/>
                  </a:cubicBezTo>
                  <a:lnTo>
                    <a:pt x="0" y="132372"/>
                  </a:lnTo>
                  <a:cubicBezTo>
                    <a:pt x="0" y="97265"/>
                    <a:pt x="13946" y="63596"/>
                    <a:pt x="38771" y="38771"/>
                  </a:cubicBezTo>
                  <a:cubicBezTo>
                    <a:pt x="63596" y="13946"/>
                    <a:pt x="97265" y="0"/>
                    <a:pt x="132372" y="0"/>
                  </a:cubicBezTo>
                  <a:close/>
                </a:path>
              </a:pathLst>
            </a:custGeom>
            <a:solidFill>
              <a:srgbClr val="FFA732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662360" cy="7240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 b="1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Language &amp; Cultural Development</a:t>
              </a:r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7465492" y="7638565"/>
            <a:ext cx="2514898" cy="860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Curriculum Requirements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055700" y="236673"/>
            <a:ext cx="11796288" cy="938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1"/>
              </a:lnSpc>
            </a:pPr>
            <a:r>
              <a:rPr lang="en-US" sz="6409" b="1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Supporting Welsh Schools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2344400" y="9765742"/>
            <a:ext cx="3242047" cy="3462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(Welsh Government, 2022)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5748489" y="9728267"/>
            <a:ext cx="2204918" cy="323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(Donaldson, 2015)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750644" y="4220777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2"/>
                </a:lnTo>
                <a:lnTo>
                  <a:pt x="0" y="89000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118824" y="4884688"/>
            <a:ext cx="4219642" cy="4040083"/>
          </a:xfrm>
          <a:custGeom>
            <a:avLst/>
            <a:gdLst/>
            <a:ahLst/>
            <a:cxnLst/>
            <a:rect l="l" t="t" r="r" b="b"/>
            <a:pathLst>
              <a:path w="4219642" h="4040083">
                <a:moveTo>
                  <a:pt x="0" y="0"/>
                </a:moveTo>
                <a:lnTo>
                  <a:pt x="4219642" y="0"/>
                </a:lnTo>
                <a:lnTo>
                  <a:pt x="4219642" y="4040083"/>
                </a:lnTo>
                <a:lnTo>
                  <a:pt x="0" y="40400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4608492" y="9655842"/>
            <a:ext cx="2729974" cy="364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(Arad Research, 2023)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529444" y="4741568"/>
            <a:ext cx="3872559" cy="4516732"/>
            <a:chOff x="0" y="0"/>
            <a:chExt cx="5163412" cy="6022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63412" cy="6022310"/>
            </a:xfrm>
            <a:custGeom>
              <a:avLst/>
              <a:gdLst/>
              <a:ahLst/>
              <a:cxnLst/>
              <a:rect l="l" t="t" r="r" b="b"/>
              <a:pathLst>
                <a:path w="5163412" h="6022310">
                  <a:moveTo>
                    <a:pt x="0" y="0"/>
                  </a:moveTo>
                  <a:lnTo>
                    <a:pt x="5163412" y="0"/>
                  </a:lnTo>
                  <a:lnTo>
                    <a:pt x="5163412" y="6022310"/>
                  </a:lnTo>
                  <a:lnTo>
                    <a:pt x="0" y="60223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206" t="-4358"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133781" y="124152"/>
              <a:ext cx="1631950" cy="7306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575"/>
                </a:lnSpc>
              </a:pPr>
              <a:r>
                <a:rPr lang="en-US" sz="3268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£7.9m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688294" y="1028700"/>
            <a:ext cx="5080703" cy="2641966"/>
            <a:chOff x="0" y="0"/>
            <a:chExt cx="6774271" cy="352262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774271" cy="3522621"/>
            </a:xfrm>
            <a:custGeom>
              <a:avLst/>
              <a:gdLst/>
              <a:ahLst/>
              <a:cxnLst/>
              <a:rect l="l" t="t" r="r" b="b"/>
              <a:pathLst>
                <a:path w="6774271" h="3522621">
                  <a:moveTo>
                    <a:pt x="0" y="0"/>
                  </a:moveTo>
                  <a:lnTo>
                    <a:pt x="6774271" y="0"/>
                  </a:lnTo>
                  <a:lnTo>
                    <a:pt x="6774271" y="3522621"/>
                  </a:lnTo>
                  <a:lnTo>
                    <a:pt x="0" y="35226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</p:sp>
        <p:sp>
          <p:nvSpPr>
            <p:cNvPr id="10" name="TextBox 10"/>
            <p:cNvSpPr txBox="1"/>
            <p:nvPr/>
          </p:nvSpPr>
          <p:spPr>
            <a:xfrm>
              <a:off x="283776" y="803811"/>
              <a:ext cx="1797697" cy="78654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575"/>
                </a:lnSpc>
              </a:pPr>
              <a:r>
                <a:rPr lang="en-US" sz="3268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£6.1m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46865" y="1205891"/>
            <a:ext cx="5116348" cy="2801775"/>
            <a:chOff x="0" y="-66675"/>
            <a:chExt cx="6821797" cy="37357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821797" cy="3669025"/>
            </a:xfrm>
            <a:custGeom>
              <a:avLst/>
              <a:gdLst/>
              <a:ahLst/>
              <a:cxnLst/>
              <a:rect l="l" t="t" r="r" b="b"/>
              <a:pathLst>
                <a:path w="6821797" h="3669025">
                  <a:moveTo>
                    <a:pt x="0" y="0"/>
                  </a:moveTo>
                  <a:lnTo>
                    <a:pt x="6821797" y="0"/>
                  </a:lnTo>
                  <a:lnTo>
                    <a:pt x="6821797" y="3669025"/>
                  </a:lnTo>
                  <a:lnTo>
                    <a:pt x="0" y="36690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8874" b="-48177"/>
              </a:stretch>
            </a:blipFill>
          </p:spPr>
        </p:sp>
        <p:sp>
          <p:nvSpPr>
            <p:cNvPr id="13" name="TextBox 13"/>
            <p:cNvSpPr txBox="1"/>
            <p:nvPr/>
          </p:nvSpPr>
          <p:spPr>
            <a:xfrm>
              <a:off x="2079020" y="-66675"/>
              <a:ext cx="1522493" cy="78654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575"/>
                </a:lnSpc>
              </a:pPr>
              <a:r>
                <a:rPr lang="en-US" sz="3268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£16m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6186420" y="329272"/>
            <a:ext cx="5778667" cy="5524660"/>
            <a:chOff x="0" y="0"/>
            <a:chExt cx="7704889" cy="736621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704889" cy="7366213"/>
            </a:xfrm>
            <a:custGeom>
              <a:avLst/>
              <a:gdLst/>
              <a:ahLst/>
              <a:cxnLst/>
              <a:rect l="l" t="t" r="r" b="b"/>
              <a:pathLst>
                <a:path w="7704889" h="7366213">
                  <a:moveTo>
                    <a:pt x="0" y="0"/>
                  </a:moveTo>
                  <a:lnTo>
                    <a:pt x="7704889" y="0"/>
                  </a:lnTo>
                  <a:lnTo>
                    <a:pt x="7704889" y="7366213"/>
                  </a:lnTo>
                  <a:lnTo>
                    <a:pt x="0" y="73662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  <p:sp>
          <p:nvSpPr>
            <p:cNvPr id="16" name="TextBox 16"/>
            <p:cNvSpPr txBox="1"/>
            <p:nvPr/>
          </p:nvSpPr>
          <p:spPr>
            <a:xfrm>
              <a:off x="135352" y="2043944"/>
              <a:ext cx="2501594" cy="89988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610"/>
                </a:lnSpc>
              </a:pPr>
              <a:r>
                <a:rPr lang="en-US" sz="4007" b="1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£44.9m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530948" y="6509381"/>
            <a:ext cx="5089611" cy="3184561"/>
            <a:chOff x="0" y="0"/>
            <a:chExt cx="6786148" cy="424608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786148" cy="4246081"/>
            </a:xfrm>
            <a:custGeom>
              <a:avLst/>
              <a:gdLst/>
              <a:ahLst/>
              <a:cxnLst/>
              <a:rect l="l" t="t" r="r" b="b"/>
              <a:pathLst>
                <a:path w="6786148" h="4246081">
                  <a:moveTo>
                    <a:pt x="0" y="0"/>
                  </a:moveTo>
                  <a:lnTo>
                    <a:pt x="6786148" y="0"/>
                  </a:lnTo>
                  <a:lnTo>
                    <a:pt x="6786148" y="4246081"/>
                  </a:lnTo>
                  <a:lnTo>
                    <a:pt x="0" y="42460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</p:sp>
        <p:sp>
          <p:nvSpPr>
            <p:cNvPr id="19" name="TextBox 19"/>
            <p:cNvSpPr txBox="1"/>
            <p:nvPr/>
          </p:nvSpPr>
          <p:spPr>
            <a:xfrm>
              <a:off x="120121" y="1091124"/>
              <a:ext cx="1793584" cy="78654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575"/>
                </a:lnSpc>
              </a:pPr>
              <a:r>
                <a:rPr lang="en-US" sz="3268" b="1" dirty="0">
                  <a:solidFill>
                    <a:srgbClr val="FFFFF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£4.5m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2839869" y="367995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10455251" y="0"/>
                </a:moveTo>
                <a:lnTo>
                  <a:pt x="0" y="0"/>
                </a:lnTo>
                <a:lnTo>
                  <a:pt x="0" y="8900032"/>
                </a:lnTo>
                <a:lnTo>
                  <a:pt x="10455251" y="8900032"/>
                </a:lnTo>
                <a:lnTo>
                  <a:pt x="10455251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182522" flipH="1">
            <a:off x="6354599" y="1963357"/>
            <a:ext cx="17409391" cy="9118169"/>
          </a:xfrm>
          <a:custGeom>
            <a:avLst/>
            <a:gdLst/>
            <a:ahLst/>
            <a:cxnLst/>
            <a:rect l="l" t="t" r="r" b="b"/>
            <a:pathLst>
              <a:path w="17409391" h="9118169">
                <a:moveTo>
                  <a:pt x="17409391" y="0"/>
                </a:moveTo>
                <a:lnTo>
                  <a:pt x="0" y="0"/>
                </a:lnTo>
                <a:lnTo>
                  <a:pt x="0" y="9118169"/>
                </a:lnTo>
                <a:lnTo>
                  <a:pt x="17409391" y="9118169"/>
                </a:lnTo>
                <a:lnTo>
                  <a:pt x="174093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9577214" y="2055008"/>
            <a:ext cx="5246370" cy="5246370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20546" r="-20546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4330844" y="5040630"/>
            <a:ext cx="5246370" cy="5246370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19557" r="-58220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740281" y="627633"/>
            <a:ext cx="5246370" cy="524637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25046" r="-25046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8757832" y="455502"/>
            <a:ext cx="9530168" cy="1599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96"/>
              </a:lnSpc>
            </a:pPr>
            <a:r>
              <a:rPr lang="en-US" sz="6409" b="1" spc="-23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ADAPTING TO MODERN CHALLENGES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07167" y="693921"/>
            <a:ext cx="6408182" cy="903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20"/>
              </a:lnSpc>
            </a:pPr>
            <a:r>
              <a:rPr lang="en-US" sz="5300" b="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Digital Engagement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757832" y="3146043"/>
            <a:ext cx="2723770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20"/>
              </a:lnSpc>
            </a:pPr>
            <a:r>
              <a:rPr lang="en-US" sz="5300" b="1" dirty="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</a:t>
            </a:r>
            <a:r>
              <a:rPr lang="en-US" sz="5300" b="1" dirty="0" smtClean="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overty</a:t>
            </a:r>
            <a:endParaRPr lang="en-US" sz="5300" b="1" dirty="0">
              <a:solidFill>
                <a:srgbClr val="FFFFFF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570735" y="6397786"/>
            <a:ext cx="5585460" cy="903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20"/>
              </a:lnSpc>
            </a:pPr>
            <a:r>
              <a:rPr lang="en-US" sz="5300" b="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Global Pandemic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750926" y="9835970"/>
            <a:ext cx="2730676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Cymru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2025b)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823584" y="9835970"/>
            <a:ext cx="3312016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(Welsh Government, 2021)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863146" y="9835970"/>
            <a:ext cx="2614854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Cymru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2025c)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750644" y="4220777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2"/>
                </a:lnTo>
                <a:lnTo>
                  <a:pt x="0" y="89000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65416" y="3342202"/>
            <a:ext cx="4296566" cy="5916098"/>
            <a:chOff x="0" y="0"/>
            <a:chExt cx="5728755" cy="788813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728755" cy="7888131"/>
            </a:xfrm>
            <a:custGeom>
              <a:avLst/>
              <a:gdLst/>
              <a:ahLst/>
              <a:cxnLst/>
              <a:rect l="l" t="t" r="r" b="b"/>
              <a:pathLst>
                <a:path w="5728755" h="7888131">
                  <a:moveTo>
                    <a:pt x="0" y="0"/>
                  </a:moveTo>
                  <a:lnTo>
                    <a:pt x="5728755" y="0"/>
                  </a:lnTo>
                  <a:lnTo>
                    <a:pt x="5728755" y="7888131"/>
                  </a:lnTo>
                  <a:lnTo>
                    <a:pt x="0" y="788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grpSp>
          <p:nvGrpSpPr>
            <p:cNvPr id="5" name="Group 5"/>
            <p:cNvGrpSpPr/>
            <p:nvPr/>
          </p:nvGrpSpPr>
          <p:grpSpPr>
            <a:xfrm>
              <a:off x="77128" y="7255219"/>
              <a:ext cx="2840883" cy="391526"/>
              <a:chOff x="0" y="0"/>
              <a:chExt cx="462664" cy="63764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462664" cy="63764"/>
              </a:xfrm>
              <a:custGeom>
                <a:avLst/>
                <a:gdLst/>
                <a:ahLst/>
                <a:cxnLst/>
                <a:rect l="l" t="t" r="r" b="b"/>
                <a:pathLst>
                  <a:path w="462664" h="63764">
                    <a:moveTo>
                      <a:pt x="0" y="0"/>
                    </a:moveTo>
                    <a:lnTo>
                      <a:pt x="462664" y="0"/>
                    </a:lnTo>
                    <a:lnTo>
                      <a:pt x="462664" y="63764"/>
                    </a:lnTo>
                    <a:lnTo>
                      <a:pt x="0" y="63764"/>
                    </a:lnTo>
                    <a:close/>
                  </a:path>
                </a:pathLst>
              </a:custGeom>
              <a:solidFill>
                <a:srgbClr val="DFE3FE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-38100"/>
                <a:ext cx="462664" cy="10186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60"/>
                  </a:lnSpc>
                </a:pPr>
                <a:endParaRPr/>
              </a:p>
            </p:txBody>
          </p:sp>
        </p:grpSp>
      </p:grpSp>
      <p:sp>
        <p:nvSpPr>
          <p:cNvPr id="8" name="Freeform 8"/>
          <p:cNvSpPr/>
          <p:nvPr/>
        </p:nvSpPr>
        <p:spPr>
          <a:xfrm rot="-3871040">
            <a:off x="2005148" y="6159531"/>
            <a:ext cx="2639460" cy="1547383"/>
          </a:xfrm>
          <a:custGeom>
            <a:avLst/>
            <a:gdLst/>
            <a:ahLst/>
            <a:cxnLst/>
            <a:rect l="l" t="t" r="r" b="b"/>
            <a:pathLst>
              <a:path w="2639460" h="1547383">
                <a:moveTo>
                  <a:pt x="0" y="0"/>
                </a:moveTo>
                <a:lnTo>
                  <a:pt x="2639460" y="0"/>
                </a:lnTo>
                <a:lnTo>
                  <a:pt x="2639460" y="1547384"/>
                </a:lnTo>
                <a:lnTo>
                  <a:pt x="0" y="15473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744200" y="9746643"/>
            <a:ext cx="2637830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(Dafydd Elfryn, 2018)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639800" y="9746643"/>
            <a:ext cx="4402574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(Office for National statistics, 2021)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1648724" y="3342202"/>
            <a:ext cx="5412601" cy="5916098"/>
            <a:chOff x="0" y="0"/>
            <a:chExt cx="7216801" cy="788813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216801" cy="7888131"/>
            </a:xfrm>
            <a:custGeom>
              <a:avLst/>
              <a:gdLst/>
              <a:ahLst/>
              <a:cxnLst/>
              <a:rect l="l" t="t" r="r" b="b"/>
              <a:pathLst>
                <a:path w="7216801" h="7888131">
                  <a:moveTo>
                    <a:pt x="0" y="0"/>
                  </a:moveTo>
                  <a:lnTo>
                    <a:pt x="7216801" y="0"/>
                  </a:lnTo>
                  <a:lnTo>
                    <a:pt x="7216801" y="7888131"/>
                  </a:lnTo>
                  <a:lnTo>
                    <a:pt x="0" y="788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</p:sp>
        <p:sp>
          <p:nvSpPr>
            <p:cNvPr id="13" name="TextBox 13"/>
            <p:cNvSpPr txBox="1"/>
            <p:nvPr/>
          </p:nvSpPr>
          <p:spPr>
            <a:xfrm>
              <a:off x="0" y="7340627"/>
              <a:ext cx="5738039" cy="4869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97"/>
                </a:lnSpc>
              </a:pPr>
              <a:r>
                <a:rPr lang="en-US" sz="2212" b="1">
                  <a:solidFill>
                    <a:srgbClr val="399B3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Number of Welsh Speakers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707026" y="3342202"/>
            <a:ext cx="4588383" cy="5916098"/>
            <a:chOff x="0" y="0"/>
            <a:chExt cx="6117844" cy="7888131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6117844" cy="7888131"/>
              <a:chOff x="0" y="0"/>
              <a:chExt cx="996348" cy="128465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996348" cy="1284655"/>
              </a:xfrm>
              <a:custGeom>
                <a:avLst/>
                <a:gdLst/>
                <a:ahLst/>
                <a:cxnLst/>
                <a:rect l="l" t="t" r="r" b="b"/>
                <a:pathLst>
                  <a:path w="996348" h="1284655">
                    <a:moveTo>
                      <a:pt x="0" y="0"/>
                    </a:moveTo>
                    <a:lnTo>
                      <a:pt x="996348" y="0"/>
                    </a:lnTo>
                    <a:lnTo>
                      <a:pt x="996348" y="1284655"/>
                    </a:lnTo>
                    <a:lnTo>
                      <a:pt x="0" y="1284655"/>
                    </a:lnTo>
                    <a:close/>
                  </a:path>
                </a:pathLst>
              </a:custGeom>
              <a:solidFill>
                <a:srgbClr val="DFE3FE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38100"/>
                <a:ext cx="996348" cy="132275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8"/>
            <p:cNvSpPr/>
            <p:nvPr/>
          </p:nvSpPr>
          <p:spPr>
            <a:xfrm>
              <a:off x="0" y="715078"/>
              <a:ext cx="5656253" cy="6654415"/>
            </a:xfrm>
            <a:custGeom>
              <a:avLst/>
              <a:gdLst/>
              <a:ahLst/>
              <a:cxnLst/>
              <a:rect l="l" t="t" r="r" b="b"/>
              <a:pathLst>
                <a:path w="5656253" h="6654415">
                  <a:moveTo>
                    <a:pt x="0" y="0"/>
                  </a:moveTo>
                  <a:lnTo>
                    <a:pt x="5656253" y="0"/>
                  </a:lnTo>
                  <a:lnTo>
                    <a:pt x="5656253" y="6654415"/>
                  </a:lnTo>
                  <a:lnTo>
                    <a:pt x="0" y="66544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rId9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9" name="Group 19"/>
            <p:cNvGrpSpPr>
              <a:grpSpLocks noChangeAspect="1"/>
            </p:cNvGrpSpPr>
            <p:nvPr/>
          </p:nvGrpSpPr>
          <p:grpSpPr>
            <a:xfrm>
              <a:off x="3504122" y="1874299"/>
              <a:ext cx="892951" cy="892951"/>
              <a:chOff x="0" y="0"/>
              <a:chExt cx="14840029" cy="14840029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-366471" y="-11891"/>
                <a:ext cx="15572971" cy="14863810"/>
              </a:xfrm>
              <a:custGeom>
                <a:avLst/>
                <a:gdLst/>
                <a:ahLst/>
                <a:cxnLst/>
                <a:rect l="l" t="t" r="r" b="b"/>
                <a:pathLst>
                  <a:path w="15572971" h="14863810">
                    <a:moveTo>
                      <a:pt x="7786486" y="11891"/>
                    </a:moveTo>
                    <a:cubicBezTo>
                      <a:pt x="5127664" y="0"/>
                      <a:pt x="2665709" y="1411641"/>
                      <a:pt x="1332855" y="3712286"/>
                    </a:cubicBezTo>
                    <a:cubicBezTo>
                      <a:pt x="0" y="6012931"/>
                      <a:pt x="0" y="8850880"/>
                      <a:pt x="1332855" y="11151525"/>
                    </a:cubicBezTo>
                    <a:cubicBezTo>
                      <a:pt x="2665709" y="13452170"/>
                      <a:pt x="5127664" y="14863811"/>
                      <a:pt x="7786486" y="14851920"/>
                    </a:cubicBezTo>
                    <a:cubicBezTo>
                      <a:pt x="10445306" y="14863811"/>
                      <a:pt x="12907262" y="13452170"/>
                      <a:pt x="14240117" y="11151525"/>
                    </a:cubicBezTo>
                    <a:cubicBezTo>
                      <a:pt x="15572971" y="8850880"/>
                      <a:pt x="15572971" y="6012931"/>
                      <a:pt x="14240117" y="3712286"/>
                    </a:cubicBezTo>
                    <a:cubicBezTo>
                      <a:pt x="12907262" y="1411641"/>
                      <a:pt x="10445306" y="0"/>
                      <a:pt x="7786486" y="1189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890CE7">
                      <a:alpha val="100000"/>
                    </a:srgbClr>
                  </a:gs>
                  <a:gs pos="100000">
                    <a:srgbClr val="3C009E">
                      <a:alpha val="100000"/>
                    </a:srgbClr>
                  </a:gs>
                </a:gsLst>
                <a:lin ang="2700000"/>
              </a:gradFill>
            </p:spPr>
          </p:sp>
          <p:sp>
            <p:nvSpPr>
              <p:cNvPr id="21" name="Freeform 21"/>
              <p:cNvSpPr/>
              <p:nvPr/>
            </p:nvSpPr>
            <p:spPr>
              <a:xfrm>
                <a:off x="-156193" y="188812"/>
                <a:ext cx="15152415" cy="14462405"/>
              </a:xfrm>
              <a:custGeom>
                <a:avLst/>
                <a:gdLst/>
                <a:ahLst/>
                <a:cxnLst/>
                <a:rect l="l" t="t" r="r" b="b"/>
                <a:pathLst>
                  <a:path w="15152415" h="14462405">
                    <a:moveTo>
                      <a:pt x="7576208" y="11570"/>
                    </a:moveTo>
                    <a:cubicBezTo>
                      <a:pt x="4989189" y="0"/>
                      <a:pt x="2593721" y="1373519"/>
                      <a:pt x="1296860" y="3612034"/>
                    </a:cubicBezTo>
                    <a:cubicBezTo>
                      <a:pt x="0" y="5850548"/>
                      <a:pt x="0" y="8611857"/>
                      <a:pt x="1296860" y="10850372"/>
                    </a:cubicBezTo>
                    <a:cubicBezTo>
                      <a:pt x="2593721" y="13088886"/>
                      <a:pt x="4989189" y="14462405"/>
                      <a:pt x="7576208" y="14450835"/>
                    </a:cubicBezTo>
                    <a:cubicBezTo>
                      <a:pt x="10163226" y="14462405"/>
                      <a:pt x="12558694" y="13088886"/>
                      <a:pt x="13855555" y="10850372"/>
                    </a:cubicBezTo>
                    <a:cubicBezTo>
                      <a:pt x="15152416" y="8611857"/>
                      <a:pt x="15152416" y="5850548"/>
                      <a:pt x="13855555" y="3612034"/>
                    </a:cubicBezTo>
                    <a:cubicBezTo>
                      <a:pt x="12558694" y="1373519"/>
                      <a:pt x="10163226" y="0"/>
                      <a:pt x="7576208" y="1157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2" name="Freeform 22"/>
              <p:cNvSpPr/>
              <p:nvPr/>
            </p:nvSpPr>
            <p:spPr>
              <a:xfrm>
                <a:off x="223301" y="551024"/>
                <a:ext cx="14393427" cy="13737979"/>
              </a:xfrm>
              <a:custGeom>
                <a:avLst/>
                <a:gdLst/>
                <a:ahLst/>
                <a:cxnLst/>
                <a:rect l="l" t="t" r="r" b="b"/>
                <a:pathLst>
                  <a:path w="14393427" h="13737979">
                    <a:moveTo>
                      <a:pt x="7196714" y="10990"/>
                    </a:moveTo>
                    <a:cubicBezTo>
                      <a:pt x="4739280" y="0"/>
                      <a:pt x="2463801" y="1304719"/>
                      <a:pt x="1231900" y="3431106"/>
                    </a:cubicBezTo>
                    <a:cubicBezTo>
                      <a:pt x="0" y="5557493"/>
                      <a:pt x="0" y="8180487"/>
                      <a:pt x="1231900" y="10306874"/>
                    </a:cubicBezTo>
                    <a:cubicBezTo>
                      <a:pt x="2463801" y="12433261"/>
                      <a:pt x="4739280" y="13737980"/>
                      <a:pt x="7196714" y="13726990"/>
                    </a:cubicBezTo>
                    <a:cubicBezTo>
                      <a:pt x="9654147" y="13737980"/>
                      <a:pt x="11929626" y="12433261"/>
                      <a:pt x="13161527" y="10306874"/>
                    </a:cubicBezTo>
                    <a:cubicBezTo>
                      <a:pt x="14393427" y="8180487"/>
                      <a:pt x="14393427" y="5557493"/>
                      <a:pt x="13161527" y="3431106"/>
                    </a:cubicBezTo>
                    <a:cubicBezTo>
                      <a:pt x="11929626" y="1304719"/>
                      <a:pt x="9654147" y="0"/>
                      <a:pt x="7196714" y="10990"/>
                    </a:cubicBezTo>
                    <a:close/>
                  </a:path>
                </a:pathLst>
              </a:custGeom>
              <a:blipFill>
                <a:blip r:embed="rId10"/>
                <a:stretch>
                  <a:fillRect l="-73223" t="-21077" r="-71280" b="-17071"/>
                </a:stretch>
              </a:blipFill>
            </p:spPr>
          </p:sp>
        </p:grpSp>
        <p:grpSp>
          <p:nvGrpSpPr>
            <p:cNvPr id="23" name="Group 23"/>
            <p:cNvGrpSpPr>
              <a:grpSpLocks noChangeAspect="1"/>
            </p:cNvGrpSpPr>
            <p:nvPr/>
          </p:nvGrpSpPr>
          <p:grpSpPr>
            <a:xfrm>
              <a:off x="4191449" y="6147342"/>
              <a:ext cx="892951" cy="892951"/>
              <a:chOff x="0" y="0"/>
              <a:chExt cx="14840029" cy="14840029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-366471" y="-11891"/>
                <a:ext cx="15572971" cy="14863810"/>
              </a:xfrm>
              <a:custGeom>
                <a:avLst/>
                <a:gdLst/>
                <a:ahLst/>
                <a:cxnLst/>
                <a:rect l="l" t="t" r="r" b="b"/>
                <a:pathLst>
                  <a:path w="15572971" h="14863810">
                    <a:moveTo>
                      <a:pt x="7786486" y="11891"/>
                    </a:moveTo>
                    <a:cubicBezTo>
                      <a:pt x="5127664" y="0"/>
                      <a:pt x="2665709" y="1411641"/>
                      <a:pt x="1332855" y="3712286"/>
                    </a:cubicBezTo>
                    <a:cubicBezTo>
                      <a:pt x="0" y="6012931"/>
                      <a:pt x="0" y="8850880"/>
                      <a:pt x="1332855" y="11151525"/>
                    </a:cubicBezTo>
                    <a:cubicBezTo>
                      <a:pt x="2665709" y="13452170"/>
                      <a:pt x="5127664" y="14863811"/>
                      <a:pt x="7786486" y="14851920"/>
                    </a:cubicBezTo>
                    <a:cubicBezTo>
                      <a:pt x="10445306" y="14863811"/>
                      <a:pt x="12907262" y="13452170"/>
                      <a:pt x="14240117" y="11151525"/>
                    </a:cubicBezTo>
                    <a:cubicBezTo>
                      <a:pt x="15572971" y="8850880"/>
                      <a:pt x="15572971" y="6012931"/>
                      <a:pt x="14240117" y="3712286"/>
                    </a:cubicBezTo>
                    <a:cubicBezTo>
                      <a:pt x="12907262" y="1411641"/>
                      <a:pt x="10445306" y="0"/>
                      <a:pt x="7786486" y="1189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890CE7">
                      <a:alpha val="100000"/>
                    </a:srgbClr>
                  </a:gs>
                  <a:gs pos="100000">
                    <a:srgbClr val="3C009E">
                      <a:alpha val="100000"/>
                    </a:srgbClr>
                  </a:gs>
                </a:gsLst>
                <a:lin ang="2700000"/>
              </a:gradFill>
            </p:spPr>
          </p:sp>
          <p:sp>
            <p:nvSpPr>
              <p:cNvPr id="25" name="Freeform 25"/>
              <p:cNvSpPr/>
              <p:nvPr/>
            </p:nvSpPr>
            <p:spPr>
              <a:xfrm>
                <a:off x="-156193" y="188812"/>
                <a:ext cx="15152415" cy="14462405"/>
              </a:xfrm>
              <a:custGeom>
                <a:avLst/>
                <a:gdLst/>
                <a:ahLst/>
                <a:cxnLst/>
                <a:rect l="l" t="t" r="r" b="b"/>
                <a:pathLst>
                  <a:path w="15152415" h="14462405">
                    <a:moveTo>
                      <a:pt x="7576208" y="11570"/>
                    </a:moveTo>
                    <a:cubicBezTo>
                      <a:pt x="4989189" y="0"/>
                      <a:pt x="2593721" y="1373519"/>
                      <a:pt x="1296860" y="3612034"/>
                    </a:cubicBezTo>
                    <a:cubicBezTo>
                      <a:pt x="0" y="5850548"/>
                      <a:pt x="0" y="8611857"/>
                      <a:pt x="1296860" y="10850372"/>
                    </a:cubicBezTo>
                    <a:cubicBezTo>
                      <a:pt x="2593721" y="13088886"/>
                      <a:pt x="4989189" y="14462405"/>
                      <a:pt x="7576208" y="14450835"/>
                    </a:cubicBezTo>
                    <a:cubicBezTo>
                      <a:pt x="10163226" y="14462405"/>
                      <a:pt x="12558694" y="13088886"/>
                      <a:pt x="13855555" y="10850372"/>
                    </a:cubicBezTo>
                    <a:cubicBezTo>
                      <a:pt x="15152416" y="8611857"/>
                      <a:pt x="15152416" y="5850548"/>
                      <a:pt x="13855555" y="3612034"/>
                    </a:cubicBezTo>
                    <a:cubicBezTo>
                      <a:pt x="12558694" y="1373519"/>
                      <a:pt x="10163226" y="0"/>
                      <a:pt x="7576208" y="1157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223301" y="551024"/>
                <a:ext cx="14393427" cy="13737979"/>
              </a:xfrm>
              <a:custGeom>
                <a:avLst/>
                <a:gdLst/>
                <a:ahLst/>
                <a:cxnLst/>
                <a:rect l="l" t="t" r="r" b="b"/>
                <a:pathLst>
                  <a:path w="14393427" h="13737979">
                    <a:moveTo>
                      <a:pt x="7196714" y="10990"/>
                    </a:moveTo>
                    <a:cubicBezTo>
                      <a:pt x="4739280" y="0"/>
                      <a:pt x="2463801" y="1304719"/>
                      <a:pt x="1231900" y="3431106"/>
                    </a:cubicBezTo>
                    <a:cubicBezTo>
                      <a:pt x="0" y="5557493"/>
                      <a:pt x="0" y="8180487"/>
                      <a:pt x="1231900" y="10306874"/>
                    </a:cubicBezTo>
                    <a:cubicBezTo>
                      <a:pt x="2463801" y="12433261"/>
                      <a:pt x="4739280" y="13737980"/>
                      <a:pt x="7196714" y="13726990"/>
                    </a:cubicBezTo>
                    <a:cubicBezTo>
                      <a:pt x="9654147" y="13737980"/>
                      <a:pt x="11929626" y="12433261"/>
                      <a:pt x="13161527" y="10306874"/>
                    </a:cubicBezTo>
                    <a:cubicBezTo>
                      <a:pt x="14393427" y="8180487"/>
                      <a:pt x="14393427" y="5557493"/>
                      <a:pt x="13161527" y="3431106"/>
                    </a:cubicBezTo>
                    <a:cubicBezTo>
                      <a:pt x="11929626" y="1304719"/>
                      <a:pt x="9654147" y="0"/>
                      <a:pt x="7196714" y="10990"/>
                    </a:cubicBezTo>
                    <a:close/>
                  </a:path>
                </a:pathLst>
              </a:custGeom>
              <a:blipFill>
                <a:blip r:embed="rId10"/>
                <a:stretch>
                  <a:fillRect l="-73223" t="-21077" r="-71280" b="-17071"/>
                </a:stretch>
              </a:blipFill>
            </p:spPr>
          </p:sp>
        </p:grpSp>
        <p:grpSp>
          <p:nvGrpSpPr>
            <p:cNvPr id="27" name="Group 27"/>
            <p:cNvGrpSpPr>
              <a:grpSpLocks noChangeAspect="1"/>
            </p:cNvGrpSpPr>
            <p:nvPr/>
          </p:nvGrpSpPr>
          <p:grpSpPr>
            <a:xfrm>
              <a:off x="1935176" y="4218859"/>
              <a:ext cx="892951" cy="892951"/>
              <a:chOff x="0" y="0"/>
              <a:chExt cx="14840029" cy="14840029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-366471" y="-11891"/>
                <a:ext cx="15572971" cy="14863810"/>
              </a:xfrm>
              <a:custGeom>
                <a:avLst/>
                <a:gdLst/>
                <a:ahLst/>
                <a:cxnLst/>
                <a:rect l="l" t="t" r="r" b="b"/>
                <a:pathLst>
                  <a:path w="15572971" h="14863810">
                    <a:moveTo>
                      <a:pt x="7786486" y="11891"/>
                    </a:moveTo>
                    <a:cubicBezTo>
                      <a:pt x="5127664" y="0"/>
                      <a:pt x="2665709" y="1411641"/>
                      <a:pt x="1332855" y="3712286"/>
                    </a:cubicBezTo>
                    <a:cubicBezTo>
                      <a:pt x="0" y="6012931"/>
                      <a:pt x="0" y="8850880"/>
                      <a:pt x="1332855" y="11151525"/>
                    </a:cubicBezTo>
                    <a:cubicBezTo>
                      <a:pt x="2665709" y="13452170"/>
                      <a:pt x="5127664" y="14863811"/>
                      <a:pt x="7786486" y="14851920"/>
                    </a:cubicBezTo>
                    <a:cubicBezTo>
                      <a:pt x="10445306" y="14863811"/>
                      <a:pt x="12907262" y="13452170"/>
                      <a:pt x="14240117" y="11151525"/>
                    </a:cubicBezTo>
                    <a:cubicBezTo>
                      <a:pt x="15572971" y="8850880"/>
                      <a:pt x="15572971" y="6012931"/>
                      <a:pt x="14240117" y="3712286"/>
                    </a:cubicBezTo>
                    <a:cubicBezTo>
                      <a:pt x="12907262" y="1411641"/>
                      <a:pt x="10445306" y="0"/>
                      <a:pt x="7786486" y="1189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890CE7">
                      <a:alpha val="100000"/>
                    </a:srgbClr>
                  </a:gs>
                  <a:gs pos="100000">
                    <a:srgbClr val="3C009E">
                      <a:alpha val="100000"/>
                    </a:srgbClr>
                  </a:gs>
                </a:gsLst>
                <a:lin ang="2700000"/>
              </a:gradFill>
            </p:spPr>
          </p:sp>
          <p:sp>
            <p:nvSpPr>
              <p:cNvPr id="29" name="Freeform 29"/>
              <p:cNvSpPr/>
              <p:nvPr/>
            </p:nvSpPr>
            <p:spPr>
              <a:xfrm>
                <a:off x="-156193" y="188812"/>
                <a:ext cx="15152415" cy="14462405"/>
              </a:xfrm>
              <a:custGeom>
                <a:avLst/>
                <a:gdLst/>
                <a:ahLst/>
                <a:cxnLst/>
                <a:rect l="l" t="t" r="r" b="b"/>
                <a:pathLst>
                  <a:path w="15152415" h="14462405">
                    <a:moveTo>
                      <a:pt x="7576208" y="11570"/>
                    </a:moveTo>
                    <a:cubicBezTo>
                      <a:pt x="4989189" y="0"/>
                      <a:pt x="2593721" y="1373519"/>
                      <a:pt x="1296860" y="3612034"/>
                    </a:cubicBezTo>
                    <a:cubicBezTo>
                      <a:pt x="0" y="5850548"/>
                      <a:pt x="0" y="8611857"/>
                      <a:pt x="1296860" y="10850372"/>
                    </a:cubicBezTo>
                    <a:cubicBezTo>
                      <a:pt x="2593721" y="13088886"/>
                      <a:pt x="4989189" y="14462405"/>
                      <a:pt x="7576208" y="14450835"/>
                    </a:cubicBezTo>
                    <a:cubicBezTo>
                      <a:pt x="10163226" y="14462405"/>
                      <a:pt x="12558694" y="13088886"/>
                      <a:pt x="13855555" y="10850372"/>
                    </a:cubicBezTo>
                    <a:cubicBezTo>
                      <a:pt x="15152416" y="8611857"/>
                      <a:pt x="15152416" y="5850548"/>
                      <a:pt x="13855555" y="3612034"/>
                    </a:cubicBezTo>
                    <a:cubicBezTo>
                      <a:pt x="12558694" y="1373519"/>
                      <a:pt x="10163226" y="0"/>
                      <a:pt x="7576208" y="1157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30" name="Freeform 30"/>
              <p:cNvSpPr/>
              <p:nvPr/>
            </p:nvSpPr>
            <p:spPr>
              <a:xfrm>
                <a:off x="223301" y="551024"/>
                <a:ext cx="14393427" cy="13737979"/>
              </a:xfrm>
              <a:custGeom>
                <a:avLst/>
                <a:gdLst/>
                <a:ahLst/>
                <a:cxnLst/>
                <a:rect l="l" t="t" r="r" b="b"/>
                <a:pathLst>
                  <a:path w="14393427" h="13737979">
                    <a:moveTo>
                      <a:pt x="7196714" y="10990"/>
                    </a:moveTo>
                    <a:cubicBezTo>
                      <a:pt x="4739280" y="0"/>
                      <a:pt x="2463801" y="1304719"/>
                      <a:pt x="1231900" y="3431106"/>
                    </a:cubicBezTo>
                    <a:cubicBezTo>
                      <a:pt x="0" y="5557493"/>
                      <a:pt x="0" y="8180487"/>
                      <a:pt x="1231900" y="10306874"/>
                    </a:cubicBezTo>
                    <a:cubicBezTo>
                      <a:pt x="2463801" y="12433261"/>
                      <a:pt x="4739280" y="13737980"/>
                      <a:pt x="7196714" y="13726990"/>
                    </a:cubicBezTo>
                    <a:cubicBezTo>
                      <a:pt x="9654147" y="13737980"/>
                      <a:pt x="11929626" y="12433261"/>
                      <a:pt x="13161527" y="10306874"/>
                    </a:cubicBezTo>
                    <a:cubicBezTo>
                      <a:pt x="14393427" y="8180487"/>
                      <a:pt x="14393427" y="5557493"/>
                      <a:pt x="13161527" y="3431106"/>
                    </a:cubicBezTo>
                    <a:cubicBezTo>
                      <a:pt x="11929626" y="1304719"/>
                      <a:pt x="9654147" y="0"/>
                      <a:pt x="7196714" y="10990"/>
                    </a:cubicBezTo>
                    <a:close/>
                  </a:path>
                </a:pathLst>
              </a:custGeom>
              <a:blipFill>
                <a:blip r:embed="rId10"/>
                <a:stretch>
                  <a:fillRect l="-73223" t="-21077" r="-71280" b="-17071"/>
                </a:stretch>
              </a:blipFill>
            </p:spPr>
          </p:sp>
        </p:grpSp>
        <p:sp>
          <p:nvSpPr>
            <p:cNvPr id="31" name="TextBox 31"/>
            <p:cNvSpPr txBox="1"/>
            <p:nvPr/>
          </p:nvSpPr>
          <p:spPr>
            <a:xfrm>
              <a:off x="131120" y="107077"/>
              <a:ext cx="5738039" cy="48690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97"/>
                </a:lnSpc>
              </a:pPr>
              <a:r>
                <a:rPr lang="en-US" sz="2212" b="1">
                  <a:solidFill>
                    <a:srgbClr val="399B3F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Urdd Residential Centres</a:t>
              </a:r>
            </a:p>
          </p:txBody>
        </p:sp>
      </p:grpSp>
      <p:sp>
        <p:nvSpPr>
          <p:cNvPr id="32" name="Freeform 32"/>
          <p:cNvSpPr/>
          <p:nvPr/>
        </p:nvSpPr>
        <p:spPr>
          <a:xfrm rot="-3871040">
            <a:off x="14301515" y="5894020"/>
            <a:ext cx="2639460" cy="1547383"/>
          </a:xfrm>
          <a:custGeom>
            <a:avLst/>
            <a:gdLst/>
            <a:ahLst/>
            <a:cxnLst/>
            <a:rect l="l" t="t" r="r" b="b"/>
            <a:pathLst>
              <a:path w="2639460" h="1547383">
                <a:moveTo>
                  <a:pt x="0" y="0"/>
                </a:moveTo>
                <a:lnTo>
                  <a:pt x="2639460" y="0"/>
                </a:lnTo>
                <a:lnTo>
                  <a:pt x="2639460" y="1547384"/>
                </a:lnTo>
                <a:lnTo>
                  <a:pt x="0" y="15473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 rot="-3871040">
            <a:off x="7526715" y="5894020"/>
            <a:ext cx="2639460" cy="1547383"/>
          </a:xfrm>
          <a:custGeom>
            <a:avLst/>
            <a:gdLst/>
            <a:ahLst/>
            <a:cxnLst/>
            <a:rect l="l" t="t" r="r" b="b"/>
            <a:pathLst>
              <a:path w="2639460" h="1547383">
                <a:moveTo>
                  <a:pt x="0" y="0"/>
                </a:moveTo>
                <a:lnTo>
                  <a:pt x="2639460" y="0"/>
                </a:lnTo>
                <a:lnTo>
                  <a:pt x="2639460" y="1547384"/>
                </a:lnTo>
                <a:lnTo>
                  <a:pt x="0" y="15473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486722" y="952589"/>
            <a:ext cx="12725481" cy="2153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8602" b="1" spc="-30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CRITICISMS AND AREAS FOR IMPROVEMENT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2877" y="116149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3"/>
                </a:lnTo>
                <a:lnTo>
                  <a:pt x="0" y="89000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86722" y="3462266"/>
            <a:ext cx="8657278" cy="3402000"/>
          </a:xfrm>
          <a:custGeom>
            <a:avLst/>
            <a:gdLst/>
            <a:ahLst/>
            <a:cxnLst/>
            <a:rect l="l" t="t" r="r" b="b"/>
            <a:pathLst>
              <a:path w="8657278" h="3402000">
                <a:moveTo>
                  <a:pt x="0" y="0"/>
                </a:moveTo>
                <a:lnTo>
                  <a:pt x="8657278" y="0"/>
                </a:lnTo>
                <a:lnTo>
                  <a:pt x="8657278" y="3402000"/>
                </a:lnTo>
                <a:lnTo>
                  <a:pt x="0" y="3402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5699" b="-17442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525000" y="4610100"/>
            <a:ext cx="8346430" cy="4767212"/>
          </a:xfrm>
          <a:custGeom>
            <a:avLst/>
            <a:gdLst/>
            <a:ahLst/>
            <a:cxnLst/>
            <a:rect l="l" t="t" r="r" b="b"/>
            <a:pathLst>
              <a:path w="8346430" h="4767212">
                <a:moveTo>
                  <a:pt x="0" y="0"/>
                </a:moveTo>
                <a:lnTo>
                  <a:pt x="8346430" y="0"/>
                </a:lnTo>
                <a:lnTo>
                  <a:pt x="8346430" y="4767212"/>
                </a:lnTo>
                <a:lnTo>
                  <a:pt x="0" y="47672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9539" t="-14831" r="-7023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86722" y="952589"/>
            <a:ext cx="12725481" cy="2153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8602" b="1" spc="-30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CRITICISMS AND AREAS FOR IMPROVEMENT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325386" y="9865018"/>
            <a:ext cx="1549296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(BBC, 2015)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944521" y="9865019"/>
            <a:ext cx="4092351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(Eisteddfod 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yr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Urdd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- S4C, 2023)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6136939" y="9865020"/>
            <a:ext cx="1981028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Onllwyn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2021)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46531" y="6508725"/>
            <a:ext cx="7556549" cy="75565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486473" y="-1739999"/>
            <a:ext cx="6883499" cy="688349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046482" y="1028135"/>
            <a:ext cx="7967620" cy="7957660"/>
          </a:xfrm>
          <a:custGeom>
            <a:avLst/>
            <a:gdLst/>
            <a:ahLst/>
            <a:cxnLst/>
            <a:rect l="l" t="t" r="r" b="b"/>
            <a:pathLst>
              <a:path w="7967620" h="7957660">
                <a:moveTo>
                  <a:pt x="0" y="0"/>
                </a:moveTo>
                <a:lnTo>
                  <a:pt x="7967620" y="0"/>
                </a:lnTo>
                <a:lnTo>
                  <a:pt x="7967620" y="7957660"/>
                </a:lnTo>
                <a:lnTo>
                  <a:pt x="0" y="79576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7475" y="73976"/>
            <a:ext cx="9612867" cy="9516739"/>
          </a:xfrm>
          <a:custGeom>
            <a:avLst/>
            <a:gdLst/>
            <a:ahLst/>
            <a:cxnLst/>
            <a:rect l="l" t="t" r="r" b="b"/>
            <a:pathLst>
              <a:path w="9612867" h="9516739">
                <a:moveTo>
                  <a:pt x="0" y="0"/>
                </a:moveTo>
                <a:lnTo>
                  <a:pt x="9612867" y="0"/>
                </a:lnTo>
                <a:lnTo>
                  <a:pt x="9612867" y="9516738"/>
                </a:lnTo>
                <a:lnTo>
                  <a:pt x="0" y="951673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327012" y="1028135"/>
            <a:ext cx="7053793" cy="7053793"/>
            <a:chOff x="0" y="0"/>
            <a:chExt cx="14840029" cy="14840029"/>
          </a:xfrm>
        </p:grpSpPr>
        <p:sp>
          <p:nvSpPr>
            <p:cNvPr id="11" name="Freeform 11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gradFill rotWithShape="1">
              <a:gsLst>
                <a:gs pos="0">
                  <a:srgbClr val="890CE7">
                    <a:alpha val="100000"/>
                  </a:srgbClr>
                </a:gs>
                <a:gs pos="100000">
                  <a:srgbClr val="3C009E">
                    <a:alpha val="100000"/>
                  </a:srgbClr>
                </a:gs>
              </a:gsLst>
              <a:lin ang="2700000"/>
            </a:gradFill>
          </p:spPr>
        </p:sp>
        <p:sp>
          <p:nvSpPr>
            <p:cNvPr id="12" name="Freeform 12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44813" r="-44813"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-2508019" y="6954550"/>
            <a:ext cx="4607500" cy="4607500"/>
          </a:xfrm>
          <a:custGeom>
            <a:avLst/>
            <a:gdLst/>
            <a:ahLst/>
            <a:cxnLst/>
            <a:rect l="l" t="t" r="r" b="b"/>
            <a:pathLst>
              <a:path w="4607500" h="4607500">
                <a:moveTo>
                  <a:pt x="0" y="0"/>
                </a:moveTo>
                <a:lnTo>
                  <a:pt x="4607500" y="0"/>
                </a:lnTo>
                <a:lnTo>
                  <a:pt x="4607500" y="4607500"/>
                </a:lnTo>
                <a:lnTo>
                  <a:pt x="0" y="46075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750776" y="-1553800"/>
            <a:ext cx="3255550" cy="3255550"/>
          </a:xfrm>
          <a:custGeom>
            <a:avLst/>
            <a:gdLst/>
            <a:ahLst/>
            <a:cxnLst/>
            <a:rect l="l" t="t" r="r" b="b"/>
            <a:pathLst>
              <a:path w="3255550" h="3255550">
                <a:moveTo>
                  <a:pt x="0" y="0"/>
                </a:moveTo>
                <a:lnTo>
                  <a:pt x="3255550" y="0"/>
                </a:lnTo>
                <a:lnTo>
                  <a:pt x="3255550" y="3255551"/>
                </a:lnTo>
                <a:lnTo>
                  <a:pt x="0" y="32555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237703" y="224260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0" y="0"/>
                </a:lnTo>
                <a:lnTo>
                  <a:pt x="10455250" y="8900032"/>
                </a:lnTo>
                <a:lnTo>
                  <a:pt x="0" y="890003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000"/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0222425" y="7515495"/>
            <a:ext cx="11230817" cy="792893"/>
            <a:chOff x="0" y="0"/>
            <a:chExt cx="2957911" cy="20882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57911" cy="208828"/>
            </a:xfrm>
            <a:custGeom>
              <a:avLst/>
              <a:gdLst/>
              <a:ahLst/>
              <a:cxnLst/>
              <a:rect l="l" t="t" r="r" b="b"/>
              <a:pathLst>
                <a:path w="2957911" h="208828">
                  <a:moveTo>
                    <a:pt x="68935" y="0"/>
                  </a:moveTo>
                  <a:lnTo>
                    <a:pt x="2888976" y="0"/>
                  </a:lnTo>
                  <a:cubicBezTo>
                    <a:pt x="2927047" y="0"/>
                    <a:pt x="2957911" y="30863"/>
                    <a:pt x="2957911" y="68935"/>
                  </a:cubicBezTo>
                  <a:lnTo>
                    <a:pt x="2957911" y="139893"/>
                  </a:lnTo>
                  <a:cubicBezTo>
                    <a:pt x="2957911" y="158176"/>
                    <a:pt x="2950648" y="175709"/>
                    <a:pt x="2937720" y="188637"/>
                  </a:cubicBezTo>
                  <a:cubicBezTo>
                    <a:pt x="2924792" y="201565"/>
                    <a:pt x="2907259" y="208828"/>
                    <a:pt x="2888976" y="208828"/>
                  </a:cubicBezTo>
                  <a:lnTo>
                    <a:pt x="68935" y="208828"/>
                  </a:lnTo>
                  <a:cubicBezTo>
                    <a:pt x="50652" y="208828"/>
                    <a:pt x="33118" y="201565"/>
                    <a:pt x="20190" y="188637"/>
                  </a:cubicBezTo>
                  <a:cubicBezTo>
                    <a:pt x="7263" y="175709"/>
                    <a:pt x="0" y="158176"/>
                    <a:pt x="0" y="139893"/>
                  </a:cubicBezTo>
                  <a:lnTo>
                    <a:pt x="0" y="68935"/>
                  </a:lnTo>
                  <a:cubicBezTo>
                    <a:pt x="0" y="50652"/>
                    <a:pt x="7263" y="33118"/>
                    <a:pt x="20190" y="20190"/>
                  </a:cubicBezTo>
                  <a:cubicBezTo>
                    <a:pt x="33118" y="7263"/>
                    <a:pt x="50652" y="0"/>
                    <a:pt x="68935" y="0"/>
                  </a:cubicBezTo>
                  <a:close/>
                </a:path>
              </a:pathLst>
            </a:custGeom>
            <a:solidFill>
              <a:srgbClr val="E52332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2957911" cy="2469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16899341" y="858149"/>
            <a:ext cx="567686" cy="567686"/>
          </a:xfrm>
          <a:custGeom>
            <a:avLst/>
            <a:gdLst/>
            <a:ahLst/>
            <a:cxnLst/>
            <a:rect l="l" t="t" r="r" b="b"/>
            <a:pathLst>
              <a:path w="567686" h="567686">
                <a:moveTo>
                  <a:pt x="0" y="0"/>
                </a:moveTo>
                <a:lnTo>
                  <a:pt x="567686" y="0"/>
                </a:lnTo>
                <a:lnTo>
                  <a:pt x="567686" y="567685"/>
                </a:lnTo>
                <a:lnTo>
                  <a:pt x="0" y="56768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551156" y="561647"/>
            <a:ext cx="622738" cy="467053"/>
          </a:xfrm>
          <a:custGeom>
            <a:avLst/>
            <a:gdLst/>
            <a:ahLst/>
            <a:cxnLst/>
            <a:rect l="l" t="t" r="r" b="b"/>
            <a:pathLst>
              <a:path w="622738" h="467053">
                <a:moveTo>
                  <a:pt x="0" y="0"/>
                </a:moveTo>
                <a:lnTo>
                  <a:pt x="622737" y="0"/>
                </a:lnTo>
                <a:lnTo>
                  <a:pt x="622737" y="467053"/>
                </a:lnTo>
                <a:lnTo>
                  <a:pt x="0" y="46705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8784177" y="3589787"/>
            <a:ext cx="7817541" cy="11928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8189"/>
              </a:lnSpc>
            </a:pPr>
            <a:r>
              <a:rPr lang="en-US" sz="8901" b="1" spc="-320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Conclusion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591443" y="7662360"/>
            <a:ext cx="6460787" cy="4991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634"/>
              </a:lnSpc>
            </a:pPr>
            <a:r>
              <a:rPr lang="en-US" sz="3304" b="1" spc="614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DIOLCH AM WRANDO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5200137" y="9562667"/>
            <a:ext cx="3398408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en-US" sz="2000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Löffler</a:t>
            </a:r>
            <a:r>
              <a:rPr lang="en-US" sz="20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,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2877" y="116149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3"/>
                </a:lnTo>
                <a:lnTo>
                  <a:pt x="0" y="89000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06918" y="1306038"/>
            <a:ext cx="11851759" cy="8755487"/>
          </a:xfrm>
          <a:custGeom>
            <a:avLst/>
            <a:gdLst/>
            <a:ahLst/>
            <a:cxnLst/>
            <a:rect l="l" t="t" r="r" b="b"/>
            <a:pathLst>
              <a:path w="11851759" h="8755487">
                <a:moveTo>
                  <a:pt x="0" y="0"/>
                </a:moveTo>
                <a:lnTo>
                  <a:pt x="11851759" y="0"/>
                </a:lnTo>
                <a:lnTo>
                  <a:pt x="11851759" y="8755487"/>
                </a:lnTo>
                <a:lnTo>
                  <a:pt x="0" y="87554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46850" y="152400"/>
            <a:ext cx="12725481" cy="1153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8602" b="1" spc="-30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2877" y="116149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3"/>
                </a:lnTo>
                <a:lnTo>
                  <a:pt x="0" y="89000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65981" y="1681719"/>
            <a:ext cx="12725481" cy="8446538"/>
          </a:xfrm>
          <a:custGeom>
            <a:avLst/>
            <a:gdLst/>
            <a:ahLst/>
            <a:cxnLst/>
            <a:rect l="l" t="t" r="r" b="b"/>
            <a:pathLst>
              <a:path w="12725481" h="8446538">
                <a:moveTo>
                  <a:pt x="0" y="0"/>
                </a:moveTo>
                <a:lnTo>
                  <a:pt x="12725481" y="0"/>
                </a:lnTo>
                <a:lnTo>
                  <a:pt x="12725481" y="8446538"/>
                </a:lnTo>
                <a:lnTo>
                  <a:pt x="0" y="84465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65981" y="528081"/>
            <a:ext cx="12725481" cy="1153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8602" b="1" spc="-30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2877" y="116149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3"/>
                </a:lnTo>
                <a:lnTo>
                  <a:pt x="0" y="89000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65981" y="1506755"/>
            <a:ext cx="11256276" cy="8554770"/>
          </a:xfrm>
          <a:custGeom>
            <a:avLst/>
            <a:gdLst/>
            <a:ahLst/>
            <a:cxnLst/>
            <a:rect l="l" t="t" r="r" b="b"/>
            <a:pathLst>
              <a:path w="11256276" h="8554770">
                <a:moveTo>
                  <a:pt x="0" y="0"/>
                </a:moveTo>
                <a:lnTo>
                  <a:pt x="11256276" y="0"/>
                </a:lnTo>
                <a:lnTo>
                  <a:pt x="11256276" y="8554770"/>
                </a:lnTo>
                <a:lnTo>
                  <a:pt x="0" y="85547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65981" y="528081"/>
            <a:ext cx="12725481" cy="1153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8602" b="1" spc="-30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B9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2877" y="1161492"/>
            <a:ext cx="10455251" cy="8900032"/>
          </a:xfrm>
          <a:custGeom>
            <a:avLst/>
            <a:gdLst/>
            <a:ahLst/>
            <a:cxnLst/>
            <a:rect l="l" t="t" r="r" b="b"/>
            <a:pathLst>
              <a:path w="10455251" h="8900032">
                <a:moveTo>
                  <a:pt x="0" y="0"/>
                </a:moveTo>
                <a:lnTo>
                  <a:pt x="10455251" y="0"/>
                </a:lnTo>
                <a:lnTo>
                  <a:pt x="10455251" y="8900033"/>
                </a:lnTo>
                <a:lnTo>
                  <a:pt x="0" y="89000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65981" y="1829084"/>
            <a:ext cx="13635513" cy="8232441"/>
          </a:xfrm>
          <a:custGeom>
            <a:avLst/>
            <a:gdLst/>
            <a:ahLst/>
            <a:cxnLst/>
            <a:rect l="l" t="t" r="r" b="b"/>
            <a:pathLst>
              <a:path w="13635513" h="8232441">
                <a:moveTo>
                  <a:pt x="0" y="0"/>
                </a:moveTo>
                <a:lnTo>
                  <a:pt x="13635513" y="0"/>
                </a:lnTo>
                <a:lnTo>
                  <a:pt x="13635513" y="8232441"/>
                </a:lnTo>
                <a:lnTo>
                  <a:pt x="0" y="82324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65981" y="528081"/>
            <a:ext cx="12725481" cy="1153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8602" b="1" spc="-30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FE60FBA00DFD4EA0E1E66DCDED4993" ma:contentTypeVersion="15" ma:contentTypeDescription="Create a new document." ma:contentTypeScope="" ma:versionID="888f1f95198dceed37fa127ba83d0b2e">
  <xsd:schema xmlns:xsd="http://www.w3.org/2001/XMLSchema" xmlns:xs="http://www.w3.org/2001/XMLSchema" xmlns:p="http://schemas.microsoft.com/office/2006/metadata/properties" xmlns:ns3="a450a3cc-050d-4aca-8a4e-543025a63de0" xmlns:ns4="461f81f1-dbc4-4122-adb0-1c0e154b8134" targetNamespace="http://schemas.microsoft.com/office/2006/metadata/properties" ma:root="true" ma:fieldsID="daf7d181c68ff450727333bb830aee34" ns3:_="" ns4:_="">
    <xsd:import namespace="a450a3cc-050d-4aca-8a4e-543025a63de0"/>
    <xsd:import namespace="461f81f1-dbc4-4122-adb0-1c0e154b813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50a3cc-050d-4aca-8a4e-543025a63d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4" nillable="true" ma:displayName="_activity" ma:hidden="true" ma:internalName="_activity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1f81f1-dbc4-4122-adb0-1c0e154b813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450a3cc-050d-4aca-8a4e-543025a63de0" xsi:nil="true"/>
  </documentManagement>
</p:properties>
</file>

<file path=customXml/itemProps1.xml><?xml version="1.0" encoding="utf-8"?>
<ds:datastoreItem xmlns:ds="http://schemas.openxmlformats.org/officeDocument/2006/customXml" ds:itemID="{F703F046-5DCF-4C47-B5A7-09C0641CC6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50a3cc-050d-4aca-8a4e-543025a63de0"/>
    <ds:schemaRef ds:uri="461f81f1-dbc4-4122-adb0-1c0e154b81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C48E56D-3EC3-42F3-9558-46B4F72775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647C9C-A70D-43CE-8A35-C1A1FB7C60F0}">
  <ds:schemaRefs>
    <ds:schemaRef ds:uri="http://schemas.openxmlformats.org/package/2006/metadata/core-properties"/>
    <ds:schemaRef ds:uri="http://purl.org/dc/dcmitype/"/>
    <ds:schemaRef ds:uri="http://purl.org/dc/terms/"/>
    <ds:schemaRef ds:uri="461f81f1-dbc4-4122-adb0-1c0e154b8134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a450a3cc-050d-4aca-8a4e-543025a63de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375</Words>
  <Application>Microsoft Office PowerPoint</Application>
  <PresentationFormat>Custom</PresentationFormat>
  <Paragraphs>115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Poppins Bold</vt:lpstr>
      <vt:lpstr>Canva Sans Bold</vt:lpstr>
      <vt:lpstr>Poppins</vt:lpstr>
      <vt:lpstr>Canva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Youth-Driven Innovation</dc:title>
  <dc:creator>Amy Delaney</dc:creator>
  <cp:lastModifiedBy>Amy Delaney</cp:lastModifiedBy>
  <cp:revision>5</cp:revision>
  <dcterms:created xsi:type="dcterms:W3CDTF">2006-08-16T00:00:00Z</dcterms:created>
  <dcterms:modified xsi:type="dcterms:W3CDTF">2025-01-12T18:22:43Z</dcterms:modified>
  <dc:identifier>DAGassRPcW8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0x01010003FE60FBA00DFD4EA0E1E66DCDED4993</vt:lpwstr>
  </property>
</Properties>
</file>